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66" r:id="rId2"/>
    <p:sldId id="277" r:id="rId3"/>
    <p:sldId id="296" r:id="rId4"/>
    <p:sldId id="319" r:id="rId5"/>
    <p:sldId id="315" r:id="rId6"/>
    <p:sldId id="316" r:id="rId7"/>
    <p:sldId id="317" r:id="rId8"/>
    <p:sldId id="318" r:id="rId9"/>
    <p:sldId id="320" r:id="rId10"/>
    <p:sldId id="321" r:id="rId11"/>
    <p:sldId id="322" r:id="rId12"/>
    <p:sldId id="323" r:id="rId13"/>
    <p:sldId id="325" r:id="rId14"/>
    <p:sldId id="331" r:id="rId15"/>
    <p:sldId id="327" r:id="rId16"/>
    <p:sldId id="332" r:id="rId17"/>
    <p:sldId id="326" r:id="rId18"/>
    <p:sldId id="328" r:id="rId19"/>
    <p:sldId id="329" r:id="rId20"/>
    <p:sldId id="330" r:id="rId21"/>
    <p:sldId id="333" r:id="rId22"/>
    <p:sldId id="324" r:id="rId23"/>
    <p:sldId id="334" r:id="rId24"/>
    <p:sldId id="276" r:id="rId2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2060"/>
    <a:srgbClr val="E9EDF4"/>
    <a:srgbClr val="D0D8E8"/>
    <a:srgbClr val="E2E5E9"/>
    <a:srgbClr val="000000"/>
    <a:srgbClr val="FFFFFF"/>
    <a:srgbClr val="FAC090"/>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7" autoAdjust="0"/>
    <p:restoredTop sz="92800" autoAdjust="0"/>
  </p:normalViewPr>
  <p:slideViewPr>
    <p:cSldViewPr>
      <p:cViewPr varScale="1">
        <p:scale>
          <a:sx n="99" d="100"/>
          <a:sy n="99" d="100"/>
        </p:scale>
        <p:origin x="1272" y="57"/>
      </p:cViewPr>
      <p:guideLst>
        <p:guide orient="horz" pos="2160"/>
        <p:guide pos="2880"/>
      </p:guideLst>
    </p:cSldViewPr>
  </p:slideViewPr>
  <p:notesTextViewPr>
    <p:cViewPr>
      <p:scale>
        <a:sx n="100" d="100"/>
        <a:sy n="100" d="100"/>
      </p:scale>
      <p:origin x="0" y="0"/>
    </p:cViewPr>
  </p:notesTextViewPr>
  <p:notesViewPr>
    <p:cSldViewPr>
      <p:cViewPr varScale="1">
        <p:scale>
          <a:sx n="65" d="100"/>
          <a:sy n="65" d="100"/>
        </p:scale>
        <p:origin x="2299"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44CB3D73-542C-4EE0-8589-6C56162069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DE9CEA4F-79FC-423E-B58E-C6A96B45CE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277A13-16DC-4FD3-A23A-493C11836453}" type="datetimeFigureOut">
              <a:rPr lang="zh-CN" altLang="en-US" smtClean="0"/>
              <a:t>2023-12-21</a:t>
            </a:fld>
            <a:endParaRPr lang="zh-CN" altLang="en-US"/>
          </a:p>
        </p:txBody>
      </p:sp>
      <p:sp>
        <p:nvSpPr>
          <p:cNvPr id="4" name="页脚占位符 3">
            <a:extLst>
              <a:ext uri="{FF2B5EF4-FFF2-40B4-BE49-F238E27FC236}">
                <a16:creationId xmlns:a16="http://schemas.microsoft.com/office/drawing/2014/main" id="{DCB43F9C-8436-4D96-BF72-1E76293DF7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57934E89-32B2-4847-A5E7-950E4477A25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D9C261-2A12-4F6D-8C51-D3BC78DA7418}" type="slidenum">
              <a:rPr lang="zh-CN" altLang="en-US" smtClean="0"/>
              <a:t>‹#›</a:t>
            </a:fld>
            <a:endParaRPr lang="zh-CN" altLang="en-US"/>
          </a:p>
        </p:txBody>
      </p:sp>
    </p:spTree>
    <p:extLst>
      <p:ext uri="{BB962C8B-B14F-4D97-AF65-F5344CB8AC3E}">
        <p14:creationId xmlns:p14="http://schemas.microsoft.com/office/powerpoint/2010/main" val="3572376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FD0C6-66B7-4F3F-A624-9CF4AA82F2E4}" type="datetimeFigureOut">
              <a:rPr lang="zh-CN" altLang="en-US" smtClean="0"/>
              <a:t>2023-12-21</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1515E-FBBE-4F10-8933-9FEC398A2B54}" type="slidenum">
              <a:rPr lang="zh-CN" altLang="en-US" smtClean="0"/>
              <a:t>‹#›</a:t>
            </a:fld>
            <a:endParaRPr lang="zh-CN" altLang="en-US"/>
          </a:p>
        </p:txBody>
      </p:sp>
    </p:spTree>
    <p:extLst>
      <p:ext uri="{BB962C8B-B14F-4D97-AF65-F5344CB8AC3E}">
        <p14:creationId xmlns:p14="http://schemas.microsoft.com/office/powerpoint/2010/main" val="63036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5B1515E-FBBE-4F10-8933-9FEC398A2B54}" type="slidenum">
              <a:rPr lang="zh-CN" altLang="en-US" smtClean="0"/>
              <a:t>1</a:t>
            </a:fld>
            <a:endParaRPr lang="zh-CN" altLang="en-US"/>
          </a:p>
        </p:txBody>
      </p:sp>
    </p:spTree>
    <p:extLst>
      <p:ext uri="{BB962C8B-B14F-4D97-AF65-F5344CB8AC3E}">
        <p14:creationId xmlns:p14="http://schemas.microsoft.com/office/powerpoint/2010/main" val="282782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5B1515E-FBBE-4F10-8933-9FEC398A2B54}" type="slidenum">
              <a:rPr lang="zh-CN" altLang="en-US" smtClean="0"/>
              <a:t>3</a:t>
            </a:fld>
            <a:endParaRPr lang="zh-CN" altLang="en-US"/>
          </a:p>
        </p:txBody>
      </p:sp>
    </p:spTree>
    <p:extLst>
      <p:ext uri="{BB962C8B-B14F-4D97-AF65-F5344CB8AC3E}">
        <p14:creationId xmlns:p14="http://schemas.microsoft.com/office/powerpoint/2010/main" val="46423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5B1515E-FBBE-4F10-8933-9FEC398A2B54}" type="slidenum">
              <a:rPr lang="zh-CN" altLang="en-US" smtClean="0"/>
              <a:t>11</a:t>
            </a:fld>
            <a:endParaRPr lang="zh-CN" altLang="en-US"/>
          </a:p>
        </p:txBody>
      </p:sp>
    </p:spTree>
    <p:extLst>
      <p:ext uri="{BB962C8B-B14F-4D97-AF65-F5344CB8AC3E}">
        <p14:creationId xmlns:p14="http://schemas.microsoft.com/office/powerpoint/2010/main" val="3186387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5B1515E-FBBE-4F10-8933-9FEC398A2B54}" type="slidenum">
              <a:rPr lang="zh-CN" altLang="en-US" smtClean="0"/>
              <a:t>13</a:t>
            </a:fld>
            <a:endParaRPr lang="zh-CN" altLang="en-US"/>
          </a:p>
        </p:txBody>
      </p:sp>
    </p:spTree>
    <p:extLst>
      <p:ext uri="{BB962C8B-B14F-4D97-AF65-F5344CB8AC3E}">
        <p14:creationId xmlns:p14="http://schemas.microsoft.com/office/powerpoint/2010/main" val="3755537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5B1515E-FBBE-4F10-8933-9FEC398A2B54}" type="slidenum">
              <a:rPr lang="zh-CN" altLang="en-US" smtClean="0"/>
              <a:t>22</a:t>
            </a:fld>
            <a:endParaRPr lang="zh-CN" altLang="en-US"/>
          </a:p>
        </p:txBody>
      </p:sp>
    </p:spTree>
    <p:extLst>
      <p:ext uri="{BB962C8B-B14F-4D97-AF65-F5344CB8AC3E}">
        <p14:creationId xmlns:p14="http://schemas.microsoft.com/office/powerpoint/2010/main" val="221490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5B1515E-FBBE-4F10-8933-9FEC398A2B54}" type="slidenum">
              <a:rPr lang="zh-CN" altLang="en-US" smtClean="0"/>
              <a:t>23</a:t>
            </a:fld>
            <a:endParaRPr lang="zh-CN" altLang="en-US"/>
          </a:p>
        </p:txBody>
      </p:sp>
    </p:spTree>
    <p:extLst>
      <p:ext uri="{BB962C8B-B14F-4D97-AF65-F5344CB8AC3E}">
        <p14:creationId xmlns:p14="http://schemas.microsoft.com/office/powerpoint/2010/main" val="3093102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B1515E-FBBE-4F10-8933-9FEC398A2B54}" type="slidenum">
              <a:rPr lang="zh-CN" altLang="en-US" smtClean="0"/>
              <a:t>24</a:t>
            </a:fld>
            <a:endParaRPr lang="zh-CN" altLang="en-US"/>
          </a:p>
        </p:txBody>
      </p:sp>
    </p:spTree>
    <p:extLst>
      <p:ext uri="{BB962C8B-B14F-4D97-AF65-F5344CB8AC3E}">
        <p14:creationId xmlns:p14="http://schemas.microsoft.com/office/powerpoint/2010/main" val="40397678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矩形 1"/>
          <p:cNvSpPr/>
          <p:nvPr userDrawn="1"/>
        </p:nvSpPr>
        <p:spPr bwMode="auto">
          <a:xfrm>
            <a:off x="-36512" y="666206"/>
            <a:ext cx="9180512" cy="326571"/>
          </a:xfrm>
          <a:prstGeom prst="rect">
            <a:avLst/>
          </a:prstGeom>
          <a:solidFill>
            <a:srgbClr val="FFFFFF"/>
          </a:solidFill>
          <a:ln>
            <a:noFill/>
          </a:ln>
          <a:effectLst/>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tabLst/>
              <a:defRPr/>
            </a:pPr>
            <a:endParaRPr kumimoji="0" lang="zh-CN" altLang="en-US" sz="2000" b="1" i="0" u="none" strike="noStrike" kern="1200" cap="none" spc="0" normalizeH="0" baseline="0" noProof="0" dirty="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pic>
        <p:nvPicPr>
          <p:cNvPr id="9" name="图片 8">
            <a:extLst>
              <a:ext uri="{FF2B5EF4-FFF2-40B4-BE49-F238E27FC236}">
                <a16:creationId xmlns:a16="http://schemas.microsoft.com/office/drawing/2014/main" id="{72F7FFF1-2A61-42D3-8F6B-470B773608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116632"/>
            <a:ext cx="477118" cy="515201"/>
          </a:xfrm>
          <a:prstGeom prst="rect">
            <a:avLst/>
          </a:prstGeom>
        </p:spPr>
      </p:pic>
      <p:pic>
        <p:nvPicPr>
          <p:cNvPr id="10" name="图片 9">
            <a:extLst>
              <a:ext uri="{FF2B5EF4-FFF2-40B4-BE49-F238E27FC236}">
                <a16:creationId xmlns:a16="http://schemas.microsoft.com/office/drawing/2014/main" id="{A51AB730-3125-483A-A0B6-5900854F79D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06573" y="161329"/>
            <a:ext cx="830579" cy="386825"/>
          </a:xfrm>
          <a:prstGeom prst="rect">
            <a:avLst/>
          </a:prstGeom>
        </p:spPr>
      </p:pic>
      <p:pic>
        <p:nvPicPr>
          <p:cNvPr id="3" name="图片 2">
            <a:extLst>
              <a:ext uri="{FF2B5EF4-FFF2-40B4-BE49-F238E27FC236}">
                <a16:creationId xmlns:a16="http://schemas.microsoft.com/office/drawing/2014/main" id="{9391C71D-7788-4CCA-8087-5974DC028C30}"/>
              </a:ext>
            </a:extLst>
          </p:cNvPr>
          <p:cNvPicPr>
            <a:picLocks noChangeAspect="1"/>
          </p:cNvPicPr>
          <p:nvPr userDrawn="1"/>
        </p:nvPicPr>
        <p:blipFill>
          <a:blip r:embed="rId4"/>
          <a:stretch>
            <a:fillRect/>
          </a:stretch>
        </p:blipFill>
        <p:spPr>
          <a:xfrm>
            <a:off x="1670833" y="92009"/>
            <a:ext cx="564446" cy="564446"/>
          </a:xfrm>
          <a:prstGeom prst="rect">
            <a:avLst/>
          </a:prstGeom>
        </p:spPr>
      </p:pic>
    </p:spTree>
    <p:extLst>
      <p:ext uri="{BB962C8B-B14F-4D97-AF65-F5344CB8AC3E}">
        <p14:creationId xmlns:p14="http://schemas.microsoft.com/office/powerpoint/2010/main" val="12239581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矩形 1"/>
          <p:cNvSpPr/>
          <p:nvPr userDrawn="1"/>
        </p:nvSpPr>
        <p:spPr bwMode="auto">
          <a:xfrm>
            <a:off x="0" y="666206"/>
            <a:ext cx="9144000" cy="326571"/>
          </a:xfrm>
          <a:prstGeom prst="rect">
            <a:avLst/>
          </a:prstGeom>
          <a:solidFill>
            <a:srgbClr val="FFFFFF"/>
          </a:solidFill>
          <a:ln>
            <a:noFill/>
          </a:ln>
          <a:effectLst/>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tabLst/>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cxnSp>
        <p:nvCxnSpPr>
          <p:cNvPr id="4" name="直接连接符 3"/>
          <p:cNvCxnSpPr/>
          <p:nvPr userDrawn="1"/>
        </p:nvCxnSpPr>
        <p:spPr>
          <a:xfrm>
            <a:off x="-9525" y="725399"/>
            <a:ext cx="9153525"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9" name="灯片编号占位符 5">
            <a:extLst>
              <a:ext uri="{FF2B5EF4-FFF2-40B4-BE49-F238E27FC236}">
                <a16:creationId xmlns:a16="http://schemas.microsoft.com/office/drawing/2014/main" id="{004DEDAC-89F7-4EB7-A713-2835B36D76CB}"/>
              </a:ext>
            </a:extLst>
          </p:cNvPr>
          <p:cNvSpPr txBox="1"/>
          <p:nvPr userDrawn="1"/>
        </p:nvSpPr>
        <p:spPr>
          <a:xfrm>
            <a:off x="6448303" y="6506962"/>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B89055-BC80-42E0-9937-489345FD9F9C}" type="slidenum">
              <a:rPr kumimoji="0" lang="zh-CN" altLang="en-US" sz="1600" b="1"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宋体"/>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2400" b="1"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宋体"/>
              <a:cs typeface="Times New Roman" panose="02020603050405020304" pitchFamily="18" charset="0"/>
            </a:endParaRPr>
          </a:p>
        </p:txBody>
      </p:sp>
      <p:sp>
        <p:nvSpPr>
          <p:cNvPr id="13" name="标题 12">
            <a:extLst>
              <a:ext uri="{FF2B5EF4-FFF2-40B4-BE49-F238E27FC236}">
                <a16:creationId xmlns:a16="http://schemas.microsoft.com/office/drawing/2014/main" id="{71BF1B16-649F-47E9-A4D1-4C975E497EEE}"/>
              </a:ext>
            </a:extLst>
          </p:cNvPr>
          <p:cNvSpPr>
            <a:spLocks noGrp="1"/>
          </p:cNvSpPr>
          <p:nvPr>
            <p:ph type="title"/>
          </p:nvPr>
        </p:nvSpPr>
        <p:spPr>
          <a:xfrm>
            <a:off x="107504" y="110156"/>
            <a:ext cx="7886700" cy="475360"/>
          </a:xfrm>
          <a:prstGeom prst="rect">
            <a:avLst/>
          </a:prstGeom>
        </p:spPr>
        <p:txBody>
          <a:bodyPr/>
          <a:lstStyle>
            <a:lvl1pPr>
              <a:defRPr kumimoji="1" lang="zh-CN" altLang="en-US" sz="2400" b="1" kern="1200" dirty="0">
                <a:solidFill>
                  <a:srgbClr val="336699"/>
                </a:solidFill>
                <a:latin typeface="+mn-lt"/>
                <a:ea typeface="黑体" panose="02010609060101010101" pitchFamily="49" charset="-122"/>
                <a:cs typeface="Times New Roman" panose="02020603050405020304" pitchFamily="18" charset="0"/>
              </a:defRPr>
            </a:lvl1pPr>
          </a:lstStyle>
          <a:p>
            <a:pPr marL="0" marR="0" lvl="0" indent="0" algn="l" defTabSz="914400" rtl="0" eaLnBrk="0" fontAlgn="base" latinLnBrk="0" hangingPunct="0">
              <a:lnSpc>
                <a:spcPct val="150000"/>
              </a:lnSpc>
              <a:spcBef>
                <a:spcPct val="0"/>
              </a:spcBef>
              <a:spcAft>
                <a:spcPct val="0"/>
              </a:spcAft>
              <a:buClr>
                <a:prstClr val="white"/>
              </a:buClr>
              <a:buSzTx/>
              <a:buFontTx/>
              <a:buNone/>
              <a:tabLst/>
              <a:defRPr/>
            </a:pPr>
            <a:r>
              <a:rPr lang="zh-CN" altLang="en-US" dirty="0"/>
              <a:t>单击此处编辑母版标题样式</a:t>
            </a:r>
          </a:p>
        </p:txBody>
      </p:sp>
      <p:sp>
        <p:nvSpPr>
          <p:cNvPr id="15" name="内容占位符 14">
            <a:extLst>
              <a:ext uri="{FF2B5EF4-FFF2-40B4-BE49-F238E27FC236}">
                <a16:creationId xmlns:a16="http://schemas.microsoft.com/office/drawing/2014/main" id="{16C0A3FE-A00E-460B-B35C-C6361E62F702}"/>
              </a:ext>
            </a:extLst>
          </p:cNvPr>
          <p:cNvSpPr>
            <a:spLocks noGrp="1"/>
          </p:cNvSpPr>
          <p:nvPr>
            <p:ph sz="quarter" idx="10"/>
          </p:nvPr>
        </p:nvSpPr>
        <p:spPr>
          <a:xfrm>
            <a:off x="395287" y="906465"/>
            <a:ext cx="8353425" cy="5481746"/>
          </a:xfrm>
          <a:prstGeom prst="rect">
            <a:avLst/>
          </a:prstGeom>
        </p:spPr>
        <p:txBody>
          <a:bodyPr/>
          <a:lstStyle>
            <a:lvl1pPr marL="0" indent="0">
              <a:lnSpc>
                <a:spcPct val="125000"/>
              </a:lnSpc>
              <a:buNone/>
              <a:defRPr kumimoji="0" lang="zh-CN" altLang="en-US" sz="1800" b="1" i="0" u="none" strike="noStrike" kern="1200" cap="none" spc="0" normalizeH="0" baseline="0" dirty="0" smtClean="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defRPr>
            </a:lvl1pPr>
          </a:lstStyle>
          <a:p>
            <a:pPr lvl="0"/>
            <a:endParaRPr lang="zh-CN" altLang="en-US" dirty="0"/>
          </a:p>
        </p:txBody>
      </p:sp>
      <p:pic>
        <p:nvPicPr>
          <p:cNvPr id="10" name="图片 9">
            <a:extLst>
              <a:ext uri="{FF2B5EF4-FFF2-40B4-BE49-F238E27FC236}">
                <a16:creationId xmlns:a16="http://schemas.microsoft.com/office/drawing/2014/main" id="{8DEC01F2-EDD3-4E5B-9C7C-033C84247B3B}"/>
              </a:ext>
            </a:extLst>
          </p:cNvPr>
          <p:cNvPicPr>
            <a:picLocks noChangeAspect="1"/>
          </p:cNvPicPr>
          <p:nvPr userDrawn="1"/>
        </p:nvPicPr>
        <p:blipFill>
          <a:blip r:embed="rId2"/>
          <a:stretch>
            <a:fillRect/>
          </a:stretch>
        </p:blipFill>
        <p:spPr>
          <a:xfrm>
            <a:off x="8244408" y="48281"/>
            <a:ext cx="564446" cy="564446"/>
          </a:xfrm>
          <a:prstGeom prst="rect">
            <a:avLst/>
          </a:prstGeom>
        </p:spPr>
      </p:pic>
    </p:spTree>
    <p:extLst>
      <p:ext uri="{BB962C8B-B14F-4D97-AF65-F5344CB8AC3E}">
        <p14:creationId xmlns:p14="http://schemas.microsoft.com/office/powerpoint/2010/main" val="189593090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1"/>
          <p:cNvSpPr/>
          <p:nvPr userDrawn="1"/>
        </p:nvSpPr>
        <p:spPr bwMode="auto">
          <a:xfrm>
            <a:off x="0" y="666206"/>
            <a:ext cx="9144000" cy="326571"/>
          </a:xfrm>
          <a:prstGeom prst="rect">
            <a:avLst/>
          </a:prstGeom>
          <a:solidFill>
            <a:srgbClr val="FFFFFF"/>
          </a:solidFill>
          <a:ln>
            <a:noFill/>
          </a:ln>
          <a:effectLst/>
        </p:spPr>
        <p:txBody>
          <a:bodyPr vert="horz" wrap="square" lIns="91440" tIns="45720" rIns="91440" bIns="45720" numCol="1" rtlCol="0" anchor="t" anchorCtr="0" compatLnSpc="1"/>
          <a:lstStyle/>
          <a:p>
            <a:pPr marL="0" marR="0" lvl="0" indent="0" algn="l" defTabSz="914400" rtl="0" eaLnBrk="0" fontAlgn="base" latinLnBrk="0" hangingPunct="0">
              <a:lnSpc>
                <a:spcPct val="180000"/>
              </a:lnSpc>
              <a:spcBef>
                <a:spcPct val="0"/>
              </a:spcBef>
              <a:spcAft>
                <a:spcPct val="0"/>
              </a:spcAft>
              <a:buClr>
                <a:prstClr val="white"/>
              </a:buClr>
              <a:buSzTx/>
              <a:buFont typeface="Wingdings" panose="05000000000000000000" charset="0"/>
              <a:buNone/>
              <a:tabLst/>
              <a:defRPr/>
            </a:pPr>
            <a:endParaRPr kumimoji="0" lang="zh-CN" altLang="en-US" sz="2000" b="1" i="0" u="none" strike="noStrike" kern="1200" cap="none" spc="0" normalizeH="0" baseline="0" noProof="0">
              <a:ln>
                <a:noFill/>
              </a:ln>
              <a:solidFill>
                <a:srgbClr val="000000"/>
              </a:solidFill>
              <a:effectLst/>
              <a:uLnTx/>
              <a:uFillTx/>
              <a:latin typeface="Arial" panose="020B0604020202020204" pitchFamily="34" charset="0"/>
              <a:ea typeface="楷体_GB2312" charset="0"/>
              <a:cs typeface="Arial" panose="020B0604020202020204" pitchFamily="34" charset="0"/>
            </a:endParaRPr>
          </a:p>
        </p:txBody>
      </p:sp>
      <p:cxnSp>
        <p:nvCxnSpPr>
          <p:cNvPr id="4" name="直接连接符 3"/>
          <p:cNvCxnSpPr/>
          <p:nvPr userDrawn="1"/>
        </p:nvCxnSpPr>
        <p:spPr>
          <a:xfrm>
            <a:off x="-9525" y="725399"/>
            <a:ext cx="9153525"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13" name="标题 12">
            <a:extLst>
              <a:ext uri="{FF2B5EF4-FFF2-40B4-BE49-F238E27FC236}">
                <a16:creationId xmlns:a16="http://schemas.microsoft.com/office/drawing/2014/main" id="{71BF1B16-649F-47E9-A4D1-4C975E497EEE}"/>
              </a:ext>
            </a:extLst>
          </p:cNvPr>
          <p:cNvSpPr>
            <a:spLocks noGrp="1"/>
          </p:cNvSpPr>
          <p:nvPr>
            <p:ph type="title" hasCustomPrompt="1"/>
          </p:nvPr>
        </p:nvSpPr>
        <p:spPr>
          <a:xfrm>
            <a:off x="107504" y="110156"/>
            <a:ext cx="7886700" cy="475360"/>
          </a:xfrm>
          <a:prstGeom prst="rect">
            <a:avLst/>
          </a:prstGeom>
        </p:spPr>
        <p:txBody>
          <a:bodyPr/>
          <a:lstStyle>
            <a:lvl1pPr>
              <a:defRPr kumimoji="1" lang="zh-CN" altLang="en-US" sz="2400" b="1" kern="1200" dirty="0">
                <a:solidFill>
                  <a:srgbClr val="336699"/>
                </a:solidFill>
                <a:latin typeface="+mn-lt"/>
                <a:ea typeface="黑体" panose="02010609060101010101" pitchFamily="49" charset="-122"/>
                <a:cs typeface="Times New Roman" panose="02020603050405020304" pitchFamily="18" charset="0"/>
              </a:defRPr>
            </a:lvl1pPr>
          </a:lstStyle>
          <a:p>
            <a:pPr marL="0" marR="0" lvl="0" indent="0" algn="l" defTabSz="914400" rtl="0" eaLnBrk="0" fontAlgn="base" latinLnBrk="0" hangingPunct="0">
              <a:lnSpc>
                <a:spcPct val="150000"/>
              </a:lnSpc>
              <a:spcBef>
                <a:spcPct val="0"/>
              </a:spcBef>
              <a:spcAft>
                <a:spcPct val="0"/>
              </a:spcAft>
              <a:buClr>
                <a:prstClr val="white"/>
              </a:buClr>
              <a:buSzTx/>
              <a:buFontTx/>
              <a:buNone/>
              <a:tabLst/>
              <a:defRPr/>
            </a:pPr>
            <a:r>
              <a:rPr lang="en-US" altLang="zh-CN" dirty="0"/>
              <a:t>Outline</a:t>
            </a:r>
            <a:endParaRPr lang="zh-CN" altLang="en-US" dirty="0"/>
          </a:p>
        </p:txBody>
      </p:sp>
      <p:sp>
        <p:nvSpPr>
          <p:cNvPr id="15" name="内容占位符 14">
            <a:extLst>
              <a:ext uri="{FF2B5EF4-FFF2-40B4-BE49-F238E27FC236}">
                <a16:creationId xmlns:a16="http://schemas.microsoft.com/office/drawing/2014/main" id="{16C0A3FE-A00E-460B-B35C-C6361E62F702}"/>
              </a:ext>
            </a:extLst>
          </p:cNvPr>
          <p:cNvSpPr>
            <a:spLocks noGrp="1"/>
          </p:cNvSpPr>
          <p:nvPr>
            <p:ph sz="quarter" idx="10"/>
          </p:nvPr>
        </p:nvSpPr>
        <p:spPr>
          <a:xfrm>
            <a:off x="395287" y="906465"/>
            <a:ext cx="8353425" cy="5481746"/>
          </a:xfrm>
          <a:prstGeom prst="rect">
            <a:avLst/>
          </a:prstGeom>
        </p:spPr>
        <p:txBody>
          <a:bodyPr/>
          <a:lstStyle>
            <a:lvl1pPr marL="0" indent="0">
              <a:buNone/>
              <a:defRPr kumimoji="0" lang="zh-CN" altLang="en-US" sz="1800" b="1" i="0" u="none" strike="noStrike" kern="1200" cap="none" spc="0" normalizeH="0" baseline="0" dirty="0" smtClean="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defRPr>
            </a:lvl1pPr>
          </a:lstStyle>
          <a:p>
            <a:pPr lvl="0"/>
            <a:endParaRPr lang="zh-CN" altLang="en-US" dirty="0"/>
          </a:p>
        </p:txBody>
      </p:sp>
      <p:pic>
        <p:nvPicPr>
          <p:cNvPr id="8" name="图片 7">
            <a:extLst>
              <a:ext uri="{FF2B5EF4-FFF2-40B4-BE49-F238E27FC236}">
                <a16:creationId xmlns:a16="http://schemas.microsoft.com/office/drawing/2014/main" id="{D9555590-4107-486F-9DB6-98D7C54404EE}"/>
              </a:ext>
            </a:extLst>
          </p:cNvPr>
          <p:cNvPicPr>
            <a:picLocks noChangeAspect="1"/>
          </p:cNvPicPr>
          <p:nvPr userDrawn="1"/>
        </p:nvPicPr>
        <p:blipFill>
          <a:blip r:embed="rId2"/>
          <a:stretch>
            <a:fillRect/>
          </a:stretch>
        </p:blipFill>
        <p:spPr>
          <a:xfrm>
            <a:off x="8244408" y="48281"/>
            <a:ext cx="564446" cy="564446"/>
          </a:xfrm>
          <a:prstGeom prst="rect">
            <a:avLst/>
          </a:prstGeom>
        </p:spPr>
      </p:pic>
    </p:spTree>
    <p:extLst>
      <p:ext uri="{BB962C8B-B14F-4D97-AF65-F5344CB8AC3E}">
        <p14:creationId xmlns:p14="http://schemas.microsoft.com/office/powerpoint/2010/main" val="300440073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Picture 6" descr="图片1"/>
          <p:cNvPicPr>
            <a:picLocks noChangeAspect="1" noChangeArrowheads="1"/>
          </p:cNvPicPr>
          <p:nvPr/>
        </p:nvPicPr>
        <p:blipFill>
          <a:blip r:embed="rId5">
            <a:extLst>
              <a:ext uri="{28A0092B-C50C-407E-A947-70E740481C1C}">
                <a14:useLocalDpi xmlns:a14="http://schemas.microsoft.com/office/drawing/2010/main" val="0"/>
              </a:ext>
            </a:extLst>
          </a:blip>
          <a:srcRect t="11452" b="49232"/>
          <a:stretch>
            <a:fillRect/>
          </a:stretch>
        </p:blipFill>
        <p:spPr bwMode="auto">
          <a:xfrm>
            <a:off x="0" y="0"/>
            <a:ext cx="9139238" cy="6858000"/>
          </a:xfrm>
          <a:prstGeom prst="rect">
            <a:avLst/>
          </a:prstGeom>
          <a:noFill/>
          <a:ln>
            <a:noFill/>
          </a:ln>
        </p:spPr>
      </p:pic>
      <p:cxnSp>
        <p:nvCxnSpPr>
          <p:cNvPr id="6" name="直接连接符 5"/>
          <p:cNvCxnSpPr/>
          <p:nvPr/>
        </p:nvCxnSpPr>
        <p:spPr>
          <a:xfrm>
            <a:off x="-17838" y="725399"/>
            <a:ext cx="9153525" cy="0"/>
          </a:xfrm>
          <a:prstGeom prst="line">
            <a:avLst/>
          </a:prstGeom>
          <a:ln w="76200" cmpd="thinThick">
            <a:gradFill flip="none" rotWithShape="1">
              <a:gsLst>
                <a:gs pos="0">
                  <a:srgbClr val="92D050"/>
                </a:gs>
                <a:gs pos="67000">
                  <a:srgbClr val="9DACE3"/>
                </a:gs>
                <a:gs pos="36000">
                  <a:schemeClr val="accent4">
                    <a:lumMod val="40000"/>
                    <a:lumOff val="60000"/>
                  </a:schemeClr>
                </a:gs>
                <a:gs pos="100000">
                  <a:srgbClr val="0066FF"/>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561598"/>
      </p:ext>
    </p:extLst>
  </p:cSld>
  <p:clrMap bg1="dk2" tx1="lt1" bg2="dk1" tx2="lt2" accent1="accent1" accent2="accent2" accent3="accent3" accent4="accent4" accent5="accent5" accent6="accent6" hlink="hlink" folHlink="folHlink"/>
  <p:sldLayoutIdLst>
    <p:sldLayoutId id="2147483668" r:id="rId1"/>
    <p:sldLayoutId id="2147483667" r:id="rId2"/>
    <p:sldLayoutId id="2147483669" r:id="rId3"/>
  </p:sldLayoutIdLst>
  <p:transition spd="med">
    <p:fade/>
  </p:transition>
  <p:hf hdr="0" ftr="0" dt="0"/>
  <p:txStyles>
    <p:titleStyle>
      <a:lvl1pPr algn="l" rtl="0" eaLnBrk="0" fontAlgn="base" hangingPunct="0">
        <a:lnSpc>
          <a:spcPct val="95000"/>
        </a:lnSpc>
        <a:spcBef>
          <a:spcPct val="0"/>
        </a:spcBef>
        <a:spcAft>
          <a:spcPct val="0"/>
        </a:spcAft>
        <a:defRPr kumimoji="1" sz="28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defRPr>
      </a:lvl1pPr>
      <a:lvl2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2pPr>
      <a:lvl3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3pPr>
      <a:lvl4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4pPr>
      <a:lvl5pPr algn="l" rtl="0" eaLnBrk="0" fontAlgn="base" hangingPunct="0">
        <a:lnSpc>
          <a:spcPct val="95000"/>
        </a:lnSpc>
        <a:spcBef>
          <a:spcPct val="0"/>
        </a:spcBef>
        <a:spcAft>
          <a:spcPct val="0"/>
        </a:spcAft>
        <a:defRPr kumimoji="1" sz="2800" b="1">
          <a:solidFill>
            <a:schemeClr val="tx1"/>
          </a:solidFill>
          <a:latin typeface="微软雅黑" panose="020B0503020204020204" pitchFamily="34" charset="-122"/>
          <a:ea typeface="微软雅黑" panose="020B0503020204020204" pitchFamily="34" charset="-122"/>
          <a:cs typeface="宋体" panose="02010600030101010101" pitchFamily="2" charset="-122"/>
        </a:defRPr>
      </a:lvl5pPr>
      <a:lvl6pPr marL="4572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6pPr>
      <a:lvl7pPr marL="9144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7pPr>
      <a:lvl8pPr marL="13716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8pPr>
      <a:lvl9pPr marL="1828800" algn="l" rtl="0" eaLnBrk="0" fontAlgn="base" hangingPunct="0">
        <a:lnSpc>
          <a:spcPct val="95000"/>
        </a:lnSpc>
        <a:spcBef>
          <a:spcPct val="0"/>
        </a:spcBef>
        <a:spcAft>
          <a:spcPct val="0"/>
        </a:spcAft>
        <a:defRPr sz="2400">
          <a:solidFill>
            <a:schemeClr val="bg1"/>
          </a:solidFill>
          <a:latin typeface="Arial" panose="020B0604020202020204" pitchFamily="34" charset="0"/>
          <a:ea typeface="宋体" panose="02010600030101010101" pitchFamily="2" charset="-122"/>
        </a:defRPr>
      </a:lvl9pPr>
    </p:titleStyle>
    <p:body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E6557FF-F974-4EB1-8516-EA457B30CB6F}"/>
              </a:ext>
            </a:extLst>
          </p:cNvPr>
          <p:cNvSpPr txBox="1"/>
          <p:nvPr/>
        </p:nvSpPr>
        <p:spPr>
          <a:xfrm>
            <a:off x="913157" y="1628800"/>
            <a:ext cx="7317686" cy="4207370"/>
          </a:xfrm>
          <a:prstGeom prst="rect">
            <a:avLst/>
          </a:prstGeom>
          <a:noFill/>
        </p:spPr>
        <p:txBody>
          <a:bodyPr wrap="square" rtlCol="0">
            <a:spAutoFit/>
          </a:bodyPr>
          <a:lstStyle/>
          <a:p>
            <a:pPr algn="ctr">
              <a:lnSpc>
                <a:spcPct val="150000"/>
              </a:lnSpc>
            </a:pPr>
            <a:r>
              <a:rPr lang="en-US" altLang="zh-CN" sz="3200" b="1" dirty="0">
                <a:solidFill>
                  <a:srgbClr val="0000FF"/>
                </a:solidFill>
                <a:ea typeface="黑体" panose="02010609060101010101" pitchFamily="49" charset="-122"/>
              </a:rPr>
              <a:t>Updates on general design of </a:t>
            </a:r>
            <a:r>
              <a:rPr lang="en-US" altLang="zh-CN" sz="3200" b="1" dirty="0" err="1">
                <a:solidFill>
                  <a:srgbClr val="0000FF"/>
                </a:solidFill>
                <a:ea typeface="黑体" panose="02010609060101010101" pitchFamily="49" charset="-122"/>
              </a:rPr>
              <a:t>EicC</a:t>
            </a:r>
            <a:r>
              <a:rPr lang="en-US" altLang="zh-CN" sz="3200" b="1" dirty="0">
                <a:solidFill>
                  <a:srgbClr val="0000FF"/>
                </a:solidFill>
                <a:ea typeface="黑体" panose="02010609060101010101" pitchFamily="49" charset="-122"/>
              </a:rPr>
              <a:t> accelerators for high integral luminosity and spin flip</a:t>
            </a:r>
            <a:endParaRPr lang="en-US" altLang="zh-CN" sz="1400" b="1" dirty="0">
              <a:solidFill>
                <a:schemeClr val="bg2"/>
              </a:solidFill>
              <a:ea typeface="黑体" panose="02010609060101010101" pitchFamily="49" charset="-122"/>
            </a:endParaRPr>
          </a:p>
          <a:p>
            <a:pPr algn="ctr">
              <a:lnSpc>
                <a:spcPct val="150000"/>
              </a:lnSpc>
            </a:pPr>
            <a:endParaRPr lang="en-US" altLang="zh-CN" sz="1400" b="1" dirty="0">
              <a:solidFill>
                <a:schemeClr val="bg2"/>
              </a:solidFill>
              <a:ea typeface="黑体" panose="02010609060101010101" pitchFamily="49" charset="-122"/>
            </a:endParaRPr>
          </a:p>
          <a:p>
            <a:pPr algn="ctr">
              <a:lnSpc>
                <a:spcPct val="150000"/>
              </a:lnSpc>
            </a:pPr>
            <a:r>
              <a:rPr lang="en-US" altLang="zh-CN" sz="1400" b="1" dirty="0">
                <a:solidFill>
                  <a:schemeClr val="bg2"/>
                </a:solidFill>
                <a:ea typeface="黑体" panose="02010609060101010101" pitchFamily="49" charset="-122"/>
              </a:rPr>
              <a:t>Jie Liu, liujie115@impcas.ac.cn</a:t>
            </a:r>
          </a:p>
          <a:p>
            <a:pPr algn="ctr">
              <a:lnSpc>
                <a:spcPct val="150000"/>
              </a:lnSpc>
            </a:pPr>
            <a:r>
              <a:rPr lang="en-US" altLang="zh-CN" sz="1400" b="1" dirty="0">
                <a:solidFill>
                  <a:schemeClr val="bg2"/>
                </a:solidFill>
                <a:ea typeface="黑体" panose="02010609060101010101" pitchFamily="49" charset="-122"/>
              </a:rPr>
              <a:t> Accelerator Physics Group</a:t>
            </a:r>
          </a:p>
          <a:p>
            <a:pPr algn="ctr">
              <a:lnSpc>
                <a:spcPct val="150000"/>
              </a:lnSpc>
            </a:pPr>
            <a:r>
              <a:rPr lang="en-US" altLang="zh-CN" sz="1400" b="1" dirty="0">
                <a:solidFill>
                  <a:schemeClr val="bg2"/>
                </a:solidFill>
                <a:ea typeface="黑体" panose="02010609060101010101" pitchFamily="49" charset="-122"/>
              </a:rPr>
              <a:t>Institute of Modern Physics, Chinese Academy of Sciences</a:t>
            </a:r>
          </a:p>
          <a:p>
            <a:pPr algn="ctr">
              <a:lnSpc>
                <a:spcPct val="150000"/>
              </a:lnSpc>
            </a:pPr>
            <a:endParaRPr lang="en-US" altLang="zh-CN" sz="1400" b="1" dirty="0">
              <a:solidFill>
                <a:schemeClr val="bg2"/>
              </a:solidFill>
              <a:ea typeface="黑体" panose="02010609060101010101" pitchFamily="49" charset="-122"/>
            </a:endParaRPr>
          </a:p>
          <a:p>
            <a:pPr algn="ctr">
              <a:lnSpc>
                <a:spcPct val="150000"/>
              </a:lnSpc>
            </a:pPr>
            <a:r>
              <a:rPr lang="en-US" altLang="zh-CN" sz="1400" dirty="0">
                <a:solidFill>
                  <a:srgbClr val="0070C0"/>
                </a:solidFill>
                <a:ea typeface="黑体" panose="02010609060101010101" pitchFamily="49" charset="-122"/>
              </a:rPr>
              <a:t>6</a:t>
            </a:r>
            <a:r>
              <a:rPr lang="en-US" altLang="zh-CN" sz="1400" baseline="30000" dirty="0">
                <a:solidFill>
                  <a:srgbClr val="0070C0"/>
                </a:solidFill>
                <a:ea typeface="黑体" panose="02010609060101010101" pitchFamily="49" charset="-122"/>
              </a:rPr>
              <a:t>th</a:t>
            </a:r>
            <a:r>
              <a:rPr lang="en-US" altLang="zh-CN" sz="1400" dirty="0">
                <a:solidFill>
                  <a:srgbClr val="0070C0"/>
                </a:solidFill>
                <a:ea typeface="黑体" panose="02010609060101010101" pitchFamily="49" charset="-122"/>
              </a:rPr>
              <a:t> </a:t>
            </a:r>
            <a:r>
              <a:rPr lang="en-US" altLang="zh-CN" sz="1400" dirty="0" err="1">
                <a:solidFill>
                  <a:srgbClr val="0070C0"/>
                </a:solidFill>
                <a:ea typeface="黑体" panose="02010609060101010101" pitchFamily="49" charset="-122"/>
              </a:rPr>
              <a:t>EicC</a:t>
            </a:r>
            <a:r>
              <a:rPr lang="en-US" altLang="zh-CN" sz="1400" dirty="0">
                <a:solidFill>
                  <a:srgbClr val="0070C0"/>
                </a:solidFill>
                <a:ea typeface="黑体" panose="02010609060101010101" pitchFamily="49" charset="-122"/>
              </a:rPr>
              <a:t> CDR workshop, Huizhou</a:t>
            </a:r>
            <a:r>
              <a:rPr lang="en-US" altLang="zh-CN" sz="1400">
                <a:solidFill>
                  <a:srgbClr val="0070C0"/>
                </a:solidFill>
                <a:ea typeface="黑体" panose="02010609060101010101" pitchFamily="49" charset="-122"/>
              </a:rPr>
              <a:t>, 21.12.2023</a:t>
            </a:r>
            <a:endParaRPr lang="zh-CN" altLang="en-US" sz="1400" dirty="0">
              <a:solidFill>
                <a:srgbClr val="0070C0"/>
              </a:solidFill>
              <a:ea typeface="黑体" panose="02010609060101010101" pitchFamily="49" charset="-122"/>
            </a:endParaRPr>
          </a:p>
        </p:txBody>
      </p:sp>
    </p:spTree>
    <p:extLst>
      <p:ext uri="{BB962C8B-B14F-4D97-AF65-F5344CB8AC3E}">
        <p14:creationId xmlns:p14="http://schemas.microsoft.com/office/powerpoint/2010/main" val="1413703739"/>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1. New </a:t>
            </a:r>
            <a:r>
              <a:rPr lang="en-US" altLang="zh-CN" dirty="0" err="1"/>
              <a:t>EicC</a:t>
            </a:r>
            <a:r>
              <a:rPr lang="en-US" altLang="zh-CN" dirty="0"/>
              <a:t> general design – Rapid cycling mode</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568952" cy="872034"/>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If we use stripping injection instead of painting injection, electron cooling is unnecessary. The replacement time can be much shorter.</a:t>
            </a:r>
          </a:p>
        </p:txBody>
      </p:sp>
      <p:pic>
        <p:nvPicPr>
          <p:cNvPr id="37" name="图片 36">
            <a:extLst>
              <a:ext uri="{FF2B5EF4-FFF2-40B4-BE49-F238E27FC236}">
                <a16:creationId xmlns:a16="http://schemas.microsoft.com/office/drawing/2014/main" id="{E25073F3-7175-A969-B11F-AE90A344D9A8}"/>
              </a:ext>
            </a:extLst>
          </p:cNvPr>
          <p:cNvPicPr>
            <a:picLocks noChangeAspect="1"/>
          </p:cNvPicPr>
          <p:nvPr/>
        </p:nvPicPr>
        <p:blipFill>
          <a:blip r:embed="rId2"/>
          <a:stretch>
            <a:fillRect/>
          </a:stretch>
        </p:blipFill>
        <p:spPr>
          <a:xfrm>
            <a:off x="281025" y="1844824"/>
            <a:ext cx="8625125" cy="4393338"/>
          </a:xfrm>
          <a:prstGeom prst="rect">
            <a:avLst/>
          </a:prstGeom>
        </p:spPr>
      </p:pic>
      <p:sp>
        <p:nvSpPr>
          <p:cNvPr id="39" name="文本框 38">
            <a:extLst>
              <a:ext uri="{FF2B5EF4-FFF2-40B4-BE49-F238E27FC236}">
                <a16:creationId xmlns:a16="http://schemas.microsoft.com/office/drawing/2014/main" id="{3637153F-7DF2-9F9F-40BC-5E7F1BB55803}"/>
              </a:ext>
            </a:extLst>
          </p:cNvPr>
          <p:cNvSpPr txBox="1"/>
          <p:nvPr/>
        </p:nvSpPr>
        <p:spPr>
          <a:xfrm>
            <a:off x="340378" y="6073708"/>
            <a:ext cx="8201230" cy="388311"/>
          </a:xfrm>
          <a:prstGeom prst="rect">
            <a:avLst/>
          </a:prstGeom>
          <a:noFill/>
        </p:spPr>
        <p:txBody>
          <a:bodyPr wrap="square">
            <a:spAutoFit/>
          </a:bodyPr>
          <a:lstStyle/>
          <a:p>
            <a:pPr marL="285750" marR="0" lvl="0" indent="-285750" algn="l" defTabSz="944895" rtl="0" eaLnBrk="1" fontAlgn="auto" latinLnBrk="0" hangingPunct="1">
              <a:lnSpc>
                <a:spcPct val="135000"/>
              </a:lnSpc>
              <a:spcBef>
                <a:spcPts val="0"/>
              </a:spcBef>
              <a:spcAft>
                <a:spcPts val="0"/>
              </a:spcAft>
              <a:buClr>
                <a:prstClr val="black"/>
              </a:buClr>
              <a:buSzTx/>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Stripping injection can inject </a:t>
            </a:r>
            <a:r>
              <a:rPr lang="en-US" altLang="zh-CN" sz="1600" dirty="0">
                <a:solidFill>
                  <a:prstClr val="black"/>
                </a:solidFill>
                <a:latin typeface="Arial"/>
                <a:ea typeface="黑体" panose="02010609060101010101" pitchFamily="49" charset="-122"/>
                <a:cs typeface="Times New Roman" panose="02020603050405020304" pitchFamily="18" charset="0"/>
              </a:rPr>
              <a:t>particles </a:t>
            </a: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continuously in the same phase space regions.</a:t>
            </a:r>
            <a:endParaRPr kumimoji="0" lang="en-US" altLang="zh-CN" sz="1600" b="1" i="0" u="none" strike="noStrike" kern="1200" cap="none" spc="0" normalizeH="0" baseline="0" noProof="0" dirty="0">
              <a:ln>
                <a:noFill/>
              </a:ln>
              <a:solidFill>
                <a:srgbClr val="0000FF"/>
              </a:solidFill>
              <a:effectLst/>
              <a:uLnTx/>
              <a:uFillTx/>
              <a:latin typeface="Arial"/>
              <a:ea typeface="黑体" panose="02010609060101010101" pitchFamily="49" charset="-122"/>
              <a:cs typeface="Times New Roman" panose="02020603050405020304" pitchFamily="18" charset="0"/>
            </a:endParaRPr>
          </a:p>
        </p:txBody>
      </p:sp>
      <p:sp>
        <p:nvSpPr>
          <p:cNvPr id="40" name="内容占位符 2">
            <a:extLst>
              <a:ext uri="{FF2B5EF4-FFF2-40B4-BE49-F238E27FC236}">
                <a16:creationId xmlns:a16="http://schemas.microsoft.com/office/drawing/2014/main" id="{C3F428E1-784E-D8EE-F618-F00D52E108A8}"/>
              </a:ext>
            </a:extLst>
          </p:cNvPr>
          <p:cNvSpPr txBox="1">
            <a:spLocks/>
          </p:cNvSpPr>
          <p:nvPr/>
        </p:nvSpPr>
        <p:spPr>
          <a:xfrm>
            <a:off x="2516986" y="3347843"/>
            <a:ext cx="1406942" cy="936104"/>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6.77×10</a:t>
            </a:r>
            <a:r>
              <a:rPr lang="en-US" altLang="zh-CN" sz="1400" kern="12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12</a:t>
            </a: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ppp </a:t>
            </a: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injected with the full emittance </a:t>
            </a:r>
            <a:r>
              <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18/</a:t>
            </a:r>
            <a:r>
              <a:rPr lang="en-US" altLang="zh-CN" sz="1400" i="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9</a:t>
            </a:r>
            <a:r>
              <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el-GR"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π</a:t>
            </a:r>
            <a:r>
              <a:rPr lang="en-US" altLang="zh-CN" sz="1400" i="1" kern="1200"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mm⋅mrad</a:t>
            </a:r>
            <a:endPar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1" name="内容占位符 2">
            <a:extLst>
              <a:ext uri="{FF2B5EF4-FFF2-40B4-BE49-F238E27FC236}">
                <a16:creationId xmlns:a16="http://schemas.microsoft.com/office/drawing/2014/main" id="{8CEA476B-87AE-076F-F347-435044BD23F6}"/>
              </a:ext>
            </a:extLst>
          </p:cNvPr>
          <p:cNvSpPr txBox="1">
            <a:spLocks/>
          </p:cNvSpPr>
          <p:nvPr/>
        </p:nvSpPr>
        <p:spPr>
          <a:xfrm>
            <a:off x="4057647" y="3348960"/>
            <a:ext cx="1696963" cy="934987"/>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3 injections: </a:t>
            </a: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intensity </a:t>
            </a: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2.03×10</a:t>
            </a:r>
            <a:r>
              <a:rPr lang="en-US" altLang="zh-CN" sz="1400" kern="12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13</a:t>
            </a: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ppp</a:t>
            </a: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 rms emittance </a:t>
            </a:r>
            <a:r>
              <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200/100 </a:t>
            </a:r>
            <a:r>
              <a:rPr lang="el-GR"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π</a:t>
            </a:r>
            <a:r>
              <a:rPr lang="en-US" altLang="zh-CN" sz="1400" i="1" kern="1200"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nm⋅rad</a:t>
            </a:r>
            <a:endPar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2" name="内容占位符 2">
            <a:extLst>
              <a:ext uri="{FF2B5EF4-FFF2-40B4-BE49-F238E27FC236}">
                <a16:creationId xmlns:a16="http://schemas.microsoft.com/office/drawing/2014/main" id="{5EB5121C-44AC-D3DA-B056-CED2486A31A2}"/>
              </a:ext>
            </a:extLst>
          </p:cNvPr>
          <p:cNvSpPr txBox="1">
            <a:spLocks/>
          </p:cNvSpPr>
          <p:nvPr/>
        </p:nvSpPr>
        <p:spPr>
          <a:xfrm>
            <a:off x="4385013" y="4911479"/>
            <a:ext cx="1369597" cy="787991"/>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Acceleration period ~ 4s, </a:t>
            </a: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6x bunch splitting</a:t>
            </a:r>
          </a:p>
        </p:txBody>
      </p:sp>
      <p:sp>
        <p:nvSpPr>
          <p:cNvPr id="43" name="内容占位符 2">
            <a:extLst>
              <a:ext uri="{FF2B5EF4-FFF2-40B4-BE49-F238E27FC236}">
                <a16:creationId xmlns:a16="http://schemas.microsoft.com/office/drawing/2014/main" id="{229D1A8F-9CD7-6AD5-5A4B-420DDAD9CF53}"/>
              </a:ext>
            </a:extLst>
          </p:cNvPr>
          <p:cNvSpPr txBox="1">
            <a:spLocks/>
          </p:cNvSpPr>
          <p:nvPr/>
        </p:nvSpPr>
        <p:spPr>
          <a:xfrm>
            <a:off x="6311422" y="3349981"/>
            <a:ext cx="2315025" cy="1224987"/>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 injections</a:t>
            </a:r>
            <a:r>
              <a:rPr lang="en-US" altLang="zh-CN" sz="1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384 bunches, 1.05×10</a:t>
            </a:r>
            <a:r>
              <a:rPr lang="en-US" altLang="zh-CN" sz="14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11</a:t>
            </a:r>
            <a:r>
              <a:rPr lang="en-US" altLang="zh-CN" sz="1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ppb</a:t>
            </a:r>
            <a:r>
              <a:rPr lang="zh-CN" altLang="en-US"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4.05×10</a:t>
            </a:r>
            <a:r>
              <a:rPr lang="en-US" altLang="zh-CN" sz="1400" b="0" baseline="30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13</a:t>
            </a:r>
            <a:r>
              <a:rPr lang="en-US" altLang="zh-CN"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0" dirty="0" err="1">
                <a:solidFill>
                  <a:schemeClr val="bg2"/>
                </a:solidFill>
                <a:latin typeface="Times New Roman" panose="02020603050405020304" pitchFamily="18" charset="0"/>
                <a:ea typeface="黑体" panose="02010609060101010101" pitchFamily="49" charset="-122"/>
                <a:cs typeface="Times New Roman" panose="02020603050405020304" pitchFamily="18" charset="0"/>
              </a:rPr>
              <a:t>ppp</a:t>
            </a:r>
            <a:r>
              <a:rPr lang="zh-CN" altLang="en-US"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rms emittance </a:t>
            </a:r>
            <a:r>
              <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100/50 </a:t>
            </a:r>
            <a:r>
              <a:rPr lang="el-GR"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π</a:t>
            </a:r>
            <a:r>
              <a:rPr lang="en-US" altLang="zh-CN" sz="1400" i="1" kern="1200"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nm⋅rad</a:t>
            </a:r>
            <a:endParaRPr lang="en-US" altLang="zh-CN" sz="1400" i="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4" name="内容占位符 2">
            <a:extLst>
              <a:ext uri="{FF2B5EF4-FFF2-40B4-BE49-F238E27FC236}">
                <a16:creationId xmlns:a16="http://schemas.microsoft.com/office/drawing/2014/main" id="{AA1F8CA4-A25A-4C79-DEE3-91BBD308BBE3}"/>
              </a:ext>
            </a:extLst>
          </p:cNvPr>
          <p:cNvSpPr txBox="1">
            <a:spLocks/>
          </p:cNvSpPr>
          <p:nvPr/>
        </p:nvSpPr>
        <p:spPr>
          <a:xfrm>
            <a:off x="6311422" y="5041707"/>
            <a:ext cx="1767906" cy="543062"/>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kern="1200" dirty="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The replacement time is about </a:t>
            </a:r>
            <a:r>
              <a:rPr lang="en-US" altLang="zh-CN" sz="1400" dirty="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9 s</a:t>
            </a:r>
            <a:endParaRPr lang="en-US" altLang="zh-CN" sz="1400" kern="1200" dirty="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5" name="内容占位符 2">
            <a:extLst>
              <a:ext uri="{FF2B5EF4-FFF2-40B4-BE49-F238E27FC236}">
                <a16:creationId xmlns:a16="http://schemas.microsoft.com/office/drawing/2014/main" id="{818F9633-FBD5-EAAA-62AA-93A78A726A61}"/>
              </a:ext>
            </a:extLst>
          </p:cNvPr>
          <p:cNvSpPr txBox="1">
            <a:spLocks/>
          </p:cNvSpPr>
          <p:nvPr/>
        </p:nvSpPr>
        <p:spPr>
          <a:xfrm>
            <a:off x="3674302" y="2927172"/>
            <a:ext cx="766691" cy="252595"/>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2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1 bunch</a:t>
            </a:r>
            <a:endParaRPr lang="en-US" altLang="zh-CN" sz="1200"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6" name="内容占位符 2">
            <a:extLst>
              <a:ext uri="{FF2B5EF4-FFF2-40B4-BE49-F238E27FC236}">
                <a16:creationId xmlns:a16="http://schemas.microsoft.com/office/drawing/2014/main" id="{87A6B5F1-BB60-C4EB-6806-6EEFDA4D63A7}"/>
              </a:ext>
            </a:extLst>
          </p:cNvPr>
          <p:cNvSpPr txBox="1">
            <a:spLocks/>
          </p:cNvSpPr>
          <p:nvPr/>
        </p:nvSpPr>
        <p:spPr>
          <a:xfrm>
            <a:off x="5352166" y="2927171"/>
            <a:ext cx="1008112" cy="252595"/>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2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192 bunches</a:t>
            </a:r>
            <a:endParaRPr lang="en-US" altLang="zh-CN" sz="1200"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7" name="内容占位符 2">
            <a:extLst>
              <a:ext uri="{FF2B5EF4-FFF2-40B4-BE49-F238E27FC236}">
                <a16:creationId xmlns:a16="http://schemas.microsoft.com/office/drawing/2014/main" id="{7A2CBFF8-DFFE-7B27-B35C-5AC55DD1807F}"/>
              </a:ext>
            </a:extLst>
          </p:cNvPr>
          <p:cNvSpPr txBox="1">
            <a:spLocks/>
          </p:cNvSpPr>
          <p:nvPr/>
        </p:nvSpPr>
        <p:spPr>
          <a:xfrm>
            <a:off x="2455265" y="2927171"/>
            <a:ext cx="484224" cy="252595"/>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2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CW</a:t>
            </a:r>
            <a:endParaRPr lang="en-US" altLang="zh-CN" sz="1200"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8" name="内容占位符 2">
            <a:extLst>
              <a:ext uri="{FF2B5EF4-FFF2-40B4-BE49-F238E27FC236}">
                <a16:creationId xmlns:a16="http://schemas.microsoft.com/office/drawing/2014/main" id="{05E49746-31A5-6E44-DCD6-C4345551CD99}"/>
              </a:ext>
            </a:extLst>
          </p:cNvPr>
          <p:cNvSpPr txBox="1">
            <a:spLocks/>
          </p:cNvSpPr>
          <p:nvPr/>
        </p:nvSpPr>
        <p:spPr>
          <a:xfrm>
            <a:off x="2766772" y="5133241"/>
            <a:ext cx="1279814" cy="787991"/>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BRing-N</a:t>
            </a:r>
            <a:r>
              <a:rPr lang="zh-CN" altLang="en-US"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acc. Period ~ </a:t>
            </a:r>
            <a:r>
              <a:rPr lang="en-US" altLang="zh-CN"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0.1 s</a:t>
            </a:r>
            <a:endPar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矩形 2">
            <a:extLst>
              <a:ext uri="{FF2B5EF4-FFF2-40B4-BE49-F238E27FC236}">
                <a16:creationId xmlns:a16="http://schemas.microsoft.com/office/drawing/2014/main" id="{1350E39F-49DA-FB09-6D17-DC6AB1DFCF5B}"/>
              </a:ext>
            </a:extLst>
          </p:cNvPr>
          <p:cNvSpPr/>
          <p:nvPr/>
        </p:nvSpPr>
        <p:spPr bwMode="auto">
          <a:xfrm>
            <a:off x="3001494" y="2609934"/>
            <a:ext cx="360040" cy="168089"/>
          </a:xfrm>
          <a:prstGeom prst="rect">
            <a:avLst/>
          </a:prstGeom>
          <a:solidFill>
            <a:schemeClr val="tx1"/>
          </a:solidFill>
          <a:ln>
            <a:no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
        <p:nvSpPr>
          <p:cNvPr id="4" name="矩形 3">
            <a:extLst>
              <a:ext uri="{FF2B5EF4-FFF2-40B4-BE49-F238E27FC236}">
                <a16:creationId xmlns:a16="http://schemas.microsoft.com/office/drawing/2014/main" id="{562AAA8F-C09A-81D8-1684-C0A6B9AD40C2}"/>
              </a:ext>
            </a:extLst>
          </p:cNvPr>
          <p:cNvSpPr/>
          <p:nvPr/>
        </p:nvSpPr>
        <p:spPr bwMode="auto">
          <a:xfrm>
            <a:off x="3019241" y="2839893"/>
            <a:ext cx="635606" cy="168089"/>
          </a:xfrm>
          <a:prstGeom prst="rect">
            <a:avLst/>
          </a:prstGeom>
          <a:solidFill>
            <a:schemeClr val="tx1"/>
          </a:solidFill>
          <a:ln>
            <a:no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
        <p:nvSpPr>
          <p:cNvPr id="5" name="乘号 4">
            <a:extLst>
              <a:ext uri="{FF2B5EF4-FFF2-40B4-BE49-F238E27FC236}">
                <a16:creationId xmlns:a16="http://schemas.microsoft.com/office/drawing/2014/main" id="{D5CD54C2-30BA-F85C-7B15-80869B046156}"/>
              </a:ext>
            </a:extLst>
          </p:cNvPr>
          <p:cNvSpPr/>
          <p:nvPr/>
        </p:nvSpPr>
        <p:spPr bwMode="auto">
          <a:xfrm>
            <a:off x="3263918" y="2278566"/>
            <a:ext cx="387404" cy="387404"/>
          </a:xfrm>
          <a:prstGeom prst="mathMultiply">
            <a:avLst>
              <a:gd name="adj1" fmla="val 16824"/>
            </a:avLst>
          </a:prstGeom>
          <a:solidFill>
            <a:srgbClr val="C00000"/>
          </a:solidFill>
          <a:ln>
            <a:no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Tree>
    <p:extLst>
      <p:ext uri="{BB962C8B-B14F-4D97-AF65-F5344CB8AC3E}">
        <p14:creationId xmlns:p14="http://schemas.microsoft.com/office/powerpoint/2010/main" val="198864099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a:extLst>
              <a:ext uri="{FF2B5EF4-FFF2-40B4-BE49-F238E27FC236}">
                <a16:creationId xmlns:a16="http://schemas.microsoft.com/office/drawing/2014/main" id="{A9E3C012-0D4F-ECB6-036C-462E0E31B162}"/>
              </a:ext>
            </a:extLst>
          </p:cNvPr>
          <p:cNvCxnSpPr>
            <a:cxnSpLocks/>
          </p:cNvCxnSpPr>
          <p:nvPr/>
        </p:nvCxnSpPr>
        <p:spPr bwMode="auto">
          <a:xfrm>
            <a:off x="2552101" y="1920801"/>
            <a:ext cx="0" cy="4152907"/>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1. New </a:t>
            </a:r>
            <a:r>
              <a:rPr lang="en-US" altLang="zh-CN" dirty="0" err="1"/>
              <a:t>EicC</a:t>
            </a:r>
            <a:r>
              <a:rPr lang="en-US" altLang="zh-CN" dirty="0"/>
              <a:t> general design – Rapid cycling mode</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892480" cy="872034"/>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In the electron complex, the collision bunches will be prepared in the accumulation ring and are separated to 4 trains, in order to provide high average polarization.</a:t>
            </a:r>
          </a:p>
        </p:txBody>
      </p:sp>
      <p:sp>
        <p:nvSpPr>
          <p:cNvPr id="39" name="文本框 38">
            <a:extLst>
              <a:ext uri="{FF2B5EF4-FFF2-40B4-BE49-F238E27FC236}">
                <a16:creationId xmlns:a16="http://schemas.microsoft.com/office/drawing/2014/main" id="{3637153F-7DF2-9F9F-40BC-5E7F1BB55803}"/>
              </a:ext>
            </a:extLst>
          </p:cNvPr>
          <p:cNvSpPr txBox="1"/>
          <p:nvPr/>
        </p:nvSpPr>
        <p:spPr>
          <a:xfrm>
            <a:off x="334826" y="6175660"/>
            <a:ext cx="8201230" cy="388311"/>
          </a:xfrm>
          <a:prstGeom prst="rect">
            <a:avLst/>
          </a:prstGeom>
          <a:noFill/>
        </p:spPr>
        <p:txBody>
          <a:bodyPr wrap="square">
            <a:spAutoFit/>
          </a:bodyPr>
          <a:lstStyle/>
          <a:p>
            <a:pPr marL="285750" marR="0" lvl="0" indent="-285750" algn="l" defTabSz="944895" rtl="0" eaLnBrk="1" fontAlgn="auto" latinLnBrk="0" hangingPunct="1">
              <a:lnSpc>
                <a:spcPct val="135000"/>
              </a:lnSpc>
              <a:spcBef>
                <a:spcPts val="0"/>
              </a:spcBef>
              <a:spcAft>
                <a:spcPts val="0"/>
              </a:spcAft>
              <a:buClr>
                <a:prstClr val="black"/>
              </a:buClr>
              <a:buSzTx/>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Linac-ring is not suitable any more for </a:t>
            </a:r>
            <a:r>
              <a:rPr lang="en-US" altLang="zh-CN" sz="1600" dirty="0">
                <a:solidFill>
                  <a:prstClr val="black"/>
                </a:solidFill>
                <a:latin typeface="Arial"/>
                <a:ea typeface="黑体" panose="02010609060101010101" pitchFamily="49" charset="-122"/>
                <a:cs typeface="Times New Roman" panose="02020603050405020304" pitchFamily="18" charset="0"/>
              </a:rPr>
              <a:t>replacing the whole bunch to fulfill </a:t>
            </a: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spin flip.</a:t>
            </a:r>
            <a:endParaRPr kumimoji="0" lang="en-US" altLang="zh-CN" sz="1600" b="1" i="0" u="none" strike="noStrike" kern="1200" cap="none" spc="0" normalizeH="0" baseline="0" noProof="0" dirty="0">
              <a:ln>
                <a:noFill/>
              </a:ln>
              <a:solidFill>
                <a:srgbClr val="0000FF"/>
              </a:solidFill>
              <a:effectLst/>
              <a:uLnTx/>
              <a:uFillTx/>
              <a:latin typeface="Arial"/>
              <a:ea typeface="黑体" panose="02010609060101010101" pitchFamily="49" charset="-122"/>
              <a:cs typeface="Times New Roman" panose="02020603050405020304" pitchFamily="18" charset="0"/>
            </a:endParaRPr>
          </a:p>
        </p:txBody>
      </p:sp>
      <p:sp>
        <p:nvSpPr>
          <p:cNvPr id="3" name="矩形 2">
            <a:extLst>
              <a:ext uri="{FF2B5EF4-FFF2-40B4-BE49-F238E27FC236}">
                <a16:creationId xmlns:a16="http://schemas.microsoft.com/office/drawing/2014/main" id="{CA826C9F-FDA4-1DBB-E4C9-087E14A3FFA2}"/>
              </a:ext>
            </a:extLst>
          </p:cNvPr>
          <p:cNvSpPr/>
          <p:nvPr/>
        </p:nvSpPr>
        <p:spPr bwMode="auto">
          <a:xfrm>
            <a:off x="2411760" y="2132856"/>
            <a:ext cx="288032" cy="432048"/>
          </a:xfrm>
          <a:prstGeom prst="rect">
            <a:avLst/>
          </a:prstGeom>
          <a:solidFill>
            <a:schemeClr val="accent6">
              <a:lumMod val="40000"/>
              <a:lumOff val="60000"/>
            </a:schemeClr>
          </a:solidFill>
          <a:ln>
            <a:no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
        <p:nvSpPr>
          <p:cNvPr id="4" name="文本框 3">
            <a:extLst>
              <a:ext uri="{FF2B5EF4-FFF2-40B4-BE49-F238E27FC236}">
                <a16:creationId xmlns:a16="http://schemas.microsoft.com/office/drawing/2014/main" id="{9B73906D-AC48-BC68-FC97-DAA1259B373E}"/>
              </a:ext>
            </a:extLst>
          </p:cNvPr>
          <p:cNvSpPr txBox="1"/>
          <p:nvPr/>
        </p:nvSpPr>
        <p:spPr>
          <a:xfrm>
            <a:off x="683568" y="2113188"/>
            <a:ext cx="1548680" cy="375552"/>
          </a:xfrm>
          <a:prstGeom prst="rect">
            <a:avLst/>
          </a:prstGeom>
          <a:noFill/>
        </p:spPr>
        <p:txBody>
          <a:bodyPr wrap="square" rtlCol="0">
            <a:spAutoFit/>
          </a:bodyPr>
          <a:lstStyle/>
          <a:p>
            <a:pPr defTabSz="944895">
              <a:lnSpc>
                <a:spcPct val="150000"/>
              </a:lnSpc>
              <a:spcBef>
                <a:spcPts val="1200"/>
              </a:spcBef>
              <a:buClr>
                <a:schemeClr val="bg2"/>
              </a:buClr>
            </a:pPr>
            <a:r>
              <a:rPr lang="en-US" altLang="zh-CN" sz="1400" dirty="0">
                <a:solidFill>
                  <a:schemeClr val="bg2"/>
                </a:solidFill>
                <a:ea typeface="黑体" panose="02010609060101010101" pitchFamily="49" charset="-122"/>
                <a:cs typeface="Times New Roman" panose="02020603050405020304" pitchFamily="18" charset="0"/>
              </a:rPr>
              <a:t>Electron gun</a:t>
            </a:r>
          </a:p>
        </p:txBody>
      </p:sp>
      <p:sp>
        <p:nvSpPr>
          <p:cNvPr id="5" name="矩形 4">
            <a:extLst>
              <a:ext uri="{FF2B5EF4-FFF2-40B4-BE49-F238E27FC236}">
                <a16:creationId xmlns:a16="http://schemas.microsoft.com/office/drawing/2014/main" id="{6E88E265-DA39-1825-71B7-E995D305FE4B}"/>
              </a:ext>
            </a:extLst>
          </p:cNvPr>
          <p:cNvSpPr/>
          <p:nvPr/>
        </p:nvSpPr>
        <p:spPr bwMode="auto">
          <a:xfrm>
            <a:off x="2462346" y="2887815"/>
            <a:ext cx="179512" cy="668941"/>
          </a:xfrm>
          <a:prstGeom prst="rect">
            <a:avLst/>
          </a:prstGeom>
          <a:solidFill>
            <a:schemeClr val="bg1">
              <a:lumMod val="40000"/>
              <a:lumOff val="60000"/>
            </a:schemeClr>
          </a:solidFill>
          <a:ln>
            <a:no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
        <p:nvSpPr>
          <p:cNvPr id="6" name="文本框 5">
            <a:extLst>
              <a:ext uri="{FF2B5EF4-FFF2-40B4-BE49-F238E27FC236}">
                <a16:creationId xmlns:a16="http://schemas.microsoft.com/office/drawing/2014/main" id="{09474C29-F281-B208-DA9B-476C3831AE8A}"/>
              </a:ext>
            </a:extLst>
          </p:cNvPr>
          <p:cNvSpPr txBox="1"/>
          <p:nvPr/>
        </p:nvSpPr>
        <p:spPr>
          <a:xfrm>
            <a:off x="978496" y="3015048"/>
            <a:ext cx="864096" cy="375552"/>
          </a:xfrm>
          <a:prstGeom prst="rect">
            <a:avLst/>
          </a:prstGeom>
          <a:noFill/>
        </p:spPr>
        <p:txBody>
          <a:bodyPr wrap="square" rtlCol="0">
            <a:spAutoFit/>
          </a:bodyPr>
          <a:lstStyle/>
          <a:p>
            <a:pPr defTabSz="944895">
              <a:lnSpc>
                <a:spcPct val="150000"/>
              </a:lnSpc>
              <a:spcBef>
                <a:spcPts val="1200"/>
              </a:spcBef>
              <a:buClr>
                <a:schemeClr val="bg2"/>
              </a:buClr>
            </a:pPr>
            <a:r>
              <a:rPr lang="en-US" altLang="zh-CN" sz="1400" dirty="0">
                <a:solidFill>
                  <a:schemeClr val="bg2"/>
                </a:solidFill>
                <a:ea typeface="黑体" panose="02010609060101010101" pitchFamily="49" charset="-122"/>
                <a:cs typeface="Times New Roman" panose="02020603050405020304" pitchFamily="18" charset="0"/>
              </a:rPr>
              <a:t>Linac</a:t>
            </a:r>
          </a:p>
        </p:txBody>
      </p:sp>
      <p:sp>
        <p:nvSpPr>
          <p:cNvPr id="7" name="椭圆 6">
            <a:extLst>
              <a:ext uri="{FF2B5EF4-FFF2-40B4-BE49-F238E27FC236}">
                <a16:creationId xmlns:a16="http://schemas.microsoft.com/office/drawing/2014/main" id="{34A22E0D-6DA1-2A31-864E-B4B6DCF5AB0A}"/>
              </a:ext>
            </a:extLst>
          </p:cNvPr>
          <p:cNvSpPr/>
          <p:nvPr/>
        </p:nvSpPr>
        <p:spPr bwMode="auto">
          <a:xfrm>
            <a:off x="2120054" y="3879667"/>
            <a:ext cx="864096" cy="864096"/>
          </a:xfrm>
          <a:prstGeom prst="ellipse">
            <a:avLst/>
          </a:prstGeom>
          <a:noFill/>
          <a:ln w="57150">
            <a:solidFill>
              <a:schemeClr val="accent5">
                <a:lumMod val="40000"/>
                <a:lumOff val="60000"/>
              </a:schemeClr>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
        <p:nvSpPr>
          <p:cNvPr id="8" name="文本框 7">
            <a:extLst>
              <a:ext uri="{FF2B5EF4-FFF2-40B4-BE49-F238E27FC236}">
                <a16:creationId xmlns:a16="http://schemas.microsoft.com/office/drawing/2014/main" id="{3147BA71-F8E9-3ED8-30D6-E81C95206B6B}"/>
              </a:ext>
            </a:extLst>
          </p:cNvPr>
          <p:cNvSpPr txBox="1"/>
          <p:nvPr/>
        </p:nvSpPr>
        <p:spPr>
          <a:xfrm>
            <a:off x="1043608" y="4028852"/>
            <a:ext cx="504056" cy="375552"/>
          </a:xfrm>
          <a:prstGeom prst="rect">
            <a:avLst/>
          </a:prstGeom>
          <a:noFill/>
        </p:spPr>
        <p:txBody>
          <a:bodyPr wrap="square" rtlCol="0">
            <a:spAutoFit/>
          </a:bodyPr>
          <a:lstStyle/>
          <a:p>
            <a:pPr defTabSz="944895">
              <a:lnSpc>
                <a:spcPct val="150000"/>
              </a:lnSpc>
              <a:spcBef>
                <a:spcPts val="1200"/>
              </a:spcBef>
              <a:buClr>
                <a:schemeClr val="bg2"/>
              </a:buClr>
            </a:pPr>
            <a:r>
              <a:rPr lang="en-US" altLang="zh-CN" sz="1400" dirty="0">
                <a:solidFill>
                  <a:schemeClr val="bg2"/>
                </a:solidFill>
                <a:ea typeface="黑体" panose="02010609060101010101" pitchFamily="49" charset="-122"/>
                <a:cs typeface="Times New Roman" panose="02020603050405020304" pitchFamily="18" charset="0"/>
              </a:rPr>
              <a:t>AR</a:t>
            </a:r>
          </a:p>
        </p:txBody>
      </p:sp>
      <p:grpSp>
        <p:nvGrpSpPr>
          <p:cNvPr id="17" name="组合 16">
            <a:extLst>
              <a:ext uri="{FF2B5EF4-FFF2-40B4-BE49-F238E27FC236}">
                <a16:creationId xmlns:a16="http://schemas.microsoft.com/office/drawing/2014/main" id="{30EF1255-21E1-D0A5-24A5-6DE2F9BDAEA6}"/>
              </a:ext>
            </a:extLst>
          </p:cNvPr>
          <p:cNvGrpSpPr/>
          <p:nvPr/>
        </p:nvGrpSpPr>
        <p:grpSpPr>
          <a:xfrm>
            <a:off x="1652002" y="5065867"/>
            <a:ext cx="1800200" cy="772742"/>
            <a:chOff x="4860032" y="4041279"/>
            <a:chExt cx="2902012" cy="1245698"/>
          </a:xfrm>
        </p:grpSpPr>
        <p:sp>
          <p:nvSpPr>
            <p:cNvPr id="9" name="弧形 8">
              <a:extLst>
                <a:ext uri="{FF2B5EF4-FFF2-40B4-BE49-F238E27FC236}">
                  <a16:creationId xmlns:a16="http://schemas.microsoft.com/office/drawing/2014/main" id="{1A9E2FB7-959F-B530-AA44-4581318FFEFF}"/>
                </a:ext>
              </a:extLst>
            </p:cNvPr>
            <p:cNvSpPr/>
            <p:nvPr/>
          </p:nvSpPr>
          <p:spPr bwMode="auto">
            <a:xfrm>
              <a:off x="6516444" y="4041280"/>
              <a:ext cx="1245600" cy="1245697"/>
            </a:xfrm>
            <a:prstGeom prst="arc">
              <a:avLst>
                <a:gd name="adj1" fmla="val 16149654"/>
                <a:gd name="adj2" fmla="val 5498861"/>
              </a:avLst>
            </a:prstGeom>
            <a:ln w="38100">
              <a:solidFill>
                <a:schemeClr val="accent1">
                  <a:lumMod val="40000"/>
                  <a:lumOff val="6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
          <p:nvSpPr>
            <p:cNvPr id="10" name="弧形 9">
              <a:extLst>
                <a:ext uri="{FF2B5EF4-FFF2-40B4-BE49-F238E27FC236}">
                  <a16:creationId xmlns:a16="http://schemas.microsoft.com/office/drawing/2014/main" id="{723C5CFC-7639-A491-05E7-F97C30716099}"/>
                </a:ext>
              </a:extLst>
            </p:cNvPr>
            <p:cNvSpPr/>
            <p:nvPr/>
          </p:nvSpPr>
          <p:spPr bwMode="auto">
            <a:xfrm flipH="1">
              <a:off x="4860032" y="4041279"/>
              <a:ext cx="1245600" cy="1245697"/>
            </a:xfrm>
            <a:prstGeom prst="arc">
              <a:avLst>
                <a:gd name="adj1" fmla="val 16149654"/>
                <a:gd name="adj2" fmla="val 5498861"/>
              </a:avLst>
            </a:prstGeom>
            <a:ln w="38100">
              <a:solidFill>
                <a:schemeClr val="accent1">
                  <a:lumMod val="40000"/>
                  <a:lumOff val="6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cxnSp>
          <p:nvCxnSpPr>
            <p:cNvPr id="12" name="直接连接符 11">
              <a:extLst>
                <a:ext uri="{FF2B5EF4-FFF2-40B4-BE49-F238E27FC236}">
                  <a16:creationId xmlns:a16="http://schemas.microsoft.com/office/drawing/2014/main" id="{2C317A41-9D51-3CE8-241F-500FC9F8101B}"/>
                </a:ext>
              </a:extLst>
            </p:cNvPr>
            <p:cNvCxnSpPr>
              <a:stCxn id="10" idx="0"/>
              <a:endCxn id="9" idx="0"/>
            </p:cNvCxnSpPr>
            <p:nvPr/>
          </p:nvCxnSpPr>
          <p:spPr bwMode="auto">
            <a:xfrm>
              <a:off x="5491953" y="4041346"/>
              <a:ext cx="1638170" cy="1"/>
            </a:xfrm>
            <a:prstGeom prst="line">
              <a:avLst/>
            </a:prstGeom>
            <a:ln w="38100">
              <a:solidFill>
                <a:schemeClr val="accent1">
                  <a:lumMod val="40000"/>
                  <a:lumOff val="60000"/>
                </a:schemeClr>
              </a:solidFill>
            </a:ln>
          </p:spPr>
          <p:style>
            <a:lnRef idx="1">
              <a:schemeClr val="dk1"/>
            </a:lnRef>
            <a:fillRef idx="0">
              <a:schemeClr val="dk1"/>
            </a:fillRef>
            <a:effectRef idx="0">
              <a:schemeClr val="dk1"/>
            </a:effectRef>
            <a:fontRef idx="minor">
              <a:schemeClr val="tx1"/>
            </a:fontRef>
          </p:style>
        </p:cxnSp>
        <p:cxnSp>
          <p:nvCxnSpPr>
            <p:cNvPr id="13" name="直接连接符 12">
              <a:extLst>
                <a:ext uri="{FF2B5EF4-FFF2-40B4-BE49-F238E27FC236}">
                  <a16:creationId xmlns:a16="http://schemas.microsoft.com/office/drawing/2014/main" id="{553EC220-14AC-8A55-CF57-ED65C0821CF5}"/>
                </a:ext>
              </a:extLst>
            </p:cNvPr>
            <p:cNvCxnSpPr>
              <a:cxnSpLocks/>
              <a:stCxn id="10" idx="2"/>
              <a:endCxn id="9" idx="2"/>
            </p:cNvCxnSpPr>
            <p:nvPr/>
          </p:nvCxnSpPr>
          <p:spPr bwMode="auto">
            <a:xfrm>
              <a:off x="5500741" y="5286718"/>
              <a:ext cx="1620594" cy="1"/>
            </a:xfrm>
            <a:prstGeom prst="line">
              <a:avLst/>
            </a:prstGeom>
            <a:ln w="38100">
              <a:solidFill>
                <a:schemeClr val="accent1">
                  <a:lumMod val="40000"/>
                  <a:lumOff val="60000"/>
                </a:schemeClr>
              </a:solidFill>
            </a:ln>
          </p:spPr>
          <p:style>
            <a:lnRef idx="1">
              <a:schemeClr val="dk1"/>
            </a:lnRef>
            <a:fillRef idx="0">
              <a:schemeClr val="dk1"/>
            </a:fillRef>
            <a:effectRef idx="0">
              <a:schemeClr val="dk1"/>
            </a:effectRef>
            <a:fontRef idx="minor">
              <a:schemeClr val="tx1"/>
            </a:fontRef>
          </p:style>
        </p:cxnSp>
      </p:grpSp>
      <p:sp>
        <p:nvSpPr>
          <p:cNvPr id="18" name="文本框 17">
            <a:extLst>
              <a:ext uri="{FF2B5EF4-FFF2-40B4-BE49-F238E27FC236}">
                <a16:creationId xmlns:a16="http://schemas.microsoft.com/office/drawing/2014/main" id="{60D16E47-EFBB-C5E2-8FB9-4CF4AFDF06CC}"/>
              </a:ext>
            </a:extLst>
          </p:cNvPr>
          <p:cNvSpPr txBox="1"/>
          <p:nvPr/>
        </p:nvSpPr>
        <p:spPr>
          <a:xfrm>
            <a:off x="961906" y="5225551"/>
            <a:ext cx="648072" cy="375552"/>
          </a:xfrm>
          <a:prstGeom prst="rect">
            <a:avLst/>
          </a:prstGeom>
          <a:noFill/>
        </p:spPr>
        <p:txBody>
          <a:bodyPr wrap="square" rtlCol="0">
            <a:spAutoFit/>
          </a:bodyPr>
          <a:lstStyle/>
          <a:p>
            <a:pPr defTabSz="944895">
              <a:lnSpc>
                <a:spcPct val="150000"/>
              </a:lnSpc>
              <a:spcBef>
                <a:spcPts val="1200"/>
              </a:spcBef>
              <a:buClr>
                <a:schemeClr val="bg2"/>
              </a:buClr>
            </a:pPr>
            <a:r>
              <a:rPr lang="en-US" altLang="zh-CN" sz="1400" dirty="0" err="1">
                <a:solidFill>
                  <a:schemeClr val="bg2"/>
                </a:solidFill>
                <a:ea typeface="黑体" panose="02010609060101010101" pitchFamily="49" charset="-122"/>
                <a:cs typeface="Times New Roman" panose="02020603050405020304" pitchFamily="18" charset="0"/>
              </a:rPr>
              <a:t>eRing</a:t>
            </a:r>
            <a:endParaRPr lang="en-US" altLang="zh-CN" sz="1400" dirty="0">
              <a:solidFill>
                <a:schemeClr val="bg2"/>
              </a:solidFill>
              <a:ea typeface="黑体" panose="02010609060101010101" pitchFamily="49" charset="-122"/>
              <a:cs typeface="Times New Roman" panose="02020603050405020304" pitchFamily="18" charset="0"/>
            </a:endParaRPr>
          </a:p>
        </p:txBody>
      </p:sp>
      <p:sp>
        <p:nvSpPr>
          <p:cNvPr id="22" name="文本框 21">
            <a:extLst>
              <a:ext uri="{FF2B5EF4-FFF2-40B4-BE49-F238E27FC236}">
                <a16:creationId xmlns:a16="http://schemas.microsoft.com/office/drawing/2014/main" id="{837FC7B6-B5E1-707D-B5B6-3F30E02664F9}"/>
              </a:ext>
            </a:extLst>
          </p:cNvPr>
          <p:cNvSpPr txBox="1"/>
          <p:nvPr/>
        </p:nvSpPr>
        <p:spPr>
          <a:xfrm>
            <a:off x="3777693" y="1959942"/>
            <a:ext cx="4761694" cy="720710"/>
          </a:xfrm>
          <a:prstGeom prst="rect">
            <a:avLst/>
          </a:prstGeom>
          <a:noFill/>
        </p:spPr>
        <p:txBody>
          <a:bodyPr wrap="square">
            <a:spAutoFit/>
          </a:bodyPr>
          <a:lstStyle/>
          <a:p>
            <a:pPr marL="285750" marR="0" lvl="0" indent="-285750" algn="l" defTabSz="944895" rtl="0" eaLnBrk="1" fontAlgn="auto" latinLnBrk="0" hangingPunct="1">
              <a:lnSpc>
                <a:spcPct val="135000"/>
              </a:lnSpc>
              <a:spcBef>
                <a:spcPts val="0"/>
              </a:spcBef>
              <a:spcAft>
                <a:spcPts val="0"/>
              </a:spcAft>
              <a:buClr>
                <a:prstClr val="black"/>
              </a:buClr>
              <a:buSzTx/>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7~10 </a:t>
            </a:r>
            <a:r>
              <a:rPr kumimoji="0" lang="en-US" altLang="zh-CN" sz="1600" b="0" i="0" u="none" strike="noStrike" kern="1200" cap="none" spc="0" normalizeH="0" baseline="0" noProof="0" dirty="0" err="1">
                <a:ln>
                  <a:noFill/>
                </a:ln>
                <a:solidFill>
                  <a:prstClr val="black"/>
                </a:solidFill>
                <a:effectLst/>
                <a:uLnTx/>
                <a:uFillTx/>
                <a:latin typeface="Arial"/>
                <a:ea typeface="黑体" panose="02010609060101010101" pitchFamily="49" charset="-122"/>
                <a:cs typeface="Times New Roman" panose="02020603050405020304" pitchFamily="18" charset="0"/>
              </a:rPr>
              <a:t>nC</a:t>
            </a: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 in one bunch, and repetition frequency ~ several hundreds of kHz</a:t>
            </a:r>
            <a:endParaRPr kumimoji="0" lang="en-US" altLang="zh-CN" sz="1600" b="1" i="0" u="none" strike="noStrike" kern="1200" cap="none" spc="0" normalizeH="0" baseline="0" noProof="0" dirty="0">
              <a:ln>
                <a:noFill/>
              </a:ln>
              <a:solidFill>
                <a:srgbClr val="0000FF"/>
              </a:solidFill>
              <a:effectLst/>
              <a:uLnTx/>
              <a:uFillTx/>
              <a:latin typeface="Arial"/>
              <a:ea typeface="黑体" panose="02010609060101010101" pitchFamily="49" charset="-122"/>
              <a:cs typeface="Times New Roman" panose="02020603050405020304" pitchFamily="18" charset="0"/>
            </a:endParaRPr>
          </a:p>
        </p:txBody>
      </p:sp>
      <p:sp>
        <p:nvSpPr>
          <p:cNvPr id="23" name="文本框 22">
            <a:extLst>
              <a:ext uri="{FF2B5EF4-FFF2-40B4-BE49-F238E27FC236}">
                <a16:creationId xmlns:a16="http://schemas.microsoft.com/office/drawing/2014/main" id="{6C137F0B-30A3-7878-52DD-2FD956571E93}"/>
              </a:ext>
            </a:extLst>
          </p:cNvPr>
          <p:cNvSpPr txBox="1"/>
          <p:nvPr/>
        </p:nvSpPr>
        <p:spPr>
          <a:xfrm>
            <a:off x="3774362" y="2836046"/>
            <a:ext cx="4761694" cy="720710"/>
          </a:xfrm>
          <a:prstGeom prst="rect">
            <a:avLst/>
          </a:prstGeom>
          <a:noFill/>
        </p:spPr>
        <p:txBody>
          <a:bodyPr wrap="square">
            <a:spAutoFit/>
          </a:bodyPr>
          <a:lstStyle/>
          <a:p>
            <a:pPr marL="285750" marR="0" lvl="0" indent="-285750" algn="l" defTabSz="944895" rtl="0" eaLnBrk="1" fontAlgn="auto" latinLnBrk="0" hangingPunct="1">
              <a:lnSpc>
                <a:spcPct val="135000"/>
              </a:lnSpc>
              <a:spcBef>
                <a:spcPts val="0"/>
              </a:spcBef>
              <a:spcAft>
                <a:spcPts val="0"/>
              </a:spcAft>
              <a:buClr>
                <a:prstClr val="black"/>
              </a:buClr>
              <a:buSzTx/>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Also 7~10 </a:t>
            </a:r>
            <a:r>
              <a:rPr kumimoji="0" lang="en-US" altLang="zh-CN" sz="1600" b="0" i="0" u="none" strike="noStrike" kern="1200" cap="none" spc="0" normalizeH="0" baseline="0" noProof="0" dirty="0" err="1">
                <a:ln>
                  <a:noFill/>
                </a:ln>
                <a:solidFill>
                  <a:prstClr val="black"/>
                </a:solidFill>
                <a:effectLst/>
                <a:uLnTx/>
                <a:uFillTx/>
                <a:latin typeface="Arial"/>
                <a:ea typeface="黑体" panose="02010609060101010101" pitchFamily="49" charset="-122"/>
                <a:cs typeface="Times New Roman" panose="02020603050405020304" pitchFamily="18" charset="0"/>
              </a:rPr>
              <a:t>nC</a:t>
            </a: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 in one bunch, and increasing energy to match with the injection of AR</a:t>
            </a:r>
            <a:endParaRPr kumimoji="0" lang="en-US" altLang="zh-CN" sz="1600" b="1" i="0" u="none" strike="noStrike" kern="1200" cap="none" spc="0" normalizeH="0" baseline="0" noProof="0" dirty="0">
              <a:ln>
                <a:noFill/>
              </a:ln>
              <a:solidFill>
                <a:srgbClr val="0000FF"/>
              </a:solidFill>
              <a:effectLst/>
              <a:uLnTx/>
              <a:uFillTx/>
              <a:latin typeface="Arial"/>
              <a:ea typeface="黑体" panose="02010609060101010101" pitchFamily="49" charset="-122"/>
              <a:cs typeface="Times New Roman" panose="02020603050405020304" pitchFamily="18" charset="0"/>
            </a:endParaRPr>
          </a:p>
        </p:txBody>
      </p:sp>
      <p:sp>
        <p:nvSpPr>
          <p:cNvPr id="24" name="文本框 23">
            <a:extLst>
              <a:ext uri="{FF2B5EF4-FFF2-40B4-BE49-F238E27FC236}">
                <a16:creationId xmlns:a16="http://schemas.microsoft.com/office/drawing/2014/main" id="{3811FF80-3900-53A2-CE9A-B299FEF06E67}"/>
              </a:ext>
            </a:extLst>
          </p:cNvPr>
          <p:cNvSpPr txBox="1"/>
          <p:nvPr/>
        </p:nvSpPr>
        <p:spPr>
          <a:xfrm>
            <a:off x="3774366" y="3751266"/>
            <a:ext cx="4761690" cy="1053109"/>
          </a:xfrm>
          <a:prstGeom prst="rect">
            <a:avLst/>
          </a:prstGeom>
          <a:noFill/>
        </p:spPr>
        <p:txBody>
          <a:bodyPr wrap="square">
            <a:spAutoFit/>
          </a:bodyPr>
          <a:lstStyle/>
          <a:p>
            <a:pPr marL="285750" marR="0" lvl="0" indent="-285750" algn="l" defTabSz="944895" rtl="0" eaLnBrk="1" fontAlgn="auto" latinLnBrk="0" hangingPunct="1">
              <a:lnSpc>
                <a:spcPct val="135000"/>
              </a:lnSpc>
              <a:spcBef>
                <a:spcPts val="0"/>
              </a:spcBef>
              <a:spcAft>
                <a:spcPts val="0"/>
              </a:spcAft>
              <a:buClr>
                <a:prstClr val="black"/>
              </a:buClr>
              <a:buSzTx/>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96 bunches in the AR and about 30 </a:t>
            </a:r>
            <a:r>
              <a:rPr kumimoji="0" lang="en-US" altLang="zh-CN" sz="1600" b="0" i="0" u="none" strike="noStrike" kern="1200" cap="none" spc="0" normalizeH="0" baseline="0" noProof="0" dirty="0" err="1">
                <a:ln>
                  <a:noFill/>
                </a:ln>
                <a:solidFill>
                  <a:prstClr val="black"/>
                </a:solidFill>
                <a:effectLst/>
                <a:uLnTx/>
                <a:uFillTx/>
                <a:latin typeface="Arial"/>
                <a:ea typeface="黑体" panose="02010609060101010101" pitchFamily="49" charset="-122"/>
                <a:cs typeface="Times New Roman" panose="02020603050405020304" pitchFamily="18" charset="0"/>
              </a:rPr>
              <a:t>nC</a:t>
            </a: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 in each bunch, accumulation</a:t>
            </a:r>
            <a:r>
              <a:rPr lang="en-US" altLang="zh-CN" sz="1600" dirty="0">
                <a:solidFill>
                  <a:prstClr val="black"/>
                </a:solidFill>
                <a:latin typeface="Arial"/>
                <a:ea typeface="黑体" panose="02010609060101010101" pitchFamily="49" charset="-122"/>
                <a:cs typeface="Times New Roman" panose="02020603050405020304" pitchFamily="18" charset="0"/>
              </a:rPr>
              <a:t>,</a:t>
            </a:r>
            <a:r>
              <a:rPr lang="zh-CN" altLang="en-US" sz="1600" dirty="0">
                <a:solidFill>
                  <a:prstClr val="black"/>
                </a:solidFill>
                <a:latin typeface="Arial"/>
                <a:ea typeface="黑体" panose="02010609060101010101" pitchFamily="49" charset="-122"/>
                <a:cs typeface="Times New Roman" panose="02020603050405020304" pitchFamily="18" charset="0"/>
              </a:rPr>
              <a:t> </a:t>
            </a: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damping, and acceleration to generate collision bunches</a:t>
            </a:r>
            <a:endParaRPr kumimoji="0" lang="en-US" altLang="zh-CN" sz="1600" b="1" i="0" u="none" strike="noStrike" kern="1200" cap="none" spc="0" normalizeH="0" baseline="0" noProof="0" dirty="0">
              <a:ln>
                <a:noFill/>
              </a:ln>
              <a:solidFill>
                <a:srgbClr val="0000FF"/>
              </a:solidFill>
              <a:effectLst/>
              <a:uLnTx/>
              <a:uFillTx/>
              <a:latin typeface="Arial"/>
              <a:ea typeface="黑体" panose="02010609060101010101" pitchFamily="49" charset="-122"/>
              <a:cs typeface="Times New Roman" panose="02020603050405020304" pitchFamily="18" charset="0"/>
            </a:endParaRPr>
          </a:p>
        </p:txBody>
      </p:sp>
      <p:sp>
        <p:nvSpPr>
          <p:cNvPr id="25" name="文本框 24">
            <a:extLst>
              <a:ext uri="{FF2B5EF4-FFF2-40B4-BE49-F238E27FC236}">
                <a16:creationId xmlns:a16="http://schemas.microsoft.com/office/drawing/2014/main" id="{59006186-18E9-6D0E-D096-41BB21FA99E5}"/>
              </a:ext>
            </a:extLst>
          </p:cNvPr>
          <p:cNvSpPr txBox="1"/>
          <p:nvPr/>
        </p:nvSpPr>
        <p:spPr>
          <a:xfrm>
            <a:off x="3774366" y="5100483"/>
            <a:ext cx="4761690" cy="720710"/>
          </a:xfrm>
          <a:prstGeom prst="rect">
            <a:avLst/>
          </a:prstGeom>
          <a:noFill/>
        </p:spPr>
        <p:txBody>
          <a:bodyPr wrap="square">
            <a:spAutoFit/>
          </a:bodyPr>
          <a:lstStyle/>
          <a:p>
            <a:pPr marL="285750" marR="0" lvl="0" indent="-285750" algn="l" defTabSz="944895" rtl="0" eaLnBrk="1" fontAlgn="auto" latinLnBrk="0" hangingPunct="1">
              <a:lnSpc>
                <a:spcPct val="135000"/>
              </a:lnSpc>
              <a:spcBef>
                <a:spcPts val="0"/>
              </a:spcBef>
              <a:spcAft>
                <a:spcPts val="0"/>
              </a:spcAft>
              <a:buClr>
                <a:prstClr val="black"/>
              </a:buClr>
              <a:buSzTx/>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4 injections from AR to replace all bunches completely, opposite spin directions in 4 trains</a:t>
            </a:r>
            <a:endParaRPr kumimoji="0" lang="en-US" altLang="zh-CN" sz="1600" b="1" i="0" u="none" strike="noStrike" kern="1200" cap="none" spc="0" normalizeH="0" baseline="0" noProof="0" dirty="0">
              <a:ln>
                <a:noFill/>
              </a:ln>
              <a:solidFill>
                <a:srgbClr val="0000FF"/>
              </a:solidFill>
              <a:effectLst/>
              <a:uLnTx/>
              <a:uFillTx/>
              <a:latin typeface="Arial"/>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607003319"/>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1. New </a:t>
            </a:r>
            <a:r>
              <a:rPr lang="en-US" altLang="zh-CN" dirty="0" err="1"/>
              <a:t>EicC</a:t>
            </a:r>
            <a:r>
              <a:rPr lang="en-US" altLang="zh-CN" dirty="0"/>
              <a:t> general design – Ions</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892480" cy="872034"/>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The luminosity of the collisions between ions and electrons are close to 1×10</a:t>
            </a:r>
            <a:r>
              <a:rPr lang="en-US" altLang="zh-CN" baseline="30000" dirty="0">
                <a:solidFill>
                  <a:schemeClr val="bg2"/>
                </a:solidFill>
                <a:ea typeface="黑体" panose="02010609060101010101" pitchFamily="49" charset="-122"/>
                <a:cs typeface="Times New Roman" panose="02020603050405020304" pitchFamily="18" charset="0"/>
              </a:rPr>
              <a:t>33</a:t>
            </a:r>
            <a:r>
              <a:rPr lang="en-US" altLang="zh-CN" dirty="0">
                <a:solidFill>
                  <a:schemeClr val="bg2"/>
                </a:solidFill>
                <a:ea typeface="黑体" panose="02010609060101010101" pitchFamily="49" charset="-122"/>
                <a:cs typeface="Times New Roman" panose="02020603050405020304" pitchFamily="18" charset="0"/>
              </a:rPr>
              <a:t> cm</a:t>
            </a:r>
            <a:r>
              <a:rPr lang="en-US" altLang="zh-CN" baseline="30000" dirty="0">
                <a:solidFill>
                  <a:schemeClr val="bg2"/>
                </a:solidFill>
                <a:ea typeface="黑体" panose="02010609060101010101" pitchFamily="49" charset="-122"/>
                <a:cs typeface="Times New Roman" panose="02020603050405020304" pitchFamily="18" charset="0"/>
              </a:rPr>
              <a:t>-2</a:t>
            </a:r>
            <a:r>
              <a:rPr lang="en-US" altLang="zh-CN" dirty="0">
                <a:solidFill>
                  <a:schemeClr val="bg2"/>
                </a:solidFill>
                <a:ea typeface="黑体" panose="02010609060101010101" pitchFamily="49" charset="-122"/>
                <a:cs typeface="Times New Roman" panose="02020603050405020304" pitchFamily="18" charset="0"/>
              </a:rPr>
              <a:t>s</a:t>
            </a:r>
            <a:r>
              <a:rPr lang="en-US" altLang="zh-CN" baseline="30000" dirty="0">
                <a:solidFill>
                  <a:schemeClr val="bg2"/>
                </a:solidFill>
                <a:ea typeface="黑体" panose="02010609060101010101" pitchFamily="49" charset="-122"/>
                <a:cs typeface="Times New Roman" panose="02020603050405020304" pitchFamily="18" charset="0"/>
              </a:rPr>
              <a:t>-1</a:t>
            </a:r>
            <a:r>
              <a:rPr lang="en-US" altLang="zh-CN" dirty="0">
                <a:solidFill>
                  <a:schemeClr val="bg2"/>
                </a:solidFill>
                <a:ea typeface="黑体" panose="02010609060101010101" pitchFamily="49" charset="-122"/>
                <a:cs typeface="Times New Roman" panose="02020603050405020304" pitchFamily="18" charset="0"/>
              </a:rPr>
              <a:t>, which means the integral luminosity is close to  25 fb</a:t>
            </a:r>
            <a:r>
              <a:rPr lang="en-US" altLang="zh-CN" baseline="30000" dirty="0">
                <a:solidFill>
                  <a:schemeClr val="bg2"/>
                </a:solidFill>
                <a:ea typeface="黑体" panose="02010609060101010101" pitchFamily="49" charset="-122"/>
                <a:cs typeface="Times New Roman" panose="02020603050405020304" pitchFamily="18" charset="0"/>
              </a:rPr>
              <a:t>-1</a:t>
            </a:r>
            <a:r>
              <a:rPr lang="en-US" altLang="zh-CN" dirty="0">
                <a:solidFill>
                  <a:schemeClr val="bg2"/>
                </a:solidFill>
                <a:ea typeface="黑体" panose="02010609060101010101" pitchFamily="49" charset="-122"/>
                <a:cs typeface="Times New Roman" panose="02020603050405020304" pitchFamily="18" charset="0"/>
              </a:rPr>
              <a:t>/y.</a:t>
            </a:r>
          </a:p>
        </p:txBody>
      </p:sp>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80708EBE-C04B-9695-471E-2221A042E640}"/>
                  </a:ext>
                </a:extLst>
              </p:cNvPr>
              <p:cNvGraphicFramePr>
                <a:graphicFrameLocks noGrp="1"/>
              </p:cNvGraphicFramePr>
              <p:nvPr>
                <p:extLst>
                  <p:ext uri="{D42A27DB-BD31-4B8C-83A1-F6EECF244321}">
                    <p14:modId xmlns:p14="http://schemas.microsoft.com/office/powerpoint/2010/main" val="1235705494"/>
                  </p:ext>
                </p:extLst>
              </p:nvPr>
            </p:nvGraphicFramePr>
            <p:xfrm>
              <a:off x="332529" y="1844824"/>
              <a:ext cx="8478941" cy="4730115"/>
            </p:xfrm>
            <a:graphic>
              <a:graphicData uri="http://schemas.openxmlformats.org/drawingml/2006/table">
                <a:tbl>
                  <a:tblPr firstRow="1" bandRow="1">
                    <a:tableStyleId>{5C22544A-7EE6-4342-B048-85BDC9FD1C3A}</a:tableStyleId>
                  </a:tblPr>
                  <a:tblGrid>
                    <a:gridCol w="1929830">
                      <a:extLst>
                        <a:ext uri="{9D8B030D-6E8A-4147-A177-3AD203B41FA5}">
                          <a16:colId xmlns:a16="http://schemas.microsoft.com/office/drawing/2014/main" val="4135788835"/>
                        </a:ext>
                      </a:extLst>
                    </a:gridCol>
                    <a:gridCol w="727679">
                      <a:extLst>
                        <a:ext uri="{9D8B030D-6E8A-4147-A177-3AD203B41FA5}">
                          <a16:colId xmlns:a16="http://schemas.microsoft.com/office/drawing/2014/main" val="324304266"/>
                        </a:ext>
                      </a:extLst>
                    </a:gridCol>
                    <a:gridCol w="727679">
                      <a:extLst>
                        <a:ext uri="{9D8B030D-6E8A-4147-A177-3AD203B41FA5}">
                          <a16:colId xmlns:a16="http://schemas.microsoft.com/office/drawing/2014/main" val="144901682"/>
                        </a:ext>
                      </a:extLst>
                    </a:gridCol>
                    <a:gridCol w="727679">
                      <a:extLst>
                        <a:ext uri="{9D8B030D-6E8A-4147-A177-3AD203B41FA5}">
                          <a16:colId xmlns:a16="http://schemas.microsoft.com/office/drawing/2014/main" val="3936439793"/>
                        </a:ext>
                      </a:extLst>
                    </a:gridCol>
                    <a:gridCol w="727679">
                      <a:extLst>
                        <a:ext uri="{9D8B030D-6E8A-4147-A177-3AD203B41FA5}">
                          <a16:colId xmlns:a16="http://schemas.microsoft.com/office/drawing/2014/main" val="902612457"/>
                        </a:ext>
                      </a:extLst>
                    </a:gridCol>
                    <a:gridCol w="727679">
                      <a:extLst>
                        <a:ext uri="{9D8B030D-6E8A-4147-A177-3AD203B41FA5}">
                          <a16:colId xmlns:a16="http://schemas.microsoft.com/office/drawing/2014/main" val="939146502"/>
                        </a:ext>
                      </a:extLst>
                    </a:gridCol>
                    <a:gridCol w="727679">
                      <a:extLst>
                        <a:ext uri="{9D8B030D-6E8A-4147-A177-3AD203B41FA5}">
                          <a16:colId xmlns:a16="http://schemas.microsoft.com/office/drawing/2014/main" val="3074334835"/>
                        </a:ext>
                      </a:extLst>
                    </a:gridCol>
                    <a:gridCol w="727679">
                      <a:extLst>
                        <a:ext uri="{9D8B030D-6E8A-4147-A177-3AD203B41FA5}">
                          <a16:colId xmlns:a16="http://schemas.microsoft.com/office/drawing/2014/main" val="1509134345"/>
                        </a:ext>
                      </a:extLst>
                    </a:gridCol>
                    <a:gridCol w="727679">
                      <a:extLst>
                        <a:ext uri="{9D8B030D-6E8A-4147-A177-3AD203B41FA5}">
                          <a16:colId xmlns:a16="http://schemas.microsoft.com/office/drawing/2014/main" val="3641907237"/>
                        </a:ext>
                      </a:extLst>
                    </a:gridCol>
                    <a:gridCol w="727679">
                      <a:extLst>
                        <a:ext uri="{9D8B030D-6E8A-4147-A177-3AD203B41FA5}">
                          <a16:colId xmlns:a16="http://schemas.microsoft.com/office/drawing/2014/main" val="1160710850"/>
                        </a:ext>
                      </a:extLst>
                    </a:gridCol>
                  </a:tblGrid>
                  <a:tr h="240564">
                    <a:tc>
                      <a:txBody>
                        <a:bodyPr/>
                        <a:lstStyle/>
                        <a:p>
                          <a:pPr algn="l"/>
                          <a:r>
                            <a:rPr lang="en-US" altLang="zh-CN" sz="1000" dirty="0">
                              <a:solidFill>
                                <a:schemeClr val="bg2"/>
                              </a:solidFill>
                            </a:rPr>
                            <a:t>Particle</a:t>
                          </a:r>
                          <a:endParaRPr lang="zh-CN" altLang="en-US" sz="1000" dirty="0">
                            <a:solidFill>
                              <a:schemeClr val="bg2"/>
                            </a:solidFill>
                          </a:endParaRPr>
                        </a:p>
                      </a:txBody>
                      <a:tcPr/>
                    </a:tc>
                    <a:tc>
                      <a:txBody>
                        <a:bodyPr/>
                        <a:lstStyle/>
                        <a:p>
                          <a:pPr algn="ctr"/>
                          <a:r>
                            <a:rPr lang="en-US" altLang="zh-CN" sz="1000" dirty="0">
                              <a:solidFill>
                                <a:schemeClr val="bg2"/>
                              </a:solidFill>
                            </a:rPr>
                            <a:t>e</a:t>
                          </a:r>
                          <a:endParaRPr lang="zh-CN" altLang="en-US" sz="1000" dirty="0">
                            <a:solidFill>
                              <a:schemeClr val="bg2"/>
                            </a:solidFill>
                          </a:endParaRPr>
                        </a:p>
                      </a:txBody>
                      <a:tcPr/>
                    </a:tc>
                    <a:tc>
                      <a:txBody>
                        <a:bodyPr/>
                        <a:lstStyle/>
                        <a:p>
                          <a:pPr algn="ctr"/>
                          <a:r>
                            <a:rPr lang="en-US" altLang="zh-CN" sz="1000" dirty="0">
                              <a:solidFill>
                                <a:schemeClr val="bg2"/>
                              </a:solidFill>
                            </a:rPr>
                            <a:t>d</a:t>
                          </a:r>
                          <a:endParaRPr lang="zh-CN" altLang="en-US" sz="1000" dirty="0">
                            <a:solidFill>
                              <a:schemeClr val="bg2"/>
                            </a:solidFill>
                          </a:endParaRPr>
                        </a:p>
                      </a:txBody>
                      <a:tcPr/>
                    </a:tc>
                    <a:tc>
                      <a:txBody>
                        <a:bodyPr/>
                        <a:lstStyle/>
                        <a:p>
                          <a:pPr algn="ctr"/>
                          <a:r>
                            <a:rPr lang="en-US" altLang="zh-CN" sz="1000" baseline="30000" dirty="0">
                              <a:solidFill>
                                <a:schemeClr val="bg2"/>
                              </a:solidFill>
                            </a:rPr>
                            <a:t>3</a:t>
                          </a:r>
                          <a:r>
                            <a:rPr lang="en-US" altLang="zh-CN" sz="1000" baseline="0" dirty="0">
                              <a:solidFill>
                                <a:schemeClr val="bg2"/>
                              </a:solidFill>
                            </a:rPr>
                            <a:t>He</a:t>
                          </a:r>
                          <a:r>
                            <a:rPr lang="en-US" altLang="zh-CN" sz="1000" baseline="30000" dirty="0">
                              <a:solidFill>
                                <a:schemeClr val="bg2"/>
                              </a:solidFill>
                            </a:rPr>
                            <a:t>++</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7</a:t>
                          </a:r>
                          <a:r>
                            <a:rPr lang="en-US" altLang="zh-CN" sz="1000" baseline="0" dirty="0">
                              <a:solidFill>
                                <a:schemeClr val="bg2"/>
                              </a:solidFill>
                            </a:rPr>
                            <a:t>Li</a:t>
                          </a:r>
                          <a:r>
                            <a:rPr lang="en-US" altLang="zh-CN" sz="1000" baseline="30000" dirty="0">
                              <a:solidFill>
                                <a:schemeClr val="bg2"/>
                              </a:solidFill>
                            </a:rPr>
                            <a:t>3+</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12</a:t>
                          </a:r>
                          <a:r>
                            <a:rPr lang="en-US" altLang="zh-CN" sz="1000" baseline="0" dirty="0">
                              <a:solidFill>
                                <a:schemeClr val="bg2"/>
                              </a:solidFill>
                            </a:rPr>
                            <a:t>C</a:t>
                          </a:r>
                          <a:r>
                            <a:rPr lang="en-US" altLang="zh-CN" sz="1000" baseline="30000" dirty="0">
                              <a:solidFill>
                                <a:schemeClr val="bg2"/>
                              </a:solidFill>
                            </a:rPr>
                            <a:t>6+</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40</a:t>
                          </a:r>
                          <a:r>
                            <a:rPr lang="en-US" altLang="zh-CN" sz="1000" baseline="0" dirty="0">
                              <a:solidFill>
                                <a:schemeClr val="bg2"/>
                              </a:solidFill>
                            </a:rPr>
                            <a:t>Ca</a:t>
                          </a:r>
                          <a:r>
                            <a:rPr lang="en-US" altLang="zh-CN" sz="1000" baseline="30000" dirty="0">
                              <a:solidFill>
                                <a:schemeClr val="bg2"/>
                              </a:solidFill>
                            </a:rPr>
                            <a:t>20+</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197</a:t>
                          </a:r>
                          <a:r>
                            <a:rPr lang="en-US" altLang="zh-CN" sz="1000" baseline="0" dirty="0">
                              <a:solidFill>
                                <a:schemeClr val="bg2"/>
                              </a:solidFill>
                            </a:rPr>
                            <a:t>Au</a:t>
                          </a:r>
                          <a:r>
                            <a:rPr lang="en-US" altLang="zh-CN" sz="1000" baseline="30000" dirty="0">
                              <a:solidFill>
                                <a:schemeClr val="bg2"/>
                              </a:solidFill>
                            </a:rPr>
                            <a:t>79+</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208</a:t>
                          </a:r>
                          <a:r>
                            <a:rPr lang="en-US" altLang="zh-CN" sz="1000" baseline="0" dirty="0">
                              <a:solidFill>
                                <a:schemeClr val="bg2"/>
                              </a:solidFill>
                            </a:rPr>
                            <a:t>Pb</a:t>
                          </a:r>
                          <a:r>
                            <a:rPr lang="en-US" altLang="zh-CN" sz="1000" baseline="30000" dirty="0">
                              <a:solidFill>
                                <a:schemeClr val="bg2"/>
                              </a:solidFill>
                            </a:rPr>
                            <a:t>82+</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238</a:t>
                          </a:r>
                          <a:r>
                            <a:rPr lang="en-US" altLang="zh-CN" sz="1000" b="1" u="none" baseline="0" dirty="0">
                              <a:solidFill>
                                <a:schemeClr val="bg2"/>
                              </a:solidFill>
                            </a:rPr>
                            <a:t>U</a:t>
                          </a:r>
                          <a:r>
                            <a:rPr lang="en-US" altLang="zh-CN" sz="1000" b="1" u="none" baseline="30000" dirty="0">
                              <a:solidFill>
                                <a:schemeClr val="bg2"/>
                              </a:solidFill>
                            </a:rPr>
                            <a:t>92+</a:t>
                          </a:r>
                          <a:endParaRPr lang="en-US" altLang="zh-CN" sz="1000" u="sng" baseline="0" dirty="0">
                            <a:solidFill>
                              <a:schemeClr val="bg2"/>
                            </a:solidFill>
                          </a:endParaRPr>
                        </a:p>
                      </a:txBody>
                      <a:tcPr/>
                    </a:tc>
                    <a:extLst>
                      <a:ext uri="{0D108BD9-81ED-4DB2-BD59-A6C34878D82A}">
                        <a16:rowId xmlns:a16="http://schemas.microsoft.com/office/drawing/2014/main" val="1566941553"/>
                      </a:ext>
                    </a:extLst>
                  </a:tr>
                  <a:tr h="240564">
                    <a:tc>
                      <a:txBody>
                        <a:bodyPr/>
                        <a:lstStyle/>
                        <a:p>
                          <a:pPr algn="l"/>
                          <a:r>
                            <a:rPr lang="en-US" altLang="zh-CN" sz="1000" dirty="0">
                              <a:solidFill>
                                <a:schemeClr val="bg2"/>
                              </a:solidFill>
                            </a:rPr>
                            <a:t>Kinetic energy (GeV/u)</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12.00</a:t>
                          </a:r>
                          <a:endParaRPr lang="zh-CN" altLang="en-US" sz="1000" dirty="0">
                            <a:solidFill>
                              <a:schemeClr val="bg2"/>
                            </a:solidFill>
                          </a:endParaRPr>
                        </a:p>
                      </a:txBody>
                      <a:tcPr/>
                    </a:tc>
                    <a:tc>
                      <a:txBody>
                        <a:bodyPr/>
                        <a:lstStyle/>
                        <a:p>
                          <a:pPr algn="ctr"/>
                          <a:r>
                            <a:rPr lang="en-US" altLang="zh-CN" sz="1000" dirty="0">
                              <a:solidFill>
                                <a:schemeClr val="bg2"/>
                              </a:solidFill>
                            </a:rPr>
                            <a:t>16.30</a:t>
                          </a:r>
                          <a:endParaRPr lang="zh-CN" altLang="en-US" sz="1000" dirty="0">
                            <a:solidFill>
                              <a:schemeClr val="bg2"/>
                            </a:solidFill>
                          </a:endParaRPr>
                        </a:p>
                      </a:txBody>
                      <a:tcPr/>
                    </a:tc>
                    <a:tc>
                      <a:txBody>
                        <a:bodyPr/>
                        <a:lstStyle/>
                        <a:p>
                          <a:pPr algn="ctr"/>
                          <a:r>
                            <a:rPr lang="en-US" altLang="zh-CN" sz="1000" dirty="0">
                              <a:solidFill>
                                <a:schemeClr val="bg2"/>
                              </a:solidFill>
                            </a:rPr>
                            <a:t>10.16</a:t>
                          </a:r>
                          <a:endParaRPr lang="zh-CN" altLang="en-US" sz="1000" dirty="0">
                            <a:solidFill>
                              <a:schemeClr val="bg2"/>
                            </a:solidFill>
                          </a:endParaRPr>
                        </a:p>
                      </a:txBody>
                      <a:tcPr/>
                    </a:tc>
                    <a:tc>
                      <a:txBody>
                        <a:bodyPr/>
                        <a:lstStyle/>
                        <a:p>
                          <a:pPr algn="ctr"/>
                          <a:r>
                            <a:rPr lang="en-US" altLang="zh-CN" sz="1000" dirty="0">
                              <a:solidFill>
                                <a:schemeClr val="bg2"/>
                              </a:solidFill>
                            </a:rPr>
                            <a:t>12.00</a:t>
                          </a:r>
                          <a:endParaRPr lang="zh-CN" altLang="en-US" sz="1000" dirty="0">
                            <a:solidFill>
                              <a:schemeClr val="bg2"/>
                            </a:solidFill>
                          </a:endParaRPr>
                        </a:p>
                      </a:txBody>
                      <a:tcPr/>
                    </a:tc>
                    <a:tc>
                      <a:txBody>
                        <a:bodyPr/>
                        <a:lstStyle/>
                        <a:p>
                          <a:pPr algn="ctr"/>
                          <a:r>
                            <a:rPr lang="en-US" altLang="zh-CN" sz="1000" dirty="0">
                              <a:solidFill>
                                <a:schemeClr val="bg2"/>
                              </a:solidFill>
                            </a:rPr>
                            <a:t>12.00</a:t>
                          </a:r>
                          <a:endParaRPr lang="zh-CN" altLang="en-US" sz="1000" dirty="0">
                            <a:solidFill>
                              <a:schemeClr val="bg2"/>
                            </a:solidFill>
                          </a:endParaRPr>
                        </a:p>
                      </a:txBody>
                      <a:tcPr/>
                    </a:tc>
                    <a:tc>
                      <a:txBody>
                        <a:bodyPr/>
                        <a:lstStyle/>
                        <a:p>
                          <a:pPr algn="ctr"/>
                          <a:r>
                            <a:rPr lang="en-US" altLang="zh-CN" sz="1000" dirty="0">
                              <a:solidFill>
                                <a:schemeClr val="bg2"/>
                              </a:solidFill>
                            </a:rPr>
                            <a:t>9.46</a:t>
                          </a:r>
                          <a:endParaRPr lang="zh-CN" altLang="en-US" sz="1000" dirty="0">
                            <a:solidFill>
                              <a:schemeClr val="bg2"/>
                            </a:solidFill>
                          </a:endParaRPr>
                        </a:p>
                      </a:txBody>
                      <a:tcPr/>
                    </a:tc>
                    <a:tc>
                      <a:txBody>
                        <a:bodyPr/>
                        <a:lstStyle/>
                        <a:p>
                          <a:pPr algn="ctr"/>
                          <a:r>
                            <a:rPr lang="en-US" altLang="zh-CN" sz="1000" dirty="0">
                              <a:solidFill>
                                <a:schemeClr val="bg2"/>
                              </a:solidFill>
                            </a:rPr>
                            <a:t>9.28</a:t>
                          </a:r>
                          <a:endParaRPr lang="zh-CN" altLang="en-US" sz="1000" dirty="0">
                            <a:solidFill>
                              <a:schemeClr val="bg2"/>
                            </a:solidFill>
                          </a:endParaRPr>
                        </a:p>
                      </a:txBody>
                      <a:tcPr/>
                    </a:tc>
                    <a:tc>
                      <a:txBody>
                        <a:bodyPr/>
                        <a:lstStyle/>
                        <a:p>
                          <a:pPr algn="ctr"/>
                          <a:r>
                            <a:rPr lang="en-US" altLang="zh-CN" sz="1000" dirty="0">
                              <a:solidFill>
                                <a:schemeClr val="bg2"/>
                              </a:solidFill>
                            </a:rPr>
                            <a:t>9.09</a:t>
                          </a:r>
                          <a:endParaRPr lang="zh-CN" altLang="en-US" sz="1000" dirty="0">
                            <a:solidFill>
                              <a:schemeClr val="bg2"/>
                            </a:solidFill>
                          </a:endParaRPr>
                        </a:p>
                      </a:txBody>
                      <a:tcPr/>
                    </a:tc>
                    <a:extLst>
                      <a:ext uri="{0D108BD9-81ED-4DB2-BD59-A6C34878D82A}">
                        <a16:rowId xmlns:a16="http://schemas.microsoft.com/office/drawing/2014/main" val="1920471886"/>
                      </a:ext>
                    </a:extLst>
                  </a:tr>
                  <a:tr h="240564">
                    <a:tc>
                      <a:txBody>
                        <a:bodyPr/>
                        <a:lstStyle/>
                        <a:p>
                          <a:pPr algn="l"/>
                          <a:r>
                            <a:rPr lang="en-US" altLang="zh-CN" sz="1000" dirty="0">
                              <a:solidFill>
                                <a:schemeClr val="bg2"/>
                              </a:solidFill>
                            </a:rPr>
                            <a:t>Momentum (GeV/u)</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12.90</a:t>
                          </a:r>
                          <a:endParaRPr lang="zh-CN" altLang="en-US" sz="1000" dirty="0">
                            <a:solidFill>
                              <a:schemeClr val="bg2"/>
                            </a:solidFill>
                          </a:endParaRPr>
                        </a:p>
                      </a:txBody>
                      <a:tcPr/>
                    </a:tc>
                    <a:tc>
                      <a:txBody>
                        <a:bodyPr/>
                        <a:lstStyle/>
                        <a:p>
                          <a:pPr algn="ctr"/>
                          <a:r>
                            <a:rPr lang="en-US" altLang="zh-CN" sz="1000" dirty="0">
                              <a:solidFill>
                                <a:schemeClr val="bg2"/>
                              </a:solidFill>
                            </a:rPr>
                            <a:t>17.21</a:t>
                          </a:r>
                          <a:endParaRPr lang="zh-CN" altLang="en-US" sz="1000" dirty="0">
                            <a:solidFill>
                              <a:schemeClr val="bg2"/>
                            </a:solidFill>
                          </a:endParaRPr>
                        </a:p>
                      </a:txBody>
                      <a:tcPr/>
                    </a:tc>
                    <a:tc>
                      <a:txBody>
                        <a:bodyPr/>
                        <a:lstStyle/>
                        <a:p>
                          <a:pPr algn="ctr"/>
                          <a:r>
                            <a:rPr lang="en-US" altLang="zh-CN" sz="1000" dirty="0">
                              <a:solidFill>
                                <a:schemeClr val="bg2"/>
                              </a:solidFill>
                            </a:rPr>
                            <a:t>11.05</a:t>
                          </a:r>
                          <a:endParaRPr lang="zh-CN" altLang="en-US" sz="1000" dirty="0">
                            <a:solidFill>
                              <a:schemeClr val="bg2"/>
                            </a:solidFill>
                          </a:endParaRPr>
                        </a:p>
                      </a:txBody>
                      <a:tcPr/>
                    </a:tc>
                    <a:tc>
                      <a:txBody>
                        <a:bodyPr/>
                        <a:lstStyle/>
                        <a:p>
                          <a:pPr algn="ctr"/>
                          <a:r>
                            <a:rPr lang="en-US" altLang="zh-CN" sz="1000" dirty="0">
                              <a:solidFill>
                                <a:schemeClr val="bg2"/>
                              </a:solidFill>
                            </a:rPr>
                            <a:t>12.90</a:t>
                          </a:r>
                          <a:endParaRPr lang="zh-CN" altLang="en-US" sz="1000" dirty="0">
                            <a:solidFill>
                              <a:schemeClr val="bg2"/>
                            </a:solidFill>
                          </a:endParaRPr>
                        </a:p>
                      </a:txBody>
                      <a:tcPr/>
                    </a:tc>
                    <a:tc>
                      <a:txBody>
                        <a:bodyPr/>
                        <a:lstStyle/>
                        <a:p>
                          <a:pPr algn="ctr"/>
                          <a:r>
                            <a:rPr lang="en-US" altLang="zh-CN" sz="1000" dirty="0">
                              <a:solidFill>
                                <a:schemeClr val="bg2"/>
                              </a:solidFill>
                            </a:rPr>
                            <a:t>12.90</a:t>
                          </a:r>
                          <a:endParaRPr lang="zh-CN" altLang="en-US" sz="1000" dirty="0">
                            <a:solidFill>
                              <a:schemeClr val="bg2"/>
                            </a:solidFill>
                          </a:endParaRPr>
                        </a:p>
                      </a:txBody>
                      <a:tcPr/>
                    </a:tc>
                    <a:tc>
                      <a:txBody>
                        <a:bodyPr/>
                        <a:lstStyle/>
                        <a:p>
                          <a:pPr algn="ctr"/>
                          <a:r>
                            <a:rPr lang="en-US" altLang="zh-CN" sz="1000" dirty="0">
                              <a:solidFill>
                                <a:schemeClr val="bg2"/>
                              </a:solidFill>
                            </a:rPr>
                            <a:t>10.35</a:t>
                          </a:r>
                          <a:endParaRPr lang="zh-CN" altLang="en-US" sz="1000" dirty="0">
                            <a:solidFill>
                              <a:schemeClr val="bg2"/>
                            </a:solidFill>
                          </a:endParaRPr>
                        </a:p>
                      </a:txBody>
                      <a:tcPr/>
                    </a:tc>
                    <a:tc>
                      <a:txBody>
                        <a:bodyPr/>
                        <a:lstStyle/>
                        <a:p>
                          <a:pPr algn="ctr"/>
                          <a:r>
                            <a:rPr lang="en-US" altLang="zh-CN" sz="1000" dirty="0">
                              <a:solidFill>
                                <a:schemeClr val="bg2"/>
                              </a:solidFill>
                            </a:rPr>
                            <a:t>10.17</a:t>
                          </a:r>
                          <a:endParaRPr lang="zh-CN" altLang="en-US" sz="1000" dirty="0">
                            <a:solidFill>
                              <a:schemeClr val="bg2"/>
                            </a:solidFill>
                          </a:endParaRPr>
                        </a:p>
                      </a:txBody>
                      <a:tcPr/>
                    </a:tc>
                    <a:tc>
                      <a:txBody>
                        <a:bodyPr/>
                        <a:lstStyle/>
                        <a:p>
                          <a:pPr algn="ctr"/>
                          <a:r>
                            <a:rPr lang="en-US" altLang="zh-CN" sz="1000" dirty="0">
                              <a:solidFill>
                                <a:schemeClr val="bg2"/>
                              </a:solidFill>
                            </a:rPr>
                            <a:t>9,98</a:t>
                          </a:r>
                          <a:endParaRPr lang="zh-CN" altLang="en-US" sz="1000" dirty="0">
                            <a:solidFill>
                              <a:schemeClr val="bg2"/>
                            </a:solidFill>
                          </a:endParaRPr>
                        </a:p>
                      </a:txBody>
                      <a:tcPr/>
                    </a:tc>
                    <a:extLst>
                      <a:ext uri="{0D108BD9-81ED-4DB2-BD59-A6C34878D82A}">
                        <a16:rowId xmlns:a16="http://schemas.microsoft.com/office/drawing/2014/main" val="1484152782"/>
                      </a:ext>
                    </a:extLst>
                  </a:tr>
                  <a:tr h="240564">
                    <a:tc>
                      <a:txBody>
                        <a:bodyPr/>
                        <a:lstStyle/>
                        <a:p>
                          <a:pPr algn="l"/>
                          <a:r>
                            <a:rPr lang="en-US" altLang="zh-CN" sz="1000" dirty="0">
                              <a:solidFill>
                                <a:schemeClr val="bg2"/>
                              </a:solidFill>
                            </a:rPr>
                            <a:t>Total energy (GeV/u)</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12.93</a:t>
                          </a:r>
                          <a:endParaRPr lang="zh-CN" altLang="en-US" sz="1000" dirty="0">
                            <a:solidFill>
                              <a:schemeClr val="bg2"/>
                            </a:solidFill>
                          </a:endParaRPr>
                        </a:p>
                      </a:txBody>
                      <a:tcPr/>
                    </a:tc>
                    <a:tc>
                      <a:txBody>
                        <a:bodyPr/>
                        <a:lstStyle/>
                        <a:p>
                          <a:pPr algn="ctr"/>
                          <a:r>
                            <a:rPr lang="en-US" altLang="zh-CN" sz="1000" dirty="0">
                              <a:solidFill>
                                <a:schemeClr val="bg2"/>
                              </a:solidFill>
                            </a:rPr>
                            <a:t>17.23</a:t>
                          </a:r>
                          <a:endParaRPr lang="zh-CN" altLang="en-US" sz="1000" dirty="0">
                            <a:solidFill>
                              <a:schemeClr val="bg2"/>
                            </a:solidFill>
                          </a:endParaRPr>
                        </a:p>
                      </a:txBody>
                      <a:tcPr/>
                    </a:tc>
                    <a:tc>
                      <a:txBody>
                        <a:bodyPr/>
                        <a:lstStyle/>
                        <a:p>
                          <a:pPr algn="ctr"/>
                          <a:r>
                            <a:rPr lang="en-US" altLang="zh-CN" sz="1000" dirty="0">
                              <a:solidFill>
                                <a:schemeClr val="bg2"/>
                              </a:solidFill>
                            </a:rPr>
                            <a:t>11.09</a:t>
                          </a:r>
                          <a:endParaRPr lang="zh-CN" altLang="en-US" sz="1000" dirty="0">
                            <a:solidFill>
                              <a:schemeClr val="bg2"/>
                            </a:solidFill>
                          </a:endParaRPr>
                        </a:p>
                      </a:txBody>
                      <a:tcPr/>
                    </a:tc>
                    <a:tc>
                      <a:txBody>
                        <a:bodyPr/>
                        <a:lstStyle/>
                        <a:p>
                          <a:pPr algn="ctr"/>
                          <a:r>
                            <a:rPr lang="en-US" altLang="zh-CN" sz="1000" dirty="0">
                              <a:solidFill>
                                <a:schemeClr val="bg2"/>
                              </a:solidFill>
                            </a:rPr>
                            <a:t>12.93</a:t>
                          </a:r>
                          <a:endParaRPr lang="zh-CN" altLang="en-US" sz="1000" dirty="0">
                            <a:solidFill>
                              <a:schemeClr val="bg2"/>
                            </a:solidFill>
                          </a:endParaRPr>
                        </a:p>
                      </a:txBody>
                      <a:tcPr/>
                    </a:tc>
                    <a:tc>
                      <a:txBody>
                        <a:bodyPr/>
                        <a:lstStyle/>
                        <a:p>
                          <a:pPr algn="ctr"/>
                          <a:r>
                            <a:rPr lang="en-US" altLang="zh-CN" sz="1000" dirty="0">
                              <a:solidFill>
                                <a:schemeClr val="bg2"/>
                              </a:solidFill>
                            </a:rPr>
                            <a:t>12.93</a:t>
                          </a:r>
                          <a:endParaRPr lang="zh-CN" altLang="en-US" sz="1000" dirty="0">
                            <a:solidFill>
                              <a:schemeClr val="bg2"/>
                            </a:solidFill>
                          </a:endParaRPr>
                        </a:p>
                      </a:txBody>
                      <a:tcPr/>
                    </a:tc>
                    <a:tc>
                      <a:txBody>
                        <a:bodyPr/>
                        <a:lstStyle/>
                        <a:p>
                          <a:pPr algn="ctr"/>
                          <a:r>
                            <a:rPr lang="en-US" altLang="zh-CN" sz="1000" dirty="0">
                              <a:solidFill>
                                <a:schemeClr val="bg2"/>
                              </a:solidFill>
                            </a:rPr>
                            <a:t>10.39</a:t>
                          </a:r>
                          <a:endParaRPr lang="zh-CN" altLang="en-US" sz="1000" dirty="0">
                            <a:solidFill>
                              <a:schemeClr val="bg2"/>
                            </a:solidFill>
                          </a:endParaRPr>
                        </a:p>
                      </a:txBody>
                      <a:tcPr/>
                    </a:tc>
                    <a:tc>
                      <a:txBody>
                        <a:bodyPr/>
                        <a:lstStyle/>
                        <a:p>
                          <a:pPr algn="ctr"/>
                          <a:r>
                            <a:rPr lang="en-US" altLang="zh-CN" sz="1000" dirty="0">
                              <a:solidFill>
                                <a:schemeClr val="bg2"/>
                              </a:solidFill>
                            </a:rPr>
                            <a:t>10.21</a:t>
                          </a:r>
                          <a:endParaRPr lang="zh-CN" altLang="en-US" sz="1000" dirty="0">
                            <a:solidFill>
                              <a:schemeClr val="bg2"/>
                            </a:solidFill>
                          </a:endParaRPr>
                        </a:p>
                      </a:txBody>
                      <a:tcPr/>
                    </a:tc>
                    <a:tc>
                      <a:txBody>
                        <a:bodyPr/>
                        <a:lstStyle/>
                        <a:p>
                          <a:pPr algn="ctr"/>
                          <a:r>
                            <a:rPr lang="en-US" altLang="zh-CN" sz="1000" dirty="0">
                              <a:solidFill>
                                <a:schemeClr val="bg2"/>
                              </a:solidFill>
                            </a:rPr>
                            <a:t>10.02</a:t>
                          </a:r>
                          <a:endParaRPr lang="zh-CN" altLang="en-US" sz="1000" dirty="0">
                            <a:solidFill>
                              <a:schemeClr val="bg2"/>
                            </a:solidFill>
                          </a:endParaRPr>
                        </a:p>
                      </a:txBody>
                      <a:tcPr/>
                    </a:tc>
                    <a:extLst>
                      <a:ext uri="{0D108BD9-81ED-4DB2-BD59-A6C34878D82A}">
                        <a16:rowId xmlns:a16="http://schemas.microsoft.com/office/drawing/2014/main" val="1192050849"/>
                      </a:ext>
                    </a:extLst>
                  </a:tr>
                  <a:tr h="240564">
                    <a:tc>
                      <a:txBody>
                        <a:bodyPr/>
                        <a:lstStyle/>
                        <a:p>
                          <a:pPr algn="l"/>
                          <a:r>
                            <a:rPr lang="en-US" altLang="zh-CN" sz="1000" dirty="0">
                              <a:solidFill>
                                <a:schemeClr val="bg2"/>
                              </a:solidFill>
                            </a:rPr>
                            <a:t>CM energy (GeV/u)</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13.48</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15.55</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12.48</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13.48</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13.48</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12.09</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11.98</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11.87</a:t>
                          </a:r>
                          <a:endParaRPr lang="zh-CN" altLang="en-US" sz="1000" dirty="0">
                            <a:solidFill>
                              <a:schemeClr val="bg2"/>
                            </a:solidFill>
                          </a:endParaRPr>
                        </a:p>
                      </a:txBody>
                      <a:tcPr>
                        <a:solidFill>
                          <a:schemeClr val="accent2">
                            <a:lumMod val="40000"/>
                            <a:lumOff val="60000"/>
                          </a:schemeClr>
                        </a:solidFill>
                      </a:tcPr>
                    </a:tc>
                    <a:extLst>
                      <a:ext uri="{0D108BD9-81ED-4DB2-BD59-A6C34878D82A}">
                        <a16:rowId xmlns:a16="http://schemas.microsoft.com/office/drawing/2014/main" val="2626979835"/>
                      </a:ext>
                    </a:extLst>
                  </a:tr>
                  <a:tr h="240564">
                    <a:tc>
                      <a:txBody>
                        <a:bodyPr/>
                        <a:lstStyle/>
                        <a:p>
                          <a:pPr algn="l"/>
                          <a14:m>
                            <m:oMath xmlns:m="http://schemas.openxmlformats.org/officeDocument/2006/math">
                              <m:sSub>
                                <m:sSubPr>
                                  <m:ctrlPr>
                                    <a:rPr lang="en-US" altLang="zh-CN" sz="1000" b="0" i="1" smtClean="0">
                                      <a:solidFill>
                                        <a:schemeClr val="bg2"/>
                                      </a:solidFill>
                                      <a:latin typeface="Cambria Math" panose="02040503050406030204" pitchFamily="18" charset="0"/>
                                    </a:rPr>
                                  </m:ctrlPr>
                                </m:sSubPr>
                                <m:e>
                                  <m:r>
                                    <a:rPr lang="en-US" altLang="zh-CN" sz="1000" b="0" smtClean="0">
                                      <a:solidFill>
                                        <a:schemeClr val="bg2"/>
                                      </a:solidFill>
                                      <a:latin typeface="Cambria Math" panose="02040503050406030204" pitchFamily="18" charset="0"/>
                                    </a:rPr>
                                    <m:t>𝑓</m:t>
                                  </m:r>
                                </m:e>
                                <m:sub>
                                  <m:r>
                                    <m:rPr>
                                      <m:sty m:val="p"/>
                                    </m:rPr>
                                    <a:rPr lang="en-US" altLang="zh-CN" sz="1000" b="0" smtClean="0">
                                      <a:solidFill>
                                        <a:schemeClr val="bg2"/>
                                      </a:solidFill>
                                      <a:latin typeface="Cambria Math" panose="02040503050406030204" pitchFamily="18" charset="0"/>
                                    </a:rPr>
                                    <m:t>collision</m:t>
                                  </m:r>
                                </m:sub>
                              </m:sSub>
                            </m:oMath>
                          </a14:m>
                          <a:r>
                            <a:rPr lang="zh-CN" altLang="en-US" sz="1000" dirty="0">
                              <a:solidFill>
                                <a:schemeClr val="bg2"/>
                              </a:solidFill>
                            </a:rPr>
                            <a:t> </a:t>
                          </a:r>
                          <a:r>
                            <a:rPr lang="en-US" altLang="zh-CN" sz="1000" dirty="0">
                              <a:solidFill>
                                <a:schemeClr val="bg2"/>
                              </a:solidFill>
                            </a:rPr>
                            <a:t>(MHz)</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499.63</a:t>
                          </a:r>
                          <a:endParaRPr lang="zh-CN" altLang="en-US" sz="1000" dirty="0">
                            <a:solidFill>
                              <a:schemeClr val="bg2"/>
                            </a:solidFill>
                          </a:endParaRPr>
                        </a:p>
                      </a:txBody>
                      <a:tcPr/>
                    </a:tc>
                    <a:tc>
                      <a:txBody>
                        <a:bodyPr/>
                        <a:lstStyle/>
                        <a:p>
                          <a:pPr algn="ctr"/>
                          <a:r>
                            <a:rPr lang="en-US" altLang="zh-CN" sz="1000" dirty="0">
                              <a:solidFill>
                                <a:schemeClr val="bg2"/>
                              </a:solidFill>
                            </a:rPr>
                            <a:t>500.20</a:t>
                          </a:r>
                          <a:endParaRPr lang="zh-CN" altLang="en-US" sz="1000" dirty="0">
                            <a:solidFill>
                              <a:schemeClr val="bg2"/>
                            </a:solidFill>
                          </a:endParaRPr>
                        </a:p>
                      </a:txBody>
                      <a:tcPr/>
                    </a:tc>
                    <a:tc>
                      <a:txBody>
                        <a:bodyPr/>
                        <a:lstStyle/>
                        <a:p>
                          <a:pPr algn="ctr"/>
                          <a:r>
                            <a:rPr lang="en-US" altLang="zh-CN" sz="1000" dirty="0">
                              <a:solidFill>
                                <a:schemeClr val="bg2"/>
                              </a:solidFill>
                            </a:rPr>
                            <a:t>499.16</a:t>
                          </a:r>
                          <a:endParaRPr lang="zh-CN" altLang="en-US" sz="1000" dirty="0">
                            <a:solidFill>
                              <a:schemeClr val="bg2"/>
                            </a:solidFill>
                          </a:endParaRPr>
                        </a:p>
                      </a:txBody>
                      <a:tcPr/>
                    </a:tc>
                    <a:tc>
                      <a:txBody>
                        <a:bodyPr/>
                        <a:lstStyle/>
                        <a:p>
                          <a:pPr algn="ctr"/>
                          <a:r>
                            <a:rPr lang="en-US" altLang="zh-CN" sz="1000" dirty="0">
                              <a:solidFill>
                                <a:schemeClr val="bg2"/>
                              </a:solidFill>
                            </a:rPr>
                            <a:t>499.63</a:t>
                          </a:r>
                          <a:endParaRPr lang="zh-CN" altLang="en-US" sz="1000" dirty="0">
                            <a:solidFill>
                              <a:schemeClr val="bg2"/>
                            </a:solidFill>
                          </a:endParaRPr>
                        </a:p>
                      </a:txBody>
                      <a:tcPr/>
                    </a:tc>
                    <a:tc>
                      <a:txBody>
                        <a:bodyPr/>
                        <a:lstStyle/>
                        <a:p>
                          <a:pPr algn="ctr"/>
                          <a:r>
                            <a:rPr lang="en-US" altLang="zh-CN" sz="1000" dirty="0">
                              <a:solidFill>
                                <a:schemeClr val="bg2"/>
                              </a:solidFill>
                            </a:rPr>
                            <a:t>499.63</a:t>
                          </a:r>
                          <a:endParaRPr lang="zh-CN" altLang="en-US" sz="1000" dirty="0">
                            <a:solidFill>
                              <a:schemeClr val="bg2"/>
                            </a:solidFill>
                          </a:endParaRPr>
                        </a:p>
                      </a:txBody>
                      <a:tcPr/>
                    </a:tc>
                    <a:tc>
                      <a:txBody>
                        <a:bodyPr/>
                        <a:lstStyle/>
                        <a:p>
                          <a:pPr algn="ctr"/>
                          <a:r>
                            <a:rPr lang="en-US" altLang="zh-CN" sz="1000" dirty="0">
                              <a:solidFill>
                                <a:schemeClr val="bg2"/>
                              </a:solidFill>
                            </a:rPr>
                            <a:t>498.91</a:t>
                          </a:r>
                          <a:endParaRPr lang="zh-CN" altLang="en-US" sz="1000" dirty="0">
                            <a:solidFill>
                              <a:schemeClr val="bg2"/>
                            </a:solidFill>
                          </a:endParaRPr>
                        </a:p>
                      </a:txBody>
                      <a:tcPr/>
                    </a:tc>
                    <a:tc>
                      <a:txBody>
                        <a:bodyPr/>
                        <a:lstStyle/>
                        <a:p>
                          <a:pPr algn="ctr"/>
                          <a:r>
                            <a:rPr lang="en-US" altLang="zh-CN" sz="1000" dirty="0">
                              <a:solidFill>
                                <a:schemeClr val="bg2"/>
                              </a:solidFill>
                            </a:rPr>
                            <a:t>498.84</a:t>
                          </a:r>
                          <a:endParaRPr lang="zh-CN" altLang="en-US" sz="1000" dirty="0">
                            <a:solidFill>
                              <a:schemeClr val="bg2"/>
                            </a:solidFill>
                          </a:endParaRPr>
                        </a:p>
                      </a:txBody>
                      <a:tcPr/>
                    </a:tc>
                    <a:tc>
                      <a:txBody>
                        <a:bodyPr/>
                        <a:lstStyle/>
                        <a:p>
                          <a:pPr algn="ctr"/>
                          <a:r>
                            <a:rPr lang="en-US" altLang="zh-CN" sz="1000" dirty="0">
                              <a:solidFill>
                                <a:schemeClr val="bg2"/>
                              </a:solidFill>
                            </a:rPr>
                            <a:t>498.76</a:t>
                          </a:r>
                          <a:endParaRPr lang="zh-CN" altLang="en-US" sz="1000" dirty="0">
                            <a:solidFill>
                              <a:schemeClr val="bg2"/>
                            </a:solidFill>
                          </a:endParaRPr>
                        </a:p>
                      </a:txBody>
                      <a:tcPr/>
                    </a:tc>
                    <a:extLst>
                      <a:ext uri="{0D108BD9-81ED-4DB2-BD59-A6C34878D82A}">
                        <a16:rowId xmlns:a16="http://schemas.microsoft.com/office/drawing/2014/main" val="69594322"/>
                      </a:ext>
                    </a:extLst>
                  </a:tr>
                  <a:tr h="240564">
                    <a:tc>
                      <a:txBody>
                        <a:bodyPr/>
                        <a:lstStyle/>
                        <a:p>
                          <a:pPr algn="l"/>
                          <a:r>
                            <a:rPr lang="en-US" altLang="zh-CN" sz="1000" dirty="0">
                              <a:solidFill>
                                <a:schemeClr val="bg2"/>
                              </a:solidFill>
                            </a:rPr>
                            <a:t>Polarization</a:t>
                          </a:r>
                          <a:endParaRPr lang="zh-CN" altLang="en-US" sz="1000" dirty="0">
                            <a:solidFill>
                              <a:schemeClr val="bg2"/>
                            </a:solidFill>
                          </a:endParaRPr>
                        </a:p>
                      </a:txBody>
                      <a:tcPr/>
                    </a:tc>
                    <a:tc>
                      <a:txBody>
                        <a:bodyPr/>
                        <a:lstStyle/>
                        <a:p>
                          <a:pPr algn="ctr"/>
                          <a:r>
                            <a:rPr lang="en-US" altLang="zh-CN" sz="1000" dirty="0">
                              <a:solidFill>
                                <a:schemeClr val="bg2"/>
                              </a:solidFill>
                            </a:rPr>
                            <a:t>80%</a:t>
                          </a:r>
                          <a:endParaRPr lang="zh-CN" altLang="en-US" sz="1000" dirty="0">
                            <a:solidFill>
                              <a:schemeClr val="bg2"/>
                            </a:solidFill>
                          </a:endParaRPr>
                        </a:p>
                      </a:txBody>
                      <a:tcPr/>
                    </a:tc>
                    <a:tc>
                      <a:txBody>
                        <a:bodyPr/>
                        <a:lstStyle/>
                        <a:p>
                          <a:pPr algn="ctr"/>
                          <a:r>
                            <a:rPr lang="en-US" altLang="zh-CN" sz="1000" dirty="0">
                              <a:solidFill>
                                <a:schemeClr val="bg2"/>
                              </a:solidFill>
                            </a:rPr>
                            <a:t>Yes</a:t>
                          </a:r>
                          <a:endParaRPr lang="zh-CN" altLang="en-US" sz="1000" dirty="0">
                            <a:solidFill>
                              <a:schemeClr val="bg2"/>
                            </a:solidFill>
                          </a:endParaRPr>
                        </a:p>
                      </a:txBody>
                      <a:tcPr>
                        <a:solidFill>
                          <a:schemeClr val="accent6">
                            <a:lumMod val="40000"/>
                            <a:lumOff val="60000"/>
                          </a:schemeClr>
                        </a:solidFill>
                      </a:tcPr>
                    </a:tc>
                    <a:tc>
                      <a:txBody>
                        <a:bodyPr/>
                        <a:lstStyle/>
                        <a:p>
                          <a:pPr algn="ctr"/>
                          <a:r>
                            <a:rPr lang="en-US" altLang="zh-CN" sz="1000" dirty="0">
                              <a:solidFill>
                                <a:schemeClr val="bg2"/>
                              </a:solidFill>
                            </a:rPr>
                            <a:t>Yes</a:t>
                          </a:r>
                          <a:endParaRPr lang="zh-CN" altLang="en-US" sz="1000" dirty="0">
                            <a:solidFill>
                              <a:schemeClr val="bg2"/>
                            </a:solidFill>
                          </a:endParaRPr>
                        </a:p>
                      </a:txBody>
                      <a:tcPr>
                        <a:solidFill>
                          <a:schemeClr val="accent6">
                            <a:lumMod val="40000"/>
                            <a:lumOff val="60000"/>
                          </a:schemeClr>
                        </a:solidFill>
                      </a:tcPr>
                    </a:tc>
                    <a:tc>
                      <a:txBody>
                        <a:bodyPr/>
                        <a:lstStyle/>
                        <a:p>
                          <a:pPr algn="ctr"/>
                          <a:r>
                            <a:rPr lang="en-US" altLang="zh-CN" sz="1000" dirty="0">
                              <a:solidFill>
                                <a:schemeClr val="bg2"/>
                              </a:solidFill>
                            </a:rPr>
                            <a:t>No</a:t>
                          </a:r>
                          <a:endParaRPr lang="zh-CN" altLang="en-US" sz="1000" dirty="0">
                            <a:solidFill>
                              <a:schemeClr val="bg2"/>
                            </a:solidFill>
                          </a:endParaRPr>
                        </a:p>
                      </a:txBody>
                      <a:tcPr/>
                    </a:tc>
                    <a:tc>
                      <a:txBody>
                        <a:bodyPr/>
                        <a:lstStyle/>
                        <a:p>
                          <a:pPr algn="ctr"/>
                          <a:r>
                            <a:rPr lang="en-US" altLang="zh-CN" sz="1000" dirty="0">
                              <a:solidFill>
                                <a:schemeClr val="bg2"/>
                              </a:solidFill>
                            </a:rPr>
                            <a:t>No</a:t>
                          </a:r>
                          <a:endParaRPr lang="zh-CN" altLang="en-US" sz="1000" dirty="0">
                            <a:solidFill>
                              <a:schemeClr val="bg2"/>
                            </a:solidFill>
                          </a:endParaRPr>
                        </a:p>
                      </a:txBody>
                      <a:tcPr/>
                    </a:tc>
                    <a:tc>
                      <a:txBody>
                        <a:bodyPr/>
                        <a:lstStyle/>
                        <a:p>
                          <a:pPr algn="ctr"/>
                          <a:r>
                            <a:rPr lang="en-US" altLang="zh-CN" sz="1000" dirty="0">
                              <a:solidFill>
                                <a:schemeClr val="bg2"/>
                              </a:solidFill>
                            </a:rPr>
                            <a:t>No</a:t>
                          </a:r>
                          <a:endParaRPr lang="zh-CN" altLang="en-US" sz="1000" dirty="0">
                            <a:solidFill>
                              <a:schemeClr val="bg2"/>
                            </a:solidFill>
                          </a:endParaRPr>
                        </a:p>
                      </a:txBody>
                      <a:tcPr/>
                    </a:tc>
                    <a:tc>
                      <a:txBody>
                        <a:bodyPr/>
                        <a:lstStyle/>
                        <a:p>
                          <a:pPr algn="ctr"/>
                          <a:r>
                            <a:rPr lang="en-US" altLang="zh-CN" sz="1000" dirty="0">
                              <a:solidFill>
                                <a:schemeClr val="bg2"/>
                              </a:solidFill>
                            </a:rPr>
                            <a:t>No</a:t>
                          </a:r>
                          <a:endParaRPr lang="zh-CN" altLang="en-US" sz="1000" dirty="0">
                            <a:solidFill>
                              <a:schemeClr val="bg2"/>
                            </a:solidFill>
                          </a:endParaRPr>
                        </a:p>
                      </a:txBody>
                      <a:tcPr/>
                    </a:tc>
                    <a:tc>
                      <a:txBody>
                        <a:bodyPr/>
                        <a:lstStyle/>
                        <a:p>
                          <a:pPr algn="ctr"/>
                          <a:r>
                            <a:rPr lang="en-US" altLang="zh-CN" sz="1000" dirty="0">
                              <a:solidFill>
                                <a:schemeClr val="bg2"/>
                              </a:solidFill>
                            </a:rPr>
                            <a:t>No</a:t>
                          </a:r>
                          <a:endParaRPr lang="zh-CN" altLang="en-US" sz="1000" dirty="0">
                            <a:solidFill>
                              <a:schemeClr val="bg2"/>
                            </a:solidFill>
                          </a:endParaRPr>
                        </a:p>
                      </a:txBody>
                      <a:tcPr/>
                    </a:tc>
                    <a:tc>
                      <a:txBody>
                        <a:bodyPr/>
                        <a:lstStyle/>
                        <a:p>
                          <a:pPr algn="ctr"/>
                          <a:r>
                            <a:rPr lang="en-US" altLang="zh-CN" sz="1000" dirty="0">
                              <a:solidFill>
                                <a:schemeClr val="bg2"/>
                              </a:solidFill>
                            </a:rPr>
                            <a:t>No</a:t>
                          </a:r>
                          <a:endParaRPr lang="zh-CN" altLang="en-US" sz="1000" dirty="0">
                            <a:solidFill>
                              <a:schemeClr val="bg2"/>
                            </a:solidFill>
                          </a:endParaRPr>
                        </a:p>
                      </a:txBody>
                      <a:tcPr/>
                    </a:tc>
                    <a:extLst>
                      <a:ext uri="{0D108BD9-81ED-4DB2-BD59-A6C34878D82A}">
                        <a16:rowId xmlns:a16="http://schemas.microsoft.com/office/drawing/2014/main" val="3706129890"/>
                      </a:ext>
                    </a:extLst>
                  </a:tr>
                  <a:tr h="240564">
                    <a:tc>
                      <a:txBody>
                        <a:bodyPr/>
                        <a:lstStyle/>
                        <a:p>
                          <a:pPr algn="l"/>
                          <a14:m>
                            <m:oMath xmlns:m="http://schemas.openxmlformats.org/officeDocument/2006/math">
                              <m:r>
                                <a:rPr lang="en-US" altLang="zh-CN" sz="1000" b="0" smtClean="0">
                                  <a:solidFill>
                                    <a:schemeClr val="bg2"/>
                                  </a:solidFill>
                                  <a:latin typeface="Cambria Math" panose="02040503050406030204" pitchFamily="18" charset="0"/>
                                </a:rPr>
                                <m:t>𝐵</m:t>
                              </m:r>
                              <m:r>
                                <a:rPr lang="en-US" altLang="zh-CN" sz="1000" b="0" smtClean="0">
                                  <a:solidFill>
                                    <a:schemeClr val="bg2"/>
                                  </a:solidFill>
                                  <a:latin typeface="Cambria Math" panose="02040503050406030204" pitchFamily="18" charset="0"/>
                                </a:rPr>
                                <m:t>𝜌</m:t>
                              </m:r>
                            </m:oMath>
                          </a14:m>
                          <a:r>
                            <a:rPr lang="zh-CN" altLang="en-US" sz="1000" dirty="0">
                              <a:solidFill>
                                <a:schemeClr val="bg2"/>
                              </a:solidFill>
                            </a:rPr>
                            <a:t> </a:t>
                          </a:r>
                          <a:r>
                            <a:rPr lang="en-US" altLang="zh-CN" sz="1000" dirty="0">
                              <a:solidFill>
                                <a:schemeClr val="bg2"/>
                              </a:solidFill>
                            </a:rPr>
                            <a:t>(</a:t>
                          </a:r>
                          <a:r>
                            <a:rPr lang="en-US" altLang="zh-CN" sz="1000" dirty="0" err="1">
                              <a:solidFill>
                                <a:schemeClr val="bg2"/>
                              </a:solidFill>
                            </a:rPr>
                            <a:t>T∙m</a:t>
                          </a: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11.67</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extLst>
                      <a:ext uri="{0D108BD9-81ED-4DB2-BD59-A6C34878D82A}">
                        <a16:rowId xmlns:a16="http://schemas.microsoft.com/office/drawing/2014/main" val="1910209530"/>
                      </a:ext>
                    </a:extLst>
                  </a:tr>
                  <a:tr h="240564">
                    <a:tc>
                      <a:txBody>
                        <a:bodyPr/>
                        <a:lstStyle/>
                        <a:p>
                          <a:pPr algn="l"/>
                          <a:r>
                            <a:rPr lang="en-US" altLang="zh-CN" sz="1000" dirty="0">
                              <a:solidFill>
                                <a:schemeClr val="bg2"/>
                              </a:solidFill>
                            </a:rPr>
                            <a:t>Particles per bunch (×10</a:t>
                          </a:r>
                          <a:r>
                            <a:rPr lang="en-US" altLang="zh-CN" sz="1000" baseline="30000" dirty="0">
                              <a:solidFill>
                                <a:schemeClr val="bg2"/>
                              </a:solidFill>
                            </a:rPr>
                            <a:t>9</a:t>
                          </a:r>
                          <a:r>
                            <a:rPr lang="en-US" altLang="zh-CN" sz="1000" baseline="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40</a:t>
                          </a:r>
                          <a:endParaRPr lang="zh-CN" altLang="en-US" sz="1000" dirty="0">
                            <a:solidFill>
                              <a:schemeClr val="bg2"/>
                            </a:solidFill>
                          </a:endParaRPr>
                        </a:p>
                      </a:txBody>
                      <a:tcPr/>
                    </a:tc>
                    <a:tc>
                      <a:txBody>
                        <a:bodyPr/>
                        <a:lstStyle/>
                        <a:p>
                          <a:pPr algn="ctr"/>
                          <a:r>
                            <a:rPr lang="en-US" altLang="zh-CN" sz="1000" dirty="0">
                              <a:solidFill>
                                <a:schemeClr val="bg2"/>
                              </a:solidFill>
                            </a:rPr>
                            <a:t>6.1</a:t>
                          </a:r>
                          <a:endParaRPr lang="zh-CN" altLang="en-US" sz="1000" dirty="0">
                            <a:solidFill>
                              <a:schemeClr val="bg2"/>
                            </a:solidFill>
                          </a:endParaRPr>
                        </a:p>
                      </a:txBody>
                      <a:tcPr/>
                    </a:tc>
                    <a:tc>
                      <a:txBody>
                        <a:bodyPr/>
                        <a:lstStyle/>
                        <a:p>
                          <a:pPr algn="ctr"/>
                          <a:r>
                            <a:rPr lang="en-US" altLang="zh-CN" sz="1000" dirty="0">
                              <a:solidFill>
                                <a:schemeClr val="bg2"/>
                              </a:solidFill>
                            </a:rPr>
                            <a:t>3.0</a:t>
                          </a:r>
                          <a:endParaRPr lang="zh-CN" altLang="en-US" sz="1000" dirty="0">
                            <a:solidFill>
                              <a:schemeClr val="bg2"/>
                            </a:solidFill>
                          </a:endParaRPr>
                        </a:p>
                      </a:txBody>
                      <a:tcPr/>
                    </a:tc>
                    <a:tc>
                      <a:txBody>
                        <a:bodyPr/>
                        <a:lstStyle/>
                        <a:p>
                          <a:pPr algn="ctr"/>
                          <a:r>
                            <a:rPr lang="en-US" altLang="zh-CN" sz="1000" dirty="0">
                              <a:solidFill>
                                <a:schemeClr val="bg2"/>
                              </a:solidFill>
                            </a:rPr>
                            <a:t>2.04</a:t>
                          </a:r>
                          <a:endParaRPr lang="zh-CN" altLang="en-US" sz="1000" dirty="0">
                            <a:solidFill>
                              <a:schemeClr val="bg2"/>
                            </a:solidFill>
                          </a:endParaRPr>
                        </a:p>
                      </a:txBody>
                      <a:tcPr/>
                    </a:tc>
                    <a:tc>
                      <a:txBody>
                        <a:bodyPr/>
                        <a:lstStyle/>
                        <a:p>
                          <a:pPr algn="ctr"/>
                          <a:r>
                            <a:rPr lang="en-US" altLang="zh-CN" sz="1000" dirty="0">
                              <a:solidFill>
                                <a:schemeClr val="bg2"/>
                              </a:solidFill>
                            </a:rPr>
                            <a:t>1.00</a:t>
                          </a:r>
                          <a:endParaRPr lang="zh-CN" altLang="en-US" sz="1000" dirty="0">
                            <a:solidFill>
                              <a:schemeClr val="bg2"/>
                            </a:solidFill>
                          </a:endParaRPr>
                        </a:p>
                      </a:txBody>
                      <a:tcPr/>
                    </a:tc>
                    <a:tc>
                      <a:txBody>
                        <a:bodyPr/>
                        <a:lstStyle/>
                        <a:p>
                          <a:pPr algn="ctr"/>
                          <a:r>
                            <a:rPr lang="en-US" altLang="zh-CN" sz="1000" dirty="0">
                              <a:solidFill>
                                <a:schemeClr val="bg2"/>
                              </a:solidFill>
                            </a:rPr>
                            <a:t>0.30</a:t>
                          </a:r>
                          <a:endParaRPr lang="zh-CN" altLang="en-US" sz="1000" dirty="0">
                            <a:solidFill>
                              <a:schemeClr val="bg2"/>
                            </a:solidFill>
                          </a:endParaRPr>
                        </a:p>
                      </a:txBody>
                      <a:tcPr/>
                    </a:tc>
                    <a:tc>
                      <a:txBody>
                        <a:bodyPr/>
                        <a:lstStyle/>
                        <a:p>
                          <a:pPr algn="ctr"/>
                          <a:r>
                            <a:rPr lang="en-US" altLang="zh-CN" sz="1000" dirty="0">
                              <a:solidFill>
                                <a:schemeClr val="bg2"/>
                              </a:solidFill>
                            </a:rPr>
                            <a:t>0.07</a:t>
                          </a:r>
                          <a:endParaRPr lang="zh-CN" altLang="en-US" sz="1000" dirty="0">
                            <a:solidFill>
                              <a:schemeClr val="bg2"/>
                            </a:solidFill>
                          </a:endParaRPr>
                        </a:p>
                      </a:txBody>
                      <a:tcPr/>
                    </a:tc>
                    <a:tc>
                      <a:txBody>
                        <a:bodyPr/>
                        <a:lstStyle/>
                        <a:p>
                          <a:pPr algn="ctr"/>
                          <a:r>
                            <a:rPr lang="en-US" altLang="zh-CN" sz="1000" dirty="0">
                              <a:solidFill>
                                <a:schemeClr val="bg2"/>
                              </a:solidFill>
                            </a:rPr>
                            <a:t>0.065</a:t>
                          </a:r>
                          <a:endParaRPr lang="zh-CN" altLang="en-US" sz="1000" dirty="0">
                            <a:solidFill>
                              <a:schemeClr val="bg2"/>
                            </a:solidFill>
                          </a:endParaRPr>
                        </a:p>
                      </a:txBody>
                      <a:tcPr/>
                    </a:tc>
                    <a:tc>
                      <a:txBody>
                        <a:bodyPr/>
                        <a:lstStyle/>
                        <a:p>
                          <a:pPr algn="ctr"/>
                          <a:r>
                            <a:rPr lang="en-US" altLang="zh-CN" sz="1000" dirty="0">
                              <a:solidFill>
                                <a:schemeClr val="bg2"/>
                              </a:solidFill>
                            </a:rPr>
                            <a:t>0.055</a:t>
                          </a:r>
                          <a:endParaRPr lang="zh-CN" altLang="en-US" sz="1000" dirty="0">
                            <a:solidFill>
                              <a:schemeClr val="bg2"/>
                            </a:solidFill>
                          </a:endParaRPr>
                        </a:p>
                      </a:txBody>
                      <a:tcPr/>
                    </a:tc>
                    <a:extLst>
                      <a:ext uri="{0D108BD9-81ED-4DB2-BD59-A6C34878D82A}">
                        <a16:rowId xmlns:a16="http://schemas.microsoft.com/office/drawing/2014/main" val="2759149085"/>
                      </a:ext>
                    </a:extLst>
                  </a:tr>
                  <a:tr h="252653">
                    <a:tc>
                      <a:txBody>
                        <a:bodyPr/>
                        <a:lstStyle/>
                        <a:p>
                          <a:pPr algn="l"/>
                          <a14:m>
                            <m:oMath xmlns:m="http://schemas.openxmlformats.org/officeDocument/2006/math">
                              <m:sSub>
                                <m:sSubPr>
                                  <m:ctrlPr>
                                    <a:rPr lang="en-US" altLang="zh-CN" sz="1000" b="0" i="1" smtClean="0">
                                      <a:solidFill>
                                        <a:schemeClr val="bg2"/>
                                      </a:solidFill>
                                      <a:latin typeface="Cambria Math" panose="02040503050406030204" pitchFamily="18" charset="0"/>
                                    </a:rPr>
                                  </m:ctrlPr>
                                </m:sSubPr>
                                <m:e>
                                  <m:r>
                                    <a:rPr lang="en-US" altLang="zh-CN" sz="1000" b="0" smtClean="0">
                                      <a:solidFill>
                                        <a:schemeClr val="bg2"/>
                                      </a:solidFill>
                                      <a:latin typeface="Cambria Math" panose="02040503050406030204" pitchFamily="18" charset="0"/>
                                    </a:rPr>
                                    <m:t>𝜀</m:t>
                                  </m:r>
                                </m:e>
                                <m:sub>
                                  <m:r>
                                    <a:rPr lang="en-US" altLang="zh-CN" sz="1000" b="0" smtClean="0">
                                      <a:solidFill>
                                        <a:schemeClr val="bg2"/>
                                      </a:solidFill>
                                      <a:latin typeface="Cambria Math" panose="02040503050406030204" pitchFamily="18" charset="0"/>
                                    </a:rPr>
                                    <m:t>𝑥</m:t>
                                  </m:r>
                                </m:sub>
                              </m:sSub>
                              <m:r>
                                <a:rPr lang="en-US" altLang="zh-CN" sz="1000" b="0" smtClean="0">
                                  <a:solidFill>
                                    <a:schemeClr val="bg2"/>
                                  </a:solidFill>
                                  <a:latin typeface="Cambria Math" panose="02040503050406030204" pitchFamily="18" charset="0"/>
                                </a:rPr>
                                <m:t>/</m:t>
                              </m:r>
                              <m:sSub>
                                <m:sSubPr>
                                  <m:ctrlPr>
                                    <a:rPr lang="en-US" altLang="zh-CN" sz="1000" b="0" i="1" smtClean="0">
                                      <a:solidFill>
                                        <a:schemeClr val="bg2"/>
                                      </a:solidFill>
                                      <a:latin typeface="Cambria Math" panose="02040503050406030204" pitchFamily="18" charset="0"/>
                                    </a:rPr>
                                  </m:ctrlPr>
                                </m:sSubPr>
                                <m:e>
                                  <m:r>
                                    <a:rPr lang="en-US" altLang="zh-CN" sz="1000" b="0" smtClean="0">
                                      <a:solidFill>
                                        <a:schemeClr val="bg2"/>
                                      </a:solidFill>
                                      <a:latin typeface="Cambria Math" panose="02040503050406030204" pitchFamily="18" charset="0"/>
                                    </a:rPr>
                                    <m:t>𝜀</m:t>
                                  </m:r>
                                </m:e>
                                <m:sub>
                                  <m:r>
                                    <a:rPr lang="en-US" altLang="zh-CN" sz="1000" b="0" smtClean="0">
                                      <a:solidFill>
                                        <a:schemeClr val="bg2"/>
                                      </a:solidFill>
                                      <a:latin typeface="Cambria Math" panose="02040503050406030204" pitchFamily="18" charset="0"/>
                                    </a:rPr>
                                    <m:t>𝑦</m:t>
                                  </m:r>
                                </m:sub>
                              </m:sSub>
                            </m:oMath>
                          </a14:m>
                          <a:r>
                            <a:rPr lang="zh-CN" altLang="en-US" sz="1000" dirty="0">
                              <a:solidFill>
                                <a:schemeClr val="bg2"/>
                              </a:solidFill>
                            </a:rPr>
                            <a:t> </a:t>
                          </a:r>
                          <a:r>
                            <a:rPr lang="en-US" altLang="zh-CN" sz="1000" dirty="0">
                              <a:solidFill>
                                <a:schemeClr val="bg2"/>
                              </a:solidFill>
                            </a:rPr>
                            <a:t>(</a:t>
                          </a:r>
                          <a:r>
                            <a:rPr lang="en-US" altLang="zh-CN" sz="1000" dirty="0" err="1">
                              <a:solidFill>
                                <a:schemeClr val="bg2"/>
                              </a:solidFill>
                            </a:rPr>
                            <a:t>nm∙rad</a:t>
                          </a:r>
                          <a:r>
                            <a:rPr lang="en-US" altLang="zh-CN" sz="1000" dirty="0">
                              <a:solidFill>
                                <a:schemeClr val="bg2"/>
                              </a:solidFill>
                            </a:rPr>
                            <a:t>, rms)</a:t>
                          </a:r>
                          <a:endParaRPr lang="zh-CN" altLang="en-US" sz="1000" dirty="0">
                            <a:solidFill>
                              <a:schemeClr val="bg2"/>
                            </a:solidFill>
                          </a:endParaRPr>
                        </a:p>
                      </a:txBody>
                      <a:tcPr/>
                    </a:tc>
                    <a:tc>
                      <a:txBody>
                        <a:bodyPr/>
                        <a:lstStyle/>
                        <a:p>
                          <a:pPr algn="ctr"/>
                          <a:r>
                            <a:rPr lang="en-US" altLang="zh-CN" sz="1000" dirty="0">
                              <a:solidFill>
                                <a:schemeClr val="bg2"/>
                              </a:solidFill>
                            </a:rPr>
                            <a:t>50/15</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extLst>
                      <a:ext uri="{0D108BD9-81ED-4DB2-BD59-A6C34878D82A}">
                        <a16:rowId xmlns:a16="http://schemas.microsoft.com/office/drawing/2014/main" val="1313875552"/>
                      </a:ext>
                    </a:extLst>
                  </a:tr>
                  <a:tr h="2526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lang="en-US" altLang="zh-CN" sz="1000" b="0" i="1" smtClean="0">
                                      <a:solidFill>
                                        <a:schemeClr val="bg2"/>
                                      </a:solidFill>
                                      <a:latin typeface="Cambria Math" panose="02040503050406030204" pitchFamily="18" charset="0"/>
                                    </a:rPr>
                                  </m:ctrlPr>
                                </m:sSubSupPr>
                                <m:e>
                                  <m:r>
                                    <a:rPr lang="en-US" altLang="zh-CN" sz="1000" b="0" smtClean="0">
                                      <a:solidFill>
                                        <a:schemeClr val="bg2"/>
                                      </a:solidFill>
                                      <a:latin typeface="Cambria Math" panose="02040503050406030204" pitchFamily="18" charset="0"/>
                                    </a:rPr>
                                    <m:t>𝛽</m:t>
                                  </m:r>
                                </m:e>
                                <m:sub>
                                  <m:r>
                                    <a:rPr lang="en-US" altLang="zh-CN" sz="1000" b="0" smtClean="0">
                                      <a:solidFill>
                                        <a:schemeClr val="bg2"/>
                                      </a:solidFill>
                                      <a:latin typeface="Cambria Math" panose="02040503050406030204" pitchFamily="18" charset="0"/>
                                    </a:rPr>
                                    <m:t>𝑥</m:t>
                                  </m:r>
                                </m:sub>
                                <m:sup>
                                  <m:r>
                                    <a:rPr lang="en-US" altLang="zh-CN" sz="1000" b="0" smtClean="0">
                                      <a:solidFill>
                                        <a:schemeClr val="bg2"/>
                                      </a:solidFill>
                                      <a:latin typeface="Cambria Math" panose="02040503050406030204" pitchFamily="18" charset="0"/>
                                    </a:rPr>
                                    <m:t>∗</m:t>
                                  </m:r>
                                </m:sup>
                              </m:sSubSup>
                              <m:r>
                                <a:rPr lang="en-US" altLang="zh-CN" sz="1000" b="0" smtClean="0">
                                  <a:solidFill>
                                    <a:schemeClr val="bg2"/>
                                  </a:solidFill>
                                  <a:latin typeface="Cambria Math" panose="02040503050406030204" pitchFamily="18" charset="0"/>
                                </a:rPr>
                                <m:t>/</m:t>
                              </m:r>
                              <m:sSubSup>
                                <m:sSubSupPr>
                                  <m:ctrlPr>
                                    <a:rPr lang="en-US" altLang="zh-CN" sz="1000" b="0" i="1" smtClean="0">
                                      <a:solidFill>
                                        <a:schemeClr val="bg2"/>
                                      </a:solidFill>
                                      <a:latin typeface="Cambria Math" panose="02040503050406030204" pitchFamily="18" charset="0"/>
                                    </a:rPr>
                                  </m:ctrlPr>
                                </m:sSubSupPr>
                                <m:e>
                                  <m:r>
                                    <a:rPr lang="en-US" altLang="zh-CN" sz="1000" b="0" smtClean="0">
                                      <a:solidFill>
                                        <a:schemeClr val="bg2"/>
                                      </a:solidFill>
                                      <a:latin typeface="Cambria Math" panose="02040503050406030204" pitchFamily="18" charset="0"/>
                                    </a:rPr>
                                    <m:t>𝛽</m:t>
                                  </m:r>
                                </m:e>
                                <m:sub>
                                  <m:r>
                                    <a:rPr lang="en-US" altLang="zh-CN" sz="1000" b="0" smtClean="0">
                                      <a:solidFill>
                                        <a:schemeClr val="bg2"/>
                                      </a:solidFill>
                                      <a:latin typeface="Cambria Math" panose="02040503050406030204" pitchFamily="18" charset="0"/>
                                    </a:rPr>
                                    <m:t>𝑦</m:t>
                                  </m:r>
                                </m:sub>
                                <m:sup>
                                  <m:r>
                                    <a:rPr lang="en-US" altLang="zh-CN" sz="1000" b="0" smtClean="0">
                                      <a:solidFill>
                                        <a:schemeClr val="bg2"/>
                                      </a:solidFill>
                                      <a:latin typeface="Cambria Math" panose="02040503050406030204" pitchFamily="18" charset="0"/>
                                    </a:rPr>
                                    <m:t>∗</m:t>
                                  </m:r>
                                </m:sup>
                              </m:sSubSup>
                            </m:oMath>
                          </a14:m>
                          <a:r>
                            <a:rPr lang="zh-CN" altLang="en-US" sz="1000" dirty="0">
                              <a:solidFill>
                                <a:schemeClr val="bg2"/>
                              </a:solidFill>
                            </a:rPr>
                            <a:t> </a:t>
                          </a:r>
                          <a:r>
                            <a:rPr lang="en-US" altLang="zh-CN" sz="1000" dirty="0">
                              <a:solidFill>
                                <a:schemeClr val="bg2"/>
                              </a:solidFill>
                            </a:rPr>
                            <a:t>(cm)</a:t>
                          </a:r>
                          <a:endParaRPr lang="zh-CN" altLang="en-US" sz="1000" dirty="0">
                            <a:solidFill>
                              <a:schemeClr val="bg2"/>
                            </a:solidFill>
                          </a:endParaRPr>
                        </a:p>
                      </a:txBody>
                      <a:tcPr/>
                    </a:tc>
                    <a:tc>
                      <a:txBody>
                        <a:bodyPr/>
                        <a:lstStyle/>
                        <a:p>
                          <a:pPr algn="ctr"/>
                          <a:r>
                            <a:rPr lang="en-US" altLang="zh-CN" sz="1000" dirty="0">
                              <a:solidFill>
                                <a:schemeClr val="bg2"/>
                              </a:solidFill>
                            </a:rPr>
                            <a:t>10/4</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extLst>
                      <a:ext uri="{0D108BD9-81ED-4DB2-BD59-A6C34878D82A}">
                        <a16:rowId xmlns:a16="http://schemas.microsoft.com/office/drawing/2014/main" val="28852482"/>
                      </a:ext>
                    </a:extLst>
                  </a:tr>
                  <a:tr h="240564">
                    <a:tc>
                      <a:txBody>
                        <a:bodyPr/>
                        <a:lstStyle/>
                        <a:p>
                          <a:pPr algn="l"/>
                          <a:r>
                            <a:rPr lang="en-US" altLang="zh-CN" sz="1000" dirty="0">
                              <a:solidFill>
                                <a:schemeClr val="bg2"/>
                              </a:solidFill>
                            </a:rPr>
                            <a:t>Bunch length (cm, rms)</a:t>
                          </a:r>
                          <a:endParaRPr lang="zh-CN" altLang="en-US" sz="1000" dirty="0">
                            <a:solidFill>
                              <a:schemeClr val="bg2"/>
                            </a:solidFill>
                          </a:endParaRPr>
                        </a:p>
                      </a:txBody>
                      <a:tcPr/>
                    </a:tc>
                    <a:tc>
                      <a:txBody>
                        <a:bodyPr/>
                        <a:lstStyle/>
                        <a:p>
                          <a:pPr algn="ctr"/>
                          <a:r>
                            <a:rPr lang="en-US" altLang="zh-CN" sz="1000" dirty="0">
                              <a:solidFill>
                                <a:schemeClr val="bg2"/>
                              </a:solidFill>
                            </a:rPr>
                            <a:t>0.75</a:t>
                          </a:r>
                          <a:endParaRPr lang="zh-CN" altLang="en-US" sz="1000" dirty="0">
                            <a:solidFill>
                              <a:schemeClr val="bg2"/>
                            </a:solidFill>
                          </a:endParaRPr>
                        </a:p>
                      </a:txBody>
                      <a:tcPr/>
                    </a:tc>
                    <a:tc>
                      <a:txBody>
                        <a:bodyPr/>
                        <a:lstStyle/>
                        <a:p>
                          <a:pPr algn="ctr"/>
                          <a:r>
                            <a:rPr lang="en-US" altLang="zh-CN" sz="1000" dirty="0">
                              <a:solidFill>
                                <a:schemeClr val="bg2"/>
                              </a:solidFill>
                            </a:rPr>
                            <a:t>1.5</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extLst>
                      <a:ext uri="{0D108BD9-81ED-4DB2-BD59-A6C34878D82A}">
                        <a16:rowId xmlns:a16="http://schemas.microsoft.com/office/drawing/2014/main" val="1255968860"/>
                      </a:ext>
                    </a:extLst>
                  </a:tr>
                  <a:tr h="252653">
                    <a:tc>
                      <a:txBody>
                        <a:bodyPr/>
                        <a:lstStyle/>
                        <a:p>
                          <a:pPr algn="l"/>
                          <a:r>
                            <a:rPr lang="en-US" altLang="zh-CN" sz="1000" dirty="0">
                              <a:solidFill>
                                <a:schemeClr val="bg2"/>
                              </a:solidFill>
                            </a:rPr>
                            <a:t>Beam-beam parameter </a:t>
                          </a:r>
                          <a14:m>
                            <m:oMath xmlns:m="http://schemas.openxmlformats.org/officeDocument/2006/math">
                              <m:sSub>
                                <m:sSubPr>
                                  <m:ctrlPr>
                                    <a:rPr lang="en-US" altLang="zh-CN" sz="1000" b="0" i="1" smtClean="0">
                                      <a:solidFill>
                                        <a:schemeClr val="bg2"/>
                                      </a:solidFill>
                                      <a:latin typeface="Cambria Math" panose="02040503050406030204" pitchFamily="18" charset="0"/>
                                    </a:rPr>
                                  </m:ctrlPr>
                                </m:sSubPr>
                                <m:e>
                                  <m:r>
                                    <a:rPr lang="en-US" altLang="zh-CN" sz="1000" b="0" smtClean="0">
                                      <a:solidFill>
                                        <a:schemeClr val="bg2"/>
                                      </a:solidFill>
                                      <a:latin typeface="Cambria Math" panose="02040503050406030204" pitchFamily="18" charset="0"/>
                                    </a:rPr>
                                    <m:t>𝜉</m:t>
                                  </m:r>
                                </m:e>
                                <m:sub>
                                  <m:r>
                                    <a:rPr lang="en-US" altLang="zh-CN" sz="1000" b="0" smtClean="0">
                                      <a:solidFill>
                                        <a:schemeClr val="bg2"/>
                                      </a:solidFill>
                                      <a:latin typeface="Cambria Math" panose="02040503050406030204" pitchFamily="18" charset="0"/>
                                    </a:rPr>
                                    <m:t>𝑥</m:t>
                                  </m:r>
                                </m:sub>
                              </m:sSub>
                              <m:r>
                                <a:rPr lang="en-US" altLang="zh-CN" sz="1000" b="0" smtClean="0">
                                  <a:solidFill>
                                    <a:schemeClr val="bg2"/>
                                  </a:solidFill>
                                  <a:latin typeface="Cambria Math" panose="02040503050406030204" pitchFamily="18" charset="0"/>
                                </a:rPr>
                                <m:t>/</m:t>
                              </m:r>
                              <m:sSub>
                                <m:sSubPr>
                                  <m:ctrlPr>
                                    <a:rPr lang="en-US" altLang="zh-CN" sz="1000" b="0" i="1" smtClean="0">
                                      <a:solidFill>
                                        <a:schemeClr val="bg2"/>
                                      </a:solidFill>
                                      <a:latin typeface="Cambria Math" panose="02040503050406030204" pitchFamily="18" charset="0"/>
                                    </a:rPr>
                                  </m:ctrlPr>
                                </m:sSubPr>
                                <m:e>
                                  <m:r>
                                    <a:rPr lang="en-US" altLang="zh-CN" sz="1000" b="0" smtClean="0">
                                      <a:solidFill>
                                        <a:schemeClr val="bg2"/>
                                      </a:solidFill>
                                      <a:latin typeface="Cambria Math" panose="02040503050406030204" pitchFamily="18" charset="0"/>
                                    </a:rPr>
                                    <m:t>𝜉</m:t>
                                  </m:r>
                                </m:e>
                                <m:sub>
                                  <m:r>
                                    <a:rPr lang="en-US" altLang="zh-CN" sz="1000" b="0" smtClean="0">
                                      <a:solidFill>
                                        <a:schemeClr val="bg2"/>
                                      </a:solidFill>
                                      <a:latin typeface="Cambria Math" panose="02040503050406030204" pitchFamily="18" charset="0"/>
                                    </a:rPr>
                                    <m:t>𝑦</m:t>
                                  </m:r>
                                </m:sub>
                              </m:sSub>
                            </m:oMath>
                          </a14:m>
                          <a:r>
                            <a:rPr lang="zh-CN" altLang="en-US" sz="1000" dirty="0">
                              <a:solidFill>
                                <a:schemeClr val="bg2"/>
                              </a:solidFill>
                            </a:rPr>
                            <a:t> </a:t>
                          </a:r>
                          <a:r>
                            <a:rPr lang="en-US" altLang="zh-CN" sz="1000" dirty="0">
                              <a:solidFill>
                                <a:schemeClr val="bg2"/>
                              </a:solidFill>
                            </a:rPr>
                            <a:t>(10</a:t>
                          </a:r>
                          <a:r>
                            <a:rPr lang="en-US" altLang="zh-CN" sz="1000" baseline="30000" dirty="0">
                              <a:solidFill>
                                <a:schemeClr val="bg2"/>
                              </a:solidFill>
                            </a:rPr>
                            <a:t>-3</a:t>
                          </a: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6/7</a:t>
                          </a:r>
                          <a:endParaRPr lang="zh-CN" altLang="en-US" sz="1000" dirty="0">
                            <a:solidFill>
                              <a:schemeClr val="bg2"/>
                            </a:solidFill>
                          </a:endParaRPr>
                        </a:p>
                      </a:txBody>
                      <a:tcPr/>
                    </a:tc>
                    <a:tc>
                      <a:txBody>
                        <a:bodyPr/>
                        <a:lstStyle/>
                        <a:p>
                          <a:pPr algn="ctr"/>
                          <a:r>
                            <a:rPr lang="en-US" altLang="zh-CN" sz="1000" dirty="0">
                              <a:solidFill>
                                <a:schemeClr val="bg2"/>
                              </a:solidFill>
                            </a:rPr>
                            <a:t>3/2</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extLst>
                      <a:ext uri="{0D108BD9-81ED-4DB2-BD59-A6C34878D82A}">
                        <a16:rowId xmlns:a16="http://schemas.microsoft.com/office/drawing/2014/main" val="3102370265"/>
                      </a:ext>
                    </a:extLst>
                  </a:tr>
                  <a:tr h="240564">
                    <a:tc>
                      <a:txBody>
                        <a:bodyPr/>
                        <a:lstStyle/>
                        <a:p>
                          <a:pPr algn="l"/>
                          <a:r>
                            <a:rPr lang="en-US" altLang="zh-CN" sz="1000" dirty="0" err="1">
                              <a:solidFill>
                                <a:schemeClr val="bg2"/>
                              </a:solidFill>
                            </a:rPr>
                            <a:t>Laslett</a:t>
                          </a:r>
                          <a:r>
                            <a:rPr lang="en-US" altLang="zh-CN" sz="1000" dirty="0">
                              <a:solidFill>
                                <a:schemeClr val="bg2"/>
                              </a:solidFill>
                            </a:rPr>
                            <a:t> tune shift (10</a:t>
                          </a:r>
                          <a:r>
                            <a:rPr lang="en-US" altLang="zh-CN" sz="1000" baseline="30000" dirty="0">
                              <a:solidFill>
                                <a:schemeClr val="bg2"/>
                              </a:solidFill>
                            </a:rPr>
                            <a:t>-2</a:t>
                          </a: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3.7/5.9</a:t>
                          </a:r>
                          <a:endParaRPr lang="zh-CN" altLang="en-US" sz="1000" dirty="0">
                            <a:solidFill>
                              <a:schemeClr val="bg2"/>
                            </a:solidFill>
                          </a:endParaRPr>
                        </a:p>
                      </a:txBody>
                      <a:tcPr/>
                    </a:tc>
                    <a:tc>
                      <a:txBody>
                        <a:bodyPr/>
                        <a:lstStyle/>
                        <a:p>
                          <a:pPr algn="ctr"/>
                          <a:r>
                            <a:rPr lang="en-US" altLang="zh-CN" sz="1000" dirty="0">
                              <a:solidFill>
                                <a:schemeClr val="bg2"/>
                              </a:solidFill>
                            </a:rPr>
                            <a:t>2.1/3.3</a:t>
                          </a:r>
                          <a:endParaRPr lang="zh-CN" altLang="en-US" sz="1000" dirty="0">
                            <a:solidFill>
                              <a:schemeClr val="bg2"/>
                            </a:solidFill>
                          </a:endParaRPr>
                        </a:p>
                      </a:txBody>
                      <a:tcPr/>
                    </a:tc>
                    <a:tc>
                      <a:txBody>
                        <a:bodyPr/>
                        <a:lstStyle/>
                        <a:p>
                          <a:pPr algn="ctr"/>
                          <a:r>
                            <a:rPr lang="en-US" altLang="zh-CN" sz="1000" dirty="0">
                              <a:solidFill>
                                <a:schemeClr val="bg2"/>
                              </a:solidFill>
                            </a:rPr>
                            <a:t>5.1/8.1</a:t>
                          </a:r>
                          <a:endParaRPr lang="zh-CN" altLang="en-US" sz="1000" dirty="0">
                            <a:solidFill>
                              <a:schemeClr val="bg2"/>
                            </a:solidFill>
                          </a:endParaRPr>
                        </a:p>
                      </a:txBody>
                      <a:tcPr/>
                    </a:tc>
                    <a:tc>
                      <a:txBody>
                        <a:bodyPr/>
                        <a:lstStyle/>
                        <a:p>
                          <a:pPr algn="ctr"/>
                          <a:r>
                            <a:rPr lang="en-US" altLang="zh-CN" sz="1000" dirty="0">
                              <a:solidFill>
                                <a:schemeClr val="bg2"/>
                              </a:solidFill>
                            </a:rPr>
                            <a:t>3.7/5.8</a:t>
                          </a:r>
                          <a:endParaRPr lang="zh-CN" altLang="en-US" sz="1000" dirty="0">
                            <a:solidFill>
                              <a:schemeClr val="bg2"/>
                            </a:solidFill>
                          </a:endParaRPr>
                        </a:p>
                      </a:txBody>
                      <a:tcPr/>
                    </a:tc>
                    <a:tc>
                      <a:txBody>
                        <a:bodyPr/>
                        <a:lstStyle/>
                        <a:p>
                          <a:pPr algn="ctr"/>
                          <a:r>
                            <a:rPr lang="en-US" altLang="zh-CN" sz="1000" dirty="0">
                              <a:solidFill>
                                <a:schemeClr val="bg2"/>
                              </a:solidFill>
                            </a:rPr>
                            <a:t>3.7/5.8</a:t>
                          </a:r>
                          <a:endParaRPr lang="zh-CN" altLang="en-US" sz="1000" dirty="0">
                            <a:solidFill>
                              <a:schemeClr val="bg2"/>
                            </a:solidFill>
                          </a:endParaRPr>
                        </a:p>
                      </a:txBody>
                      <a:tcPr/>
                    </a:tc>
                    <a:tc>
                      <a:txBody>
                        <a:bodyPr/>
                        <a:lstStyle/>
                        <a:p>
                          <a:pPr algn="ctr"/>
                          <a:r>
                            <a:rPr lang="en-US" altLang="zh-CN" sz="1000" dirty="0">
                              <a:solidFill>
                                <a:schemeClr val="bg2"/>
                              </a:solidFill>
                            </a:rPr>
                            <a:t>5.2/8.3</a:t>
                          </a:r>
                          <a:endParaRPr lang="zh-CN" altLang="en-US" sz="1000" dirty="0">
                            <a:solidFill>
                              <a:schemeClr val="bg2"/>
                            </a:solidFill>
                          </a:endParaRPr>
                        </a:p>
                      </a:txBody>
                      <a:tcPr/>
                    </a:tc>
                    <a:tc>
                      <a:txBody>
                        <a:bodyPr/>
                        <a:lstStyle/>
                        <a:p>
                          <a:pPr algn="ctr"/>
                          <a:r>
                            <a:rPr lang="en-US" altLang="zh-CN" sz="1000" dirty="0">
                              <a:solidFill>
                                <a:schemeClr val="bg2"/>
                              </a:solidFill>
                            </a:rPr>
                            <a:t>5.2/8.3</a:t>
                          </a:r>
                          <a:endParaRPr lang="zh-CN" altLang="en-US" sz="1000" dirty="0">
                            <a:solidFill>
                              <a:schemeClr val="bg2"/>
                            </a:solidFill>
                          </a:endParaRPr>
                        </a:p>
                      </a:txBody>
                      <a:tcPr/>
                    </a:tc>
                    <a:tc>
                      <a:txBody>
                        <a:bodyPr/>
                        <a:lstStyle/>
                        <a:p>
                          <a:pPr algn="ctr"/>
                          <a:r>
                            <a:rPr lang="en-US" altLang="zh-CN" sz="1000" dirty="0">
                              <a:solidFill>
                                <a:schemeClr val="bg2"/>
                              </a:solidFill>
                            </a:rPr>
                            <a:t>5.1/8.2</a:t>
                          </a:r>
                          <a:endParaRPr lang="zh-CN" altLang="en-US" sz="1000" dirty="0">
                            <a:solidFill>
                              <a:schemeClr val="bg2"/>
                            </a:solidFill>
                          </a:endParaRPr>
                        </a:p>
                      </a:txBody>
                      <a:tcPr/>
                    </a:tc>
                    <a:extLst>
                      <a:ext uri="{0D108BD9-81ED-4DB2-BD59-A6C34878D82A}">
                        <a16:rowId xmlns:a16="http://schemas.microsoft.com/office/drawing/2014/main" val="772321198"/>
                      </a:ext>
                    </a:extLst>
                  </a:tr>
                  <a:tr h="240564">
                    <a:tc>
                      <a:txBody>
                        <a:bodyPr/>
                        <a:lstStyle/>
                        <a:p>
                          <a:pPr algn="l"/>
                          <a:r>
                            <a:rPr lang="en-US" altLang="zh-CN" sz="1000" dirty="0">
                              <a:solidFill>
                                <a:schemeClr val="bg2"/>
                              </a:solidFill>
                            </a:rPr>
                            <a:t>Average Current (A)</a:t>
                          </a:r>
                          <a:endParaRPr lang="zh-CN" altLang="en-US" sz="1000" dirty="0">
                            <a:solidFill>
                              <a:schemeClr val="bg2"/>
                            </a:solidFill>
                          </a:endParaRPr>
                        </a:p>
                      </a:txBody>
                      <a:tcPr/>
                    </a:tc>
                    <a:tc>
                      <a:txBody>
                        <a:bodyPr/>
                        <a:lstStyle/>
                        <a:p>
                          <a:pPr algn="ctr"/>
                          <a:r>
                            <a:rPr lang="en-US" altLang="zh-CN" sz="1000" dirty="0">
                              <a:solidFill>
                                <a:schemeClr val="bg2"/>
                              </a:solidFill>
                            </a:rPr>
                            <a:t>3.3</a:t>
                          </a:r>
                          <a:endParaRPr lang="zh-CN" altLang="en-US" sz="1000" dirty="0">
                            <a:solidFill>
                              <a:schemeClr val="bg2"/>
                            </a:solidFill>
                          </a:endParaRPr>
                        </a:p>
                      </a:txBody>
                      <a:tcPr/>
                    </a:tc>
                    <a:tc>
                      <a:txBody>
                        <a:bodyPr/>
                        <a:lstStyle/>
                        <a:p>
                          <a:pPr algn="ctr"/>
                          <a:r>
                            <a:rPr lang="en-US" altLang="zh-CN" sz="1000" dirty="0">
                              <a:solidFill>
                                <a:schemeClr val="bg2"/>
                              </a:solidFill>
                            </a:rPr>
                            <a:t>0.42</a:t>
                          </a:r>
                          <a:endParaRPr lang="zh-CN" altLang="en-US" sz="1000" dirty="0">
                            <a:solidFill>
                              <a:schemeClr val="bg2"/>
                            </a:solidFill>
                          </a:endParaRPr>
                        </a:p>
                      </a:txBody>
                      <a:tcPr/>
                    </a:tc>
                    <a:tc>
                      <a:txBody>
                        <a:bodyPr/>
                        <a:lstStyle/>
                        <a:p>
                          <a:pPr algn="ctr"/>
                          <a:r>
                            <a:rPr lang="en-US" altLang="zh-CN" sz="1000" dirty="0">
                              <a:solidFill>
                                <a:schemeClr val="bg2"/>
                              </a:solidFill>
                            </a:rPr>
                            <a:t>0.48</a:t>
                          </a:r>
                          <a:endParaRPr lang="zh-CN" altLang="en-US" sz="1000" dirty="0">
                            <a:solidFill>
                              <a:schemeClr val="bg2"/>
                            </a:solidFill>
                          </a:endParaRPr>
                        </a:p>
                      </a:txBody>
                      <a:tcPr/>
                    </a:tc>
                    <a:tc>
                      <a:txBody>
                        <a:bodyPr/>
                        <a:lstStyle/>
                        <a:p>
                          <a:pPr algn="ctr"/>
                          <a:r>
                            <a:rPr lang="en-US" altLang="zh-CN" sz="1000" dirty="0">
                              <a:solidFill>
                                <a:schemeClr val="bg2"/>
                              </a:solidFill>
                            </a:rPr>
                            <a:t>0.49</a:t>
                          </a:r>
                          <a:endParaRPr lang="zh-CN" altLang="en-US" sz="1000" dirty="0">
                            <a:solidFill>
                              <a:schemeClr val="bg2"/>
                            </a:solidFill>
                          </a:endParaRPr>
                        </a:p>
                      </a:txBody>
                      <a:tcPr/>
                    </a:tc>
                    <a:tc>
                      <a:txBody>
                        <a:bodyPr/>
                        <a:lstStyle/>
                        <a:p>
                          <a:pPr algn="ctr"/>
                          <a:r>
                            <a:rPr lang="en-US" altLang="zh-CN" sz="1000" dirty="0">
                              <a:solidFill>
                                <a:schemeClr val="bg2"/>
                              </a:solidFill>
                            </a:rPr>
                            <a:t>0.48</a:t>
                          </a:r>
                          <a:endParaRPr lang="zh-CN" altLang="en-US" sz="1000" dirty="0">
                            <a:solidFill>
                              <a:schemeClr val="bg2"/>
                            </a:solidFill>
                          </a:endParaRPr>
                        </a:p>
                      </a:txBody>
                      <a:tcPr/>
                    </a:tc>
                    <a:tc>
                      <a:txBody>
                        <a:bodyPr/>
                        <a:lstStyle/>
                        <a:p>
                          <a:pPr algn="ctr"/>
                          <a:r>
                            <a:rPr lang="en-US" altLang="zh-CN" sz="1000" dirty="0">
                              <a:solidFill>
                                <a:schemeClr val="bg2"/>
                              </a:solidFill>
                            </a:rPr>
                            <a:t>0.48</a:t>
                          </a:r>
                          <a:endParaRPr lang="zh-CN" altLang="en-US" sz="1000" dirty="0">
                            <a:solidFill>
                              <a:schemeClr val="bg2"/>
                            </a:solidFill>
                          </a:endParaRPr>
                        </a:p>
                      </a:txBody>
                      <a:tcPr/>
                    </a:tc>
                    <a:tc>
                      <a:txBody>
                        <a:bodyPr/>
                        <a:lstStyle/>
                        <a:p>
                          <a:pPr algn="ctr"/>
                          <a:r>
                            <a:rPr lang="en-US" altLang="zh-CN" sz="1000" dirty="0">
                              <a:solidFill>
                                <a:schemeClr val="bg2"/>
                              </a:solidFill>
                            </a:rPr>
                            <a:t>0.44</a:t>
                          </a:r>
                          <a:endParaRPr lang="zh-CN" altLang="en-US" sz="1000" dirty="0">
                            <a:solidFill>
                              <a:schemeClr val="bg2"/>
                            </a:solidFill>
                          </a:endParaRPr>
                        </a:p>
                      </a:txBody>
                      <a:tcPr/>
                    </a:tc>
                    <a:tc>
                      <a:txBody>
                        <a:bodyPr/>
                        <a:lstStyle/>
                        <a:p>
                          <a:pPr algn="ctr"/>
                          <a:r>
                            <a:rPr lang="en-US" altLang="zh-CN" sz="1000" dirty="0">
                              <a:solidFill>
                                <a:schemeClr val="bg2"/>
                              </a:solidFill>
                            </a:rPr>
                            <a:t>0.43</a:t>
                          </a:r>
                          <a:endParaRPr lang="zh-CN" altLang="en-US" sz="1000" dirty="0">
                            <a:solidFill>
                              <a:schemeClr val="bg2"/>
                            </a:solidFill>
                          </a:endParaRPr>
                        </a:p>
                      </a:txBody>
                      <a:tcPr/>
                    </a:tc>
                    <a:tc>
                      <a:txBody>
                        <a:bodyPr/>
                        <a:lstStyle/>
                        <a:p>
                          <a:pPr algn="ctr"/>
                          <a:r>
                            <a:rPr lang="en-US" altLang="zh-CN" sz="1000" dirty="0">
                              <a:solidFill>
                                <a:schemeClr val="bg2"/>
                              </a:solidFill>
                            </a:rPr>
                            <a:t>0.40</a:t>
                          </a:r>
                          <a:endParaRPr lang="zh-CN" altLang="en-US" sz="1000" dirty="0">
                            <a:solidFill>
                              <a:schemeClr val="bg2"/>
                            </a:solidFill>
                          </a:endParaRPr>
                        </a:p>
                      </a:txBody>
                      <a:tcPr/>
                    </a:tc>
                    <a:extLst>
                      <a:ext uri="{0D108BD9-81ED-4DB2-BD59-A6C34878D82A}">
                        <a16:rowId xmlns:a16="http://schemas.microsoft.com/office/drawing/2014/main" val="4236159775"/>
                      </a:ext>
                    </a:extLst>
                  </a:tr>
                  <a:tr h="240564">
                    <a:tc>
                      <a:txBody>
                        <a:bodyPr/>
                        <a:lstStyle/>
                        <a:p>
                          <a:pPr algn="l"/>
                          <a:r>
                            <a:rPr lang="en-US" altLang="zh-CN" sz="1000" dirty="0">
                              <a:solidFill>
                                <a:schemeClr val="bg2"/>
                              </a:solidFill>
                            </a:rPr>
                            <a:t>Crossing angle (</a:t>
                          </a:r>
                          <a:r>
                            <a:rPr lang="en-US" altLang="zh-CN" sz="1000" dirty="0" err="1">
                              <a:solidFill>
                                <a:schemeClr val="bg2"/>
                              </a:solidFill>
                            </a:rPr>
                            <a:t>mrad</a:t>
                          </a: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extLst>
                      <a:ext uri="{0D108BD9-81ED-4DB2-BD59-A6C34878D82A}">
                        <a16:rowId xmlns:a16="http://schemas.microsoft.com/office/drawing/2014/main" val="2212077299"/>
                      </a:ext>
                    </a:extLst>
                  </a:tr>
                  <a:tr h="240564">
                    <a:tc>
                      <a:txBody>
                        <a:bodyPr/>
                        <a:lstStyle/>
                        <a:p>
                          <a:pPr algn="l"/>
                          <a:r>
                            <a:rPr lang="en-US" altLang="zh-CN" sz="1000" dirty="0">
                              <a:solidFill>
                                <a:schemeClr val="bg2"/>
                              </a:solidFill>
                            </a:rPr>
                            <a:t>Hourglass</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extLst>
                      <a:ext uri="{0D108BD9-81ED-4DB2-BD59-A6C34878D82A}">
                        <a16:rowId xmlns:a16="http://schemas.microsoft.com/office/drawing/2014/main" val="564231113"/>
                      </a:ext>
                    </a:extLst>
                  </a:tr>
                  <a:tr h="240564">
                    <a:tc>
                      <a:txBody>
                        <a:bodyPr/>
                        <a:lstStyle/>
                        <a:p>
                          <a:pPr algn="l"/>
                          <a:r>
                            <a:rPr lang="en-US" altLang="zh-CN" sz="1000" dirty="0">
                              <a:solidFill>
                                <a:schemeClr val="bg2"/>
                              </a:solidFill>
                            </a:rPr>
                            <a:t>Luminosity at nucleon level (cm</a:t>
                          </a:r>
                          <a:r>
                            <a:rPr lang="en-US" altLang="zh-CN" sz="1000" baseline="30000" dirty="0">
                              <a:solidFill>
                                <a:schemeClr val="bg2"/>
                              </a:solidFill>
                            </a:rPr>
                            <a:t>-2</a:t>
                          </a:r>
                          <a:r>
                            <a:rPr lang="en-US" altLang="zh-CN" sz="1000" baseline="0" dirty="0">
                              <a:solidFill>
                                <a:schemeClr val="bg2"/>
                              </a:solidFill>
                            </a:rPr>
                            <a:t>∙s</a:t>
                          </a:r>
                          <a:r>
                            <a:rPr lang="en-US" altLang="zh-CN" sz="1000" baseline="30000" dirty="0">
                              <a:solidFill>
                                <a:schemeClr val="bg2"/>
                              </a:solidFill>
                            </a:rPr>
                            <a:t>-1</a:t>
                          </a: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10.09</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7.44</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11.81</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9.92</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9.92</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11.40</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11.18</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10.82</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extLst>
                      <a:ext uri="{0D108BD9-81ED-4DB2-BD59-A6C34878D82A}">
                        <a16:rowId xmlns:a16="http://schemas.microsoft.com/office/drawing/2014/main" val="3462540399"/>
                      </a:ext>
                    </a:extLst>
                  </a:tr>
                </a:tbl>
              </a:graphicData>
            </a:graphic>
          </p:graphicFrame>
        </mc:Choice>
        <mc:Fallback xmlns="">
          <p:graphicFrame>
            <p:nvGraphicFramePr>
              <p:cNvPr id="3" name="表格 2">
                <a:extLst>
                  <a:ext uri="{FF2B5EF4-FFF2-40B4-BE49-F238E27FC236}">
                    <a16:creationId xmlns:a16="http://schemas.microsoft.com/office/drawing/2014/main" id="{80708EBE-C04B-9695-471E-2221A042E640}"/>
                  </a:ext>
                </a:extLst>
              </p:cNvPr>
              <p:cNvGraphicFramePr>
                <a:graphicFrameLocks noGrp="1"/>
              </p:cNvGraphicFramePr>
              <p:nvPr>
                <p:extLst>
                  <p:ext uri="{D42A27DB-BD31-4B8C-83A1-F6EECF244321}">
                    <p14:modId xmlns:p14="http://schemas.microsoft.com/office/powerpoint/2010/main" val="1235705494"/>
                  </p:ext>
                </p:extLst>
              </p:nvPr>
            </p:nvGraphicFramePr>
            <p:xfrm>
              <a:off x="332529" y="1844824"/>
              <a:ext cx="8478941" cy="4730115"/>
            </p:xfrm>
            <a:graphic>
              <a:graphicData uri="http://schemas.openxmlformats.org/drawingml/2006/table">
                <a:tbl>
                  <a:tblPr firstRow="1" bandRow="1">
                    <a:tableStyleId>{5C22544A-7EE6-4342-B048-85BDC9FD1C3A}</a:tableStyleId>
                  </a:tblPr>
                  <a:tblGrid>
                    <a:gridCol w="1929830">
                      <a:extLst>
                        <a:ext uri="{9D8B030D-6E8A-4147-A177-3AD203B41FA5}">
                          <a16:colId xmlns:a16="http://schemas.microsoft.com/office/drawing/2014/main" val="4135788835"/>
                        </a:ext>
                      </a:extLst>
                    </a:gridCol>
                    <a:gridCol w="727679">
                      <a:extLst>
                        <a:ext uri="{9D8B030D-6E8A-4147-A177-3AD203B41FA5}">
                          <a16:colId xmlns:a16="http://schemas.microsoft.com/office/drawing/2014/main" val="324304266"/>
                        </a:ext>
                      </a:extLst>
                    </a:gridCol>
                    <a:gridCol w="727679">
                      <a:extLst>
                        <a:ext uri="{9D8B030D-6E8A-4147-A177-3AD203B41FA5}">
                          <a16:colId xmlns:a16="http://schemas.microsoft.com/office/drawing/2014/main" val="144901682"/>
                        </a:ext>
                      </a:extLst>
                    </a:gridCol>
                    <a:gridCol w="727679">
                      <a:extLst>
                        <a:ext uri="{9D8B030D-6E8A-4147-A177-3AD203B41FA5}">
                          <a16:colId xmlns:a16="http://schemas.microsoft.com/office/drawing/2014/main" val="3936439793"/>
                        </a:ext>
                      </a:extLst>
                    </a:gridCol>
                    <a:gridCol w="727679">
                      <a:extLst>
                        <a:ext uri="{9D8B030D-6E8A-4147-A177-3AD203B41FA5}">
                          <a16:colId xmlns:a16="http://schemas.microsoft.com/office/drawing/2014/main" val="902612457"/>
                        </a:ext>
                      </a:extLst>
                    </a:gridCol>
                    <a:gridCol w="727679">
                      <a:extLst>
                        <a:ext uri="{9D8B030D-6E8A-4147-A177-3AD203B41FA5}">
                          <a16:colId xmlns:a16="http://schemas.microsoft.com/office/drawing/2014/main" val="939146502"/>
                        </a:ext>
                      </a:extLst>
                    </a:gridCol>
                    <a:gridCol w="727679">
                      <a:extLst>
                        <a:ext uri="{9D8B030D-6E8A-4147-A177-3AD203B41FA5}">
                          <a16:colId xmlns:a16="http://schemas.microsoft.com/office/drawing/2014/main" val="3074334835"/>
                        </a:ext>
                      </a:extLst>
                    </a:gridCol>
                    <a:gridCol w="727679">
                      <a:extLst>
                        <a:ext uri="{9D8B030D-6E8A-4147-A177-3AD203B41FA5}">
                          <a16:colId xmlns:a16="http://schemas.microsoft.com/office/drawing/2014/main" val="1509134345"/>
                        </a:ext>
                      </a:extLst>
                    </a:gridCol>
                    <a:gridCol w="727679">
                      <a:extLst>
                        <a:ext uri="{9D8B030D-6E8A-4147-A177-3AD203B41FA5}">
                          <a16:colId xmlns:a16="http://schemas.microsoft.com/office/drawing/2014/main" val="3641907237"/>
                        </a:ext>
                      </a:extLst>
                    </a:gridCol>
                    <a:gridCol w="727679">
                      <a:extLst>
                        <a:ext uri="{9D8B030D-6E8A-4147-A177-3AD203B41FA5}">
                          <a16:colId xmlns:a16="http://schemas.microsoft.com/office/drawing/2014/main" val="1160710850"/>
                        </a:ext>
                      </a:extLst>
                    </a:gridCol>
                  </a:tblGrid>
                  <a:tr h="243840">
                    <a:tc>
                      <a:txBody>
                        <a:bodyPr/>
                        <a:lstStyle/>
                        <a:p>
                          <a:pPr algn="l"/>
                          <a:r>
                            <a:rPr lang="en-US" altLang="zh-CN" sz="1000" dirty="0">
                              <a:solidFill>
                                <a:schemeClr val="bg2"/>
                              </a:solidFill>
                            </a:rPr>
                            <a:t>Particle</a:t>
                          </a:r>
                          <a:endParaRPr lang="zh-CN" altLang="en-US" sz="1000" dirty="0">
                            <a:solidFill>
                              <a:schemeClr val="bg2"/>
                            </a:solidFill>
                          </a:endParaRPr>
                        </a:p>
                      </a:txBody>
                      <a:tcPr/>
                    </a:tc>
                    <a:tc>
                      <a:txBody>
                        <a:bodyPr/>
                        <a:lstStyle/>
                        <a:p>
                          <a:pPr algn="ctr"/>
                          <a:r>
                            <a:rPr lang="en-US" altLang="zh-CN" sz="1000" dirty="0">
                              <a:solidFill>
                                <a:schemeClr val="bg2"/>
                              </a:solidFill>
                            </a:rPr>
                            <a:t>e</a:t>
                          </a:r>
                          <a:endParaRPr lang="zh-CN" altLang="en-US" sz="1000" dirty="0">
                            <a:solidFill>
                              <a:schemeClr val="bg2"/>
                            </a:solidFill>
                          </a:endParaRPr>
                        </a:p>
                      </a:txBody>
                      <a:tcPr/>
                    </a:tc>
                    <a:tc>
                      <a:txBody>
                        <a:bodyPr/>
                        <a:lstStyle/>
                        <a:p>
                          <a:pPr algn="ctr"/>
                          <a:r>
                            <a:rPr lang="en-US" altLang="zh-CN" sz="1000" dirty="0">
                              <a:solidFill>
                                <a:schemeClr val="bg2"/>
                              </a:solidFill>
                            </a:rPr>
                            <a:t>d</a:t>
                          </a:r>
                          <a:endParaRPr lang="zh-CN" altLang="en-US" sz="1000" dirty="0">
                            <a:solidFill>
                              <a:schemeClr val="bg2"/>
                            </a:solidFill>
                          </a:endParaRPr>
                        </a:p>
                      </a:txBody>
                      <a:tcPr/>
                    </a:tc>
                    <a:tc>
                      <a:txBody>
                        <a:bodyPr/>
                        <a:lstStyle/>
                        <a:p>
                          <a:pPr algn="ctr"/>
                          <a:r>
                            <a:rPr lang="en-US" altLang="zh-CN" sz="1000" baseline="30000" dirty="0">
                              <a:solidFill>
                                <a:schemeClr val="bg2"/>
                              </a:solidFill>
                            </a:rPr>
                            <a:t>3</a:t>
                          </a:r>
                          <a:r>
                            <a:rPr lang="en-US" altLang="zh-CN" sz="1000" baseline="0" dirty="0">
                              <a:solidFill>
                                <a:schemeClr val="bg2"/>
                              </a:solidFill>
                            </a:rPr>
                            <a:t>He</a:t>
                          </a:r>
                          <a:r>
                            <a:rPr lang="en-US" altLang="zh-CN" sz="1000" baseline="30000" dirty="0">
                              <a:solidFill>
                                <a:schemeClr val="bg2"/>
                              </a:solidFill>
                            </a:rPr>
                            <a:t>++</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7</a:t>
                          </a:r>
                          <a:r>
                            <a:rPr lang="en-US" altLang="zh-CN" sz="1000" baseline="0" dirty="0">
                              <a:solidFill>
                                <a:schemeClr val="bg2"/>
                              </a:solidFill>
                            </a:rPr>
                            <a:t>Li</a:t>
                          </a:r>
                          <a:r>
                            <a:rPr lang="en-US" altLang="zh-CN" sz="1000" baseline="30000" dirty="0">
                              <a:solidFill>
                                <a:schemeClr val="bg2"/>
                              </a:solidFill>
                            </a:rPr>
                            <a:t>3+</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12</a:t>
                          </a:r>
                          <a:r>
                            <a:rPr lang="en-US" altLang="zh-CN" sz="1000" baseline="0" dirty="0">
                              <a:solidFill>
                                <a:schemeClr val="bg2"/>
                              </a:solidFill>
                            </a:rPr>
                            <a:t>C</a:t>
                          </a:r>
                          <a:r>
                            <a:rPr lang="en-US" altLang="zh-CN" sz="1000" baseline="30000" dirty="0">
                              <a:solidFill>
                                <a:schemeClr val="bg2"/>
                              </a:solidFill>
                            </a:rPr>
                            <a:t>6+</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40</a:t>
                          </a:r>
                          <a:r>
                            <a:rPr lang="en-US" altLang="zh-CN" sz="1000" baseline="0" dirty="0">
                              <a:solidFill>
                                <a:schemeClr val="bg2"/>
                              </a:solidFill>
                            </a:rPr>
                            <a:t>Ca</a:t>
                          </a:r>
                          <a:r>
                            <a:rPr lang="en-US" altLang="zh-CN" sz="1000" baseline="30000" dirty="0">
                              <a:solidFill>
                                <a:schemeClr val="bg2"/>
                              </a:solidFill>
                            </a:rPr>
                            <a:t>20+</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197</a:t>
                          </a:r>
                          <a:r>
                            <a:rPr lang="en-US" altLang="zh-CN" sz="1000" baseline="0" dirty="0">
                              <a:solidFill>
                                <a:schemeClr val="bg2"/>
                              </a:solidFill>
                            </a:rPr>
                            <a:t>Au</a:t>
                          </a:r>
                          <a:r>
                            <a:rPr lang="en-US" altLang="zh-CN" sz="1000" baseline="30000" dirty="0">
                              <a:solidFill>
                                <a:schemeClr val="bg2"/>
                              </a:solidFill>
                            </a:rPr>
                            <a:t>79+</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208</a:t>
                          </a:r>
                          <a:r>
                            <a:rPr lang="en-US" altLang="zh-CN" sz="1000" baseline="0" dirty="0">
                              <a:solidFill>
                                <a:schemeClr val="bg2"/>
                              </a:solidFill>
                            </a:rPr>
                            <a:t>Pb</a:t>
                          </a:r>
                          <a:r>
                            <a:rPr lang="en-US" altLang="zh-CN" sz="1000" baseline="30000" dirty="0">
                              <a:solidFill>
                                <a:schemeClr val="bg2"/>
                              </a:solidFill>
                            </a:rPr>
                            <a:t>82+</a:t>
                          </a:r>
                          <a:endParaRPr lang="zh-CN" altLang="en-US" sz="1000" baseline="30000" dirty="0">
                            <a:solidFill>
                              <a:schemeClr val="bg2"/>
                            </a:solidFill>
                          </a:endParaRPr>
                        </a:p>
                      </a:txBody>
                      <a:tcPr/>
                    </a:tc>
                    <a:tc>
                      <a:txBody>
                        <a:bodyPr/>
                        <a:lstStyle/>
                        <a:p>
                          <a:pPr algn="ctr"/>
                          <a:r>
                            <a:rPr lang="en-US" altLang="zh-CN" sz="1000" baseline="30000" dirty="0">
                              <a:solidFill>
                                <a:schemeClr val="bg2"/>
                              </a:solidFill>
                            </a:rPr>
                            <a:t>238</a:t>
                          </a:r>
                          <a:r>
                            <a:rPr lang="en-US" altLang="zh-CN" sz="1000" b="1" u="none" baseline="0" dirty="0">
                              <a:solidFill>
                                <a:schemeClr val="bg2"/>
                              </a:solidFill>
                            </a:rPr>
                            <a:t>U</a:t>
                          </a:r>
                          <a:r>
                            <a:rPr lang="en-US" altLang="zh-CN" sz="1000" b="1" u="none" baseline="30000" dirty="0">
                              <a:solidFill>
                                <a:schemeClr val="bg2"/>
                              </a:solidFill>
                            </a:rPr>
                            <a:t>92+</a:t>
                          </a:r>
                          <a:endParaRPr lang="en-US" altLang="zh-CN" sz="1000" u="sng" baseline="0" dirty="0">
                            <a:solidFill>
                              <a:schemeClr val="bg2"/>
                            </a:solidFill>
                          </a:endParaRPr>
                        </a:p>
                      </a:txBody>
                      <a:tcPr/>
                    </a:tc>
                    <a:extLst>
                      <a:ext uri="{0D108BD9-81ED-4DB2-BD59-A6C34878D82A}">
                        <a16:rowId xmlns:a16="http://schemas.microsoft.com/office/drawing/2014/main" val="1566941553"/>
                      </a:ext>
                    </a:extLst>
                  </a:tr>
                  <a:tr h="243840">
                    <a:tc>
                      <a:txBody>
                        <a:bodyPr/>
                        <a:lstStyle/>
                        <a:p>
                          <a:pPr algn="l"/>
                          <a:r>
                            <a:rPr lang="en-US" altLang="zh-CN" sz="1000" dirty="0">
                              <a:solidFill>
                                <a:schemeClr val="bg2"/>
                              </a:solidFill>
                            </a:rPr>
                            <a:t>Kinetic energy (GeV/u)</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12.00</a:t>
                          </a:r>
                          <a:endParaRPr lang="zh-CN" altLang="en-US" sz="1000" dirty="0">
                            <a:solidFill>
                              <a:schemeClr val="bg2"/>
                            </a:solidFill>
                          </a:endParaRPr>
                        </a:p>
                      </a:txBody>
                      <a:tcPr/>
                    </a:tc>
                    <a:tc>
                      <a:txBody>
                        <a:bodyPr/>
                        <a:lstStyle/>
                        <a:p>
                          <a:pPr algn="ctr"/>
                          <a:r>
                            <a:rPr lang="en-US" altLang="zh-CN" sz="1000" dirty="0">
                              <a:solidFill>
                                <a:schemeClr val="bg2"/>
                              </a:solidFill>
                            </a:rPr>
                            <a:t>16.30</a:t>
                          </a:r>
                          <a:endParaRPr lang="zh-CN" altLang="en-US" sz="1000" dirty="0">
                            <a:solidFill>
                              <a:schemeClr val="bg2"/>
                            </a:solidFill>
                          </a:endParaRPr>
                        </a:p>
                      </a:txBody>
                      <a:tcPr/>
                    </a:tc>
                    <a:tc>
                      <a:txBody>
                        <a:bodyPr/>
                        <a:lstStyle/>
                        <a:p>
                          <a:pPr algn="ctr"/>
                          <a:r>
                            <a:rPr lang="en-US" altLang="zh-CN" sz="1000" dirty="0">
                              <a:solidFill>
                                <a:schemeClr val="bg2"/>
                              </a:solidFill>
                            </a:rPr>
                            <a:t>10.16</a:t>
                          </a:r>
                          <a:endParaRPr lang="zh-CN" altLang="en-US" sz="1000" dirty="0">
                            <a:solidFill>
                              <a:schemeClr val="bg2"/>
                            </a:solidFill>
                          </a:endParaRPr>
                        </a:p>
                      </a:txBody>
                      <a:tcPr/>
                    </a:tc>
                    <a:tc>
                      <a:txBody>
                        <a:bodyPr/>
                        <a:lstStyle/>
                        <a:p>
                          <a:pPr algn="ctr"/>
                          <a:r>
                            <a:rPr lang="en-US" altLang="zh-CN" sz="1000" dirty="0">
                              <a:solidFill>
                                <a:schemeClr val="bg2"/>
                              </a:solidFill>
                            </a:rPr>
                            <a:t>12.00</a:t>
                          </a:r>
                          <a:endParaRPr lang="zh-CN" altLang="en-US" sz="1000" dirty="0">
                            <a:solidFill>
                              <a:schemeClr val="bg2"/>
                            </a:solidFill>
                          </a:endParaRPr>
                        </a:p>
                      </a:txBody>
                      <a:tcPr/>
                    </a:tc>
                    <a:tc>
                      <a:txBody>
                        <a:bodyPr/>
                        <a:lstStyle/>
                        <a:p>
                          <a:pPr algn="ctr"/>
                          <a:r>
                            <a:rPr lang="en-US" altLang="zh-CN" sz="1000" dirty="0">
                              <a:solidFill>
                                <a:schemeClr val="bg2"/>
                              </a:solidFill>
                            </a:rPr>
                            <a:t>12.00</a:t>
                          </a:r>
                          <a:endParaRPr lang="zh-CN" altLang="en-US" sz="1000" dirty="0">
                            <a:solidFill>
                              <a:schemeClr val="bg2"/>
                            </a:solidFill>
                          </a:endParaRPr>
                        </a:p>
                      </a:txBody>
                      <a:tcPr/>
                    </a:tc>
                    <a:tc>
                      <a:txBody>
                        <a:bodyPr/>
                        <a:lstStyle/>
                        <a:p>
                          <a:pPr algn="ctr"/>
                          <a:r>
                            <a:rPr lang="en-US" altLang="zh-CN" sz="1000" dirty="0">
                              <a:solidFill>
                                <a:schemeClr val="bg2"/>
                              </a:solidFill>
                            </a:rPr>
                            <a:t>9.46</a:t>
                          </a:r>
                          <a:endParaRPr lang="zh-CN" altLang="en-US" sz="1000" dirty="0">
                            <a:solidFill>
                              <a:schemeClr val="bg2"/>
                            </a:solidFill>
                          </a:endParaRPr>
                        </a:p>
                      </a:txBody>
                      <a:tcPr/>
                    </a:tc>
                    <a:tc>
                      <a:txBody>
                        <a:bodyPr/>
                        <a:lstStyle/>
                        <a:p>
                          <a:pPr algn="ctr"/>
                          <a:r>
                            <a:rPr lang="en-US" altLang="zh-CN" sz="1000" dirty="0">
                              <a:solidFill>
                                <a:schemeClr val="bg2"/>
                              </a:solidFill>
                            </a:rPr>
                            <a:t>9.28</a:t>
                          </a:r>
                          <a:endParaRPr lang="zh-CN" altLang="en-US" sz="1000" dirty="0">
                            <a:solidFill>
                              <a:schemeClr val="bg2"/>
                            </a:solidFill>
                          </a:endParaRPr>
                        </a:p>
                      </a:txBody>
                      <a:tcPr/>
                    </a:tc>
                    <a:tc>
                      <a:txBody>
                        <a:bodyPr/>
                        <a:lstStyle/>
                        <a:p>
                          <a:pPr algn="ctr"/>
                          <a:r>
                            <a:rPr lang="en-US" altLang="zh-CN" sz="1000" dirty="0">
                              <a:solidFill>
                                <a:schemeClr val="bg2"/>
                              </a:solidFill>
                            </a:rPr>
                            <a:t>9.09</a:t>
                          </a:r>
                          <a:endParaRPr lang="zh-CN" altLang="en-US" sz="1000" dirty="0">
                            <a:solidFill>
                              <a:schemeClr val="bg2"/>
                            </a:solidFill>
                          </a:endParaRPr>
                        </a:p>
                      </a:txBody>
                      <a:tcPr/>
                    </a:tc>
                    <a:extLst>
                      <a:ext uri="{0D108BD9-81ED-4DB2-BD59-A6C34878D82A}">
                        <a16:rowId xmlns:a16="http://schemas.microsoft.com/office/drawing/2014/main" val="1920471886"/>
                      </a:ext>
                    </a:extLst>
                  </a:tr>
                  <a:tr h="243840">
                    <a:tc>
                      <a:txBody>
                        <a:bodyPr/>
                        <a:lstStyle/>
                        <a:p>
                          <a:pPr algn="l"/>
                          <a:r>
                            <a:rPr lang="en-US" altLang="zh-CN" sz="1000" dirty="0">
                              <a:solidFill>
                                <a:schemeClr val="bg2"/>
                              </a:solidFill>
                            </a:rPr>
                            <a:t>Momentum (GeV/u)</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12.90</a:t>
                          </a:r>
                          <a:endParaRPr lang="zh-CN" altLang="en-US" sz="1000" dirty="0">
                            <a:solidFill>
                              <a:schemeClr val="bg2"/>
                            </a:solidFill>
                          </a:endParaRPr>
                        </a:p>
                      </a:txBody>
                      <a:tcPr/>
                    </a:tc>
                    <a:tc>
                      <a:txBody>
                        <a:bodyPr/>
                        <a:lstStyle/>
                        <a:p>
                          <a:pPr algn="ctr"/>
                          <a:r>
                            <a:rPr lang="en-US" altLang="zh-CN" sz="1000" dirty="0">
                              <a:solidFill>
                                <a:schemeClr val="bg2"/>
                              </a:solidFill>
                            </a:rPr>
                            <a:t>17.21</a:t>
                          </a:r>
                          <a:endParaRPr lang="zh-CN" altLang="en-US" sz="1000" dirty="0">
                            <a:solidFill>
                              <a:schemeClr val="bg2"/>
                            </a:solidFill>
                          </a:endParaRPr>
                        </a:p>
                      </a:txBody>
                      <a:tcPr/>
                    </a:tc>
                    <a:tc>
                      <a:txBody>
                        <a:bodyPr/>
                        <a:lstStyle/>
                        <a:p>
                          <a:pPr algn="ctr"/>
                          <a:r>
                            <a:rPr lang="en-US" altLang="zh-CN" sz="1000" dirty="0">
                              <a:solidFill>
                                <a:schemeClr val="bg2"/>
                              </a:solidFill>
                            </a:rPr>
                            <a:t>11.05</a:t>
                          </a:r>
                          <a:endParaRPr lang="zh-CN" altLang="en-US" sz="1000" dirty="0">
                            <a:solidFill>
                              <a:schemeClr val="bg2"/>
                            </a:solidFill>
                          </a:endParaRPr>
                        </a:p>
                      </a:txBody>
                      <a:tcPr/>
                    </a:tc>
                    <a:tc>
                      <a:txBody>
                        <a:bodyPr/>
                        <a:lstStyle/>
                        <a:p>
                          <a:pPr algn="ctr"/>
                          <a:r>
                            <a:rPr lang="en-US" altLang="zh-CN" sz="1000" dirty="0">
                              <a:solidFill>
                                <a:schemeClr val="bg2"/>
                              </a:solidFill>
                            </a:rPr>
                            <a:t>12.90</a:t>
                          </a:r>
                          <a:endParaRPr lang="zh-CN" altLang="en-US" sz="1000" dirty="0">
                            <a:solidFill>
                              <a:schemeClr val="bg2"/>
                            </a:solidFill>
                          </a:endParaRPr>
                        </a:p>
                      </a:txBody>
                      <a:tcPr/>
                    </a:tc>
                    <a:tc>
                      <a:txBody>
                        <a:bodyPr/>
                        <a:lstStyle/>
                        <a:p>
                          <a:pPr algn="ctr"/>
                          <a:r>
                            <a:rPr lang="en-US" altLang="zh-CN" sz="1000" dirty="0">
                              <a:solidFill>
                                <a:schemeClr val="bg2"/>
                              </a:solidFill>
                            </a:rPr>
                            <a:t>12.90</a:t>
                          </a:r>
                          <a:endParaRPr lang="zh-CN" altLang="en-US" sz="1000" dirty="0">
                            <a:solidFill>
                              <a:schemeClr val="bg2"/>
                            </a:solidFill>
                          </a:endParaRPr>
                        </a:p>
                      </a:txBody>
                      <a:tcPr/>
                    </a:tc>
                    <a:tc>
                      <a:txBody>
                        <a:bodyPr/>
                        <a:lstStyle/>
                        <a:p>
                          <a:pPr algn="ctr"/>
                          <a:r>
                            <a:rPr lang="en-US" altLang="zh-CN" sz="1000" dirty="0">
                              <a:solidFill>
                                <a:schemeClr val="bg2"/>
                              </a:solidFill>
                            </a:rPr>
                            <a:t>10.35</a:t>
                          </a:r>
                          <a:endParaRPr lang="zh-CN" altLang="en-US" sz="1000" dirty="0">
                            <a:solidFill>
                              <a:schemeClr val="bg2"/>
                            </a:solidFill>
                          </a:endParaRPr>
                        </a:p>
                      </a:txBody>
                      <a:tcPr/>
                    </a:tc>
                    <a:tc>
                      <a:txBody>
                        <a:bodyPr/>
                        <a:lstStyle/>
                        <a:p>
                          <a:pPr algn="ctr"/>
                          <a:r>
                            <a:rPr lang="en-US" altLang="zh-CN" sz="1000" dirty="0">
                              <a:solidFill>
                                <a:schemeClr val="bg2"/>
                              </a:solidFill>
                            </a:rPr>
                            <a:t>10.17</a:t>
                          </a:r>
                          <a:endParaRPr lang="zh-CN" altLang="en-US" sz="1000" dirty="0">
                            <a:solidFill>
                              <a:schemeClr val="bg2"/>
                            </a:solidFill>
                          </a:endParaRPr>
                        </a:p>
                      </a:txBody>
                      <a:tcPr/>
                    </a:tc>
                    <a:tc>
                      <a:txBody>
                        <a:bodyPr/>
                        <a:lstStyle/>
                        <a:p>
                          <a:pPr algn="ctr"/>
                          <a:r>
                            <a:rPr lang="en-US" altLang="zh-CN" sz="1000" dirty="0">
                              <a:solidFill>
                                <a:schemeClr val="bg2"/>
                              </a:solidFill>
                            </a:rPr>
                            <a:t>9,98</a:t>
                          </a:r>
                          <a:endParaRPr lang="zh-CN" altLang="en-US" sz="1000" dirty="0">
                            <a:solidFill>
                              <a:schemeClr val="bg2"/>
                            </a:solidFill>
                          </a:endParaRPr>
                        </a:p>
                      </a:txBody>
                      <a:tcPr/>
                    </a:tc>
                    <a:extLst>
                      <a:ext uri="{0D108BD9-81ED-4DB2-BD59-A6C34878D82A}">
                        <a16:rowId xmlns:a16="http://schemas.microsoft.com/office/drawing/2014/main" val="1484152782"/>
                      </a:ext>
                    </a:extLst>
                  </a:tr>
                  <a:tr h="243840">
                    <a:tc>
                      <a:txBody>
                        <a:bodyPr/>
                        <a:lstStyle/>
                        <a:p>
                          <a:pPr algn="l"/>
                          <a:r>
                            <a:rPr lang="en-US" altLang="zh-CN" sz="1000" dirty="0">
                              <a:solidFill>
                                <a:schemeClr val="bg2"/>
                              </a:solidFill>
                            </a:rPr>
                            <a:t>Total energy (GeV/u)</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12.93</a:t>
                          </a:r>
                          <a:endParaRPr lang="zh-CN" altLang="en-US" sz="1000" dirty="0">
                            <a:solidFill>
                              <a:schemeClr val="bg2"/>
                            </a:solidFill>
                          </a:endParaRPr>
                        </a:p>
                      </a:txBody>
                      <a:tcPr/>
                    </a:tc>
                    <a:tc>
                      <a:txBody>
                        <a:bodyPr/>
                        <a:lstStyle/>
                        <a:p>
                          <a:pPr algn="ctr"/>
                          <a:r>
                            <a:rPr lang="en-US" altLang="zh-CN" sz="1000" dirty="0">
                              <a:solidFill>
                                <a:schemeClr val="bg2"/>
                              </a:solidFill>
                            </a:rPr>
                            <a:t>17.23</a:t>
                          </a:r>
                          <a:endParaRPr lang="zh-CN" altLang="en-US" sz="1000" dirty="0">
                            <a:solidFill>
                              <a:schemeClr val="bg2"/>
                            </a:solidFill>
                          </a:endParaRPr>
                        </a:p>
                      </a:txBody>
                      <a:tcPr/>
                    </a:tc>
                    <a:tc>
                      <a:txBody>
                        <a:bodyPr/>
                        <a:lstStyle/>
                        <a:p>
                          <a:pPr algn="ctr"/>
                          <a:r>
                            <a:rPr lang="en-US" altLang="zh-CN" sz="1000" dirty="0">
                              <a:solidFill>
                                <a:schemeClr val="bg2"/>
                              </a:solidFill>
                            </a:rPr>
                            <a:t>11.09</a:t>
                          </a:r>
                          <a:endParaRPr lang="zh-CN" altLang="en-US" sz="1000" dirty="0">
                            <a:solidFill>
                              <a:schemeClr val="bg2"/>
                            </a:solidFill>
                          </a:endParaRPr>
                        </a:p>
                      </a:txBody>
                      <a:tcPr/>
                    </a:tc>
                    <a:tc>
                      <a:txBody>
                        <a:bodyPr/>
                        <a:lstStyle/>
                        <a:p>
                          <a:pPr algn="ctr"/>
                          <a:r>
                            <a:rPr lang="en-US" altLang="zh-CN" sz="1000" dirty="0">
                              <a:solidFill>
                                <a:schemeClr val="bg2"/>
                              </a:solidFill>
                            </a:rPr>
                            <a:t>12.93</a:t>
                          </a:r>
                          <a:endParaRPr lang="zh-CN" altLang="en-US" sz="1000" dirty="0">
                            <a:solidFill>
                              <a:schemeClr val="bg2"/>
                            </a:solidFill>
                          </a:endParaRPr>
                        </a:p>
                      </a:txBody>
                      <a:tcPr/>
                    </a:tc>
                    <a:tc>
                      <a:txBody>
                        <a:bodyPr/>
                        <a:lstStyle/>
                        <a:p>
                          <a:pPr algn="ctr"/>
                          <a:r>
                            <a:rPr lang="en-US" altLang="zh-CN" sz="1000" dirty="0">
                              <a:solidFill>
                                <a:schemeClr val="bg2"/>
                              </a:solidFill>
                            </a:rPr>
                            <a:t>12.93</a:t>
                          </a:r>
                          <a:endParaRPr lang="zh-CN" altLang="en-US" sz="1000" dirty="0">
                            <a:solidFill>
                              <a:schemeClr val="bg2"/>
                            </a:solidFill>
                          </a:endParaRPr>
                        </a:p>
                      </a:txBody>
                      <a:tcPr/>
                    </a:tc>
                    <a:tc>
                      <a:txBody>
                        <a:bodyPr/>
                        <a:lstStyle/>
                        <a:p>
                          <a:pPr algn="ctr"/>
                          <a:r>
                            <a:rPr lang="en-US" altLang="zh-CN" sz="1000" dirty="0">
                              <a:solidFill>
                                <a:schemeClr val="bg2"/>
                              </a:solidFill>
                            </a:rPr>
                            <a:t>10.39</a:t>
                          </a:r>
                          <a:endParaRPr lang="zh-CN" altLang="en-US" sz="1000" dirty="0">
                            <a:solidFill>
                              <a:schemeClr val="bg2"/>
                            </a:solidFill>
                          </a:endParaRPr>
                        </a:p>
                      </a:txBody>
                      <a:tcPr/>
                    </a:tc>
                    <a:tc>
                      <a:txBody>
                        <a:bodyPr/>
                        <a:lstStyle/>
                        <a:p>
                          <a:pPr algn="ctr"/>
                          <a:r>
                            <a:rPr lang="en-US" altLang="zh-CN" sz="1000" dirty="0">
                              <a:solidFill>
                                <a:schemeClr val="bg2"/>
                              </a:solidFill>
                            </a:rPr>
                            <a:t>10.21</a:t>
                          </a:r>
                          <a:endParaRPr lang="zh-CN" altLang="en-US" sz="1000" dirty="0">
                            <a:solidFill>
                              <a:schemeClr val="bg2"/>
                            </a:solidFill>
                          </a:endParaRPr>
                        </a:p>
                      </a:txBody>
                      <a:tcPr/>
                    </a:tc>
                    <a:tc>
                      <a:txBody>
                        <a:bodyPr/>
                        <a:lstStyle/>
                        <a:p>
                          <a:pPr algn="ctr"/>
                          <a:r>
                            <a:rPr lang="en-US" altLang="zh-CN" sz="1000" dirty="0">
                              <a:solidFill>
                                <a:schemeClr val="bg2"/>
                              </a:solidFill>
                            </a:rPr>
                            <a:t>10.02</a:t>
                          </a:r>
                          <a:endParaRPr lang="zh-CN" altLang="en-US" sz="1000" dirty="0">
                            <a:solidFill>
                              <a:schemeClr val="bg2"/>
                            </a:solidFill>
                          </a:endParaRPr>
                        </a:p>
                      </a:txBody>
                      <a:tcPr/>
                    </a:tc>
                    <a:extLst>
                      <a:ext uri="{0D108BD9-81ED-4DB2-BD59-A6C34878D82A}">
                        <a16:rowId xmlns:a16="http://schemas.microsoft.com/office/drawing/2014/main" val="1192050849"/>
                      </a:ext>
                    </a:extLst>
                  </a:tr>
                  <a:tr h="243840">
                    <a:tc>
                      <a:txBody>
                        <a:bodyPr/>
                        <a:lstStyle/>
                        <a:p>
                          <a:pPr algn="l"/>
                          <a:r>
                            <a:rPr lang="en-US" altLang="zh-CN" sz="1000" dirty="0">
                              <a:solidFill>
                                <a:schemeClr val="bg2"/>
                              </a:solidFill>
                            </a:rPr>
                            <a:t>CM energy (GeV/u)</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13.48</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15.55</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12.48</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13.48</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13.48</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12.09</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11.98</a:t>
                          </a:r>
                          <a:endParaRPr lang="zh-CN" altLang="en-US" sz="1000" dirty="0">
                            <a:solidFill>
                              <a:schemeClr val="bg2"/>
                            </a:solidFill>
                          </a:endParaRPr>
                        </a:p>
                      </a:txBody>
                      <a:tcPr>
                        <a:solidFill>
                          <a:schemeClr val="accent2">
                            <a:lumMod val="40000"/>
                            <a:lumOff val="60000"/>
                          </a:schemeClr>
                        </a:solidFill>
                      </a:tcPr>
                    </a:tc>
                    <a:tc>
                      <a:txBody>
                        <a:bodyPr/>
                        <a:lstStyle/>
                        <a:p>
                          <a:pPr algn="ctr"/>
                          <a:r>
                            <a:rPr lang="en-US" altLang="zh-CN" sz="1000" dirty="0">
                              <a:solidFill>
                                <a:schemeClr val="bg2"/>
                              </a:solidFill>
                            </a:rPr>
                            <a:t>11.87</a:t>
                          </a:r>
                          <a:endParaRPr lang="zh-CN" altLang="en-US" sz="1000" dirty="0">
                            <a:solidFill>
                              <a:schemeClr val="bg2"/>
                            </a:solidFill>
                          </a:endParaRPr>
                        </a:p>
                      </a:txBody>
                      <a:tcPr>
                        <a:solidFill>
                          <a:schemeClr val="accent2">
                            <a:lumMod val="40000"/>
                            <a:lumOff val="60000"/>
                          </a:schemeClr>
                        </a:solidFill>
                      </a:tcPr>
                    </a:tc>
                    <a:extLst>
                      <a:ext uri="{0D108BD9-81ED-4DB2-BD59-A6C34878D82A}">
                        <a16:rowId xmlns:a16="http://schemas.microsoft.com/office/drawing/2014/main" val="2626979835"/>
                      </a:ext>
                    </a:extLst>
                  </a:tr>
                  <a:tr h="243840">
                    <a:tc>
                      <a:txBody>
                        <a:bodyPr/>
                        <a:lstStyle/>
                        <a:p>
                          <a:endParaRPr lang="zh-CN"/>
                        </a:p>
                      </a:txBody>
                      <a:tcPr>
                        <a:blipFill>
                          <a:blip r:embed="rId2"/>
                          <a:stretch>
                            <a:fillRect l="-315" t="-502500" r="-340379" b="-1352500"/>
                          </a:stretch>
                        </a:blipFill>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499.63</a:t>
                          </a:r>
                          <a:endParaRPr lang="zh-CN" altLang="en-US" sz="1000" dirty="0">
                            <a:solidFill>
                              <a:schemeClr val="bg2"/>
                            </a:solidFill>
                          </a:endParaRPr>
                        </a:p>
                      </a:txBody>
                      <a:tcPr/>
                    </a:tc>
                    <a:tc>
                      <a:txBody>
                        <a:bodyPr/>
                        <a:lstStyle/>
                        <a:p>
                          <a:pPr algn="ctr"/>
                          <a:r>
                            <a:rPr lang="en-US" altLang="zh-CN" sz="1000" dirty="0">
                              <a:solidFill>
                                <a:schemeClr val="bg2"/>
                              </a:solidFill>
                            </a:rPr>
                            <a:t>500.20</a:t>
                          </a:r>
                          <a:endParaRPr lang="zh-CN" altLang="en-US" sz="1000" dirty="0">
                            <a:solidFill>
                              <a:schemeClr val="bg2"/>
                            </a:solidFill>
                          </a:endParaRPr>
                        </a:p>
                      </a:txBody>
                      <a:tcPr/>
                    </a:tc>
                    <a:tc>
                      <a:txBody>
                        <a:bodyPr/>
                        <a:lstStyle/>
                        <a:p>
                          <a:pPr algn="ctr"/>
                          <a:r>
                            <a:rPr lang="en-US" altLang="zh-CN" sz="1000" dirty="0">
                              <a:solidFill>
                                <a:schemeClr val="bg2"/>
                              </a:solidFill>
                            </a:rPr>
                            <a:t>499.16</a:t>
                          </a:r>
                          <a:endParaRPr lang="zh-CN" altLang="en-US" sz="1000" dirty="0">
                            <a:solidFill>
                              <a:schemeClr val="bg2"/>
                            </a:solidFill>
                          </a:endParaRPr>
                        </a:p>
                      </a:txBody>
                      <a:tcPr/>
                    </a:tc>
                    <a:tc>
                      <a:txBody>
                        <a:bodyPr/>
                        <a:lstStyle/>
                        <a:p>
                          <a:pPr algn="ctr"/>
                          <a:r>
                            <a:rPr lang="en-US" altLang="zh-CN" sz="1000" dirty="0">
                              <a:solidFill>
                                <a:schemeClr val="bg2"/>
                              </a:solidFill>
                            </a:rPr>
                            <a:t>499.63</a:t>
                          </a:r>
                          <a:endParaRPr lang="zh-CN" altLang="en-US" sz="1000" dirty="0">
                            <a:solidFill>
                              <a:schemeClr val="bg2"/>
                            </a:solidFill>
                          </a:endParaRPr>
                        </a:p>
                      </a:txBody>
                      <a:tcPr/>
                    </a:tc>
                    <a:tc>
                      <a:txBody>
                        <a:bodyPr/>
                        <a:lstStyle/>
                        <a:p>
                          <a:pPr algn="ctr"/>
                          <a:r>
                            <a:rPr lang="en-US" altLang="zh-CN" sz="1000" dirty="0">
                              <a:solidFill>
                                <a:schemeClr val="bg2"/>
                              </a:solidFill>
                            </a:rPr>
                            <a:t>499.63</a:t>
                          </a:r>
                          <a:endParaRPr lang="zh-CN" altLang="en-US" sz="1000" dirty="0">
                            <a:solidFill>
                              <a:schemeClr val="bg2"/>
                            </a:solidFill>
                          </a:endParaRPr>
                        </a:p>
                      </a:txBody>
                      <a:tcPr/>
                    </a:tc>
                    <a:tc>
                      <a:txBody>
                        <a:bodyPr/>
                        <a:lstStyle/>
                        <a:p>
                          <a:pPr algn="ctr"/>
                          <a:r>
                            <a:rPr lang="en-US" altLang="zh-CN" sz="1000" dirty="0">
                              <a:solidFill>
                                <a:schemeClr val="bg2"/>
                              </a:solidFill>
                            </a:rPr>
                            <a:t>498.91</a:t>
                          </a:r>
                          <a:endParaRPr lang="zh-CN" altLang="en-US" sz="1000" dirty="0">
                            <a:solidFill>
                              <a:schemeClr val="bg2"/>
                            </a:solidFill>
                          </a:endParaRPr>
                        </a:p>
                      </a:txBody>
                      <a:tcPr/>
                    </a:tc>
                    <a:tc>
                      <a:txBody>
                        <a:bodyPr/>
                        <a:lstStyle/>
                        <a:p>
                          <a:pPr algn="ctr"/>
                          <a:r>
                            <a:rPr lang="en-US" altLang="zh-CN" sz="1000" dirty="0">
                              <a:solidFill>
                                <a:schemeClr val="bg2"/>
                              </a:solidFill>
                            </a:rPr>
                            <a:t>498.84</a:t>
                          </a:r>
                          <a:endParaRPr lang="zh-CN" altLang="en-US" sz="1000" dirty="0">
                            <a:solidFill>
                              <a:schemeClr val="bg2"/>
                            </a:solidFill>
                          </a:endParaRPr>
                        </a:p>
                      </a:txBody>
                      <a:tcPr/>
                    </a:tc>
                    <a:tc>
                      <a:txBody>
                        <a:bodyPr/>
                        <a:lstStyle/>
                        <a:p>
                          <a:pPr algn="ctr"/>
                          <a:r>
                            <a:rPr lang="en-US" altLang="zh-CN" sz="1000" dirty="0">
                              <a:solidFill>
                                <a:schemeClr val="bg2"/>
                              </a:solidFill>
                            </a:rPr>
                            <a:t>498.76</a:t>
                          </a:r>
                          <a:endParaRPr lang="zh-CN" altLang="en-US" sz="1000" dirty="0">
                            <a:solidFill>
                              <a:schemeClr val="bg2"/>
                            </a:solidFill>
                          </a:endParaRPr>
                        </a:p>
                      </a:txBody>
                      <a:tcPr/>
                    </a:tc>
                    <a:extLst>
                      <a:ext uri="{0D108BD9-81ED-4DB2-BD59-A6C34878D82A}">
                        <a16:rowId xmlns:a16="http://schemas.microsoft.com/office/drawing/2014/main" val="69594322"/>
                      </a:ext>
                    </a:extLst>
                  </a:tr>
                  <a:tr h="243840">
                    <a:tc>
                      <a:txBody>
                        <a:bodyPr/>
                        <a:lstStyle/>
                        <a:p>
                          <a:pPr algn="l"/>
                          <a:r>
                            <a:rPr lang="en-US" altLang="zh-CN" sz="1000" dirty="0">
                              <a:solidFill>
                                <a:schemeClr val="bg2"/>
                              </a:solidFill>
                            </a:rPr>
                            <a:t>Polarization</a:t>
                          </a:r>
                          <a:endParaRPr lang="zh-CN" altLang="en-US" sz="1000" dirty="0">
                            <a:solidFill>
                              <a:schemeClr val="bg2"/>
                            </a:solidFill>
                          </a:endParaRPr>
                        </a:p>
                      </a:txBody>
                      <a:tcPr/>
                    </a:tc>
                    <a:tc>
                      <a:txBody>
                        <a:bodyPr/>
                        <a:lstStyle/>
                        <a:p>
                          <a:pPr algn="ctr"/>
                          <a:r>
                            <a:rPr lang="en-US" altLang="zh-CN" sz="1000" dirty="0">
                              <a:solidFill>
                                <a:schemeClr val="bg2"/>
                              </a:solidFill>
                            </a:rPr>
                            <a:t>80%</a:t>
                          </a:r>
                          <a:endParaRPr lang="zh-CN" altLang="en-US" sz="1000" dirty="0">
                            <a:solidFill>
                              <a:schemeClr val="bg2"/>
                            </a:solidFill>
                          </a:endParaRPr>
                        </a:p>
                      </a:txBody>
                      <a:tcPr/>
                    </a:tc>
                    <a:tc>
                      <a:txBody>
                        <a:bodyPr/>
                        <a:lstStyle/>
                        <a:p>
                          <a:pPr algn="ctr"/>
                          <a:r>
                            <a:rPr lang="en-US" altLang="zh-CN" sz="1000" dirty="0">
                              <a:solidFill>
                                <a:schemeClr val="bg2"/>
                              </a:solidFill>
                            </a:rPr>
                            <a:t>Yes</a:t>
                          </a:r>
                          <a:endParaRPr lang="zh-CN" altLang="en-US" sz="1000" dirty="0">
                            <a:solidFill>
                              <a:schemeClr val="bg2"/>
                            </a:solidFill>
                          </a:endParaRPr>
                        </a:p>
                      </a:txBody>
                      <a:tcPr>
                        <a:solidFill>
                          <a:schemeClr val="accent6">
                            <a:lumMod val="40000"/>
                            <a:lumOff val="60000"/>
                          </a:schemeClr>
                        </a:solidFill>
                      </a:tcPr>
                    </a:tc>
                    <a:tc>
                      <a:txBody>
                        <a:bodyPr/>
                        <a:lstStyle/>
                        <a:p>
                          <a:pPr algn="ctr"/>
                          <a:r>
                            <a:rPr lang="en-US" altLang="zh-CN" sz="1000" dirty="0">
                              <a:solidFill>
                                <a:schemeClr val="bg2"/>
                              </a:solidFill>
                            </a:rPr>
                            <a:t>Yes</a:t>
                          </a:r>
                          <a:endParaRPr lang="zh-CN" altLang="en-US" sz="1000" dirty="0">
                            <a:solidFill>
                              <a:schemeClr val="bg2"/>
                            </a:solidFill>
                          </a:endParaRPr>
                        </a:p>
                      </a:txBody>
                      <a:tcPr>
                        <a:solidFill>
                          <a:schemeClr val="accent6">
                            <a:lumMod val="40000"/>
                            <a:lumOff val="60000"/>
                          </a:schemeClr>
                        </a:solidFill>
                      </a:tcPr>
                    </a:tc>
                    <a:tc>
                      <a:txBody>
                        <a:bodyPr/>
                        <a:lstStyle/>
                        <a:p>
                          <a:pPr algn="ctr"/>
                          <a:r>
                            <a:rPr lang="en-US" altLang="zh-CN" sz="1000" dirty="0">
                              <a:solidFill>
                                <a:schemeClr val="bg2"/>
                              </a:solidFill>
                            </a:rPr>
                            <a:t>No</a:t>
                          </a:r>
                          <a:endParaRPr lang="zh-CN" altLang="en-US" sz="1000" dirty="0">
                            <a:solidFill>
                              <a:schemeClr val="bg2"/>
                            </a:solidFill>
                          </a:endParaRPr>
                        </a:p>
                      </a:txBody>
                      <a:tcPr/>
                    </a:tc>
                    <a:tc>
                      <a:txBody>
                        <a:bodyPr/>
                        <a:lstStyle/>
                        <a:p>
                          <a:pPr algn="ctr"/>
                          <a:r>
                            <a:rPr lang="en-US" altLang="zh-CN" sz="1000" dirty="0">
                              <a:solidFill>
                                <a:schemeClr val="bg2"/>
                              </a:solidFill>
                            </a:rPr>
                            <a:t>No</a:t>
                          </a:r>
                          <a:endParaRPr lang="zh-CN" altLang="en-US" sz="1000" dirty="0">
                            <a:solidFill>
                              <a:schemeClr val="bg2"/>
                            </a:solidFill>
                          </a:endParaRPr>
                        </a:p>
                      </a:txBody>
                      <a:tcPr/>
                    </a:tc>
                    <a:tc>
                      <a:txBody>
                        <a:bodyPr/>
                        <a:lstStyle/>
                        <a:p>
                          <a:pPr algn="ctr"/>
                          <a:r>
                            <a:rPr lang="en-US" altLang="zh-CN" sz="1000" dirty="0">
                              <a:solidFill>
                                <a:schemeClr val="bg2"/>
                              </a:solidFill>
                            </a:rPr>
                            <a:t>No</a:t>
                          </a:r>
                          <a:endParaRPr lang="zh-CN" altLang="en-US" sz="1000" dirty="0">
                            <a:solidFill>
                              <a:schemeClr val="bg2"/>
                            </a:solidFill>
                          </a:endParaRPr>
                        </a:p>
                      </a:txBody>
                      <a:tcPr/>
                    </a:tc>
                    <a:tc>
                      <a:txBody>
                        <a:bodyPr/>
                        <a:lstStyle/>
                        <a:p>
                          <a:pPr algn="ctr"/>
                          <a:r>
                            <a:rPr lang="en-US" altLang="zh-CN" sz="1000" dirty="0">
                              <a:solidFill>
                                <a:schemeClr val="bg2"/>
                              </a:solidFill>
                            </a:rPr>
                            <a:t>No</a:t>
                          </a:r>
                          <a:endParaRPr lang="zh-CN" altLang="en-US" sz="1000" dirty="0">
                            <a:solidFill>
                              <a:schemeClr val="bg2"/>
                            </a:solidFill>
                          </a:endParaRPr>
                        </a:p>
                      </a:txBody>
                      <a:tcPr/>
                    </a:tc>
                    <a:tc>
                      <a:txBody>
                        <a:bodyPr/>
                        <a:lstStyle/>
                        <a:p>
                          <a:pPr algn="ctr"/>
                          <a:r>
                            <a:rPr lang="en-US" altLang="zh-CN" sz="1000" dirty="0">
                              <a:solidFill>
                                <a:schemeClr val="bg2"/>
                              </a:solidFill>
                            </a:rPr>
                            <a:t>No</a:t>
                          </a:r>
                          <a:endParaRPr lang="zh-CN" altLang="en-US" sz="1000" dirty="0">
                            <a:solidFill>
                              <a:schemeClr val="bg2"/>
                            </a:solidFill>
                          </a:endParaRPr>
                        </a:p>
                      </a:txBody>
                      <a:tcPr/>
                    </a:tc>
                    <a:tc>
                      <a:txBody>
                        <a:bodyPr/>
                        <a:lstStyle/>
                        <a:p>
                          <a:pPr algn="ctr"/>
                          <a:r>
                            <a:rPr lang="en-US" altLang="zh-CN" sz="1000" dirty="0">
                              <a:solidFill>
                                <a:schemeClr val="bg2"/>
                              </a:solidFill>
                            </a:rPr>
                            <a:t>No</a:t>
                          </a:r>
                          <a:endParaRPr lang="zh-CN" altLang="en-US" sz="1000" dirty="0">
                            <a:solidFill>
                              <a:schemeClr val="bg2"/>
                            </a:solidFill>
                          </a:endParaRPr>
                        </a:p>
                      </a:txBody>
                      <a:tcPr/>
                    </a:tc>
                    <a:extLst>
                      <a:ext uri="{0D108BD9-81ED-4DB2-BD59-A6C34878D82A}">
                        <a16:rowId xmlns:a16="http://schemas.microsoft.com/office/drawing/2014/main" val="3706129890"/>
                      </a:ext>
                    </a:extLst>
                  </a:tr>
                  <a:tr h="243840">
                    <a:tc>
                      <a:txBody>
                        <a:bodyPr/>
                        <a:lstStyle/>
                        <a:p>
                          <a:endParaRPr lang="zh-CN"/>
                        </a:p>
                      </a:txBody>
                      <a:tcPr>
                        <a:blipFill>
                          <a:blip r:embed="rId2"/>
                          <a:stretch>
                            <a:fillRect l="-315" t="-702500" r="-340379" b="-1152500"/>
                          </a:stretch>
                        </a:blipFill>
                      </a:tcPr>
                    </a:tc>
                    <a:tc>
                      <a:txBody>
                        <a:bodyPr/>
                        <a:lstStyle/>
                        <a:p>
                          <a:pPr algn="ctr"/>
                          <a:r>
                            <a:rPr lang="en-US" altLang="zh-CN" sz="1000" dirty="0">
                              <a:solidFill>
                                <a:schemeClr val="bg2"/>
                              </a:solidFill>
                            </a:rPr>
                            <a:t>11.67</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tc>
                      <a:txBody>
                        <a:bodyPr/>
                        <a:lstStyle/>
                        <a:p>
                          <a:pPr algn="ctr"/>
                          <a:r>
                            <a:rPr lang="en-US" altLang="zh-CN" sz="1000" dirty="0">
                              <a:solidFill>
                                <a:schemeClr val="bg2"/>
                              </a:solidFill>
                            </a:rPr>
                            <a:t>86.00</a:t>
                          </a:r>
                          <a:endParaRPr lang="zh-CN" altLang="en-US" sz="1000" dirty="0">
                            <a:solidFill>
                              <a:schemeClr val="bg2"/>
                            </a:solidFill>
                          </a:endParaRPr>
                        </a:p>
                      </a:txBody>
                      <a:tcPr/>
                    </a:tc>
                    <a:extLst>
                      <a:ext uri="{0D108BD9-81ED-4DB2-BD59-A6C34878D82A}">
                        <a16:rowId xmlns:a16="http://schemas.microsoft.com/office/drawing/2014/main" val="1910209530"/>
                      </a:ext>
                    </a:extLst>
                  </a:tr>
                  <a:tr h="243840">
                    <a:tc>
                      <a:txBody>
                        <a:bodyPr/>
                        <a:lstStyle/>
                        <a:p>
                          <a:pPr algn="l"/>
                          <a:r>
                            <a:rPr lang="en-US" altLang="zh-CN" sz="1000" dirty="0">
                              <a:solidFill>
                                <a:schemeClr val="bg2"/>
                              </a:solidFill>
                            </a:rPr>
                            <a:t>Particles per bunch (×10</a:t>
                          </a:r>
                          <a:r>
                            <a:rPr lang="en-US" altLang="zh-CN" sz="1000" baseline="30000" dirty="0">
                              <a:solidFill>
                                <a:schemeClr val="bg2"/>
                              </a:solidFill>
                            </a:rPr>
                            <a:t>9</a:t>
                          </a:r>
                          <a:r>
                            <a:rPr lang="en-US" altLang="zh-CN" sz="1000" baseline="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40</a:t>
                          </a:r>
                          <a:endParaRPr lang="zh-CN" altLang="en-US" sz="1000" dirty="0">
                            <a:solidFill>
                              <a:schemeClr val="bg2"/>
                            </a:solidFill>
                          </a:endParaRPr>
                        </a:p>
                      </a:txBody>
                      <a:tcPr/>
                    </a:tc>
                    <a:tc>
                      <a:txBody>
                        <a:bodyPr/>
                        <a:lstStyle/>
                        <a:p>
                          <a:pPr algn="ctr"/>
                          <a:r>
                            <a:rPr lang="en-US" altLang="zh-CN" sz="1000" dirty="0">
                              <a:solidFill>
                                <a:schemeClr val="bg2"/>
                              </a:solidFill>
                            </a:rPr>
                            <a:t>6.1</a:t>
                          </a:r>
                          <a:endParaRPr lang="zh-CN" altLang="en-US" sz="1000" dirty="0">
                            <a:solidFill>
                              <a:schemeClr val="bg2"/>
                            </a:solidFill>
                          </a:endParaRPr>
                        </a:p>
                      </a:txBody>
                      <a:tcPr/>
                    </a:tc>
                    <a:tc>
                      <a:txBody>
                        <a:bodyPr/>
                        <a:lstStyle/>
                        <a:p>
                          <a:pPr algn="ctr"/>
                          <a:r>
                            <a:rPr lang="en-US" altLang="zh-CN" sz="1000" dirty="0">
                              <a:solidFill>
                                <a:schemeClr val="bg2"/>
                              </a:solidFill>
                            </a:rPr>
                            <a:t>3.0</a:t>
                          </a:r>
                          <a:endParaRPr lang="zh-CN" altLang="en-US" sz="1000" dirty="0">
                            <a:solidFill>
                              <a:schemeClr val="bg2"/>
                            </a:solidFill>
                          </a:endParaRPr>
                        </a:p>
                      </a:txBody>
                      <a:tcPr/>
                    </a:tc>
                    <a:tc>
                      <a:txBody>
                        <a:bodyPr/>
                        <a:lstStyle/>
                        <a:p>
                          <a:pPr algn="ctr"/>
                          <a:r>
                            <a:rPr lang="en-US" altLang="zh-CN" sz="1000" dirty="0">
                              <a:solidFill>
                                <a:schemeClr val="bg2"/>
                              </a:solidFill>
                            </a:rPr>
                            <a:t>2.04</a:t>
                          </a:r>
                          <a:endParaRPr lang="zh-CN" altLang="en-US" sz="1000" dirty="0">
                            <a:solidFill>
                              <a:schemeClr val="bg2"/>
                            </a:solidFill>
                          </a:endParaRPr>
                        </a:p>
                      </a:txBody>
                      <a:tcPr/>
                    </a:tc>
                    <a:tc>
                      <a:txBody>
                        <a:bodyPr/>
                        <a:lstStyle/>
                        <a:p>
                          <a:pPr algn="ctr"/>
                          <a:r>
                            <a:rPr lang="en-US" altLang="zh-CN" sz="1000" dirty="0">
                              <a:solidFill>
                                <a:schemeClr val="bg2"/>
                              </a:solidFill>
                            </a:rPr>
                            <a:t>1.00</a:t>
                          </a:r>
                          <a:endParaRPr lang="zh-CN" altLang="en-US" sz="1000" dirty="0">
                            <a:solidFill>
                              <a:schemeClr val="bg2"/>
                            </a:solidFill>
                          </a:endParaRPr>
                        </a:p>
                      </a:txBody>
                      <a:tcPr/>
                    </a:tc>
                    <a:tc>
                      <a:txBody>
                        <a:bodyPr/>
                        <a:lstStyle/>
                        <a:p>
                          <a:pPr algn="ctr"/>
                          <a:r>
                            <a:rPr lang="en-US" altLang="zh-CN" sz="1000" dirty="0">
                              <a:solidFill>
                                <a:schemeClr val="bg2"/>
                              </a:solidFill>
                            </a:rPr>
                            <a:t>0.30</a:t>
                          </a:r>
                          <a:endParaRPr lang="zh-CN" altLang="en-US" sz="1000" dirty="0">
                            <a:solidFill>
                              <a:schemeClr val="bg2"/>
                            </a:solidFill>
                          </a:endParaRPr>
                        </a:p>
                      </a:txBody>
                      <a:tcPr/>
                    </a:tc>
                    <a:tc>
                      <a:txBody>
                        <a:bodyPr/>
                        <a:lstStyle/>
                        <a:p>
                          <a:pPr algn="ctr"/>
                          <a:r>
                            <a:rPr lang="en-US" altLang="zh-CN" sz="1000" dirty="0">
                              <a:solidFill>
                                <a:schemeClr val="bg2"/>
                              </a:solidFill>
                            </a:rPr>
                            <a:t>0.07</a:t>
                          </a:r>
                          <a:endParaRPr lang="zh-CN" altLang="en-US" sz="1000" dirty="0">
                            <a:solidFill>
                              <a:schemeClr val="bg2"/>
                            </a:solidFill>
                          </a:endParaRPr>
                        </a:p>
                      </a:txBody>
                      <a:tcPr/>
                    </a:tc>
                    <a:tc>
                      <a:txBody>
                        <a:bodyPr/>
                        <a:lstStyle/>
                        <a:p>
                          <a:pPr algn="ctr"/>
                          <a:r>
                            <a:rPr lang="en-US" altLang="zh-CN" sz="1000" dirty="0">
                              <a:solidFill>
                                <a:schemeClr val="bg2"/>
                              </a:solidFill>
                            </a:rPr>
                            <a:t>0.065</a:t>
                          </a:r>
                          <a:endParaRPr lang="zh-CN" altLang="en-US" sz="1000" dirty="0">
                            <a:solidFill>
                              <a:schemeClr val="bg2"/>
                            </a:solidFill>
                          </a:endParaRPr>
                        </a:p>
                      </a:txBody>
                      <a:tcPr/>
                    </a:tc>
                    <a:tc>
                      <a:txBody>
                        <a:bodyPr/>
                        <a:lstStyle/>
                        <a:p>
                          <a:pPr algn="ctr"/>
                          <a:r>
                            <a:rPr lang="en-US" altLang="zh-CN" sz="1000" dirty="0">
                              <a:solidFill>
                                <a:schemeClr val="bg2"/>
                              </a:solidFill>
                            </a:rPr>
                            <a:t>0.055</a:t>
                          </a:r>
                          <a:endParaRPr lang="zh-CN" altLang="en-US" sz="1000" dirty="0">
                            <a:solidFill>
                              <a:schemeClr val="bg2"/>
                            </a:solidFill>
                          </a:endParaRPr>
                        </a:p>
                      </a:txBody>
                      <a:tcPr/>
                    </a:tc>
                    <a:extLst>
                      <a:ext uri="{0D108BD9-81ED-4DB2-BD59-A6C34878D82A}">
                        <a16:rowId xmlns:a16="http://schemas.microsoft.com/office/drawing/2014/main" val="2759149085"/>
                      </a:ext>
                    </a:extLst>
                  </a:tr>
                  <a:tr h="255905">
                    <a:tc>
                      <a:txBody>
                        <a:bodyPr/>
                        <a:lstStyle/>
                        <a:p>
                          <a:endParaRPr lang="zh-CN"/>
                        </a:p>
                      </a:txBody>
                      <a:tcPr>
                        <a:blipFill>
                          <a:blip r:embed="rId2"/>
                          <a:stretch>
                            <a:fillRect l="-315" t="-839535" r="-340379" b="-879070"/>
                          </a:stretch>
                        </a:blipFill>
                      </a:tcPr>
                    </a:tc>
                    <a:tc>
                      <a:txBody>
                        <a:bodyPr/>
                        <a:lstStyle/>
                        <a:p>
                          <a:pPr algn="ctr"/>
                          <a:r>
                            <a:rPr lang="en-US" altLang="zh-CN" sz="1000" dirty="0">
                              <a:solidFill>
                                <a:schemeClr val="bg2"/>
                              </a:solidFill>
                            </a:rPr>
                            <a:t>50/15</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tc>
                      <a:txBody>
                        <a:bodyPr/>
                        <a:lstStyle/>
                        <a:p>
                          <a:pPr algn="ctr"/>
                          <a:r>
                            <a:rPr lang="en-US" altLang="zh-CN" sz="1000" dirty="0">
                              <a:solidFill>
                                <a:schemeClr val="bg2"/>
                              </a:solidFill>
                            </a:rPr>
                            <a:t>100/50</a:t>
                          </a:r>
                          <a:endParaRPr lang="zh-CN" altLang="en-US" sz="1000" dirty="0">
                            <a:solidFill>
                              <a:schemeClr val="bg2"/>
                            </a:solidFill>
                          </a:endParaRPr>
                        </a:p>
                      </a:txBody>
                      <a:tcPr/>
                    </a:tc>
                    <a:extLst>
                      <a:ext uri="{0D108BD9-81ED-4DB2-BD59-A6C34878D82A}">
                        <a16:rowId xmlns:a16="http://schemas.microsoft.com/office/drawing/2014/main" val="1313875552"/>
                      </a:ext>
                    </a:extLst>
                  </a:tr>
                  <a:tr h="255905">
                    <a:tc>
                      <a:txBody>
                        <a:bodyPr/>
                        <a:lstStyle/>
                        <a:p>
                          <a:endParaRPr lang="zh-CN"/>
                        </a:p>
                      </a:txBody>
                      <a:tcPr>
                        <a:blipFill>
                          <a:blip r:embed="rId2"/>
                          <a:stretch>
                            <a:fillRect l="-315" t="-961905" r="-340379" b="-800000"/>
                          </a:stretch>
                        </a:blipFill>
                      </a:tcPr>
                    </a:tc>
                    <a:tc>
                      <a:txBody>
                        <a:bodyPr/>
                        <a:lstStyle/>
                        <a:p>
                          <a:pPr algn="ctr"/>
                          <a:r>
                            <a:rPr lang="en-US" altLang="zh-CN" sz="1000" dirty="0">
                              <a:solidFill>
                                <a:schemeClr val="bg2"/>
                              </a:solidFill>
                            </a:rPr>
                            <a:t>10/4</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tc>
                      <a:txBody>
                        <a:bodyPr/>
                        <a:lstStyle/>
                        <a:p>
                          <a:pPr algn="ctr"/>
                          <a:r>
                            <a:rPr lang="en-US" altLang="zh-CN" sz="1000" dirty="0">
                              <a:solidFill>
                                <a:schemeClr val="bg2"/>
                              </a:solidFill>
                            </a:rPr>
                            <a:t>5/1.2</a:t>
                          </a:r>
                          <a:endParaRPr lang="zh-CN" altLang="en-US" sz="1000" dirty="0">
                            <a:solidFill>
                              <a:schemeClr val="bg2"/>
                            </a:solidFill>
                          </a:endParaRPr>
                        </a:p>
                      </a:txBody>
                      <a:tcPr/>
                    </a:tc>
                    <a:extLst>
                      <a:ext uri="{0D108BD9-81ED-4DB2-BD59-A6C34878D82A}">
                        <a16:rowId xmlns:a16="http://schemas.microsoft.com/office/drawing/2014/main" val="28852482"/>
                      </a:ext>
                    </a:extLst>
                  </a:tr>
                  <a:tr h="243840">
                    <a:tc>
                      <a:txBody>
                        <a:bodyPr/>
                        <a:lstStyle/>
                        <a:p>
                          <a:pPr algn="l"/>
                          <a:r>
                            <a:rPr lang="en-US" altLang="zh-CN" sz="1000" dirty="0">
                              <a:solidFill>
                                <a:schemeClr val="bg2"/>
                              </a:solidFill>
                            </a:rPr>
                            <a:t>Bunch length (cm, rms)</a:t>
                          </a:r>
                          <a:endParaRPr lang="zh-CN" altLang="en-US" sz="1000" dirty="0">
                            <a:solidFill>
                              <a:schemeClr val="bg2"/>
                            </a:solidFill>
                          </a:endParaRPr>
                        </a:p>
                      </a:txBody>
                      <a:tcPr/>
                    </a:tc>
                    <a:tc>
                      <a:txBody>
                        <a:bodyPr/>
                        <a:lstStyle/>
                        <a:p>
                          <a:pPr algn="ctr"/>
                          <a:r>
                            <a:rPr lang="en-US" altLang="zh-CN" sz="1000" dirty="0">
                              <a:solidFill>
                                <a:schemeClr val="bg2"/>
                              </a:solidFill>
                            </a:rPr>
                            <a:t>0.75</a:t>
                          </a:r>
                          <a:endParaRPr lang="zh-CN" altLang="en-US" sz="1000" dirty="0">
                            <a:solidFill>
                              <a:schemeClr val="bg2"/>
                            </a:solidFill>
                          </a:endParaRPr>
                        </a:p>
                      </a:txBody>
                      <a:tcPr/>
                    </a:tc>
                    <a:tc>
                      <a:txBody>
                        <a:bodyPr/>
                        <a:lstStyle/>
                        <a:p>
                          <a:pPr algn="ctr"/>
                          <a:r>
                            <a:rPr lang="en-US" altLang="zh-CN" sz="1000" dirty="0">
                              <a:solidFill>
                                <a:schemeClr val="bg2"/>
                              </a:solidFill>
                            </a:rPr>
                            <a:t>1.5</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Arial"/>
                              <a:ea typeface="宋体"/>
                              <a:cs typeface="+mn-cs"/>
                            </a:rPr>
                            <a:t>1.5</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extLst>
                      <a:ext uri="{0D108BD9-81ED-4DB2-BD59-A6C34878D82A}">
                        <a16:rowId xmlns:a16="http://schemas.microsoft.com/office/drawing/2014/main" val="1255968860"/>
                      </a:ext>
                    </a:extLst>
                  </a:tr>
                  <a:tr h="408305">
                    <a:tc>
                      <a:txBody>
                        <a:bodyPr/>
                        <a:lstStyle/>
                        <a:p>
                          <a:endParaRPr lang="zh-CN"/>
                        </a:p>
                      </a:txBody>
                      <a:tcPr>
                        <a:blipFill>
                          <a:blip r:embed="rId2"/>
                          <a:stretch>
                            <a:fillRect l="-315" t="-725373" r="-340379" b="-341791"/>
                          </a:stretch>
                        </a:blipFill>
                      </a:tcPr>
                    </a:tc>
                    <a:tc>
                      <a:txBody>
                        <a:bodyPr/>
                        <a:lstStyle/>
                        <a:p>
                          <a:pPr algn="ctr"/>
                          <a:r>
                            <a:rPr lang="en-US" altLang="zh-CN" sz="1000" dirty="0">
                              <a:solidFill>
                                <a:schemeClr val="bg2"/>
                              </a:solidFill>
                            </a:rPr>
                            <a:t>6/7</a:t>
                          </a:r>
                          <a:endParaRPr lang="zh-CN" altLang="en-US" sz="1000" dirty="0">
                            <a:solidFill>
                              <a:schemeClr val="bg2"/>
                            </a:solidFill>
                          </a:endParaRPr>
                        </a:p>
                      </a:txBody>
                      <a:tcPr/>
                    </a:tc>
                    <a:tc>
                      <a:txBody>
                        <a:bodyPr/>
                        <a:lstStyle/>
                        <a:p>
                          <a:pPr algn="ctr"/>
                          <a:r>
                            <a:rPr lang="en-US" altLang="zh-CN" sz="1000" dirty="0">
                              <a:solidFill>
                                <a:schemeClr val="bg2"/>
                              </a:solidFill>
                            </a:rPr>
                            <a:t>3/2</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prstClr val="black"/>
                              </a:solidFill>
                              <a:effectLst/>
                              <a:uLnTx/>
                              <a:uFillTx/>
                              <a:latin typeface="Arial"/>
                              <a:ea typeface="宋体"/>
                              <a:cs typeface="+mn-cs"/>
                            </a:rPr>
                            <a:t>3/2</a:t>
                          </a:r>
                          <a:endParaRPr kumimoji="0" lang="zh-CN" altLang="en-US" sz="1000" b="0" i="0" u="none" strike="noStrike" kern="1200" cap="none" spc="0" normalizeH="0" baseline="0" noProof="0" dirty="0">
                            <a:ln>
                              <a:noFill/>
                            </a:ln>
                            <a:solidFill>
                              <a:prstClr val="black"/>
                            </a:solidFill>
                            <a:effectLst/>
                            <a:uLnTx/>
                            <a:uFillTx/>
                            <a:latin typeface="Arial"/>
                            <a:ea typeface="宋体"/>
                            <a:cs typeface="+mn-cs"/>
                          </a:endParaRPr>
                        </a:p>
                      </a:txBody>
                      <a:tcPr/>
                    </a:tc>
                    <a:extLst>
                      <a:ext uri="{0D108BD9-81ED-4DB2-BD59-A6C34878D82A}">
                        <a16:rowId xmlns:a16="http://schemas.microsoft.com/office/drawing/2014/main" val="3102370265"/>
                      </a:ext>
                    </a:extLst>
                  </a:tr>
                  <a:tr h="243840">
                    <a:tc>
                      <a:txBody>
                        <a:bodyPr/>
                        <a:lstStyle/>
                        <a:p>
                          <a:pPr algn="l"/>
                          <a:r>
                            <a:rPr lang="en-US" altLang="zh-CN" sz="1000" dirty="0" err="1">
                              <a:solidFill>
                                <a:schemeClr val="bg2"/>
                              </a:solidFill>
                            </a:rPr>
                            <a:t>Laslett</a:t>
                          </a:r>
                          <a:r>
                            <a:rPr lang="en-US" altLang="zh-CN" sz="1000" dirty="0">
                              <a:solidFill>
                                <a:schemeClr val="bg2"/>
                              </a:solidFill>
                            </a:rPr>
                            <a:t> tune shift (10</a:t>
                          </a:r>
                          <a:r>
                            <a:rPr lang="en-US" altLang="zh-CN" sz="1000" baseline="30000" dirty="0">
                              <a:solidFill>
                                <a:schemeClr val="bg2"/>
                              </a:solidFill>
                            </a:rPr>
                            <a:t>-2</a:t>
                          </a: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3.7/5.9</a:t>
                          </a:r>
                          <a:endParaRPr lang="zh-CN" altLang="en-US" sz="1000" dirty="0">
                            <a:solidFill>
                              <a:schemeClr val="bg2"/>
                            </a:solidFill>
                          </a:endParaRPr>
                        </a:p>
                      </a:txBody>
                      <a:tcPr/>
                    </a:tc>
                    <a:tc>
                      <a:txBody>
                        <a:bodyPr/>
                        <a:lstStyle/>
                        <a:p>
                          <a:pPr algn="ctr"/>
                          <a:r>
                            <a:rPr lang="en-US" altLang="zh-CN" sz="1000" dirty="0">
                              <a:solidFill>
                                <a:schemeClr val="bg2"/>
                              </a:solidFill>
                            </a:rPr>
                            <a:t>2.1/3.3</a:t>
                          </a:r>
                          <a:endParaRPr lang="zh-CN" altLang="en-US" sz="1000" dirty="0">
                            <a:solidFill>
                              <a:schemeClr val="bg2"/>
                            </a:solidFill>
                          </a:endParaRPr>
                        </a:p>
                      </a:txBody>
                      <a:tcPr/>
                    </a:tc>
                    <a:tc>
                      <a:txBody>
                        <a:bodyPr/>
                        <a:lstStyle/>
                        <a:p>
                          <a:pPr algn="ctr"/>
                          <a:r>
                            <a:rPr lang="en-US" altLang="zh-CN" sz="1000" dirty="0">
                              <a:solidFill>
                                <a:schemeClr val="bg2"/>
                              </a:solidFill>
                            </a:rPr>
                            <a:t>5.1/8.1</a:t>
                          </a:r>
                          <a:endParaRPr lang="zh-CN" altLang="en-US" sz="1000" dirty="0">
                            <a:solidFill>
                              <a:schemeClr val="bg2"/>
                            </a:solidFill>
                          </a:endParaRPr>
                        </a:p>
                      </a:txBody>
                      <a:tcPr/>
                    </a:tc>
                    <a:tc>
                      <a:txBody>
                        <a:bodyPr/>
                        <a:lstStyle/>
                        <a:p>
                          <a:pPr algn="ctr"/>
                          <a:r>
                            <a:rPr lang="en-US" altLang="zh-CN" sz="1000" dirty="0">
                              <a:solidFill>
                                <a:schemeClr val="bg2"/>
                              </a:solidFill>
                            </a:rPr>
                            <a:t>3.7/5.8</a:t>
                          </a:r>
                          <a:endParaRPr lang="zh-CN" altLang="en-US" sz="1000" dirty="0">
                            <a:solidFill>
                              <a:schemeClr val="bg2"/>
                            </a:solidFill>
                          </a:endParaRPr>
                        </a:p>
                      </a:txBody>
                      <a:tcPr/>
                    </a:tc>
                    <a:tc>
                      <a:txBody>
                        <a:bodyPr/>
                        <a:lstStyle/>
                        <a:p>
                          <a:pPr algn="ctr"/>
                          <a:r>
                            <a:rPr lang="en-US" altLang="zh-CN" sz="1000" dirty="0">
                              <a:solidFill>
                                <a:schemeClr val="bg2"/>
                              </a:solidFill>
                            </a:rPr>
                            <a:t>3.7/5.8</a:t>
                          </a:r>
                          <a:endParaRPr lang="zh-CN" altLang="en-US" sz="1000" dirty="0">
                            <a:solidFill>
                              <a:schemeClr val="bg2"/>
                            </a:solidFill>
                          </a:endParaRPr>
                        </a:p>
                      </a:txBody>
                      <a:tcPr/>
                    </a:tc>
                    <a:tc>
                      <a:txBody>
                        <a:bodyPr/>
                        <a:lstStyle/>
                        <a:p>
                          <a:pPr algn="ctr"/>
                          <a:r>
                            <a:rPr lang="en-US" altLang="zh-CN" sz="1000" dirty="0">
                              <a:solidFill>
                                <a:schemeClr val="bg2"/>
                              </a:solidFill>
                            </a:rPr>
                            <a:t>5.2/8.3</a:t>
                          </a:r>
                          <a:endParaRPr lang="zh-CN" altLang="en-US" sz="1000" dirty="0">
                            <a:solidFill>
                              <a:schemeClr val="bg2"/>
                            </a:solidFill>
                          </a:endParaRPr>
                        </a:p>
                      </a:txBody>
                      <a:tcPr/>
                    </a:tc>
                    <a:tc>
                      <a:txBody>
                        <a:bodyPr/>
                        <a:lstStyle/>
                        <a:p>
                          <a:pPr algn="ctr"/>
                          <a:r>
                            <a:rPr lang="en-US" altLang="zh-CN" sz="1000" dirty="0">
                              <a:solidFill>
                                <a:schemeClr val="bg2"/>
                              </a:solidFill>
                            </a:rPr>
                            <a:t>5.2/8.3</a:t>
                          </a:r>
                          <a:endParaRPr lang="zh-CN" altLang="en-US" sz="1000" dirty="0">
                            <a:solidFill>
                              <a:schemeClr val="bg2"/>
                            </a:solidFill>
                          </a:endParaRPr>
                        </a:p>
                      </a:txBody>
                      <a:tcPr/>
                    </a:tc>
                    <a:tc>
                      <a:txBody>
                        <a:bodyPr/>
                        <a:lstStyle/>
                        <a:p>
                          <a:pPr algn="ctr"/>
                          <a:r>
                            <a:rPr lang="en-US" altLang="zh-CN" sz="1000" dirty="0">
                              <a:solidFill>
                                <a:schemeClr val="bg2"/>
                              </a:solidFill>
                            </a:rPr>
                            <a:t>5.1/8.2</a:t>
                          </a:r>
                          <a:endParaRPr lang="zh-CN" altLang="en-US" sz="1000" dirty="0">
                            <a:solidFill>
                              <a:schemeClr val="bg2"/>
                            </a:solidFill>
                          </a:endParaRPr>
                        </a:p>
                      </a:txBody>
                      <a:tcPr/>
                    </a:tc>
                    <a:extLst>
                      <a:ext uri="{0D108BD9-81ED-4DB2-BD59-A6C34878D82A}">
                        <a16:rowId xmlns:a16="http://schemas.microsoft.com/office/drawing/2014/main" val="772321198"/>
                      </a:ext>
                    </a:extLst>
                  </a:tr>
                  <a:tr h="243840">
                    <a:tc>
                      <a:txBody>
                        <a:bodyPr/>
                        <a:lstStyle/>
                        <a:p>
                          <a:pPr algn="l"/>
                          <a:r>
                            <a:rPr lang="en-US" altLang="zh-CN" sz="1000" dirty="0">
                              <a:solidFill>
                                <a:schemeClr val="bg2"/>
                              </a:solidFill>
                            </a:rPr>
                            <a:t>Average Current (A)</a:t>
                          </a:r>
                          <a:endParaRPr lang="zh-CN" altLang="en-US" sz="1000" dirty="0">
                            <a:solidFill>
                              <a:schemeClr val="bg2"/>
                            </a:solidFill>
                          </a:endParaRPr>
                        </a:p>
                      </a:txBody>
                      <a:tcPr/>
                    </a:tc>
                    <a:tc>
                      <a:txBody>
                        <a:bodyPr/>
                        <a:lstStyle/>
                        <a:p>
                          <a:pPr algn="ctr"/>
                          <a:r>
                            <a:rPr lang="en-US" altLang="zh-CN" sz="1000" dirty="0">
                              <a:solidFill>
                                <a:schemeClr val="bg2"/>
                              </a:solidFill>
                            </a:rPr>
                            <a:t>3.3</a:t>
                          </a:r>
                          <a:endParaRPr lang="zh-CN" altLang="en-US" sz="1000" dirty="0">
                            <a:solidFill>
                              <a:schemeClr val="bg2"/>
                            </a:solidFill>
                          </a:endParaRPr>
                        </a:p>
                      </a:txBody>
                      <a:tcPr/>
                    </a:tc>
                    <a:tc>
                      <a:txBody>
                        <a:bodyPr/>
                        <a:lstStyle/>
                        <a:p>
                          <a:pPr algn="ctr"/>
                          <a:r>
                            <a:rPr lang="en-US" altLang="zh-CN" sz="1000" dirty="0">
                              <a:solidFill>
                                <a:schemeClr val="bg2"/>
                              </a:solidFill>
                            </a:rPr>
                            <a:t>0.42</a:t>
                          </a:r>
                          <a:endParaRPr lang="zh-CN" altLang="en-US" sz="1000" dirty="0">
                            <a:solidFill>
                              <a:schemeClr val="bg2"/>
                            </a:solidFill>
                          </a:endParaRPr>
                        </a:p>
                      </a:txBody>
                      <a:tcPr/>
                    </a:tc>
                    <a:tc>
                      <a:txBody>
                        <a:bodyPr/>
                        <a:lstStyle/>
                        <a:p>
                          <a:pPr algn="ctr"/>
                          <a:r>
                            <a:rPr lang="en-US" altLang="zh-CN" sz="1000" dirty="0">
                              <a:solidFill>
                                <a:schemeClr val="bg2"/>
                              </a:solidFill>
                            </a:rPr>
                            <a:t>0.48</a:t>
                          </a:r>
                          <a:endParaRPr lang="zh-CN" altLang="en-US" sz="1000" dirty="0">
                            <a:solidFill>
                              <a:schemeClr val="bg2"/>
                            </a:solidFill>
                          </a:endParaRPr>
                        </a:p>
                      </a:txBody>
                      <a:tcPr/>
                    </a:tc>
                    <a:tc>
                      <a:txBody>
                        <a:bodyPr/>
                        <a:lstStyle/>
                        <a:p>
                          <a:pPr algn="ctr"/>
                          <a:r>
                            <a:rPr lang="en-US" altLang="zh-CN" sz="1000" dirty="0">
                              <a:solidFill>
                                <a:schemeClr val="bg2"/>
                              </a:solidFill>
                            </a:rPr>
                            <a:t>0.49</a:t>
                          </a:r>
                          <a:endParaRPr lang="zh-CN" altLang="en-US" sz="1000" dirty="0">
                            <a:solidFill>
                              <a:schemeClr val="bg2"/>
                            </a:solidFill>
                          </a:endParaRPr>
                        </a:p>
                      </a:txBody>
                      <a:tcPr/>
                    </a:tc>
                    <a:tc>
                      <a:txBody>
                        <a:bodyPr/>
                        <a:lstStyle/>
                        <a:p>
                          <a:pPr algn="ctr"/>
                          <a:r>
                            <a:rPr lang="en-US" altLang="zh-CN" sz="1000" dirty="0">
                              <a:solidFill>
                                <a:schemeClr val="bg2"/>
                              </a:solidFill>
                            </a:rPr>
                            <a:t>0.48</a:t>
                          </a:r>
                          <a:endParaRPr lang="zh-CN" altLang="en-US" sz="1000" dirty="0">
                            <a:solidFill>
                              <a:schemeClr val="bg2"/>
                            </a:solidFill>
                          </a:endParaRPr>
                        </a:p>
                      </a:txBody>
                      <a:tcPr/>
                    </a:tc>
                    <a:tc>
                      <a:txBody>
                        <a:bodyPr/>
                        <a:lstStyle/>
                        <a:p>
                          <a:pPr algn="ctr"/>
                          <a:r>
                            <a:rPr lang="en-US" altLang="zh-CN" sz="1000" dirty="0">
                              <a:solidFill>
                                <a:schemeClr val="bg2"/>
                              </a:solidFill>
                            </a:rPr>
                            <a:t>0.48</a:t>
                          </a:r>
                          <a:endParaRPr lang="zh-CN" altLang="en-US" sz="1000" dirty="0">
                            <a:solidFill>
                              <a:schemeClr val="bg2"/>
                            </a:solidFill>
                          </a:endParaRPr>
                        </a:p>
                      </a:txBody>
                      <a:tcPr/>
                    </a:tc>
                    <a:tc>
                      <a:txBody>
                        <a:bodyPr/>
                        <a:lstStyle/>
                        <a:p>
                          <a:pPr algn="ctr"/>
                          <a:r>
                            <a:rPr lang="en-US" altLang="zh-CN" sz="1000" dirty="0">
                              <a:solidFill>
                                <a:schemeClr val="bg2"/>
                              </a:solidFill>
                            </a:rPr>
                            <a:t>0.44</a:t>
                          </a:r>
                          <a:endParaRPr lang="zh-CN" altLang="en-US" sz="1000" dirty="0">
                            <a:solidFill>
                              <a:schemeClr val="bg2"/>
                            </a:solidFill>
                          </a:endParaRPr>
                        </a:p>
                      </a:txBody>
                      <a:tcPr/>
                    </a:tc>
                    <a:tc>
                      <a:txBody>
                        <a:bodyPr/>
                        <a:lstStyle/>
                        <a:p>
                          <a:pPr algn="ctr"/>
                          <a:r>
                            <a:rPr lang="en-US" altLang="zh-CN" sz="1000" dirty="0">
                              <a:solidFill>
                                <a:schemeClr val="bg2"/>
                              </a:solidFill>
                            </a:rPr>
                            <a:t>0.43</a:t>
                          </a:r>
                          <a:endParaRPr lang="zh-CN" altLang="en-US" sz="1000" dirty="0">
                            <a:solidFill>
                              <a:schemeClr val="bg2"/>
                            </a:solidFill>
                          </a:endParaRPr>
                        </a:p>
                      </a:txBody>
                      <a:tcPr/>
                    </a:tc>
                    <a:tc>
                      <a:txBody>
                        <a:bodyPr/>
                        <a:lstStyle/>
                        <a:p>
                          <a:pPr algn="ctr"/>
                          <a:r>
                            <a:rPr lang="en-US" altLang="zh-CN" sz="1000" dirty="0">
                              <a:solidFill>
                                <a:schemeClr val="bg2"/>
                              </a:solidFill>
                            </a:rPr>
                            <a:t>0.40</a:t>
                          </a:r>
                          <a:endParaRPr lang="zh-CN" altLang="en-US" sz="1000" dirty="0">
                            <a:solidFill>
                              <a:schemeClr val="bg2"/>
                            </a:solidFill>
                          </a:endParaRPr>
                        </a:p>
                      </a:txBody>
                      <a:tcPr/>
                    </a:tc>
                    <a:extLst>
                      <a:ext uri="{0D108BD9-81ED-4DB2-BD59-A6C34878D82A}">
                        <a16:rowId xmlns:a16="http://schemas.microsoft.com/office/drawing/2014/main" val="4236159775"/>
                      </a:ext>
                    </a:extLst>
                  </a:tr>
                  <a:tr h="243840">
                    <a:tc>
                      <a:txBody>
                        <a:bodyPr/>
                        <a:lstStyle/>
                        <a:p>
                          <a:pPr algn="l"/>
                          <a:r>
                            <a:rPr lang="en-US" altLang="zh-CN" sz="1000" dirty="0">
                              <a:solidFill>
                                <a:schemeClr val="bg2"/>
                              </a:solidFill>
                            </a:rPr>
                            <a:t>Crossing angle (</a:t>
                          </a:r>
                          <a:r>
                            <a:rPr lang="en-US" altLang="zh-CN" sz="1000" dirty="0" err="1">
                              <a:solidFill>
                                <a:schemeClr val="bg2"/>
                              </a:solidFill>
                            </a:rPr>
                            <a:t>mrad</a:t>
                          </a: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tc>
                      <a:txBody>
                        <a:bodyPr/>
                        <a:lstStyle/>
                        <a:p>
                          <a:pPr algn="ctr"/>
                          <a:r>
                            <a:rPr lang="en-US" altLang="zh-CN" sz="1000" dirty="0">
                              <a:solidFill>
                                <a:schemeClr val="bg2"/>
                              </a:solidFill>
                            </a:rPr>
                            <a:t>50</a:t>
                          </a:r>
                          <a:endParaRPr lang="zh-CN" altLang="en-US" sz="1000" dirty="0">
                            <a:solidFill>
                              <a:schemeClr val="bg2"/>
                            </a:solidFill>
                          </a:endParaRPr>
                        </a:p>
                      </a:txBody>
                      <a:tcPr/>
                    </a:tc>
                    <a:extLst>
                      <a:ext uri="{0D108BD9-81ED-4DB2-BD59-A6C34878D82A}">
                        <a16:rowId xmlns:a16="http://schemas.microsoft.com/office/drawing/2014/main" val="2212077299"/>
                      </a:ext>
                    </a:extLst>
                  </a:tr>
                  <a:tr h="243840">
                    <a:tc>
                      <a:txBody>
                        <a:bodyPr/>
                        <a:lstStyle/>
                        <a:p>
                          <a:pPr algn="l"/>
                          <a:r>
                            <a:rPr lang="en-US" altLang="zh-CN" sz="1000" dirty="0">
                              <a:solidFill>
                                <a:schemeClr val="bg2"/>
                              </a:solidFill>
                            </a:rPr>
                            <a:t>Hourglass</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tc>
                      <a:txBody>
                        <a:bodyPr/>
                        <a:lstStyle/>
                        <a:p>
                          <a:pPr algn="ctr"/>
                          <a:r>
                            <a:rPr lang="en-US" altLang="zh-CN" sz="1000" dirty="0">
                              <a:solidFill>
                                <a:schemeClr val="bg2"/>
                              </a:solidFill>
                            </a:rPr>
                            <a:t>0.9</a:t>
                          </a:r>
                          <a:endParaRPr lang="zh-CN" altLang="en-US" sz="1000" dirty="0">
                            <a:solidFill>
                              <a:schemeClr val="bg2"/>
                            </a:solidFill>
                          </a:endParaRPr>
                        </a:p>
                      </a:txBody>
                      <a:tcPr/>
                    </a:tc>
                    <a:extLst>
                      <a:ext uri="{0D108BD9-81ED-4DB2-BD59-A6C34878D82A}">
                        <a16:rowId xmlns:a16="http://schemas.microsoft.com/office/drawing/2014/main" val="564231113"/>
                      </a:ext>
                    </a:extLst>
                  </a:tr>
                  <a:tr h="396240">
                    <a:tc>
                      <a:txBody>
                        <a:bodyPr/>
                        <a:lstStyle/>
                        <a:p>
                          <a:pPr algn="l"/>
                          <a:r>
                            <a:rPr lang="en-US" altLang="zh-CN" sz="1000" dirty="0">
                              <a:solidFill>
                                <a:schemeClr val="bg2"/>
                              </a:solidFill>
                            </a:rPr>
                            <a:t>Luminosity at nucleon level (cm</a:t>
                          </a:r>
                          <a:r>
                            <a:rPr lang="en-US" altLang="zh-CN" sz="1000" baseline="30000" dirty="0">
                              <a:solidFill>
                                <a:schemeClr val="bg2"/>
                              </a:solidFill>
                            </a:rPr>
                            <a:t>-2</a:t>
                          </a:r>
                          <a:r>
                            <a:rPr lang="en-US" altLang="zh-CN" sz="1000" baseline="0" dirty="0">
                              <a:solidFill>
                                <a:schemeClr val="bg2"/>
                              </a:solidFill>
                            </a:rPr>
                            <a:t>∙s</a:t>
                          </a:r>
                          <a:r>
                            <a:rPr lang="en-US" altLang="zh-CN" sz="1000" baseline="30000" dirty="0">
                              <a:solidFill>
                                <a:schemeClr val="bg2"/>
                              </a:solidFill>
                            </a:rPr>
                            <a:t>-1</a:t>
                          </a: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10.09</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7.44</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11.81</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9.92</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9.92</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11.40</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11.18</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tc>
                      <a:txBody>
                        <a:bodyPr/>
                        <a:lstStyle/>
                        <a:p>
                          <a:pPr algn="ctr"/>
                          <a:r>
                            <a:rPr lang="en-US" altLang="zh-CN" sz="1000" dirty="0">
                              <a:solidFill>
                                <a:schemeClr val="bg2"/>
                              </a:solidFill>
                            </a:rPr>
                            <a:t>10.82</a:t>
                          </a:r>
                        </a:p>
                        <a:p>
                          <a:pPr algn="ctr"/>
                          <a:r>
                            <a:rPr lang="en-US" altLang="zh-CN" sz="1000" dirty="0">
                              <a:solidFill>
                                <a:schemeClr val="bg2"/>
                              </a:solidFill>
                            </a:rPr>
                            <a:t>×10</a:t>
                          </a:r>
                          <a:r>
                            <a:rPr lang="en-US" altLang="zh-CN" sz="1000" baseline="30000" dirty="0">
                              <a:solidFill>
                                <a:schemeClr val="bg2"/>
                              </a:solidFill>
                            </a:rPr>
                            <a:t>32</a:t>
                          </a:r>
                          <a:endParaRPr lang="zh-CN" altLang="en-US" sz="1000" dirty="0">
                            <a:solidFill>
                              <a:schemeClr val="bg2"/>
                            </a:solidFill>
                          </a:endParaRPr>
                        </a:p>
                      </a:txBody>
                      <a:tcPr>
                        <a:solidFill>
                          <a:schemeClr val="accent3">
                            <a:lumMod val="40000"/>
                            <a:lumOff val="60000"/>
                          </a:schemeClr>
                        </a:solidFill>
                      </a:tcPr>
                    </a:tc>
                    <a:extLst>
                      <a:ext uri="{0D108BD9-81ED-4DB2-BD59-A6C34878D82A}">
                        <a16:rowId xmlns:a16="http://schemas.microsoft.com/office/drawing/2014/main" val="3462540399"/>
                      </a:ext>
                    </a:extLst>
                  </a:tr>
                </a:tbl>
              </a:graphicData>
            </a:graphic>
          </p:graphicFrame>
        </mc:Fallback>
      </mc:AlternateContent>
    </p:spTree>
    <p:extLst>
      <p:ext uri="{BB962C8B-B14F-4D97-AF65-F5344CB8AC3E}">
        <p14:creationId xmlns:p14="http://schemas.microsoft.com/office/powerpoint/2010/main" val="255088051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2. Ion accelerator complex</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712968" cy="872034"/>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The lattice is preliminarily designed, in which one interaction region will be ready in the first stage, and another interaction region can be installed in the future.</a:t>
            </a:r>
          </a:p>
        </p:txBody>
      </p:sp>
      <p:grpSp>
        <p:nvGrpSpPr>
          <p:cNvPr id="3" name="组合 2">
            <a:extLst>
              <a:ext uri="{FF2B5EF4-FFF2-40B4-BE49-F238E27FC236}">
                <a16:creationId xmlns:a16="http://schemas.microsoft.com/office/drawing/2014/main" id="{EF852C3E-5C26-BE62-3D35-344048521224}"/>
              </a:ext>
            </a:extLst>
          </p:cNvPr>
          <p:cNvGrpSpPr>
            <a:grpSpLocks noChangeAspect="1"/>
          </p:cNvGrpSpPr>
          <p:nvPr/>
        </p:nvGrpSpPr>
        <p:grpSpPr>
          <a:xfrm>
            <a:off x="323528" y="1802645"/>
            <a:ext cx="8449429" cy="3252709"/>
            <a:chOff x="251868" y="889010"/>
            <a:chExt cx="8820000" cy="3395367"/>
          </a:xfrm>
        </p:grpSpPr>
        <p:pic>
          <p:nvPicPr>
            <p:cNvPr id="4" name="图片 3" descr="图形用户界面&#10;&#10;中度可信度描述已自动生成">
              <a:extLst>
                <a:ext uri="{FF2B5EF4-FFF2-40B4-BE49-F238E27FC236}">
                  <a16:creationId xmlns:a16="http://schemas.microsoft.com/office/drawing/2014/main" id="{1BEDBDCB-0C5C-36FD-4038-7E6D15541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68" y="1112556"/>
              <a:ext cx="8820000" cy="3171821"/>
            </a:xfrm>
            <a:prstGeom prst="rect">
              <a:avLst/>
            </a:prstGeom>
          </p:spPr>
        </p:pic>
        <p:cxnSp>
          <p:nvCxnSpPr>
            <p:cNvPr id="5" name="直接箭头连接符 4">
              <a:extLst>
                <a:ext uri="{FF2B5EF4-FFF2-40B4-BE49-F238E27FC236}">
                  <a16:creationId xmlns:a16="http://schemas.microsoft.com/office/drawing/2014/main" id="{F302829C-1D23-89BA-471A-E4929A9FCD30}"/>
                </a:ext>
              </a:extLst>
            </p:cNvPr>
            <p:cNvCxnSpPr>
              <a:cxnSpLocks/>
            </p:cNvCxnSpPr>
            <p:nvPr/>
          </p:nvCxnSpPr>
          <p:spPr>
            <a:xfrm flipV="1">
              <a:off x="4513118" y="1406236"/>
              <a:ext cx="254708" cy="3879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文本框 5">
              <a:extLst>
                <a:ext uri="{FF2B5EF4-FFF2-40B4-BE49-F238E27FC236}">
                  <a16:creationId xmlns:a16="http://schemas.microsoft.com/office/drawing/2014/main" id="{3B3B9A5C-5E1C-8745-D815-19D84B66370F}"/>
                </a:ext>
              </a:extLst>
            </p:cNvPr>
            <p:cNvSpPr txBox="1"/>
            <p:nvPr/>
          </p:nvSpPr>
          <p:spPr>
            <a:xfrm>
              <a:off x="4245364" y="1738748"/>
              <a:ext cx="459509" cy="307777"/>
            </a:xfrm>
            <a:prstGeom prst="rect">
              <a:avLst/>
            </a:prstGeom>
            <a:noFill/>
          </p:spPr>
          <p:txBody>
            <a:bodyPr wrap="square">
              <a:spAutoFit/>
            </a:bodyPr>
            <a:lstStyle/>
            <a:p>
              <a:pPr algn="ctr"/>
              <a:r>
                <a:rPr lang="en-US" altLang="zh-CN" sz="1400" b="1" dirty="0">
                  <a:solidFill>
                    <a:schemeClr val="accent1">
                      <a:lumMod val="75000"/>
                    </a:schemeClr>
                  </a:solidFill>
                  <a:latin typeface="Arial" panose="020B0604020202020204" pitchFamily="34" charset="0"/>
                  <a:cs typeface="Arial" panose="020B0604020202020204" pitchFamily="34" charset="0"/>
                </a:rPr>
                <a:t>IP</a:t>
              </a:r>
              <a:endParaRPr lang="zh-CN" altLang="en-US" sz="1400" dirty="0">
                <a:solidFill>
                  <a:schemeClr val="accent1">
                    <a:lumMod val="75000"/>
                  </a:schemeClr>
                </a:solidFill>
              </a:endParaRPr>
            </a:p>
          </p:txBody>
        </p:sp>
        <p:sp>
          <p:nvSpPr>
            <p:cNvPr id="7" name="矩形 6">
              <a:extLst>
                <a:ext uri="{FF2B5EF4-FFF2-40B4-BE49-F238E27FC236}">
                  <a16:creationId xmlns:a16="http://schemas.microsoft.com/office/drawing/2014/main" id="{E16CA31F-C2A0-F5BA-C6FD-2D83161949EC}"/>
                </a:ext>
              </a:extLst>
            </p:cNvPr>
            <p:cNvSpPr/>
            <p:nvPr/>
          </p:nvSpPr>
          <p:spPr>
            <a:xfrm>
              <a:off x="4105275" y="1228725"/>
              <a:ext cx="1257300" cy="266700"/>
            </a:xfrm>
            <a:prstGeom prst="rect">
              <a:avLst/>
            </a:prstGeom>
            <a:solidFill>
              <a:schemeClr val="accent3">
                <a:lumMod val="20000"/>
                <a:lumOff val="80000"/>
                <a:alpha val="40000"/>
              </a:schemeClr>
            </a:solidFill>
            <a:ln>
              <a:solidFill>
                <a:schemeClr val="accent3">
                  <a:lumMod val="20000"/>
                  <a:lumOff val="80000"/>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F5481021-5336-27D3-6633-C54A23BF0E1D}"/>
                </a:ext>
              </a:extLst>
            </p:cNvPr>
            <p:cNvSpPr/>
            <p:nvPr/>
          </p:nvSpPr>
          <p:spPr>
            <a:xfrm>
              <a:off x="2381249" y="3590925"/>
              <a:ext cx="2238375" cy="266700"/>
            </a:xfrm>
            <a:prstGeom prst="rect">
              <a:avLst/>
            </a:prstGeom>
            <a:solidFill>
              <a:schemeClr val="accent5">
                <a:lumMod val="20000"/>
                <a:lumOff val="80000"/>
                <a:alpha val="40000"/>
              </a:schemeClr>
            </a:solidFill>
            <a:ln>
              <a:solidFill>
                <a:schemeClr val="accent5">
                  <a:lumMod val="20000"/>
                  <a:lumOff val="80000"/>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A8222E5E-1B81-CC91-6FBB-71F72AA32EB7}"/>
                </a:ext>
              </a:extLst>
            </p:cNvPr>
            <p:cNvSpPr/>
            <p:nvPr/>
          </p:nvSpPr>
          <p:spPr>
            <a:xfrm>
              <a:off x="4898101" y="3590925"/>
              <a:ext cx="2512349" cy="266700"/>
            </a:xfrm>
            <a:prstGeom prst="rect">
              <a:avLst/>
            </a:prstGeom>
            <a:solidFill>
              <a:schemeClr val="accent2">
                <a:lumMod val="20000"/>
                <a:lumOff val="80000"/>
                <a:alpha val="40000"/>
              </a:schemeClr>
            </a:solidFill>
            <a:ln>
              <a:solidFill>
                <a:schemeClr val="accent2">
                  <a:lumMod val="20000"/>
                  <a:lumOff val="80000"/>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7DA5B528-D137-ABC4-497E-F829B11B6733}"/>
                </a:ext>
              </a:extLst>
            </p:cNvPr>
            <p:cNvSpPr/>
            <p:nvPr/>
          </p:nvSpPr>
          <p:spPr>
            <a:xfrm>
              <a:off x="6153150" y="1228725"/>
              <a:ext cx="1257300" cy="266700"/>
            </a:xfrm>
            <a:prstGeom prst="rect">
              <a:avLst/>
            </a:prstGeom>
            <a:solidFill>
              <a:schemeClr val="bg2">
                <a:lumMod val="90000"/>
                <a:alpha val="40000"/>
              </a:schemeClr>
            </a:solidFill>
            <a:ln>
              <a:solidFill>
                <a:schemeClr val="bg2">
                  <a:lumMod val="90000"/>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6AA60948-2F61-198A-058F-32C189453915}"/>
                </a:ext>
              </a:extLst>
            </p:cNvPr>
            <p:cNvSpPr/>
            <p:nvPr/>
          </p:nvSpPr>
          <p:spPr>
            <a:xfrm>
              <a:off x="2381249" y="1228725"/>
              <a:ext cx="746545" cy="266700"/>
            </a:xfrm>
            <a:prstGeom prst="rect">
              <a:avLst/>
            </a:prstGeom>
            <a:solidFill>
              <a:schemeClr val="accent1">
                <a:lumMod val="20000"/>
                <a:lumOff val="80000"/>
                <a:alpha val="40000"/>
              </a:schemeClr>
            </a:solidFill>
            <a:ln>
              <a:solidFill>
                <a:schemeClr val="accent1">
                  <a:lumMod val="20000"/>
                  <a:lumOff val="80000"/>
                  <a:alpha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a:extLst>
                <a:ext uri="{FF2B5EF4-FFF2-40B4-BE49-F238E27FC236}">
                  <a16:creationId xmlns:a16="http://schemas.microsoft.com/office/drawing/2014/main" id="{9B5A9841-BE13-32DF-4192-2E34E21BE6A0}"/>
                </a:ext>
              </a:extLst>
            </p:cNvPr>
            <p:cNvSpPr txBox="1"/>
            <p:nvPr/>
          </p:nvSpPr>
          <p:spPr>
            <a:xfrm>
              <a:off x="4503593" y="889010"/>
              <a:ext cx="459509" cy="307778"/>
            </a:xfrm>
            <a:prstGeom prst="rect">
              <a:avLst/>
            </a:prstGeom>
            <a:noFill/>
          </p:spPr>
          <p:txBody>
            <a:bodyPr wrap="square">
              <a:spAutoFit/>
            </a:bodyPr>
            <a:lstStyle/>
            <a:p>
              <a:pPr algn="ctr"/>
              <a:r>
                <a:rPr lang="en-US" altLang="zh-CN" sz="1400" b="1" dirty="0">
                  <a:solidFill>
                    <a:schemeClr val="accent1">
                      <a:lumMod val="75000"/>
                    </a:schemeClr>
                  </a:solidFill>
                  <a:latin typeface="Arial" panose="020B0604020202020204" pitchFamily="34" charset="0"/>
                  <a:cs typeface="Arial" panose="020B0604020202020204" pitchFamily="34" charset="0"/>
                </a:rPr>
                <a:t>IR</a:t>
              </a:r>
              <a:endParaRPr lang="zh-CN" altLang="en-US" sz="1400" dirty="0">
                <a:solidFill>
                  <a:schemeClr val="accent1">
                    <a:lumMod val="75000"/>
                  </a:schemeClr>
                </a:solidFill>
              </a:endParaRPr>
            </a:p>
          </p:txBody>
        </p:sp>
        <p:sp>
          <p:nvSpPr>
            <p:cNvPr id="13" name="文本框 12">
              <a:extLst>
                <a:ext uri="{FF2B5EF4-FFF2-40B4-BE49-F238E27FC236}">
                  <a16:creationId xmlns:a16="http://schemas.microsoft.com/office/drawing/2014/main" id="{2D193F5C-77C4-DF88-4DD7-B820749B2E2C}"/>
                </a:ext>
              </a:extLst>
            </p:cNvPr>
            <p:cNvSpPr txBox="1"/>
            <p:nvPr/>
          </p:nvSpPr>
          <p:spPr>
            <a:xfrm>
              <a:off x="4898101" y="3279394"/>
              <a:ext cx="2512349" cy="307778"/>
            </a:xfrm>
            <a:prstGeom prst="rect">
              <a:avLst/>
            </a:prstGeom>
            <a:noFill/>
          </p:spPr>
          <p:txBody>
            <a:bodyPr wrap="square">
              <a:spAutoFit/>
            </a:bodyPr>
            <a:lstStyle/>
            <a:p>
              <a:pPr algn="ctr"/>
              <a:r>
                <a:rPr lang="en-US" altLang="zh-CN" sz="1400" b="1" dirty="0">
                  <a:solidFill>
                    <a:schemeClr val="accent1">
                      <a:lumMod val="75000"/>
                    </a:schemeClr>
                  </a:solidFill>
                  <a:latin typeface="Arial" panose="020B0604020202020204" pitchFamily="34" charset="0"/>
                  <a:cs typeface="Arial" panose="020B0604020202020204" pitchFamily="34" charset="0"/>
                </a:rPr>
                <a:t>RF gymnastics</a:t>
              </a:r>
              <a:endParaRPr lang="zh-CN" altLang="en-US" sz="1400" dirty="0">
                <a:solidFill>
                  <a:schemeClr val="accent1">
                    <a:lumMod val="75000"/>
                  </a:schemeClr>
                </a:solidFill>
              </a:endParaRPr>
            </a:p>
          </p:txBody>
        </p:sp>
        <p:sp>
          <p:nvSpPr>
            <p:cNvPr id="14" name="文本框 13">
              <a:extLst>
                <a:ext uri="{FF2B5EF4-FFF2-40B4-BE49-F238E27FC236}">
                  <a16:creationId xmlns:a16="http://schemas.microsoft.com/office/drawing/2014/main" id="{9FE84522-E018-8867-B5DC-0D8ABFFFE86B}"/>
                </a:ext>
              </a:extLst>
            </p:cNvPr>
            <p:cNvSpPr txBox="1"/>
            <p:nvPr/>
          </p:nvSpPr>
          <p:spPr>
            <a:xfrm>
              <a:off x="2381250" y="3279394"/>
              <a:ext cx="2238374" cy="307778"/>
            </a:xfrm>
            <a:prstGeom prst="rect">
              <a:avLst/>
            </a:prstGeom>
            <a:noFill/>
          </p:spPr>
          <p:txBody>
            <a:bodyPr wrap="square">
              <a:spAutoFit/>
            </a:bodyPr>
            <a:lstStyle/>
            <a:p>
              <a:pPr algn="ctr"/>
              <a:r>
                <a:rPr lang="en-US" altLang="zh-CN" sz="1400" b="1" dirty="0">
                  <a:solidFill>
                    <a:schemeClr val="accent1">
                      <a:lumMod val="75000"/>
                    </a:schemeClr>
                  </a:solidFill>
                  <a:latin typeface="Arial" panose="020B0604020202020204" pitchFamily="34" charset="0"/>
                  <a:cs typeface="Arial" panose="020B0604020202020204" pitchFamily="34" charset="0"/>
                </a:rPr>
                <a:t>Cooling section</a:t>
              </a:r>
              <a:endParaRPr lang="zh-CN" altLang="en-US" sz="1400" dirty="0">
                <a:solidFill>
                  <a:schemeClr val="accent1">
                    <a:lumMod val="75000"/>
                  </a:schemeClr>
                </a:solidFill>
              </a:endParaRPr>
            </a:p>
          </p:txBody>
        </p:sp>
        <p:sp>
          <p:nvSpPr>
            <p:cNvPr id="15" name="文本框 14">
              <a:extLst>
                <a:ext uri="{FF2B5EF4-FFF2-40B4-BE49-F238E27FC236}">
                  <a16:creationId xmlns:a16="http://schemas.microsoft.com/office/drawing/2014/main" id="{7F05E0FA-99A7-9112-FF6E-49FA66537811}"/>
                </a:ext>
              </a:extLst>
            </p:cNvPr>
            <p:cNvSpPr txBox="1"/>
            <p:nvPr/>
          </p:nvSpPr>
          <p:spPr>
            <a:xfrm>
              <a:off x="6153149" y="1476132"/>
              <a:ext cx="1271026" cy="307778"/>
            </a:xfrm>
            <a:prstGeom prst="rect">
              <a:avLst/>
            </a:prstGeom>
            <a:noFill/>
          </p:spPr>
          <p:txBody>
            <a:bodyPr wrap="square">
              <a:spAutoFit/>
            </a:bodyPr>
            <a:lstStyle/>
            <a:p>
              <a:pPr algn="ctr"/>
              <a:r>
                <a:rPr lang="en-US" altLang="zh-CN" sz="1400" b="1" dirty="0">
                  <a:solidFill>
                    <a:schemeClr val="accent1">
                      <a:lumMod val="75000"/>
                    </a:schemeClr>
                  </a:solidFill>
                  <a:latin typeface="Arial" panose="020B0604020202020204" pitchFamily="34" charset="0"/>
                  <a:cs typeface="Arial" panose="020B0604020202020204" pitchFamily="34" charset="0"/>
                </a:rPr>
                <a:t>Inj. /Ext.</a:t>
              </a:r>
              <a:endParaRPr lang="zh-CN" altLang="en-US" sz="1400" dirty="0">
                <a:solidFill>
                  <a:schemeClr val="accent1">
                    <a:lumMod val="75000"/>
                  </a:schemeClr>
                </a:solidFill>
              </a:endParaRPr>
            </a:p>
          </p:txBody>
        </p:sp>
        <p:sp>
          <p:nvSpPr>
            <p:cNvPr id="16" name="文本框 15">
              <a:extLst>
                <a:ext uri="{FF2B5EF4-FFF2-40B4-BE49-F238E27FC236}">
                  <a16:creationId xmlns:a16="http://schemas.microsoft.com/office/drawing/2014/main" id="{C6D8F752-6E81-ACFA-7446-B8BB2CF713B0}"/>
                </a:ext>
              </a:extLst>
            </p:cNvPr>
            <p:cNvSpPr txBox="1"/>
            <p:nvPr/>
          </p:nvSpPr>
          <p:spPr>
            <a:xfrm>
              <a:off x="1230435" y="2210029"/>
              <a:ext cx="2623619" cy="592534"/>
            </a:xfrm>
            <a:prstGeom prst="rect">
              <a:avLst/>
            </a:prstGeom>
            <a:noFill/>
          </p:spPr>
          <p:txBody>
            <a:bodyPr wrap="square">
              <a:spAutoFit/>
            </a:bodyPr>
            <a:lstStyle/>
            <a:p>
              <a:pPr algn="ctr"/>
              <a:r>
                <a:rPr lang="en-US" altLang="zh-CN" sz="1400" b="1" dirty="0">
                  <a:solidFill>
                    <a:schemeClr val="accent1">
                      <a:lumMod val="75000"/>
                    </a:schemeClr>
                  </a:solidFill>
                  <a:latin typeface="Arial" panose="020B0604020202020204" pitchFamily="34" charset="0"/>
                  <a:cs typeface="Arial" panose="020B0604020202020204" pitchFamily="34" charset="0"/>
                </a:rPr>
                <a:t>Chromaticity correction</a:t>
              </a:r>
            </a:p>
            <a:p>
              <a:pPr algn="ctr"/>
              <a:r>
                <a:rPr lang="en-US" altLang="zh-CN" sz="1400" b="1" dirty="0">
                  <a:solidFill>
                    <a:schemeClr val="accent1">
                      <a:lumMod val="75000"/>
                    </a:schemeClr>
                  </a:solidFill>
                  <a:latin typeface="Arial" panose="020B0604020202020204" pitchFamily="34" charset="0"/>
                  <a:cs typeface="Arial" panose="020B0604020202020204" pitchFamily="34" charset="0"/>
                </a:rPr>
                <a:t>/Collimation</a:t>
              </a:r>
              <a:endParaRPr lang="zh-CN" altLang="en-US" sz="1400" dirty="0">
                <a:solidFill>
                  <a:schemeClr val="accent1">
                    <a:lumMod val="75000"/>
                  </a:schemeClr>
                </a:solidFill>
              </a:endParaRPr>
            </a:p>
          </p:txBody>
        </p:sp>
      </p:grpSp>
      <p:cxnSp>
        <p:nvCxnSpPr>
          <p:cNvPr id="17" name="直接箭头连接符 16">
            <a:extLst>
              <a:ext uri="{FF2B5EF4-FFF2-40B4-BE49-F238E27FC236}">
                <a16:creationId xmlns:a16="http://schemas.microsoft.com/office/drawing/2014/main" id="{10A7044A-E0B3-5A58-EDD6-90290351ABB6}"/>
              </a:ext>
            </a:extLst>
          </p:cNvPr>
          <p:cNvCxnSpPr>
            <a:cxnSpLocks/>
          </p:cNvCxnSpPr>
          <p:nvPr/>
        </p:nvCxnSpPr>
        <p:spPr>
          <a:xfrm>
            <a:off x="4588715" y="4015814"/>
            <a:ext cx="61033" cy="3716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文本框 19">
            <a:extLst>
              <a:ext uri="{FF2B5EF4-FFF2-40B4-BE49-F238E27FC236}">
                <a16:creationId xmlns:a16="http://schemas.microsoft.com/office/drawing/2014/main" id="{27ABD3D9-0DCB-EE9C-ED08-5AD87DECD1E0}"/>
              </a:ext>
            </a:extLst>
          </p:cNvPr>
          <p:cNvSpPr txBox="1"/>
          <p:nvPr/>
        </p:nvSpPr>
        <p:spPr>
          <a:xfrm>
            <a:off x="3170249" y="3687126"/>
            <a:ext cx="2836931" cy="307777"/>
          </a:xfrm>
          <a:prstGeom prst="rect">
            <a:avLst/>
          </a:prstGeom>
          <a:noFill/>
        </p:spPr>
        <p:txBody>
          <a:bodyPr wrap="square">
            <a:spAutoFit/>
          </a:bodyPr>
          <a:lstStyle/>
          <a:p>
            <a:pPr algn="ctr"/>
            <a:r>
              <a:rPr lang="en-US" altLang="zh-CN" sz="1400" b="1" dirty="0">
                <a:solidFill>
                  <a:schemeClr val="accent1">
                    <a:lumMod val="75000"/>
                  </a:schemeClr>
                </a:solidFill>
                <a:latin typeface="Arial" panose="020B0604020202020204" pitchFamily="34" charset="0"/>
                <a:cs typeface="Arial" panose="020B0604020202020204" pitchFamily="34" charset="0"/>
              </a:rPr>
              <a:t>Reserved IR</a:t>
            </a:r>
            <a:endParaRPr lang="zh-CN" altLang="en-US" sz="1400" dirty="0">
              <a:solidFill>
                <a:schemeClr val="accent1">
                  <a:lumMod val="75000"/>
                </a:schemeClr>
              </a:solidFill>
            </a:endParaRPr>
          </a:p>
        </p:txBody>
      </p:sp>
      <p:sp>
        <p:nvSpPr>
          <p:cNvPr id="22" name="文本框 21">
            <a:extLst>
              <a:ext uri="{FF2B5EF4-FFF2-40B4-BE49-F238E27FC236}">
                <a16:creationId xmlns:a16="http://schemas.microsoft.com/office/drawing/2014/main" id="{F50628DE-192A-E0BE-99AC-59957EA564CC}"/>
              </a:ext>
            </a:extLst>
          </p:cNvPr>
          <p:cNvSpPr txBox="1"/>
          <p:nvPr/>
        </p:nvSpPr>
        <p:spPr>
          <a:xfrm>
            <a:off x="107504" y="5105145"/>
            <a:ext cx="8784976" cy="1269578"/>
          </a:xfrm>
          <a:prstGeom prst="rect">
            <a:avLst/>
          </a:prstGeom>
          <a:noFill/>
        </p:spPr>
        <p:txBody>
          <a:bodyPr wrap="square">
            <a:spAutoFit/>
          </a:bodyPr>
          <a:lstStyle/>
          <a:p>
            <a:pPr marL="522000" indent="-216000">
              <a:spcAft>
                <a:spcPts val="450"/>
              </a:spcAft>
              <a:buFont typeface="Arial" panose="020B0604020202020204" pitchFamily="34" charset="0"/>
              <a:buChar char="•"/>
            </a:pPr>
            <a:r>
              <a:rPr lang="en-US" altLang="zh-CN" sz="1600" dirty="0">
                <a:solidFill>
                  <a:prstClr val="black"/>
                </a:solidFill>
                <a:ea typeface="等线" panose="02010600030101010101" pitchFamily="2" charset="-122"/>
                <a:cs typeface="Arial" panose="020B0604020202020204" pitchFamily="34" charset="0"/>
              </a:rPr>
              <a:t>Racetrack shape, longer linear sections to install other necessary devices</a:t>
            </a:r>
          </a:p>
          <a:p>
            <a:pPr marL="522000" indent="-216000">
              <a:spcAft>
                <a:spcPts val="450"/>
              </a:spcAft>
              <a:buFont typeface="Arial" panose="020B0604020202020204" pitchFamily="34" charset="0"/>
              <a:buChar char="•"/>
            </a:pPr>
            <a:r>
              <a:rPr lang="en-US" altLang="zh-CN" sz="1600" dirty="0">
                <a:solidFill>
                  <a:prstClr val="black"/>
                </a:solidFill>
                <a:ea typeface="等线" panose="02010600030101010101" pitchFamily="2" charset="-122"/>
                <a:cs typeface="Arial" panose="020B0604020202020204" pitchFamily="34" charset="0"/>
              </a:rPr>
              <a:t>One interaction region is ready in the first stage, another one reserved</a:t>
            </a:r>
          </a:p>
          <a:p>
            <a:pPr marL="522000" indent="-216000">
              <a:spcAft>
                <a:spcPts val="450"/>
              </a:spcAft>
              <a:buFont typeface="Arial" panose="020B0604020202020204" pitchFamily="34" charset="0"/>
              <a:buChar char="•"/>
            </a:pPr>
            <a:r>
              <a:rPr lang="en-US" altLang="zh-CN" sz="1600" dirty="0">
                <a:solidFill>
                  <a:prstClr val="black"/>
                </a:solidFill>
                <a:ea typeface="等线" panose="02010600030101010101" pitchFamily="2" charset="-122"/>
                <a:cs typeface="Arial" panose="020B0604020202020204" pitchFamily="34" charset="0"/>
              </a:rPr>
              <a:t>Lower chromaticity, correcting the chromaticity while keeping large dynamic apertures</a:t>
            </a:r>
          </a:p>
          <a:p>
            <a:pPr marL="522000" indent="-216000">
              <a:spcAft>
                <a:spcPts val="450"/>
              </a:spcAft>
              <a:buFont typeface="Arial" panose="020B0604020202020204" pitchFamily="34" charset="0"/>
              <a:buChar char="•"/>
            </a:pPr>
            <a:r>
              <a:rPr lang="en-US" altLang="zh-CN" sz="1600" dirty="0">
                <a:solidFill>
                  <a:prstClr val="black"/>
                </a:solidFill>
                <a:ea typeface="等线" panose="02010600030101010101" pitchFamily="2" charset="-122"/>
                <a:cs typeface="Arial" panose="020B0604020202020204" pitchFamily="34" charset="0"/>
              </a:rPr>
              <a:t>Less requirements for magnet apertures and gradients</a:t>
            </a:r>
          </a:p>
        </p:txBody>
      </p:sp>
      <p:sp>
        <p:nvSpPr>
          <p:cNvPr id="23" name="文本框 22">
            <a:extLst>
              <a:ext uri="{FF2B5EF4-FFF2-40B4-BE49-F238E27FC236}">
                <a16:creationId xmlns:a16="http://schemas.microsoft.com/office/drawing/2014/main" id="{401F975B-2585-1FA3-887C-272F552D9B86}"/>
              </a:ext>
            </a:extLst>
          </p:cNvPr>
          <p:cNvSpPr txBox="1"/>
          <p:nvPr/>
        </p:nvSpPr>
        <p:spPr>
          <a:xfrm>
            <a:off x="5004048" y="6303338"/>
            <a:ext cx="3888432" cy="369332"/>
          </a:xfrm>
          <a:prstGeom prst="rect">
            <a:avLst/>
          </a:prstGeom>
          <a:noFill/>
        </p:spPr>
        <p:txBody>
          <a:bodyPr wrap="square" rtlCol="0">
            <a:spAutoFit/>
          </a:bodyPr>
          <a:lstStyle/>
          <a:p>
            <a:r>
              <a:rPr lang="en-US" altLang="zh-CN" b="1" dirty="0">
                <a:solidFill>
                  <a:srgbClr val="C00000"/>
                </a:solidFill>
                <a:latin typeface="Arial" panose="020B0604020202020204" pitchFamily="34" charset="0"/>
                <a:cs typeface="Arial" panose="020B0604020202020204" pitchFamily="34" charset="0"/>
              </a:rPr>
              <a:t>Compared with old 8-figure </a:t>
            </a:r>
            <a:r>
              <a:rPr lang="en-US" altLang="zh-CN" b="1" dirty="0" err="1">
                <a:solidFill>
                  <a:srgbClr val="C00000"/>
                </a:solidFill>
                <a:latin typeface="Arial" panose="020B0604020202020204" pitchFamily="34" charset="0"/>
                <a:cs typeface="Arial" panose="020B0604020202020204" pitchFamily="34" charset="0"/>
              </a:rPr>
              <a:t>pRing</a:t>
            </a:r>
            <a:endParaRPr lang="en-US" altLang="zh-CN"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5374203"/>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2. Ion accelerator complex</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892480" cy="456535"/>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The lattice design also comes with an interaction region design</a:t>
            </a:r>
          </a:p>
        </p:txBody>
      </p:sp>
      <p:grpSp>
        <p:nvGrpSpPr>
          <p:cNvPr id="28" name="组合 27">
            <a:extLst>
              <a:ext uri="{FF2B5EF4-FFF2-40B4-BE49-F238E27FC236}">
                <a16:creationId xmlns:a16="http://schemas.microsoft.com/office/drawing/2014/main" id="{9E7BE428-BD3D-8D3B-F6F8-34869AF9D1F2}"/>
              </a:ext>
            </a:extLst>
          </p:cNvPr>
          <p:cNvGrpSpPr/>
          <p:nvPr/>
        </p:nvGrpSpPr>
        <p:grpSpPr>
          <a:xfrm>
            <a:off x="67735" y="1293247"/>
            <a:ext cx="9008529" cy="3251569"/>
            <a:chOff x="334286" y="890991"/>
            <a:chExt cx="11519812" cy="4158000"/>
          </a:xfrm>
        </p:grpSpPr>
        <p:grpSp>
          <p:nvGrpSpPr>
            <p:cNvPr id="29" name="组合 28">
              <a:extLst>
                <a:ext uri="{FF2B5EF4-FFF2-40B4-BE49-F238E27FC236}">
                  <a16:creationId xmlns:a16="http://schemas.microsoft.com/office/drawing/2014/main" id="{0FC3803B-0D54-1676-63FA-F28EDBE67C44}"/>
                </a:ext>
              </a:extLst>
            </p:cNvPr>
            <p:cNvGrpSpPr/>
            <p:nvPr/>
          </p:nvGrpSpPr>
          <p:grpSpPr>
            <a:xfrm>
              <a:off x="334286" y="890991"/>
              <a:ext cx="11519812" cy="4158000"/>
              <a:chOff x="334286" y="890991"/>
              <a:chExt cx="11519812" cy="4158000"/>
            </a:xfrm>
          </p:grpSpPr>
          <p:grpSp>
            <p:nvGrpSpPr>
              <p:cNvPr id="33" name="组合 32">
                <a:extLst>
                  <a:ext uri="{FF2B5EF4-FFF2-40B4-BE49-F238E27FC236}">
                    <a16:creationId xmlns:a16="http://schemas.microsoft.com/office/drawing/2014/main" id="{89CD6AD5-2369-FA11-795B-A8AB42C411CD}"/>
                  </a:ext>
                </a:extLst>
              </p:cNvPr>
              <p:cNvGrpSpPr/>
              <p:nvPr/>
            </p:nvGrpSpPr>
            <p:grpSpPr>
              <a:xfrm>
                <a:off x="334286" y="890991"/>
                <a:ext cx="11519812" cy="4158000"/>
                <a:chOff x="334286" y="986241"/>
                <a:chExt cx="11519812" cy="4158000"/>
              </a:xfrm>
            </p:grpSpPr>
            <p:grpSp>
              <p:nvGrpSpPr>
                <p:cNvPr id="36" name="组合 35">
                  <a:extLst>
                    <a:ext uri="{FF2B5EF4-FFF2-40B4-BE49-F238E27FC236}">
                      <a16:creationId xmlns:a16="http://schemas.microsoft.com/office/drawing/2014/main" id="{840BB993-DF5F-A6FE-98AD-63B765B35FE1}"/>
                    </a:ext>
                  </a:extLst>
                </p:cNvPr>
                <p:cNvGrpSpPr/>
                <p:nvPr/>
              </p:nvGrpSpPr>
              <p:grpSpPr>
                <a:xfrm>
                  <a:off x="334286" y="986241"/>
                  <a:ext cx="11519812" cy="4158000"/>
                  <a:chOff x="334286" y="986241"/>
                  <a:chExt cx="11519812" cy="4158000"/>
                </a:xfrm>
              </p:grpSpPr>
              <p:grpSp>
                <p:nvGrpSpPr>
                  <p:cNvPr id="38" name="组合 37">
                    <a:extLst>
                      <a:ext uri="{FF2B5EF4-FFF2-40B4-BE49-F238E27FC236}">
                        <a16:creationId xmlns:a16="http://schemas.microsoft.com/office/drawing/2014/main" id="{0D81D244-6530-9C56-C933-5CC7C6B5B236}"/>
                      </a:ext>
                    </a:extLst>
                  </p:cNvPr>
                  <p:cNvGrpSpPr/>
                  <p:nvPr/>
                </p:nvGrpSpPr>
                <p:grpSpPr>
                  <a:xfrm>
                    <a:off x="334286" y="986241"/>
                    <a:ext cx="11519812" cy="4158000"/>
                    <a:chOff x="334286" y="986241"/>
                    <a:chExt cx="11519812" cy="4158000"/>
                  </a:xfrm>
                </p:grpSpPr>
                <p:grpSp>
                  <p:nvGrpSpPr>
                    <p:cNvPr id="41" name="组合 40">
                      <a:extLst>
                        <a:ext uri="{FF2B5EF4-FFF2-40B4-BE49-F238E27FC236}">
                          <a16:creationId xmlns:a16="http://schemas.microsoft.com/office/drawing/2014/main" id="{E2043620-1459-568C-0063-661B8DBFB38F}"/>
                        </a:ext>
                      </a:extLst>
                    </p:cNvPr>
                    <p:cNvGrpSpPr/>
                    <p:nvPr/>
                  </p:nvGrpSpPr>
                  <p:grpSpPr>
                    <a:xfrm>
                      <a:off x="334286" y="986241"/>
                      <a:ext cx="11519812" cy="4158000"/>
                      <a:chOff x="334286" y="986241"/>
                      <a:chExt cx="11519812" cy="4158000"/>
                    </a:xfrm>
                  </p:grpSpPr>
                  <p:pic>
                    <p:nvPicPr>
                      <p:cNvPr id="44" name="图片 43" descr="图表, 折线图&#10;&#10;描述已自动生成">
                        <a:extLst>
                          <a:ext uri="{FF2B5EF4-FFF2-40B4-BE49-F238E27FC236}">
                            <a16:creationId xmlns:a16="http://schemas.microsoft.com/office/drawing/2014/main" id="{4B77EEFB-0897-4F64-9644-E19F3B96B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286" y="986241"/>
                        <a:ext cx="11519812" cy="4158000"/>
                      </a:xfrm>
                      <a:prstGeom prst="rect">
                        <a:avLst/>
                      </a:prstGeom>
                    </p:spPr>
                  </p:pic>
                  <p:cxnSp>
                    <p:nvCxnSpPr>
                      <p:cNvPr id="45" name="直接箭头连接符 44">
                        <a:extLst>
                          <a:ext uri="{FF2B5EF4-FFF2-40B4-BE49-F238E27FC236}">
                            <a16:creationId xmlns:a16="http://schemas.microsoft.com/office/drawing/2014/main" id="{A44079F3-4F3A-02EF-CDE0-023533DC2E21}"/>
                          </a:ext>
                        </a:extLst>
                      </p:cNvPr>
                      <p:cNvCxnSpPr>
                        <a:cxnSpLocks/>
                      </p:cNvCxnSpPr>
                      <p:nvPr/>
                    </p:nvCxnSpPr>
                    <p:spPr>
                      <a:xfrm rot="10800000">
                        <a:off x="2004291" y="1512745"/>
                        <a:ext cx="1274618" cy="375927"/>
                      </a:xfrm>
                      <a:prstGeom prst="straightConnector1">
                        <a:avLst/>
                      </a:prstGeom>
                      <a:noFill/>
                      <a:ln w="38100" cap="flat" cmpd="sng" algn="ctr">
                        <a:solidFill>
                          <a:sysClr val="windowText" lastClr="000000"/>
                        </a:solidFill>
                        <a:prstDash val="solid"/>
                        <a:miter lim="800000"/>
                        <a:tailEnd type="triangle"/>
                      </a:ln>
                      <a:effectLst/>
                    </p:spPr>
                  </p:cxnSp>
                  <p:cxnSp>
                    <p:nvCxnSpPr>
                      <p:cNvPr id="46" name="直接箭头连接符 45">
                        <a:extLst>
                          <a:ext uri="{FF2B5EF4-FFF2-40B4-BE49-F238E27FC236}">
                            <a16:creationId xmlns:a16="http://schemas.microsoft.com/office/drawing/2014/main" id="{7F0CF58B-496A-23EA-1C5E-279D9B99FDD7}"/>
                          </a:ext>
                        </a:extLst>
                      </p:cNvPr>
                      <p:cNvCxnSpPr>
                        <a:cxnSpLocks/>
                      </p:cNvCxnSpPr>
                      <p:nvPr/>
                    </p:nvCxnSpPr>
                    <p:spPr>
                      <a:xfrm>
                        <a:off x="1994766" y="2897619"/>
                        <a:ext cx="1274618" cy="0"/>
                      </a:xfrm>
                      <a:prstGeom prst="straightConnector1">
                        <a:avLst/>
                      </a:prstGeom>
                      <a:noFill/>
                      <a:ln w="38100" cap="flat" cmpd="sng" algn="ctr">
                        <a:solidFill>
                          <a:sysClr val="windowText" lastClr="000000"/>
                        </a:solidFill>
                        <a:prstDash val="solid"/>
                        <a:miter lim="800000"/>
                        <a:tailEnd type="triangle"/>
                      </a:ln>
                      <a:effectLst/>
                    </p:spPr>
                  </p:cxnSp>
                  <p:sp>
                    <p:nvSpPr>
                      <p:cNvPr id="47" name="文本框 46">
                        <a:extLst>
                          <a:ext uri="{FF2B5EF4-FFF2-40B4-BE49-F238E27FC236}">
                            <a16:creationId xmlns:a16="http://schemas.microsoft.com/office/drawing/2014/main" id="{C941290C-DA5C-B4D9-49E8-75974C3DB61B}"/>
                          </a:ext>
                        </a:extLst>
                      </p:cNvPr>
                      <p:cNvSpPr txBox="1"/>
                      <p:nvPr/>
                    </p:nvSpPr>
                    <p:spPr>
                      <a:xfrm>
                        <a:off x="2811422" y="1371173"/>
                        <a:ext cx="2353401" cy="4329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Electron beam</a:t>
                        </a:r>
                        <a:endParaRPr kumimoji="0" lang="zh-CN" altLang="en-US" sz="1600" b="0" i="0" u="none" strike="noStrike" kern="0" cap="none" spc="0" normalizeH="0" baseline="0" noProof="0" dirty="0">
                          <a:ln>
                            <a:noFill/>
                          </a:ln>
                          <a:solidFill>
                            <a:prstClr val="black"/>
                          </a:solidFill>
                          <a:effectLst/>
                          <a:uLnTx/>
                          <a:uFillTx/>
                          <a:latin typeface="等线" panose="02110004020202020204"/>
                          <a:ea typeface="等线" panose="02010600030101010101" pitchFamily="2" charset="-122"/>
                        </a:endParaRPr>
                      </a:p>
                    </p:txBody>
                  </p:sp>
                  <p:sp>
                    <p:nvSpPr>
                      <p:cNvPr id="48" name="文本框 47">
                        <a:extLst>
                          <a:ext uri="{FF2B5EF4-FFF2-40B4-BE49-F238E27FC236}">
                            <a16:creationId xmlns:a16="http://schemas.microsoft.com/office/drawing/2014/main" id="{266C3744-5897-78D3-D107-4289445A85E2}"/>
                          </a:ext>
                        </a:extLst>
                      </p:cNvPr>
                      <p:cNvSpPr txBox="1"/>
                      <p:nvPr/>
                    </p:nvSpPr>
                    <p:spPr>
                      <a:xfrm>
                        <a:off x="1521629" y="2943273"/>
                        <a:ext cx="2220891" cy="43293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Proton beam</a:t>
                        </a:r>
                        <a:endParaRPr kumimoji="0" lang="zh-CN" altLang="en-US" sz="1600" b="0" i="0" u="none" strike="noStrike" kern="0" cap="none" spc="0" normalizeH="0" baseline="0" noProof="0" dirty="0">
                          <a:ln>
                            <a:noFill/>
                          </a:ln>
                          <a:solidFill>
                            <a:prstClr val="black"/>
                          </a:solidFill>
                          <a:effectLst/>
                          <a:uLnTx/>
                          <a:uFillTx/>
                          <a:latin typeface="等线" panose="02110004020202020204"/>
                          <a:ea typeface="等线" panose="02010600030101010101" pitchFamily="2" charset="-122"/>
                        </a:endParaRPr>
                      </a:p>
                    </p:txBody>
                  </p:sp>
                  <p:cxnSp>
                    <p:nvCxnSpPr>
                      <p:cNvPr id="49" name="直接连接符 48">
                        <a:extLst>
                          <a:ext uri="{FF2B5EF4-FFF2-40B4-BE49-F238E27FC236}">
                            <a16:creationId xmlns:a16="http://schemas.microsoft.com/office/drawing/2014/main" id="{8558C19C-E5FD-FD8E-8B6C-F5E848EFAF2F}"/>
                          </a:ext>
                        </a:extLst>
                      </p:cNvPr>
                      <p:cNvCxnSpPr>
                        <a:cxnSpLocks/>
                      </p:cNvCxnSpPr>
                      <p:nvPr/>
                    </p:nvCxnSpPr>
                    <p:spPr>
                      <a:xfrm flipV="1">
                        <a:off x="5768817" y="2191310"/>
                        <a:ext cx="1717833" cy="403820"/>
                      </a:xfrm>
                      <a:prstGeom prst="line">
                        <a:avLst/>
                      </a:prstGeom>
                      <a:noFill/>
                      <a:ln w="25400" cap="flat" cmpd="sng" algn="ctr">
                        <a:solidFill>
                          <a:srgbClr val="4EA72E">
                            <a:lumMod val="60000"/>
                            <a:lumOff val="40000"/>
                          </a:srgbClr>
                        </a:solidFill>
                        <a:prstDash val="solid"/>
                        <a:miter lim="800000"/>
                      </a:ln>
                      <a:effectLst/>
                    </p:spPr>
                  </p:cxnSp>
                  <p:cxnSp>
                    <p:nvCxnSpPr>
                      <p:cNvPr id="50" name="直接连接符 49">
                        <a:extLst>
                          <a:ext uri="{FF2B5EF4-FFF2-40B4-BE49-F238E27FC236}">
                            <a16:creationId xmlns:a16="http://schemas.microsoft.com/office/drawing/2014/main" id="{A15DCE4E-69FB-53CB-44BE-12E21CE5C042}"/>
                          </a:ext>
                        </a:extLst>
                      </p:cNvPr>
                      <p:cNvCxnSpPr>
                        <a:cxnSpLocks/>
                      </p:cNvCxnSpPr>
                      <p:nvPr/>
                    </p:nvCxnSpPr>
                    <p:spPr>
                      <a:xfrm flipV="1">
                        <a:off x="5768817" y="2569152"/>
                        <a:ext cx="1717833" cy="35503"/>
                      </a:xfrm>
                      <a:prstGeom prst="line">
                        <a:avLst/>
                      </a:prstGeom>
                      <a:noFill/>
                      <a:ln w="25400" cap="flat" cmpd="sng" algn="ctr">
                        <a:solidFill>
                          <a:srgbClr val="4EA72E">
                            <a:lumMod val="60000"/>
                            <a:lumOff val="40000"/>
                          </a:srgbClr>
                        </a:solidFill>
                        <a:prstDash val="solid"/>
                        <a:miter lim="800000"/>
                      </a:ln>
                      <a:effectLst/>
                    </p:spPr>
                  </p:cxnSp>
                  <p:sp>
                    <p:nvSpPr>
                      <p:cNvPr id="51" name="矩形 50">
                        <a:extLst>
                          <a:ext uri="{FF2B5EF4-FFF2-40B4-BE49-F238E27FC236}">
                            <a16:creationId xmlns:a16="http://schemas.microsoft.com/office/drawing/2014/main" id="{A5283FBE-8E66-5350-4CF5-C69716700C97}"/>
                          </a:ext>
                        </a:extLst>
                      </p:cNvPr>
                      <p:cNvSpPr/>
                      <p:nvPr/>
                    </p:nvSpPr>
                    <p:spPr>
                      <a:xfrm>
                        <a:off x="7429500" y="2117146"/>
                        <a:ext cx="133350" cy="504000"/>
                      </a:xfrm>
                      <a:prstGeom prst="rect">
                        <a:avLst/>
                      </a:prstGeom>
                      <a:solidFill>
                        <a:srgbClr val="4EA72E">
                          <a:lumMod val="60000"/>
                          <a:lumOff val="40000"/>
                        </a:srgbClr>
                      </a:solidFill>
                      <a:ln w="19050" cap="flat" cmpd="sng" algn="ctr">
                        <a:solidFill>
                          <a:srgbClr val="4EA72E">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110004020202020204"/>
                          <a:ea typeface="等线" panose="02010600030101010101" pitchFamily="2" charset="-122"/>
                          <a:cs typeface="+mn-cs"/>
                        </a:endParaRPr>
                      </a:p>
                    </p:txBody>
                  </p:sp>
                </p:grpSp>
                <p:sp>
                  <p:nvSpPr>
                    <p:cNvPr id="42" name="文本框 41">
                      <a:extLst>
                        <a:ext uri="{FF2B5EF4-FFF2-40B4-BE49-F238E27FC236}">
                          <a16:creationId xmlns:a16="http://schemas.microsoft.com/office/drawing/2014/main" id="{F83F4F58-D5B6-0A64-54F1-849E381FC59F}"/>
                        </a:ext>
                      </a:extLst>
                    </p:cNvPr>
                    <p:cNvSpPr txBox="1"/>
                    <p:nvPr/>
                  </p:nvSpPr>
                  <p:spPr>
                    <a:xfrm>
                      <a:off x="5184875" y="2811693"/>
                      <a:ext cx="1357131" cy="6690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BpF1,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-20 </a:t>
                      </a:r>
                      <a:r>
                        <a:rPr kumimoji="0" lang="en-US" altLang="zh-CN" sz="1400" b="1" i="0" u="none" strike="noStrike" kern="0" cap="none" spc="0" normalizeH="0" baseline="0" noProof="0" dirty="0" err="1">
                          <a:ln>
                            <a:noFill/>
                          </a:ln>
                          <a:solidFill>
                            <a:prstClr val="black"/>
                          </a:solidFill>
                          <a:effectLst/>
                          <a:uLnTx/>
                          <a:uFillTx/>
                          <a:ea typeface="等线" panose="02010600030101010101" pitchFamily="2" charset="-122"/>
                          <a:cs typeface="Arial" panose="020B0604020202020204" pitchFamily="34" charset="0"/>
                        </a:rPr>
                        <a:t>mrad</a:t>
                      </a:r>
                      <a:endParaRPr kumimoji="0" lang="zh-CN" altLang="en-US" sz="1400" b="0" i="0" u="none" strike="noStrike" kern="0" cap="none" spc="0" normalizeH="0" baseline="0" noProof="0" dirty="0">
                        <a:ln>
                          <a:noFill/>
                        </a:ln>
                        <a:solidFill>
                          <a:prstClr val="black"/>
                        </a:solidFill>
                        <a:effectLst/>
                        <a:uLnTx/>
                        <a:uFillTx/>
                        <a:latin typeface="等线" panose="02110004020202020204"/>
                        <a:ea typeface="等线" panose="02010600030101010101" pitchFamily="2" charset="-122"/>
                      </a:endParaRPr>
                    </a:p>
                  </p:txBody>
                </p:sp>
                <p:sp>
                  <p:nvSpPr>
                    <p:cNvPr id="43" name="文本框 42">
                      <a:extLst>
                        <a:ext uri="{FF2B5EF4-FFF2-40B4-BE49-F238E27FC236}">
                          <a16:creationId xmlns:a16="http://schemas.microsoft.com/office/drawing/2014/main" id="{DF82A054-6461-7A7F-DBE6-C513BF5ECACC}"/>
                        </a:ext>
                      </a:extLst>
                    </p:cNvPr>
                    <p:cNvSpPr txBox="1"/>
                    <p:nvPr/>
                  </p:nvSpPr>
                  <p:spPr>
                    <a:xfrm>
                      <a:off x="5724345" y="1617934"/>
                      <a:ext cx="1426053" cy="66907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BpF2,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-120 </a:t>
                      </a:r>
                      <a:r>
                        <a:rPr kumimoji="0" lang="en-US" altLang="zh-CN" sz="1400" b="1" i="0" u="none" strike="noStrike" kern="0" cap="none" spc="0" normalizeH="0" baseline="0" noProof="0" dirty="0" err="1">
                          <a:ln>
                            <a:noFill/>
                          </a:ln>
                          <a:solidFill>
                            <a:prstClr val="black"/>
                          </a:solidFill>
                          <a:effectLst/>
                          <a:uLnTx/>
                          <a:uFillTx/>
                          <a:ea typeface="等线" panose="02010600030101010101" pitchFamily="2" charset="-122"/>
                          <a:cs typeface="Arial" panose="020B0604020202020204" pitchFamily="34" charset="0"/>
                        </a:rPr>
                        <a:t>mrad</a:t>
                      </a:r>
                      <a:endParaRPr kumimoji="0" lang="zh-CN" altLang="en-US" sz="1400" b="0" i="0" u="none" strike="noStrike" kern="0" cap="none" spc="0" normalizeH="0" baseline="0" noProof="0" dirty="0">
                        <a:ln>
                          <a:noFill/>
                        </a:ln>
                        <a:solidFill>
                          <a:prstClr val="black"/>
                        </a:solidFill>
                        <a:effectLst/>
                        <a:uLnTx/>
                        <a:uFillTx/>
                        <a:latin typeface="等线" panose="02110004020202020204"/>
                        <a:ea typeface="等线" panose="02010600030101010101" pitchFamily="2" charset="-122"/>
                      </a:endParaRPr>
                    </a:p>
                  </p:txBody>
                </p:sp>
              </p:grpSp>
              <p:sp>
                <p:nvSpPr>
                  <p:cNvPr id="39" name="矩形 38">
                    <a:extLst>
                      <a:ext uri="{FF2B5EF4-FFF2-40B4-BE49-F238E27FC236}">
                        <a16:creationId xmlns:a16="http://schemas.microsoft.com/office/drawing/2014/main" id="{2DD749AC-FF7B-4D87-CB66-41550F5FB57F}"/>
                      </a:ext>
                    </a:extLst>
                  </p:cNvPr>
                  <p:cNvSpPr/>
                  <p:nvPr/>
                </p:nvSpPr>
                <p:spPr>
                  <a:xfrm>
                    <a:off x="8458200" y="1267614"/>
                    <a:ext cx="1524000" cy="245131"/>
                  </a:xfrm>
                  <a:prstGeom prst="rect">
                    <a:avLst/>
                  </a:prstGeom>
                  <a:solidFill>
                    <a:srgbClr val="A02B93">
                      <a:lumMod val="60000"/>
                      <a:lumOff val="40000"/>
                    </a:srgbClr>
                  </a:solidFill>
                  <a:ln w="19050" cap="flat" cmpd="sng" algn="ctr">
                    <a:solidFill>
                      <a:srgbClr val="A02B93">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110004020202020204"/>
                      <a:ea typeface="等线" panose="02010600030101010101" pitchFamily="2" charset="-122"/>
                      <a:cs typeface="+mn-cs"/>
                    </a:endParaRPr>
                  </a:p>
                </p:txBody>
              </p:sp>
              <p:sp>
                <p:nvSpPr>
                  <p:cNvPr id="40" name="文本框 39">
                    <a:extLst>
                      <a:ext uri="{FF2B5EF4-FFF2-40B4-BE49-F238E27FC236}">
                        <a16:creationId xmlns:a16="http://schemas.microsoft.com/office/drawing/2014/main" id="{05F2168F-B099-3AA7-49A1-D8B2DF3B3CC8}"/>
                      </a:ext>
                    </a:extLst>
                  </p:cNvPr>
                  <p:cNvSpPr txBox="1"/>
                  <p:nvPr/>
                </p:nvSpPr>
                <p:spPr>
                  <a:xfrm>
                    <a:off x="8370006" y="1528869"/>
                    <a:ext cx="1770132" cy="3935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crab cavities</a:t>
                    </a:r>
                    <a:endParaRPr kumimoji="0" lang="zh-CN" altLang="en-US" sz="1400" b="0" i="0" u="none" strike="noStrike" kern="0" cap="none" spc="0" normalizeH="0" baseline="0" noProof="0" dirty="0">
                      <a:ln>
                        <a:noFill/>
                      </a:ln>
                      <a:solidFill>
                        <a:prstClr val="black"/>
                      </a:solidFill>
                      <a:effectLst/>
                      <a:uLnTx/>
                      <a:uFillTx/>
                      <a:latin typeface="等线" panose="02110004020202020204"/>
                      <a:ea typeface="等线" panose="02010600030101010101" pitchFamily="2" charset="-122"/>
                    </a:endParaRPr>
                  </a:p>
                </p:txBody>
              </p:sp>
            </p:grpSp>
            <p:sp>
              <p:nvSpPr>
                <p:cNvPr id="37" name="文本框 36">
                  <a:extLst>
                    <a:ext uri="{FF2B5EF4-FFF2-40B4-BE49-F238E27FC236}">
                      <a16:creationId xmlns:a16="http://schemas.microsoft.com/office/drawing/2014/main" id="{72FE6A88-73EE-4FE9-CEBE-607C14345891}"/>
                    </a:ext>
                  </a:extLst>
                </p:cNvPr>
                <p:cNvSpPr txBox="1"/>
                <p:nvPr/>
              </p:nvSpPr>
              <p:spPr>
                <a:xfrm>
                  <a:off x="7524748" y="2187773"/>
                  <a:ext cx="1658455" cy="3935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+/- 25 </a:t>
                  </a:r>
                  <a:r>
                    <a:rPr kumimoji="0" lang="en-US" altLang="zh-CN" sz="1400" b="1" i="0" u="none" strike="noStrike" kern="0" cap="none" spc="0" normalizeH="0" baseline="0" noProof="0" dirty="0" err="1">
                      <a:ln>
                        <a:noFill/>
                      </a:ln>
                      <a:solidFill>
                        <a:prstClr val="black"/>
                      </a:solidFill>
                      <a:effectLst/>
                      <a:uLnTx/>
                      <a:uFillTx/>
                      <a:ea typeface="等线" panose="02010600030101010101" pitchFamily="2" charset="-122"/>
                      <a:cs typeface="Arial" panose="020B0604020202020204" pitchFamily="34" charset="0"/>
                    </a:rPr>
                    <a:t>mrad</a:t>
                  </a:r>
                  <a:endParaRPr kumimoji="0" lang="zh-CN" altLang="en-US" sz="1400" b="0" i="0" u="none" strike="noStrike" kern="0" cap="none" spc="0" normalizeH="0" baseline="0" noProof="0" dirty="0">
                    <a:ln>
                      <a:noFill/>
                    </a:ln>
                    <a:solidFill>
                      <a:prstClr val="black"/>
                    </a:solidFill>
                    <a:effectLst/>
                    <a:uLnTx/>
                    <a:uFillTx/>
                    <a:latin typeface="等线" panose="02110004020202020204"/>
                    <a:ea typeface="等线" panose="02010600030101010101" pitchFamily="2" charset="-122"/>
                  </a:endParaRPr>
                </a:p>
              </p:txBody>
            </p:sp>
          </p:grpSp>
          <p:sp>
            <p:nvSpPr>
              <p:cNvPr id="35" name="文本框 34">
                <a:extLst>
                  <a:ext uri="{FF2B5EF4-FFF2-40B4-BE49-F238E27FC236}">
                    <a16:creationId xmlns:a16="http://schemas.microsoft.com/office/drawing/2014/main" id="{2D245824-D43A-209A-A263-0FB2BD13CDCC}"/>
                  </a:ext>
                </a:extLst>
              </p:cNvPr>
              <p:cNvSpPr txBox="1"/>
              <p:nvPr/>
            </p:nvSpPr>
            <p:spPr>
              <a:xfrm>
                <a:off x="7015009" y="1024965"/>
                <a:ext cx="723558" cy="39357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FDT</a:t>
                </a:r>
                <a:endParaRPr kumimoji="0" lang="zh-CN" altLang="en-US" sz="1400" b="0" i="0" u="none" strike="noStrike" kern="0" cap="none" spc="0" normalizeH="0" baseline="0" noProof="0" dirty="0">
                  <a:ln>
                    <a:noFill/>
                  </a:ln>
                  <a:solidFill>
                    <a:prstClr val="black"/>
                  </a:solidFill>
                  <a:effectLst/>
                  <a:uLnTx/>
                  <a:uFillTx/>
                  <a:latin typeface="等线" panose="02110004020202020204"/>
                  <a:ea typeface="等线" panose="02010600030101010101" pitchFamily="2" charset="-122"/>
                </a:endParaRPr>
              </a:p>
            </p:txBody>
          </p:sp>
        </p:grpSp>
        <p:cxnSp>
          <p:nvCxnSpPr>
            <p:cNvPr id="30" name="直接连接符 29">
              <a:extLst>
                <a:ext uri="{FF2B5EF4-FFF2-40B4-BE49-F238E27FC236}">
                  <a16:creationId xmlns:a16="http://schemas.microsoft.com/office/drawing/2014/main" id="{7CC27FE6-A617-8457-0E8B-63F15CD410C2}"/>
                </a:ext>
              </a:extLst>
            </p:cNvPr>
            <p:cNvCxnSpPr>
              <a:cxnSpLocks/>
            </p:cNvCxnSpPr>
            <p:nvPr/>
          </p:nvCxnSpPr>
          <p:spPr>
            <a:xfrm>
              <a:off x="5098473" y="2509405"/>
              <a:ext cx="594144" cy="118277"/>
            </a:xfrm>
            <a:prstGeom prst="line">
              <a:avLst/>
            </a:prstGeom>
            <a:noFill/>
            <a:ln w="25400" cap="flat" cmpd="sng" algn="ctr">
              <a:solidFill>
                <a:srgbClr val="0F9ED5">
                  <a:lumMod val="60000"/>
                  <a:lumOff val="40000"/>
                </a:srgbClr>
              </a:solidFill>
              <a:prstDash val="solid"/>
              <a:miter lim="800000"/>
            </a:ln>
            <a:effectLst/>
          </p:spPr>
        </p:cxnSp>
        <p:cxnSp>
          <p:nvCxnSpPr>
            <p:cNvPr id="31" name="直接连接符 30">
              <a:extLst>
                <a:ext uri="{FF2B5EF4-FFF2-40B4-BE49-F238E27FC236}">
                  <a16:creationId xmlns:a16="http://schemas.microsoft.com/office/drawing/2014/main" id="{8A2FFE5F-46A5-42B6-887D-C325A50419B8}"/>
                </a:ext>
              </a:extLst>
            </p:cNvPr>
            <p:cNvCxnSpPr>
              <a:cxnSpLocks/>
            </p:cNvCxnSpPr>
            <p:nvPr/>
          </p:nvCxnSpPr>
          <p:spPr>
            <a:xfrm flipV="1">
              <a:off x="5098473" y="2385158"/>
              <a:ext cx="594144" cy="110491"/>
            </a:xfrm>
            <a:prstGeom prst="line">
              <a:avLst/>
            </a:prstGeom>
            <a:noFill/>
            <a:ln w="25400" cap="flat" cmpd="sng" algn="ctr">
              <a:solidFill>
                <a:srgbClr val="0F9ED5">
                  <a:lumMod val="60000"/>
                  <a:lumOff val="40000"/>
                </a:srgbClr>
              </a:solidFill>
              <a:prstDash val="solid"/>
              <a:miter lim="800000"/>
            </a:ln>
            <a:effectLst/>
          </p:spPr>
        </p:cxnSp>
        <p:sp>
          <p:nvSpPr>
            <p:cNvPr id="32" name="矩形 31">
              <a:extLst>
                <a:ext uri="{FF2B5EF4-FFF2-40B4-BE49-F238E27FC236}">
                  <a16:creationId xmlns:a16="http://schemas.microsoft.com/office/drawing/2014/main" id="{BD2AE58A-9936-E698-8B8F-4FC2176A4A25}"/>
                </a:ext>
              </a:extLst>
            </p:cNvPr>
            <p:cNvSpPr/>
            <p:nvPr/>
          </p:nvSpPr>
          <p:spPr>
            <a:xfrm flipH="1">
              <a:off x="5704145" y="2361652"/>
              <a:ext cx="28800" cy="288000"/>
            </a:xfrm>
            <a:prstGeom prst="rect">
              <a:avLst/>
            </a:prstGeom>
            <a:solidFill>
              <a:srgbClr val="4EA72E">
                <a:lumMod val="60000"/>
                <a:lumOff val="40000"/>
              </a:srgbClr>
            </a:solidFill>
            <a:ln w="19050" cap="flat" cmpd="sng" algn="ctr">
              <a:solidFill>
                <a:srgbClr val="0F9ED5">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等线" panose="02110004020202020204"/>
                <a:ea typeface="等线" panose="02010600030101010101" pitchFamily="2" charset="-122"/>
                <a:cs typeface="+mn-cs"/>
              </a:endParaRPr>
            </a:p>
          </p:txBody>
        </p:sp>
      </p:grpSp>
      <p:pic>
        <p:nvPicPr>
          <p:cNvPr id="52" name="图片 51" descr="图片包含 图示&#10;&#10;描述已自动生成">
            <a:extLst>
              <a:ext uri="{FF2B5EF4-FFF2-40B4-BE49-F238E27FC236}">
                <a16:creationId xmlns:a16="http://schemas.microsoft.com/office/drawing/2014/main" id="{C9027C0C-B651-7304-8BB7-2371D439E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1" y="4537743"/>
            <a:ext cx="4320480" cy="1537960"/>
          </a:xfrm>
          <a:prstGeom prst="rect">
            <a:avLst/>
          </a:prstGeom>
        </p:spPr>
      </p:pic>
      <p:pic>
        <p:nvPicPr>
          <p:cNvPr id="53" name="图片 52" descr="图表&#10;&#10;描述已自动生成">
            <a:extLst>
              <a:ext uri="{FF2B5EF4-FFF2-40B4-BE49-F238E27FC236}">
                <a16:creationId xmlns:a16="http://schemas.microsoft.com/office/drawing/2014/main" id="{FE4BAC1A-B73A-F0C2-7A2E-78472800B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9" y="4521216"/>
            <a:ext cx="4320480" cy="1564658"/>
          </a:xfrm>
          <a:prstGeom prst="rect">
            <a:avLst/>
          </a:prstGeom>
        </p:spPr>
      </p:pic>
      <p:sp>
        <p:nvSpPr>
          <p:cNvPr id="56" name="文本框 55">
            <a:extLst>
              <a:ext uri="{FF2B5EF4-FFF2-40B4-BE49-F238E27FC236}">
                <a16:creationId xmlns:a16="http://schemas.microsoft.com/office/drawing/2014/main" id="{B89715B8-D4C3-F9D8-2F3B-B6D58C61A685}"/>
              </a:ext>
            </a:extLst>
          </p:cNvPr>
          <p:cNvSpPr txBox="1"/>
          <p:nvPr/>
        </p:nvSpPr>
        <p:spPr>
          <a:xfrm>
            <a:off x="3771451" y="2199778"/>
            <a:ext cx="588169" cy="307777"/>
          </a:xfrm>
          <a:prstGeom prst="rect">
            <a:avLst/>
          </a:prstGeom>
          <a:noFill/>
        </p:spPr>
        <p:txBody>
          <a:bodyPr wrap="square">
            <a:spAutoFit/>
          </a:bodyPr>
          <a:lstStyle/>
          <a:p>
            <a:pPr algn="ctr"/>
            <a:r>
              <a:rPr lang="en-US" altLang="zh-CN" sz="1400" b="1" dirty="0">
                <a:solidFill>
                  <a:srgbClr val="0F9ED5">
                    <a:lumMod val="60000"/>
                    <a:lumOff val="40000"/>
                  </a:srgbClr>
                </a:solidFill>
                <a:ea typeface="等线" panose="02010600030101010101" pitchFamily="2" charset="-122"/>
                <a:cs typeface="Arial" panose="020B0604020202020204" pitchFamily="34" charset="0"/>
              </a:rPr>
              <a:t>EDT</a:t>
            </a:r>
            <a:endParaRPr lang="zh-CN" altLang="en-US" sz="1400" dirty="0">
              <a:solidFill>
                <a:srgbClr val="0F9ED5">
                  <a:lumMod val="60000"/>
                  <a:lumOff val="40000"/>
                </a:srgbClr>
              </a:solidFill>
              <a:latin typeface="等线" panose="02110004020202020204"/>
              <a:ea typeface="等线" panose="02010600030101010101" pitchFamily="2" charset="-122"/>
            </a:endParaRPr>
          </a:p>
        </p:txBody>
      </p:sp>
      <p:sp>
        <p:nvSpPr>
          <p:cNvPr id="57" name="文本框 56">
            <a:extLst>
              <a:ext uri="{FF2B5EF4-FFF2-40B4-BE49-F238E27FC236}">
                <a16:creationId xmlns:a16="http://schemas.microsoft.com/office/drawing/2014/main" id="{6CDDF811-6F76-2A1D-DD4F-7989616DF5F8}"/>
              </a:ext>
            </a:extLst>
          </p:cNvPr>
          <p:cNvSpPr txBox="1"/>
          <p:nvPr/>
        </p:nvSpPr>
        <p:spPr>
          <a:xfrm>
            <a:off x="5366821" y="2625597"/>
            <a:ext cx="588169" cy="307777"/>
          </a:xfrm>
          <a:prstGeom prst="rect">
            <a:avLst/>
          </a:prstGeom>
          <a:noFill/>
        </p:spPr>
        <p:txBody>
          <a:bodyPr wrap="square">
            <a:spAutoFit/>
          </a:bodyPr>
          <a:lstStyle/>
          <a:p>
            <a:pPr algn="ctr"/>
            <a:r>
              <a:rPr lang="en-US" altLang="zh-CN" sz="1400" b="1" dirty="0">
                <a:solidFill>
                  <a:srgbClr val="4EA72E">
                    <a:lumMod val="60000"/>
                    <a:lumOff val="40000"/>
                  </a:srgbClr>
                </a:solidFill>
                <a:ea typeface="等线" panose="02010600030101010101" pitchFamily="2" charset="-122"/>
                <a:cs typeface="Arial" panose="020B0604020202020204" pitchFamily="34" charset="0"/>
              </a:rPr>
              <a:t>ZDC</a:t>
            </a:r>
            <a:endParaRPr lang="zh-CN" altLang="en-US" sz="1400" dirty="0">
              <a:solidFill>
                <a:srgbClr val="4EA72E">
                  <a:lumMod val="60000"/>
                  <a:lumOff val="40000"/>
                </a:srgbClr>
              </a:solidFill>
              <a:latin typeface="等线" panose="02110004020202020204"/>
              <a:ea typeface="等线" panose="02010600030101010101" pitchFamily="2" charset="-122"/>
            </a:endParaRPr>
          </a:p>
        </p:txBody>
      </p:sp>
      <p:sp>
        <p:nvSpPr>
          <p:cNvPr id="58" name="文本框 57">
            <a:extLst>
              <a:ext uri="{FF2B5EF4-FFF2-40B4-BE49-F238E27FC236}">
                <a16:creationId xmlns:a16="http://schemas.microsoft.com/office/drawing/2014/main" id="{A71B36C1-29EB-5F72-9A3B-4EC2342B2707}"/>
              </a:ext>
            </a:extLst>
          </p:cNvPr>
          <p:cNvSpPr txBox="1"/>
          <p:nvPr/>
        </p:nvSpPr>
        <p:spPr>
          <a:xfrm>
            <a:off x="1403650" y="6046194"/>
            <a:ext cx="2169230"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Betatron functions</a:t>
            </a:r>
            <a:endParaRPr kumimoji="0" lang="zh-CN" altLang="en-US" sz="1600" b="0" i="0" u="none" strike="noStrike" kern="0" cap="none" spc="0" normalizeH="0" baseline="0" noProof="0" dirty="0">
              <a:ln>
                <a:noFill/>
              </a:ln>
              <a:solidFill>
                <a:prstClr val="black"/>
              </a:solidFill>
              <a:effectLst/>
              <a:uLnTx/>
              <a:uFillTx/>
              <a:latin typeface="等线" panose="02110004020202020204"/>
              <a:ea typeface="等线" panose="02010600030101010101" pitchFamily="2" charset="-122"/>
            </a:endParaRPr>
          </a:p>
        </p:txBody>
      </p:sp>
      <p:sp>
        <p:nvSpPr>
          <p:cNvPr id="59" name="文本框 58">
            <a:extLst>
              <a:ext uri="{FF2B5EF4-FFF2-40B4-BE49-F238E27FC236}">
                <a16:creationId xmlns:a16="http://schemas.microsoft.com/office/drawing/2014/main" id="{82542742-C26F-AA70-3522-5A24B57FAFAA}"/>
              </a:ext>
            </a:extLst>
          </p:cNvPr>
          <p:cNvSpPr txBox="1"/>
          <p:nvPr/>
        </p:nvSpPr>
        <p:spPr>
          <a:xfrm>
            <a:off x="5658278" y="6046194"/>
            <a:ext cx="2362375" cy="33855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prstClr val="black"/>
                </a:solidFill>
                <a:effectLst/>
                <a:uLnTx/>
                <a:uFillTx/>
                <a:ea typeface="等线" panose="02010600030101010101" pitchFamily="2" charset="-122"/>
                <a:cs typeface="Arial" panose="020B0604020202020204" pitchFamily="34" charset="0"/>
              </a:rPr>
              <a:t>Dispersion functions</a:t>
            </a:r>
            <a:endParaRPr kumimoji="0" lang="zh-CN" altLang="en-US" sz="1600" b="0" i="0" u="none" strike="noStrike" kern="0" cap="none" spc="0" normalizeH="0" baseline="0" noProof="0" dirty="0">
              <a:ln>
                <a:noFill/>
              </a:ln>
              <a:solidFill>
                <a:prstClr val="black"/>
              </a:solidFill>
              <a:effectLst/>
              <a:uLnTx/>
              <a:uFillTx/>
              <a:latin typeface="等线" panose="02110004020202020204"/>
              <a:ea typeface="等线" panose="02010600030101010101" pitchFamily="2" charset="-122"/>
            </a:endParaRPr>
          </a:p>
        </p:txBody>
      </p:sp>
      <p:sp>
        <p:nvSpPr>
          <p:cNvPr id="61" name="文本框 60">
            <a:extLst>
              <a:ext uri="{FF2B5EF4-FFF2-40B4-BE49-F238E27FC236}">
                <a16:creationId xmlns:a16="http://schemas.microsoft.com/office/drawing/2014/main" id="{7F550E83-5F01-C853-8C13-FD51ABB4FA9E}"/>
              </a:ext>
            </a:extLst>
          </p:cNvPr>
          <p:cNvSpPr txBox="1"/>
          <p:nvPr/>
        </p:nvSpPr>
        <p:spPr>
          <a:xfrm>
            <a:off x="2483769" y="3179645"/>
            <a:ext cx="6520777" cy="954107"/>
          </a:xfrm>
          <a:prstGeom prst="rect">
            <a:avLst/>
          </a:prstGeom>
          <a:solidFill>
            <a:schemeClr val="tx1"/>
          </a:solidFill>
          <a:ln>
            <a:solidFill>
              <a:schemeClr val="tx1">
                <a:lumMod val="85000"/>
              </a:schemeClr>
            </a:solidFill>
          </a:ln>
        </p:spPr>
        <p:txBody>
          <a:bodyPr wrap="square">
            <a:spAutoFit/>
          </a:bodyPr>
          <a:lstStyle/>
          <a:p>
            <a:pPr marL="285750" indent="-285750">
              <a:buFont typeface="Wingdings" panose="05000000000000000000" pitchFamily="2" charset="2"/>
              <a:buChar char="ü"/>
            </a:pPr>
            <a:r>
              <a:rPr lang="en-US" altLang="zh-CN" sz="1400" dirty="0">
                <a:solidFill>
                  <a:prstClr val="black"/>
                </a:solidFill>
                <a:ea typeface="等线" panose="02010600030101010101" pitchFamily="2" charset="-122"/>
                <a:cs typeface="Arial" panose="020B0604020202020204" pitchFamily="34" charset="0"/>
              </a:rPr>
              <a:t>+4.4 m/-3.6 m free space for central detectors, and better for magnet designs</a:t>
            </a:r>
          </a:p>
          <a:p>
            <a:pPr marL="285750" indent="-285750">
              <a:buFont typeface="Wingdings" panose="05000000000000000000" pitchFamily="2" charset="2"/>
              <a:buChar char="ü"/>
            </a:pPr>
            <a:r>
              <a:rPr lang="en-US" altLang="zh-CN" sz="1400" dirty="0">
                <a:solidFill>
                  <a:prstClr val="black"/>
                </a:solidFill>
                <a:ea typeface="等线" panose="02010600030101010101" pitchFamily="2" charset="-122"/>
                <a:cs typeface="Arial" panose="020B0604020202020204" pitchFamily="34" charset="0"/>
              </a:rPr>
              <a:t>Large enough space for</a:t>
            </a:r>
            <a:r>
              <a:rPr lang="en-US" altLang="zh-CN" sz="1400" b="1" dirty="0">
                <a:solidFill>
                  <a:prstClr val="black"/>
                </a:solidFill>
                <a:ea typeface="等线" panose="02010600030101010101" pitchFamily="2" charset="-122"/>
                <a:cs typeface="Arial" panose="020B0604020202020204" pitchFamily="34" charset="0"/>
              </a:rPr>
              <a:t> </a:t>
            </a:r>
            <a:r>
              <a:rPr lang="en-US" altLang="zh-CN" sz="1400" dirty="0">
                <a:solidFill>
                  <a:prstClr val="black"/>
                </a:solidFill>
                <a:ea typeface="等线" panose="02010600030101010101" pitchFamily="2" charset="-122"/>
                <a:cs typeface="Arial" panose="020B0604020202020204" pitchFamily="34" charset="0"/>
              </a:rPr>
              <a:t>ZDC detector with a +/- 25 </a:t>
            </a:r>
            <a:r>
              <a:rPr lang="en-US" altLang="zh-CN" sz="1400" dirty="0" err="1">
                <a:solidFill>
                  <a:prstClr val="black"/>
                </a:solidFill>
                <a:ea typeface="等线" panose="02010600030101010101" pitchFamily="2" charset="-122"/>
                <a:cs typeface="Arial" panose="020B0604020202020204" pitchFamily="34" charset="0"/>
              </a:rPr>
              <a:t>mrad</a:t>
            </a:r>
            <a:r>
              <a:rPr lang="en-US" altLang="zh-CN" sz="1400" dirty="0">
                <a:solidFill>
                  <a:prstClr val="black"/>
                </a:solidFill>
                <a:ea typeface="等线" panose="02010600030101010101" pitchFamily="2" charset="-122"/>
                <a:cs typeface="Arial" panose="020B0604020202020204" pitchFamily="34" charset="0"/>
              </a:rPr>
              <a:t> neutron cone</a:t>
            </a:r>
          </a:p>
          <a:p>
            <a:pPr marL="285750" indent="-285750">
              <a:buFont typeface="Wingdings" panose="05000000000000000000" pitchFamily="2" charset="2"/>
              <a:buChar char="ü"/>
            </a:pPr>
            <a:r>
              <a:rPr lang="en-US" altLang="zh-CN" sz="1400" dirty="0">
                <a:solidFill>
                  <a:prstClr val="black"/>
                </a:solidFill>
                <a:ea typeface="等线" panose="02010600030101010101" pitchFamily="2" charset="-122"/>
                <a:cs typeface="Arial" panose="020B0604020202020204" pitchFamily="34" charset="0"/>
              </a:rPr>
              <a:t>~15 m for crab cavities with a β up to 2300 m, making it more feasible</a:t>
            </a:r>
          </a:p>
          <a:p>
            <a:pPr marL="285750" indent="-285750">
              <a:buFont typeface="Wingdings" panose="05000000000000000000" pitchFamily="2" charset="2"/>
              <a:buChar char="ü"/>
            </a:pPr>
            <a:r>
              <a:rPr lang="en-US" altLang="zh-CN" sz="1400" dirty="0">
                <a:solidFill>
                  <a:prstClr val="black"/>
                </a:solidFill>
                <a:ea typeface="等线" panose="02010600030101010101" pitchFamily="2" charset="-122"/>
                <a:cs typeface="Arial" panose="020B0604020202020204" pitchFamily="34" charset="0"/>
              </a:rPr>
              <a:t>~ 1 m dispersion and lower beam angular divergence at the FDT position</a:t>
            </a:r>
          </a:p>
        </p:txBody>
      </p:sp>
      <p:sp>
        <p:nvSpPr>
          <p:cNvPr id="62" name="文本框 61">
            <a:extLst>
              <a:ext uri="{FF2B5EF4-FFF2-40B4-BE49-F238E27FC236}">
                <a16:creationId xmlns:a16="http://schemas.microsoft.com/office/drawing/2014/main" id="{DD972C59-E05D-C9EC-3DBF-2030DB01BE22}"/>
              </a:ext>
            </a:extLst>
          </p:cNvPr>
          <p:cNvSpPr txBox="1"/>
          <p:nvPr/>
        </p:nvSpPr>
        <p:spPr>
          <a:xfrm>
            <a:off x="251520" y="6313667"/>
            <a:ext cx="8712968" cy="335156"/>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sz="1200" dirty="0">
                <a:solidFill>
                  <a:srgbClr val="0000FF"/>
                </a:solidFill>
                <a:ea typeface="黑体" panose="02010609060101010101" pitchFamily="49" charset="-122"/>
                <a:cs typeface="Times New Roman" panose="02020603050405020304" pitchFamily="18" charset="0"/>
              </a:rPr>
              <a:t>More details in the Updates on ion collider ring optics and collision schemes (Lei Wang)</a:t>
            </a:r>
          </a:p>
        </p:txBody>
      </p:sp>
    </p:spTree>
    <p:extLst>
      <p:ext uri="{BB962C8B-B14F-4D97-AF65-F5344CB8AC3E}">
        <p14:creationId xmlns:p14="http://schemas.microsoft.com/office/powerpoint/2010/main" val="424072507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3. Electron accelerator complex</a:t>
            </a:r>
          </a:p>
        </p:txBody>
      </p:sp>
      <p:sp>
        <p:nvSpPr>
          <p:cNvPr id="3" name="文本框 2">
            <a:extLst>
              <a:ext uri="{FF2B5EF4-FFF2-40B4-BE49-F238E27FC236}">
                <a16:creationId xmlns:a16="http://schemas.microsoft.com/office/drawing/2014/main" id="{FD0C105C-A74C-B91E-3405-724FCE20CF66}"/>
              </a:ext>
            </a:extLst>
          </p:cNvPr>
          <p:cNvSpPr txBox="1"/>
          <p:nvPr/>
        </p:nvSpPr>
        <p:spPr>
          <a:xfrm>
            <a:off x="110872" y="836712"/>
            <a:ext cx="9073008" cy="1856919"/>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For the electron collision ring, synchrotron radiation is within acceptable limits: </a:t>
            </a:r>
            <a:r>
              <a:rPr lang="pl-PL" altLang="zh-CN" dirty="0">
                <a:solidFill>
                  <a:schemeClr val="bg2"/>
                </a:solidFill>
                <a:ea typeface="黑体" panose="02010609060101010101" pitchFamily="49" charset="-122"/>
                <a:cs typeface="Times New Roman" panose="02020603050405020304" pitchFamily="18" charset="0"/>
              </a:rPr>
              <a:t>0.72MW, 2.3kW/m @ 3.5 GeV and 3MW, 9.5kW/m @ 5GeV</a:t>
            </a:r>
            <a:r>
              <a:rPr lang="en-US" altLang="zh-CN" dirty="0">
                <a:solidFill>
                  <a:schemeClr val="bg2"/>
                </a:solidFill>
                <a:ea typeface="黑体" panose="02010609060101010101" pitchFamily="49" charset="-122"/>
                <a:cs typeface="Times New Roman" panose="02020603050405020304" pitchFamily="18" charset="0"/>
              </a:rPr>
              <a:t>.</a:t>
            </a:r>
          </a:p>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Optic design is very important to equilibrium emittance. We choose 90 degree phase advance per FODO cell. </a:t>
            </a:r>
          </a:p>
        </p:txBody>
      </p:sp>
      <p:pic>
        <p:nvPicPr>
          <p:cNvPr id="4" name="图片 3">
            <a:extLst>
              <a:ext uri="{FF2B5EF4-FFF2-40B4-BE49-F238E27FC236}">
                <a16:creationId xmlns:a16="http://schemas.microsoft.com/office/drawing/2014/main" id="{7FA69A59-CE71-A258-AEE0-364392643562}"/>
              </a:ext>
            </a:extLst>
          </p:cNvPr>
          <p:cNvPicPr>
            <a:picLocks noChangeAspect="1"/>
          </p:cNvPicPr>
          <p:nvPr/>
        </p:nvPicPr>
        <p:blipFill>
          <a:blip r:embed="rId2"/>
          <a:stretch>
            <a:fillRect/>
          </a:stretch>
        </p:blipFill>
        <p:spPr>
          <a:xfrm>
            <a:off x="496960" y="2696714"/>
            <a:ext cx="3700412" cy="2690928"/>
          </a:xfrm>
          <a:prstGeom prst="rect">
            <a:avLst/>
          </a:prstGeom>
        </p:spPr>
      </p:pic>
      <p:pic>
        <p:nvPicPr>
          <p:cNvPr id="5" name="图片 4">
            <a:extLst>
              <a:ext uri="{FF2B5EF4-FFF2-40B4-BE49-F238E27FC236}">
                <a16:creationId xmlns:a16="http://schemas.microsoft.com/office/drawing/2014/main" id="{47B0E076-B0E2-EC65-9102-08C3958C970F}"/>
              </a:ext>
            </a:extLst>
          </p:cNvPr>
          <p:cNvPicPr>
            <a:picLocks noChangeAspect="1"/>
          </p:cNvPicPr>
          <p:nvPr/>
        </p:nvPicPr>
        <p:blipFill>
          <a:blip r:embed="rId3"/>
          <a:stretch>
            <a:fillRect/>
          </a:stretch>
        </p:blipFill>
        <p:spPr>
          <a:xfrm>
            <a:off x="4197372" y="2692606"/>
            <a:ext cx="3701823" cy="2691953"/>
          </a:xfrm>
          <a:prstGeom prst="rect">
            <a:avLst/>
          </a:prstGeom>
        </p:spPr>
      </p:pic>
      <p:sp>
        <p:nvSpPr>
          <p:cNvPr id="6" name="文本框 5">
            <a:extLst>
              <a:ext uri="{FF2B5EF4-FFF2-40B4-BE49-F238E27FC236}">
                <a16:creationId xmlns:a16="http://schemas.microsoft.com/office/drawing/2014/main" id="{545A4201-4299-A739-3439-9CF7B0ED4C1A}"/>
              </a:ext>
            </a:extLst>
          </p:cNvPr>
          <p:cNvSpPr txBox="1"/>
          <p:nvPr/>
        </p:nvSpPr>
        <p:spPr>
          <a:xfrm>
            <a:off x="107504" y="5408373"/>
            <a:ext cx="9073008" cy="1374992"/>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sz="1700" dirty="0">
                <a:solidFill>
                  <a:schemeClr val="bg2"/>
                </a:solidFill>
                <a:ea typeface="黑体" panose="02010609060101010101" pitchFamily="49" charset="-122"/>
                <a:cs typeface="Times New Roman" panose="02020603050405020304" pitchFamily="18" charset="0"/>
              </a:rPr>
              <a:t>Due to the radiation damping time is too long (13316/26632 turns), the wiggler is needed.</a:t>
            </a:r>
          </a:p>
          <a:p>
            <a:pPr marL="285750" indent="-285750" defTabSz="944895">
              <a:lnSpc>
                <a:spcPct val="150000"/>
              </a:lnSpc>
              <a:spcBef>
                <a:spcPts val="1200"/>
              </a:spcBef>
              <a:buClr>
                <a:schemeClr val="bg2"/>
              </a:buClr>
              <a:buFont typeface="Wingdings" panose="05000000000000000000" pitchFamily="2" charset="2"/>
              <a:buChar char="Ø"/>
            </a:pPr>
            <a:r>
              <a:rPr lang="en-US" altLang="zh-CN" sz="1700" dirty="0">
                <a:solidFill>
                  <a:schemeClr val="bg2"/>
                </a:solidFill>
                <a:ea typeface="黑体" panose="02010609060101010101" pitchFamily="49" charset="-122"/>
                <a:cs typeface="Times New Roman" panose="02020603050405020304" pitchFamily="18" charset="0"/>
              </a:rPr>
              <a:t>Synchrotron radiation needs to be avoided before entering the IR, which can damage detection equipment and affect detector data acquisition.</a:t>
            </a:r>
          </a:p>
        </p:txBody>
      </p:sp>
    </p:spTree>
    <p:extLst>
      <p:ext uri="{BB962C8B-B14F-4D97-AF65-F5344CB8AC3E}">
        <p14:creationId xmlns:p14="http://schemas.microsoft.com/office/powerpoint/2010/main" val="389686556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1693579-FC28-640D-716A-9326A93212A5}"/>
              </a:ext>
            </a:extLst>
          </p:cNvPr>
          <p:cNvGrpSpPr/>
          <p:nvPr/>
        </p:nvGrpSpPr>
        <p:grpSpPr>
          <a:xfrm>
            <a:off x="359761" y="2852936"/>
            <a:ext cx="4011940" cy="2890892"/>
            <a:chOff x="395536" y="3109129"/>
            <a:chExt cx="4011940" cy="2890892"/>
          </a:xfrm>
        </p:grpSpPr>
        <p:pic>
          <p:nvPicPr>
            <p:cNvPr id="5" name="图片 4">
              <a:extLst>
                <a:ext uri="{FF2B5EF4-FFF2-40B4-BE49-F238E27FC236}">
                  <a16:creationId xmlns:a16="http://schemas.microsoft.com/office/drawing/2014/main" id="{D699EA8B-6B8A-417D-3002-AA7F97BC3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3109129"/>
              <a:ext cx="4011940" cy="2890892"/>
            </a:xfrm>
            <a:prstGeom prst="rect">
              <a:avLst/>
            </a:prstGeom>
          </p:spPr>
        </p:pic>
        <p:sp>
          <p:nvSpPr>
            <p:cNvPr id="6" name="文本框 5">
              <a:extLst>
                <a:ext uri="{FF2B5EF4-FFF2-40B4-BE49-F238E27FC236}">
                  <a16:creationId xmlns:a16="http://schemas.microsoft.com/office/drawing/2014/main" id="{08EBD932-952C-08BA-9B1D-D3E1C80AF3A6}"/>
                </a:ext>
              </a:extLst>
            </p:cNvPr>
            <p:cNvSpPr txBox="1"/>
            <p:nvPr/>
          </p:nvSpPr>
          <p:spPr>
            <a:xfrm>
              <a:off x="1187624" y="3573016"/>
              <a:ext cx="2088232" cy="830997"/>
            </a:xfrm>
            <a:prstGeom prst="rect">
              <a:avLst/>
            </a:prstGeom>
            <a:noFill/>
          </p:spPr>
          <p:txBody>
            <a:bodyPr wrap="square" rtlCol="0">
              <a:spAutoFit/>
            </a:bodyPr>
            <a:lstStyle/>
            <a:p>
              <a:r>
                <a:rPr lang="en-US" altLang="zh-CN" sz="1600" dirty="0">
                  <a:solidFill>
                    <a:schemeClr val="bg2"/>
                  </a:solidFill>
                </a:rPr>
                <a:t>Reduce </a:t>
              </a:r>
              <a:r>
                <a:rPr lang="en-US" altLang="zh-CN" sz="1600" dirty="0" err="1">
                  <a:solidFill>
                    <a:schemeClr val="bg2"/>
                  </a:solidFill>
                </a:rPr>
                <a:t>εy</a:t>
              </a:r>
              <a:r>
                <a:rPr lang="en-US" altLang="zh-CN" sz="1600" dirty="0">
                  <a:solidFill>
                    <a:schemeClr val="bg2"/>
                  </a:solidFill>
                </a:rPr>
                <a:t> from 60 to 10 </a:t>
              </a:r>
              <a:r>
                <a:rPr lang="en-US" altLang="zh-CN" sz="1600" dirty="0" err="1">
                  <a:solidFill>
                    <a:schemeClr val="bg2"/>
                  </a:solidFill>
                </a:rPr>
                <a:t>nmrad</a:t>
              </a:r>
              <a:r>
                <a:rPr lang="en-US" altLang="zh-CN" sz="1600" dirty="0">
                  <a:solidFill>
                    <a:schemeClr val="bg2"/>
                  </a:solidFill>
                </a:rPr>
                <a:t>, 1.2x luminosity gain </a:t>
              </a:r>
              <a:endParaRPr lang="zh-CN" altLang="en-US" sz="1600" dirty="0">
                <a:solidFill>
                  <a:schemeClr val="bg2"/>
                </a:solidFill>
              </a:endParaRPr>
            </a:p>
          </p:txBody>
        </p:sp>
      </p:grpSp>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3. Electron accelerator complex</a:t>
            </a:r>
          </a:p>
        </p:txBody>
      </p:sp>
      <p:sp>
        <p:nvSpPr>
          <p:cNvPr id="3" name="文本框 2">
            <a:extLst>
              <a:ext uri="{FF2B5EF4-FFF2-40B4-BE49-F238E27FC236}">
                <a16:creationId xmlns:a16="http://schemas.microsoft.com/office/drawing/2014/main" id="{0740D2B7-015B-0F0F-6999-51830FCF8B6A}"/>
              </a:ext>
            </a:extLst>
          </p:cNvPr>
          <p:cNvSpPr txBox="1"/>
          <p:nvPr/>
        </p:nvSpPr>
        <p:spPr>
          <a:xfrm>
            <a:off x="251520" y="836712"/>
            <a:ext cx="8892480" cy="2272417"/>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Electron storage rings naturally have a very small vertical emittance, wigglers/ </a:t>
            </a:r>
            <a:r>
              <a:rPr lang="en-US" altLang="zh-CN" dirty="0" err="1">
                <a:solidFill>
                  <a:schemeClr val="bg2"/>
                </a:solidFill>
                <a:ea typeface="黑体" panose="02010609060101010101" pitchFamily="49" charset="-122"/>
                <a:cs typeface="Times New Roman" panose="02020603050405020304" pitchFamily="18" charset="0"/>
              </a:rPr>
              <a:t>betatron</a:t>
            </a:r>
            <a:r>
              <a:rPr lang="en-US" altLang="zh-CN" dirty="0">
                <a:solidFill>
                  <a:schemeClr val="bg2"/>
                </a:solidFill>
                <a:ea typeface="黑体" panose="02010609060101010101" pitchFamily="49" charset="-122"/>
                <a:cs typeface="Times New Roman" panose="02020603050405020304" pitchFamily="18" charset="0"/>
              </a:rPr>
              <a:t> coupling may be used to arrange that value.</a:t>
            </a:r>
          </a:p>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Usually, the bunch sizes of electrons and protons at the IP are approximately the same, but if there is still room to reduce the bunch size of electron bunch, the luminosity can be further increased.</a:t>
            </a:r>
          </a:p>
        </p:txBody>
      </p:sp>
      <p:grpSp>
        <p:nvGrpSpPr>
          <p:cNvPr id="7" name="组合 6">
            <a:extLst>
              <a:ext uri="{FF2B5EF4-FFF2-40B4-BE49-F238E27FC236}">
                <a16:creationId xmlns:a16="http://schemas.microsoft.com/office/drawing/2014/main" id="{68A99336-6C66-7510-F53A-E5318DB12597}"/>
              </a:ext>
            </a:extLst>
          </p:cNvPr>
          <p:cNvGrpSpPr/>
          <p:nvPr/>
        </p:nvGrpSpPr>
        <p:grpSpPr>
          <a:xfrm>
            <a:off x="4371701" y="2739598"/>
            <a:ext cx="4322232" cy="3680425"/>
            <a:chOff x="4371701" y="2842314"/>
            <a:chExt cx="4322232" cy="3680425"/>
          </a:xfrm>
        </p:grpSpPr>
        <p:pic>
          <p:nvPicPr>
            <p:cNvPr id="8" name="图片 7">
              <a:extLst>
                <a:ext uri="{FF2B5EF4-FFF2-40B4-BE49-F238E27FC236}">
                  <a16:creationId xmlns:a16="http://schemas.microsoft.com/office/drawing/2014/main" id="{F7914413-689D-68B5-D830-2E3416AF6A6D}"/>
                </a:ext>
              </a:extLst>
            </p:cNvPr>
            <p:cNvPicPr>
              <a:picLocks noChangeAspect="1"/>
            </p:cNvPicPr>
            <p:nvPr/>
          </p:nvPicPr>
          <p:blipFill>
            <a:blip r:embed="rId3"/>
            <a:stretch>
              <a:fillRect/>
            </a:stretch>
          </p:blipFill>
          <p:spPr>
            <a:xfrm>
              <a:off x="4371701" y="3360325"/>
              <a:ext cx="2088232" cy="1464648"/>
            </a:xfrm>
            <a:prstGeom prst="rect">
              <a:avLst/>
            </a:prstGeom>
          </p:spPr>
        </p:pic>
        <p:pic>
          <p:nvPicPr>
            <p:cNvPr id="9" name="图片 8">
              <a:extLst>
                <a:ext uri="{FF2B5EF4-FFF2-40B4-BE49-F238E27FC236}">
                  <a16:creationId xmlns:a16="http://schemas.microsoft.com/office/drawing/2014/main" id="{3AE607BE-0DAA-39E1-F1E5-EA684AAC5AFD}"/>
                </a:ext>
              </a:extLst>
            </p:cNvPr>
            <p:cNvPicPr>
              <a:picLocks noChangeAspect="1"/>
            </p:cNvPicPr>
            <p:nvPr/>
          </p:nvPicPr>
          <p:blipFill>
            <a:blip r:embed="rId4"/>
            <a:stretch>
              <a:fillRect/>
            </a:stretch>
          </p:blipFill>
          <p:spPr>
            <a:xfrm>
              <a:off x="6605700" y="3360326"/>
              <a:ext cx="2088233" cy="1464648"/>
            </a:xfrm>
            <a:prstGeom prst="rect">
              <a:avLst/>
            </a:prstGeom>
          </p:spPr>
        </p:pic>
        <p:sp>
          <p:nvSpPr>
            <p:cNvPr id="10" name="文本框 9">
              <a:extLst>
                <a:ext uri="{FF2B5EF4-FFF2-40B4-BE49-F238E27FC236}">
                  <a16:creationId xmlns:a16="http://schemas.microsoft.com/office/drawing/2014/main" id="{B4C2B150-9F46-F42F-C1C6-CF23C6C3D5F0}"/>
                </a:ext>
              </a:extLst>
            </p:cNvPr>
            <p:cNvSpPr txBox="1"/>
            <p:nvPr/>
          </p:nvSpPr>
          <p:spPr>
            <a:xfrm>
              <a:off x="4835390" y="3260970"/>
              <a:ext cx="1131618" cy="276999"/>
            </a:xfrm>
            <a:prstGeom prst="rect">
              <a:avLst/>
            </a:prstGeom>
            <a:solidFill>
              <a:srgbClr val="FFC000"/>
            </a:solidFill>
          </p:spPr>
          <p:txBody>
            <a:bodyPr wrap="square" rtlCol="0">
              <a:spAutoFit/>
            </a:bodyPr>
            <a:lstStyle/>
            <a:p>
              <a:pPr algn="ctr"/>
              <a:r>
                <a:rPr lang="en-US" altLang="zh-CN" sz="1200" dirty="0" err="1">
                  <a:solidFill>
                    <a:schemeClr val="bg2"/>
                  </a:solidFill>
                </a:rPr>
                <a:t>εy</a:t>
              </a:r>
              <a:r>
                <a:rPr lang="en-US" altLang="zh-CN" sz="1200" dirty="0">
                  <a:solidFill>
                    <a:schemeClr val="bg2"/>
                  </a:solidFill>
                </a:rPr>
                <a:t>= 60 </a:t>
              </a:r>
              <a:r>
                <a:rPr lang="en-US" altLang="zh-CN" sz="1200" dirty="0" err="1">
                  <a:solidFill>
                    <a:schemeClr val="bg2"/>
                  </a:solidFill>
                </a:rPr>
                <a:t>nmrad</a:t>
              </a:r>
              <a:endParaRPr lang="zh-CN" altLang="en-US" sz="1200" dirty="0">
                <a:solidFill>
                  <a:schemeClr val="bg2"/>
                </a:solidFill>
              </a:endParaRPr>
            </a:p>
          </p:txBody>
        </p:sp>
        <p:sp>
          <p:nvSpPr>
            <p:cNvPr id="11" name="文本框 10">
              <a:extLst>
                <a:ext uri="{FF2B5EF4-FFF2-40B4-BE49-F238E27FC236}">
                  <a16:creationId xmlns:a16="http://schemas.microsoft.com/office/drawing/2014/main" id="{B10A81C2-EAEE-3EDF-10F8-E8DD94014506}"/>
                </a:ext>
              </a:extLst>
            </p:cNvPr>
            <p:cNvSpPr txBox="1"/>
            <p:nvPr/>
          </p:nvSpPr>
          <p:spPr>
            <a:xfrm>
              <a:off x="7084007" y="3257809"/>
              <a:ext cx="1131618" cy="276999"/>
            </a:xfrm>
            <a:prstGeom prst="rect">
              <a:avLst/>
            </a:prstGeom>
            <a:solidFill>
              <a:srgbClr val="FFC000"/>
            </a:solidFill>
          </p:spPr>
          <p:txBody>
            <a:bodyPr wrap="square" rtlCol="0">
              <a:spAutoFit/>
            </a:bodyPr>
            <a:lstStyle/>
            <a:p>
              <a:pPr algn="ctr"/>
              <a:r>
                <a:rPr lang="en-US" altLang="zh-CN" sz="1200" dirty="0" err="1">
                  <a:solidFill>
                    <a:schemeClr val="bg2"/>
                  </a:solidFill>
                </a:rPr>
                <a:t>εy</a:t>
              </a:r>
              <a:r>
                <a:rPr lang="en-US" altLang="zh-CN" sz="1200" dirty="0">
                  <a:solidFill>
                    <a:schemeClr val="bg2"/>
                  </a:solidFill>
                </a:rPr>
                <a:t>= 40 </a:t>
              </a:r>
              <a:r>
                <a:rPr lang="en-US" altLang="zh-CN" sz="1200" dirty="0" err="1">
                  <a:solidFill>
                    <a:schemeClr val="bg2"/>
                  </a:solidFill>
                </a:rPr>
                <a:t>nmrad</a:t>
              </a:r>
              <a:endParaRPr lang="zh-CN" altLang="en-US" sz="1200" dirty="0">
                <a:solidFill>
                  <a:schemeClr val="bg2"/>
                </a:solidFill>
              </a:endParaRPr>
            </a:p>
          </p:txBody>
        </p:sp>
        <p:pic>
          <p:nvPicPr>
            <p:cNvPr id="12" name="图片 11">
              <a:extLst>
                <a:ext uri="{FF2B5EF4-FFF2-40B4-BE49-F238E27FC236}">
                  <a16:creationId xmlns:a16="http://schemas.microsoft.com/office/drawing/2014/main" id="{98379C66-DB89-702B-07E0-7DB7B3F5482F}"/>
                </a:ext>
              </a:extLst>
            </p:cNvPr>
            <p:cNvPicPr>
              <a:picLocks noChangeAspect="1"/>
            </p:cNvPicPr>
            <p:nvPr/>
          </p:nvPicPr>
          <p:blipFill>
            <a:blip r:embed="rId5"/>
            <a:stretch>
              <a:fillRect/>
            </a:stretch>
          </p:blipFill>
          <p:spPr>
            <a:xfrm>
              <a:off x="4407476" y="5058091"/>
              <a:ext cx="2088232" cy="1464647"/>
            </a:xfrm>
            <a:prstGeom prst="rect">
              <a:avLst/>
            </a:prstGeom>
          </p:spPr>
        </p:pic>
        <p:sp>
          <p:nvSpPr>
            <p:cNvPr id="13" name="文本框 12">
              <a:extLst>
                <a:ext uri="{FF2B5EF4-FFF2-40B4-BE49-F238E27FC236}">
                  <a16:creationId xmlns:a16="http://schemas.microsoft.com/office/drawing/2014/main" id="{A29BC263-75DD-3EE6-7140-6B708A30870B}"/>
                </a:ext>
              </a:extLst>
            </p:cNvPr>
            <p:cNvSpPr txBox="1"/>
            <p:nvPr/>
          </p:nvSpPr>
          <p:spPr>
            <a:xfrm>
              <a:off x="4835390" y="4919592"/>
              <a:ext cx="1131618" cy="276999"/>
            </a:xfrm>
            <a:prstGeom prst="rect">
              <a:avLst/>
            </a:prstGeom>
            <a:solidFill>
              <a:srgbClr val="FFC000"/>
            </a:solidFill>
          </p:spPr>
          <p:txBody>
            <a:bodyPr wrap="square" rtlCol="0">
              <a:spAutoFit/>
            </a:bodyPr>
            <a:lstStyle/>
            <a:p>
              <a:pPr algn="ctr"/>
              <a:r>
                <a:rPr lang="en-US" altLang="zh-CN" sz="1200" dirty="0" err="1">
                  <a:solidFill>
                    <a:schemeClr val="bg2"/>
                  </a:solidFill>
                </a:rPr>
                <a:t>εy</a:t>
              </a:r>
              <a:r>
                <a:rPr lang="en-US" altLang="zh-CN" sz="1200" dirty="0">
                  <a:solidFill>
                    <a:schemeClr val="bg2"/>
                  </a:solidFill>
                </a:rPr>
                <a:t>= 10 </a:t>
              </a:r>
              <a:r>
                <a:rPr lang="en-US" altLang="zh-CN" sz="1200" dirty="0" err="1">
                  <a:solidFill>
                    <a:schemeClr val="bg2"/>
                  </a:solidFill>
                </a:rPr>
                <a:t>nmrad</a:t>
              </a:r>
              <a:endParaRPr lang="zh-CN" altLang="en-US" sz="1200" dirty="0">
                <a:solidFill>
                  <a:schemeClr val="bg2"/>
                </a:solidFill>
              </a:endParaRPr>
            </a:p>
          </p:txBody>
        </p:sp>
        <p:pic>
          <p:nvPicPr>
            <p:cNvPr id="14" name="图片 13">
              <a:extLst>
                <a:ext uri="{FF2B5EF4-FFF2-40B4-BE49-F238E27FC236}">
                  <a16:creationId xmlns:a16="http://schemas.microsoft.com/office/drawing/2014/main" id="{2D5A6625-FDA3-A156-6997-EEB6B975C858}"/>
                </a:ext>
              </a:extLst>
            </p:cNvPr>
            <p:cNvPicPr>
              <a:picLocks noChangeAspect="1"/>
            </p:cNvPicPr>
            <p:nvPr/>
          </p:nvPicPr>
          <p:blipFill>
            <a:blip r:embed="rId6"/>
            <a:stretch>
              <a:fillRect/>
            </a:stretch>
          </p:blipFill>
          <p:spPr>
            <a:xfrm>
              <a:off x="6605700" y="5058091"/>
              <a:ext cx="2088232" cy="1464648"/>
            </a:xfrm>
            <a:prstGeom prst="rect">
              <a:avLst/>
            </a:prstGeom>
          </p:spPr>
        </p:pic>
        <p:sp>
          <p:nvSpPr>
            <p:cNvPr id="15" name="文本框 14">
              <a:extLst>
                <a:ext uri="{FF2B5EF4-FFF2-40B4-BE49-F238E27FC236}">
                  <a16:creationId xmlns:a16="http://schemas.microsoft.com/office/drawing/2014/main" id="{DC15E12C-CBA5-F2E5-ACA9-E5AA5E889F6B}"/>
                </a:ext>
              </a:extLst>
            </p:cNvPr>
            <p:cNvSpPr txBox="1"/>
            <p:nvPr/>
          </p:nvSpPr>
          <p:spPr>
            <a:xfrm>
              <a:off x="7084007" y="4919591"/>
              <a:ext cx="1131618" cy="276999"/>
            </a:xfrm>
            <a:prstGeom prst="rect">
              <a:avLst/>
            </a:prstGeom>
            <a:solidFill>
              <a:srgbClr val="FFC000"/>
            </a:solidFill>
          </p:spPr>
          <p:txBody>
            <a:bodyPr wrap="square" rtlCol="0">
              <a:spAutoFit/>
            </a:bodyPr>
            <a:lstStyle/>
            <a:p>
              <a:pPr algn="ctr"/>
              <a:r>
                <a:rPr lang="en-US" altLang="zh-CN" sz="1200" dirty="0" err="1">
                  <a:solidFill>
                    <a:schemeClr val="bg2"/>
                  </a:solidFill>
                </a:rPr>
                <a:t>εy</a:t>
              </a:r>
              <a:r>
                <a:rPr lang="en-US" altLang="zh-CN" sz="1200" dirty="0">
                  <a:solidFill>
                    <a:schemeClr val="bg2"/>
                  </a:solidFill>
                </a:rPr>
                <a:t>= 5 </a:t>
              </a:r>
              <a:r>
                <a:rPr lang="en-US" altLang="zh-CN" sz="1200" dirty="0" err="1">
                  <a:solidFill>
                    <a:schemeClr val="bg2"/>
                  </a:solidFill>
                </a:rPr>
                <a:t>nmrad</a:t>
              </a:r>
              <a:endParaRPr lang="zh-CN" altLang="en-US" sz="1200" dirty="0">
                <a:solidFill>
                  <a:schemeClr val="bg2"/>
                </a:solidFill>
              </a:endParaRPr>
            </a:p>
          </p:txBody>
        </p:sp>
        <p:sp>
          <p:nvSpPr>
            <p:cNvPr id="16" name="文本框 15">
              <a:extLst>
                <a:ext uri="{FF2B5EF4-FFF2-40B4-BE49-F238E27FC236}">
                  <a16:creationId xmlns:a16="http://schemas.microsoft.com/office/drawing/2014/main" id="{51275F45-B495-56F4-D550-D5B3263B9568}"/>
                </a:ext>
              </a:extLst>
            </p:cNvPr>
            <p:cNvSpPr txBox="1"/>
            <p:nvPr/>
          </p:nvSpPr>
          <p:spPr>
            <a:xfrm>
              <a:off x="5061112" y="2842314"/>
              <a:ext cx="3089176" cy="369332"/>
            </a:xfrm>
            <a:prstGeom prst="rect">
              <a:avLst/>
            </a:prstGeom>
            <a:noFill/>
          </p:spPr>
          <p:txBody>
            <a:bodyPr wrap="square" rtlCol="0">
              <a:spAutoFit/>
            </a:bodyPr>
            <a:lstStyle/>
            <a:p>
              <a:pPr algn="ctr"/>
              <a:r>
                <a:rPr lang="en-US" altLang="zh-CN" dirty="0">
                  <a:solidFill>
                    <a:schemeClr val="bg2"/>
                  </a:solidFill>
                </a:rPr>
                <a:t>Proton y-y’</a:t>
              </a:r>
              <a:r>
                <a:rPr lang="zh-CN" altLang="en-US" dirty="0">
                  <a:solidFill>
                    <a:schemeClr val="bg2"/>
                  </a:solidFill>
                </a:rPr>
                <a:t> </a:t>
              </a:r>
              <a:r>
                <a:rPr lang="en-US" altLang="zh-CN" dirty="0">
                  <a:solidFill>
                    <a:schemeClr val="bg2"/>
                  </a:solidFill>
                </a:rPr>
                <a:t>distribution</a:t>
              </a:r>
              <a:endParaRPr lang="zh-CN" altLang="en-US" dirty="0">
                <a:solidFill>
                  <a:schemeClr val="bg2"/>
                </a:solidFill>
              </a:endParaRPr>
            </a:p>
          </p:txBody>
        </p:sp>
      </p:grpSp>
      <p:sp>
        <p:nvSpPr>
          <p:cNvPr id="17" name="文本框 16">
            <a:extLst>
              <a:ext uri="{FF2B5EF4-FFF2-40B4-BE49-F238E27FC236}">
                <a16:creationId xmlns:a16="http://schemas.microsoft.com/office/drawing/2014/main" id="{B35F1739-4AC9-A210-9160-B76818655EEE}"/>
              </a:ext>
            </a:extLst>
          </p:cNvPr>
          <p:cNvSpPr txBox="1"/>
          <p:nvPr/>
        </p:nvSpPr>
        <p:spPr>
          <a:xfrm>
            <a:off x="287295" y="5559623"/>
            <a:ext cx="4120181" cy="923330"/>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chemeClr val="bg2"/>
                </a:solidFill>
              </a:rPr>
              <a:t>The proton beam halo appears to grow and needs to be balanced with electron cooling.</a:t>
            </a:r>
            <a:endParaRPr lang="zh-CN" altLang="en-US" dirty="0">
              <a:solidFill>
                <a:schemeClr val="bg2"/>
              </a:solidFill>
            </a:endParaRPr>
          </a:p>
        </p:txBody>
      </p:sp>
      <p:sp>
        <p:nvSpPr>
          <p:cNvPr id="18" name="文本框 17">
            <a:extLst>
              <a:ext uri="{FF2B5EF4-FFF2-40B4-BE49-F238E27FC236}">
                <a16:creationId xmlns:a16="http://schemas.microsoft.com/office/drawing/2014/main" id="{DE70E394-6FA5-373F-FAF4-BCF32BED2DE1}"/>
              </a:ext>
            </a:extLst>
          </p:cNvPr>
          <p:cNvSpPr txBox="1"/>
          <p:nvPr/>
        </p:nvSpPr>
        <p:spPr>
          <a:xfrm>
            <a:off x="251520" y="6407835"/>
            <a:ext cx="8712968" cy="335156"/>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sz="1200" dirty="0">
                <a:solidFill>
                  <a:srgbClr val="0000FF"/>
                </a:solidFill>
                <a:ea typeface="黑体" panose="02010609060101010101" pitchFamily="49" charset="-122"/>
                <a:cs typeface="Times New Roman" panose="02020603050405020304" pitchFamily="18" charset="0"/>
              </a:rPr>
              <a:t>More details in the Research on the electron collision ring of </a:t>
            </a:r>
            <a:r>
              <a:rPr lang="en-US" altLang="zh-CN" sz="1200" dirty="0" err="1">
                <a:solidFill>
                  <a:srgbClr val="0000FF"/>
                </a:solidFill>
                <a:ea typeface="黑体" panose="02010609060101010101" pitchFamily="49" charset="-122"/>
                <a:cs typeface="Times New Roman" panose="02020603050405020304" pitchFamily="18" charset="0"/>
              </a:rPr>
              <a:t>EicC</a:t>
            </a:r>
            <a:r>
              <a:rPr lang="en-US" altLang="zh-CN" sz="1200" dirty="0">
                <a:solidFill>
                  <a:srgbClr val="0000FF"/>
                </a:solidFill>
                <a:ea typeface="黑体" panose="02010609060101010101" pitchFamily="49" charset="-122"/>
                <a:cs typeface="Times New Roman" panose="02020603050405020304" pitchFamily="18" charset="0"/>
              </a:rPr>
              <a:t> (</a:t>
            </a:r>
            <a:r>
              <a:rPr lang="en-US" altLang="zh-CN" sz="1200" dirty="0" err="1">
                <a:solidFill>
                  <a:srgbClr val="0000FF"/>
                </a:solidFill>
                <a:ea typeface="黑体" panose="02010609060101010101" pitchFamily="49" charset="-122"/>
                <a:cs typeface="Times New Roman" panose="02020603050405020304" pitchFamily="18" charset="0"/>
              </a:rPr>
              <a:t>Mingxuan</a:t>
            </a:r>
            <a:r>
              <a:rPr lang="en-US" altLang="zh-CN" sz="1200" dirty="0">
                <a:solidFill>
                  <a:srgbClr val="0000FF"/>
                </a:solidFill>
                <a:ea typeface="黑体" panose="02010609060101010101" pitchFamily="49" charset="-122"/>
                <a:cs typeface="Times New Roman" panose="02020603050405020304" pitchFamily="18" charset="0"/>
              </a:rPr>
              <a:t> Chang)</a:t>
            </a:r>
          </a:p>
        </p:txBody>
      </p:sp>
    </p:spTree>
    <p:extLst>
      <p:ext uri="{BB962C8B-B14F-4D97-AF65-F5344CB8AC3E}">
        <p14:creationId xmlns:p14="http://schemas.microsoft.com/office/powerpoint/2010/main" val="79585567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a:extLst>
              <a:ext uri="{FF2B5EF4-FFF2-40B4-BE49-F238E27FC236}">
                <a16:creationId xmlns:a16="http://schemas.microsoft.com/office/drawing/2014/main" id="{333E2781-9053-ED7F-D082-1526E3A97520}"/>
              </a:ext>
            </a:extLst>
          </p:cNvPr>
          <p:cNvPicPr>
            <a:picLocks noChangeAspect="1"/>
          </p:cNvPicPr>
          <p:nvPr/>
        </p:nvPicPr>
        <p:blipFill>
          <a:blip r:embed="rId2"/>
          <a:stretch>
            <a:fillRect/>
          </a:stretch>
        </p:blipFill>
        <p:spPr>
          <a:xfrm>
            <a:off x="5057100" y="1123468"/>
            <a:ext cx="3686689" cy="3496163"/>
          </a:xfrm>
          <a:prstGeom prst="rect">
            <a:avLst/>
          </a:prstGeom>
        </p:spPr>
      </p:pic>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4. Polarization – Electrons</a:t>
            </a:r>
          </a:p>
        </p:txBody>
      </p:sp>
      <p:sp>
        <p:nvSpPr>
          <p:cNvPr id="30" name="文本框 29">
            <a:extLst>
              <a:ext uri="{FF2B5EF4-FFF2-40B4-BE49-F238E27FC236}">
                <a16:creationId xmlns:a16="http://schemas.microsoft.com/office/drawing/2014/main" id="{6C610B41-F07F-F7C7-421E-9E9B1E2D05AD}"/>
              </a:ext>
            </a:extLst>
          </p:cNvPr>
          <p:cNvSpPr txBox="1"/>
          <p:nvPr/>
        </p:nvSpPr>
        <p:spPr>
          <a:xfrm>
            <a:off x="328950" y="908720"/>
            <a:ext cx="3960440" cy="2949525"/>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The electron beam will tend to be polarized in the inverse dipole field direction due to the Sokolov-</a:t>
            </a:r>
            <a:r>
              <a:rPr lang="en-US" altLang="zh-CN" dirty="0" err="1">
                <a:solidFill>
                  <a:schemeClr val="bg2"/>
                </a:solidFill>
                <a:ea typeface="黑体" panose="02010609060101010101" pitchFamily="49" charset="-122"/>
                <a:cs typeface="Times New Roman" panose="02020603050405020304" pitchFamily="18" charset="0"/>
              </a:rPr>
              <a:t>Ternov</a:t>
            </a:r>
            <a:r>
              <a:rPr lang="en-US" altLang="zh-CN" dirty="0">
                <a:solidFill>
                  <a:schemeClr val="bg2"/>
                </a:solidFill>
                <a:ea typeface="黑体" panose="02010609060101010101" pitchFamily="49" charset="-122"/>
                <a:cs typeface="Times New Roman" panose="02020603050405020304" pitchFamily="18" charset="0"/>
              </a:rPr>
              <a:t> self-polarization effect. The bunches with opposite spin direction will lose polarization and should be replaced within 7.4 min.</a:t>
            </a:r>
          </a:p>
        </p:txBody>
      </p:sp>
      <p:cxnSp>
        <p:nvCxnSpPr>
          <p:cNvPr id="40" name="直接箭头连接符 39">
            <a:extLst>
              <a:ext uri="{FF2B5EF4-FFF2-40B4-BE49-F238E27FC236}">
                <a16:creationId xmlns:a16="http://schemas.microsoft.com/office/drawing/2014/main" id="{BC45482A-C112-92F5-78D8-03A084C03D7A}"/>
              </a:ext>
            </a:extLst>
          </p:cNvPr>
          <p:cNvCxnSpPr>
            <a:cxnSpLocks/>
          </p:cNvCxnSpPr>
          <p:nvPr/>
        </p:nvCxnSpPr>
        <p:spPr bwMode="auto">
          <a:xfrm flipV="1">
            <a:off x="4277872" y="2420357"/>
            <a:ext cx="635952" cy="135052"/>
          </a:xfrm>
          <a:prstGeom prst="straightConnector1">
            <a:avLst/>
          </a:prstGeom>
          <a:noFill/>
          <a:ln w="28575">
            <a:solidFill>
              <a:schemeClr val="bg2"/>
            </a:solidFill>
            <a:tailEnd type="triangle" w="lg" len="lg"/>
          </a:ln>
        </p:spPr>
      </p:cxnSp>
      <p:cxnSp>
        <p:nvCxnSpPr>
          <p:cNvPr id="42" name="直接箭头连接符 41">
            <a:extLst>
              <a:ext uri="{FF2B5EF4-FFF2-40B4-BE49-F238E27FC236}">
                <a16:creationId xmlns:a16="http://schemas.microsoft.com/office/drawing/2014/main" id="{2CD768AB-584F-C7FC-440B-BBE85C8C1DE1}"/>
              </a:ext>
            </a:extLst>
          </p:cNvPr>
          <p:cNvCxnSpPr>
            <a:cxnSpLocks/>
          </p:cNvCxnSpPr>
          <p:nvPr/>
        </p:nvCxnSpPr>
        <p:spPr bwMode="auto">
          <a:xfrm flipV="1">
            <a:off x="4305498" y="3198746"/>
            <a:ext cx="2786782" cy="1404713"/>
          </a:xfrm>
          <a:prstGeom prst="straightConnector1">
            <a:avLst/>
          </a:prstGeom>
          <a:noFill/>
          <a:ln w="28575">
            <a:solidFill>
              <a:schemeClr val="bg2"/>
            </a:solidFill>
            <a:tailEnd type="triangle" w="lg" len="lg"/>
          </a:ln>
        </p:spPr>
      </p:cxnSp>
      <p:cxnSp>
        <p:nvCxnSpPr>
          <p:cNvPr id="44" name="直接箭头连接符 43">
            <a:extLst>
              <a:ext uri="{FF2B5EF4-FFF2-40B4-BE49-F238E27FC236}">
                <a16:creationId xmlns:a16="http://schemas.microsoft.com/office/drawing/2014/main" id="{3C01C68B-BC79-FD47-AE51-C859251EC9FE}"/>
              </a:ext>
            </a:extLst>
          </p:cNvPr>
          <p:cNvCxnSpPr>
            <a:cxnSpLocks/>
          </p:cNvCxnSpPr>
          <p:nvPr/>
        </p:nvCxnSpPr>
        <p:spPr bwMode="auto">
          <a:xfrm flipV="1">
            <a:off x="4305498" y="3986429"/>
            <a:ext cx="3074814" cy="617030"/>
          </a:xfrm>
          <a:prstGeom prst="straightConnector1">
            <a:avLst/>
          </a:prstGeom>
          <a:noFill/>
          <a:ln w="28575">
            <a:solidFill>
              <a:schemeClr val="bg2"/>
            </a:solidFill>
            <a:tailEnd type="triangle" w="lg" len="lg"/>
          </a:ln>
        </p:spPr>
      </p:cxnSp>
      <p:sp>
        <p:nvSpPr>
          <p:cNvPr id="48" name="文本框 47">
            <a:extLst>
              <a:ext uri="{FF2B5EF4-FFF2-40B4-BE49-F238E27FC236}">
                <a16:creationId xmlns:a16="http://schemas.microsoft.com/office/drawing/2014/main" id="{E9619356-8C96-1B88-1C43-43DE6FD39E20}"/>
              </a:ext>
            </a:extLst>
          </p:cNvPr>
          <p:cNvSpPr txBox="1"/>
          <p:nvPr/>
        </p:nvSpPr>
        <p:spPr>
          <a:xfrm>
            <a:off x="328950" y="3908475"/>
            <a:ext cx="3960440" cy="2534027"/>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In the accumulation ring, electron beams will always be accelerated with a spin direction matched to self-polarization. Then spin will be rotated in the opposite direction before the injection of </a:t>
            </a:r>
            <a:r>
              <a:rPr lang="en-US" altLang="zh-CN" dirty="0" err="1">
                <a:solidFill>
                  <a:schemeClr val="bg2"/>
                </a:solidFill>
                <a:ea typeface="黑体" panose="02010609060101010101" pitchFamily="49" charset="-122"/>
                <a:cs typeface="Times New Roman" panose="02020603050405020304" pitchFamily="18" charset="0"/>
              </a:rPr>
              <a:t>eRing</a:t>
            </a:r>
            <a:r>
              <a:rPr lang="en-US" altLang="zh-CN" dirty="0">
                <a:solidFill>
                  <a:schemeClr val="bg2"/>
                </a:solidFill>
                <a:ea typeface="黑体" panose="02010609060101010101" pitchFamily="49" charset="-122"/>
                <a:cs typeface="Times New Roman" panose="02020603050405020304" pitchFamily="18" charset="0"/>
              </a:rPr>
              <a:t>.</a:t>
            </a:r>
          </a:p>
        </p:txBody>
      </p:sp>
      <p:sp>
        <p:nvSpPr>
          <p:cNvPr id="50" name="文本框 49">
            <a:extLst>
              <a:ext uri="{FF2B5EF4-FFF2-40B4-BE49-F238E27FC236}">
                <a16:creationId xmlns:a16="http://schemas.microsoft.com/office/drawing/2014/main" id="{70BC8244-0EBD-6A80-797B-F845A1EFC4C7}"/>
              </a:ext>
            </a:extLst>
          </p:cNvPr>
          <p:cNvSpPr txBox="1"/>
          <p:nvPr/>
        </p:nvSpPr>
        <p:spPr>
          <a:xfrm>
            <a:off x="4774615" y="5580469"/>
            <a:ext cx="3960440" cy="872034"/>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The spin direction matched with AR is set right after the e-gun.</a:t>
            </a:r>
          </a:p>
        </p:txBody>
      </p:sp>
      <p:cxnSp>
        <p:nvCxnSpPr>
          <p:cNvPr id="51" name="直接箭头连接符 50">
            <a:extLst>
              <a:ext uri="{FF2B5EF4-FFF2-40B4-BE49-F238E27FC236}">
                <a16:creationId xmlns:a16="http://schemas.microsoft.com/office/drawing/2014/main" id="{3798AB1D-1309-3F7E-87C3-770EAF417065}"/>
              </a:ext>
            </a:extLst>
          </p:cNvPr>
          <p:cNvCxnSpPr>
            <a:cxnSpLocks/>
          </p:cNvCxnSpPr>
          <p:nvPr/>
        </p:nvCxnSpPr>
        <p:spPr bwMode="auto">
          <a:xfrm flipV="1">
            <a:off x="6770943" y="4619631"/>
            <a:ext cx="24406" cy="817833"/>
          </a:xfrm>
          <a:prstGeom prst="straightConnector1">
            <a:avLst/>
          </a:prstGeom>
          <a:noFill/>
          <a:ln w="28575">
            <a:solidFill>
              <a:schemeClr val="bg2"/>
            </a:solidFill>
            <a:tailEnd type="triangle" w="lg" len="lg"/>
          </a:ln>
        </p:spPr>
      </p:cxnSp>
      <p:grpSp>
        <p:nvGrpSpPr>
          <p:cNvPr id="64" name="组合 63">
            <a:extLst>
              <a:ext uri="{FF2B5EF4-FFF2-40B4-BE49-F238E27FC236}">
                <a16:creationId xmlns:a16="http://schemas.microsoft.com/office/drawing/2014/main" id="{7B81F311-102B-5448-3CFA-D0AC77662974}"/>
              </a:ext>
            </a:extLst>
          </p:cNvPr>
          <p:cNvGrpSpPr/>
          <p:nvPr/>
        </p:nvGrpSpPr>
        <p:grpSpPr>
          <a:xfrm>
            <a:off x="4044217" y="1521261"/>
            <a:ext cx="1795803" cy="876365"/>
            <a:chOff x="1822303" y="4981785"/>
            <a:chExt cx="1795803" cy="876365"/>
          </a:xfrm>
        </p:grpSpPr>
        <p:sp>
          <p:nvSpPr>
            <p:cNvPr id="65" name="流程图: 汇总连接 64">
              <a:extLst>
                <a:ext uri="{FF2B5EF4-FFF2-40B4-BE49-F238E27FC236}">
                  <a16:creationId xmlns:a16="http://schemas.microsoft.com/office/drawing/2014/main" id="{7F33D6D0-96A7-11D5-01A5-92ABF8CA56B3}"/>
                </a:ext>
              </a:extLst>
            </p:cNvPr>
            <p:cNvSpPr/>
            <p:nvPr/>
          </p:nvSpPr>
          <p:spPr>
            <a:xfrm>
              <a:off x="3364770" y="5289801"/>
              <a:ext cx="144000" cy="144000"/>
            </a:xfrm>
            <a:prstGeom prst="flowChartSummingJuncti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a:extLst>
                <a:ext uri="{FF2B5EF4-FFF2-40B4-BE49-F238E27FC236}">
                  <a16:creationId xmlns:a16="http://schemas.microsoft.com/office/drawing/2014/main" id="{CAA45303-9BCF-3C12-7B65-E4DEFD42AE0F}"/>
                </a:ext>
              </a:extLst>
            </p:cNvPr>
            <p:cNvGrpSpPr/>
            <p:nvPr/>
          </p:nvGrpSpPr>
          <p:grpSpPr>
            <a:xfrm>
              <a:off x="3330106" y="5459420"/>
              <a:ext cx="144000" cy="144000"/>
              <a:chOff x="4822657" y="5316687"/>
              <a:chExt cx="144000" cy="144000"/>
            </a:xfrm>
          </p:grpSpPr>
          <p:sp>
            <p:nvSpPr>
              <p:cNvPr id="82" name="椭圆 81">
                <a:extLst>
                  <a:ext uri="{FF2B5EF4-FFF2-40B4-BE49-F238E27FC236}">
                    <a16:creationId xmlns:a16="http://schemas.microsoft.com/office/drawing/2014/main" id="{953B59E3-AC91-B680-45F2-C4EE5224FAE0}"/>
                  </a:ext>
                </a:extLst>
              </p:cNvPr>
              <p:cNvSpPr/>
              <p:nvPr/>
            </p:nvSpPr>
            <p:spPr>
              <a:xfrm>
                <a:off x="4822657" y="5316687"/>
                <a:ext cx="144000" cy="144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a:extLst>
                  <a:ext uri="{FF2B5EF4-FFF2-40B4-BE49-F238E27FC236}">
                    <a16:creationId xmlns:a16="http://schemas.microsoft.com/office/drawing/2014/main" id="{CCC83115-FBFE-75E3-7ECC-8E1C09AF2AF9}"/>
                  </a:ext>
                </a:extLst>
              </p:cNvPr>
              <p:cNvSpPr/>
              <p:nvPr/>
            </p:nvSpPr>
            <p:spPr>
              <a:xfrm>
                <a:off x="4871734" y="5367122"/>
                <a:ext cx="45719" cy="4571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流程图: 汇总连接 66">
              <a:extLst>
                <a:ext uri="{FF2B5EF4-FFF2-40B4-BE49-F238E27FC236}">
                  <a16:creationId xmlns:a16="http://schemas.microsoft.com/office/drawing/2014/main" id="{D09ACBB6-C8D7-2F89-3A47-D265415A1410}"/>
                </a:ext>
              </a:extLst>
            </p:cNvPr>
            <p:cNvSpPr/>
            <p:nvPr/>
          </p:nvSpPr>
          <p:spPr>
            <a:xfrm>
              <a:off x="2748842" y="5227675"/>
              <a:ext cx="144000" cy="144000"/>
            </a:xfrm>
            <a:prstGeom prst="flowChartSummingJunctio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a:extLst>
                <a:ext uri="{FF2B5EF4-FFF2-40B4-BE49-F238E27FC236}">
                  <a16:creationId xmlns:a16="http://schemas.microsoft.com/office/drawing/2014/main" id="{9B87926F-6EC9-1FD2-4323-74EF569A1C34}"/>
                </a:ext>
              </a:extLst>
            </p:cNvPr>
            <p:cNvGrpSpPr/>
            <p:nvPr/>
          </p:nvGrpSpPr>
          <p:grpSpPr>
            <a:xfrm>
              <a:off x="2745595" y="5473566"/>
              <a:ext cx="144000" cy="144000"/>
              <a:chOff x="4822657" y="5316687"/>
              <a:chExt cx="144000" cy="144000"/>
            </a:xfrm>
          </p:grpSpPr>
          <p:sp>
            <p:nvSpPr>
              <p:cNvPr id="80" name="椭圆 79">
                <a:extLst>
                  <a:ext uri="{FF2B5EF4-FFF2-40B4-BE49-F238E27FC236}">
                    <a16:creationId xmlns:a16="http://schemas.microsoft.com/office/drawing/2014/main" id="{E998AC07-296B-7D69-BF34-FC1F666DC25C}"/>
                  </a:ext>
                </a:extLst>
              </p:cNvPr>
              <p:cNvSpPr/>
              <p:nvPr/>
            </p:nvSpPr>
            <p:spPr>
              <a:xfrm>
                <a:off x="4822657" y="5316687"/>
                <a:ext cx="144000" cy="144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a:extLst>
                  <a:ext uri="{FF2B5EF4-FFF2-40B4-BE49-F238E27FC236}">
                    <a16:creationId xmlns:a16="http://schemas.microsoft.com/office/drawing/2014/main" id="{1070085C-0AD6-FAE2-3004-E803E17C0AAA}"/>
                  </a:ext>
                </a:extLst>
              </p:cNvPr>
              <p:cNvSpPr/>
              <p:nvPr/>
            </p:nvSpPr>
            <p:spPr>
              <a:xfrm>
                <a:off x="4871734" y="5367122"/>
                <a:ext cx="45719"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9" name="流程图: 汇总连接 68">
              <a:extLst>
                <a:ext uri="{FF2B5EF4-FFF2-40B4-BE49-F238E27FC236}">
                  <a16:creationId xmlns:a16="http://schemas.microsoft.com/office/drawing/2014/main" id="{E829C6E2-D838-088F-7A23-CAD824737C79}"/>
                </a:ext>
              </a:extLst>
            </p:cNvPr>
            <p:cNvSpPr/>
            <p:nvPr/>
          </p:nvSpPr>
          <p:spPr>
            <a:xfrm>
              <a:off x="3474106" y="5131801"/>
              <a:ext cx="144000" cy="144000"/>
            </a:xfrm>
            <a:prstGeom prst="flowChartSummingJunction">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组合 69">
              <a:extLst>
                <a:ext uri="{FF2B5EF4-FFF2-40B4-BE49-F238E27FC236}">
                  <a16:creationId xmlns:a16="http://schemas.microsoft.com/office/drawing/2014/main" id="{AFE954F6-D83D-8380-27FD-B405792629E7}"/>
                </a:ext>
              </a:extLst>
            </p:cNvPr>
            <p:cNvGrpSpPr/>
            <p:nvPr/>
          </p:nvGrpSpPr>
          <p:grpSpPr>
            <a:xfrm>
              <a:off x="3387693" y="5631421"/>
              <a:ext cx="144000" cy="144000"/>
              <a:chOff x="4822657" y="5316687"/>
              <a:chExt cx="144000" cy="144000"/>
            </a:xfrm>
          </p:grpSpPr>
          <p:sp>
            <p:nvSpPr>
              <p:cNvPr id="78" name="椭圆 77">
                <a:extLst>
                  <a:ext uri="{FF2B5EF4-FFF2-40B4-BE49-F238E27FC236}">
                    <a16:creationId xmlns:a16="http://schemas.microsoft.com/office/drawing/2014/main" id="{63A68A35-7351-3599-F774-7614FF7476D2}"/>
                  </a:ext>
                </a:extLst>
              </p:cNvPr>
              <p:cNvSpPr/>
              <p:nvPr/>
            </p:nvSpPr>
            <p:spPr>
              <a:xfrm>
                <a:off x="4822657" y="5316687"/>
                <a:ext cx="144000" cy="144000"/>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a:extLst>
                  <a:ext uri="{FF2B5EF4-FFF2-40B4-BE49-F238E27FC236}">
                    <a16:creationId xmlns:a16="http://schemas.microsoft.com/office/drawing/2014/main" id="{65AEB856-6AB1-E2C6-514F-E3F6FFD00196}"/>
                  </a:ext>
                </a:extLst>
              </p:cNvPr>
              <p:cNvSpPr/>
              <p:nvPr/>
            </p:nvSpPr>
            <p:spPr>
              <a:xfrm>
                <a:off x="4871734" y="5367122"/>
                <a:ext cx="45719" cy="45719"/>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流程图: 汇总连接 70">
              <a:extLst>
                <a:ext uri="{FF2B5EF4-FFF2-40B4-BE49-F238E27FC236}">
                  <a16:creationId xmlns:a16="http://schemas.microsoft.com/office/drawing/2014/main" id="{329786C5-0F20-1464-40CE-F30D22D1E46B}"/>
                </a:ext>
              </a:extLst>
            </p:cNvPr>
            <p:cNvSpPr/>
            <p:nvPr/>
          </p:nvSpPr>
          <p:spPr>
            <a:xfrm>
              <a:off x="2784598" y="5714150"/>
              <a:ext cx="144000" cy="144000"/>
            </a:xfrm>
            <a:prstGeom prst="flowChartSummingJunction">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a:extLst>
                <a:ext uri="{FF2B5EF4-FFF2-40B4-BE49-F238E27FC236}">
                  <a16:creationId xmlns:a16="http://schemas.microsoft.com/office/drawing/2014/main" id="{2E0D6299-512D-4597-766C-4962E3490632}"/>
                </a:ext>
              </a:extLst>
            </p:cNvPr>
            <p:cNvGrpSpPr/>
            <p:nvPr/>
          </p:nvGrpSpPr>
          <p:grpSpPr>
            <a:xfrm>
              <a:off x="2856662" y="4981785"/>
              <a:ext cx="144000" cy="144000"/>
              <a:chOff x="4822657" y="5316687"/>
              <a:chExt cx="144000" cy="144000"/>
            </a:xfrm>
          </p:grpSpPr>
          <p:sp>
            <p:nvSpPr>
              <p:cNvPr id="76" name="椭圆 75">
                <a:extLst>
                  <a:ext uri="{FF2B5EF4-FFF2-40B4-BE49-F238E27FC236}">
                    <a16:creationId xmlns:a16="http://schemas.microsoft.com/office/drawing/2014/main" id="{C7FB5140-1CC0-B3B7-D7D6-C080B705A194}"/>
                  </a:ext>
                </a:extLst>
              </p:cNvPr>
              <p:cNvSpPr/>
              <p:nvPr/>
            </p:nvSpPr>
            <p:spPr>
              <a:xfrm>
                <a:off x="4822657" y="5316687"/>
                <a:ext cx="144000" cy="144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a:extLst>
                  <a:ext uri="{FF2B5EF4-FFF2-40B4-BE49-F238E27FC236}">
                    <a16:creationId xmlns:a16="http://schemas.microsoft.com/office/drawing/2014/main" id="{5E593422-0B79-EB62-0E9D-36489D5DE4ED}"/>
                  </a:ext>
                </a:extLst>
              </p:cNvPr>
              <p:cNvSpPr/>
              <p:nvPr/>
            </p:nvSpPr>
            <p:spPr>
              <a:xfrm>
                <a:off x="4871734" y="5367122"/>
                <a:ext cx="45719" cy="4571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文本框 72">
              <a:extLst>
                <a:ext uri="{FF2B5EF4-FFF2-40B4-BE49-F238E27FC236}">
                  <a16:creationId xmlns:a16="http://schemas.microsoft.com/office/drawing/2014/main" id="{271948D1-C673-83FD-9568-3A67734AB626}"/>
                </a:ext>
              </a:extLst>
            </p:cNvPr>
            <p:cNvSpPr txBox="1"/>
            <p:nvPr/>
          </p:nvSpPr>
          <p:spPr>
            <a:xfrm>
              <a:off x="1822303" y="5429509"/>
              <a:ext cx="776919" cy="308418"/>
            </a:xfrm>
            <a:prstGeom prst="rect">
              <a:avLst/>
            </a:prstGeom>
            <a:noFill/>
          </p:spPr>
          <p:txBody>
            <a:bodyPr wrap="square" rtlCol="0">
              <a:spAutoFit/>
            </a:bodyPr>
            <a:lstStyle/>
            <a:p>
              <a:pPr algn="just">
                <a:lnSpc>
                  <a:spcPct val="130000"/>
                </a:lnSpc>
              </a:pPr>
              <a:r>
                <a:rPr lang="en-US" altLang="zh-CN" sz="1200"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rPr>
                <a:t>Loss pol.</a:t>
              </a:r>
              <a:endParaRPr lang="zh-CN" altLang="en-US" sz="1200" dirty="0">
                <a:solidFill>
                  <a:srgbClr val="FF0000"/>
                </a:solidFill>
                <a:latin typeface="Times New Roman" panose="02020603050405020304" pitchFamily="18" charset="0"/>
                <a:ea typeface="仿宋" panose="02010609060101010101" pitchFamily="49" charset="-122"/>
                <a:cs typeface="Times New Roman" panose="02020603050405020304" pitchFamily="18" charset="0"/>
              </a:endParaRPr>
            </a:p>
          </p:txBody>
        </p:sp>
        <p:cxnSp>
          <p:nvCxnSpPr>
            <p:cNvPr id="74" name="直接箭头连接符 73">
              <a:extLst>
                <a:ext uri="{FF2B5EF4-FFF2-40B4-BE49-F238E27FC236}">
                  <a16:creationId xmlns:a16="http://schemas.microsoft.com/office/drawing/2014/main" id="{EDDE041B-C3AD-A63E-2ABE-03D0E600C721}"/>
                </a:ext>
              </a:extLst>
            </p:cNvPr>
            <p:cNvCxnSpPr>
              <a:cxnSpLocks/>
              <a:stCxn id="73" idx="3"/>
              <a:endCxn id="71" idx="2"/>
            </p:cNvCxnSpPr>
            <p:nvPr/>
          </p:nvCxnSpPr>
          <p:spPr>
            <a:xfrm>
              <a:off x="2599222" y="5583718"/>
              <a:ext cx="185376" cy="202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80B8C43C-3DA4-E620-96E3-5E37DFC0F55C}"/>
                </a:ext>
              </a:extLst>
            </p:cNvPr>
            <p:cNvCxnSpPr>
              <a:cxnSpLocks/>
              <a:stCxn id="73" idx="3"/>
              <a:endCxn id="67" idx="2"/>
            </p:cNvCxnSpPr>
            <p:nvPr/>
          </p:nvCxnSpPr>
          <p:spPr>
            <a:xfrm flipV="1">
              <a:off x="2599222" y="5299675"/>
              <a:ext cx="149620" cy="2840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03" name="图片 102">
            <a:extLst>
              <a:ext uri="{FF2B5EF4-FFF2-40B4-BE49-F238E27FC236}">
                <a16:creationId xmlns:a16="http://schemas.microsoft.com/office/drawing/2014/main" id="{851AD151-26EA-7F88-78FE-F23E6BDCC49E}"/>
              </a:ext>
            </a:extLst>
          </p:cNvPr>
          <p:cNvPicPr>
            <a:picLocks noChangeAspect="1"/>
          </p:cNvPicPr>
          <p:nvPr/>
        </p:nvPicPr>
        <p:blipFill>
          <a:blip r:embed="rId3"/>
          <a:stretch>
            <a:fillRect/>
          </a:stretch>
        </p:blipFill>
        <p:spPr>
          <a:xfrm>
            <a:off x="4519363" y="2760369"/>
            <a:ext cx="1024887" cy="1126529"/>
          </a:xfrm>
          <a:prstGeom prst="rect">
            <a:avLst/>
          </a:prstGeom>
        </p:spPr>
      </p:pic>
    </p:spTree>
    <p:extLst>
      <p:ext uri="{BB962C8B-B14F-4D97-AF65-F5344CB8AC3E}">
        <p14:creationId xmlns:p14="http://schemas.microsoft.com/office/powerpoint/2010/main" val="3515860521"/>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C0FD9E9-93C2-55D2-4DC5-E4BF3EE21BFC}"/>
              </a:ext>
            </a:extLst>
          </p:cNvPr>
          <p:cNvPicPr>
            <a:picLocks noChangeAspect="1"/>
          </p:cNvPicPr>
          <p:nvPr/>
        </p:nvPicPr>
        <p:blipFill>
          <a:blip r:embed="rId2"/>
          <a:stretch>
            <a:fillRect/>
          </a:stretch>
        </p:blipFill>
        <p:spPr>
          <a:xfrm>
            <a:off x="9168" y="870636"/>
            <a:ext cx="5174144" cy="3405599"/>
          </a:xfrm>
          <a:prstGeom prst="rect">
            <a:avLst/>
          </a:prstGeom>
        </p:spPr>
      </p:pic>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4. Polarization – Ions</a:t>
            </a:r>
          </a:p>
        </p:txBody>
      </p:sp>
      <p:sp>
        <p:nvSpPr>
          <p:cNvPr id="41" name="文本框 40">
            <a:extLst>
              <a:ext uri="{FF2B5EF4-FFF2-40B4-BE49-F238E27FC236}">
                <a16:creationId xmlns:a16="http://schemas.microsoft.com/office/drawing/2014/main" id="{08E40F9C-6656-8041-4F3D-577D34BF0260}"/>
              </a:ext>
            </a:extLst>
          </p:cNvPr>
          <p:cNvSpPr txBox="1"/>
          <p:nvPr/>
        </p:nvSpPr>
        <p:spPr>
          <a:xfrm>
            <a:off x="5004048" y="882828"/>
            <a:ext cx="3960440" cy="2575577"/>
          </a:xfrm>
          <a:prstGeom prst="rect">
            <a:avLst/>
          </a:prstGeom>
          <a:noFill/>
        </p:spPr>
        <p:txBody>
          <a:bodyPr wrap="square" rtlCol="0">
            <a:spAutoFit/>
          </a:bodyPr>
          <a:lstStyle/>
          <a:p>
            <a:pPr marL="285750" indent="-285750" algn="just" defTabSz="457200">
              <a:lnSpc>
                <a:spcPct val="130000"/>
              </a:lnSpc>
              <a:buFont typeface="Wingdings" panose="05000000000000000000" pitchFamily="2" charset="2"/>
              <a:buChar char="Ø"/>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The polarized ion beams come out of the ion source and are rotated to one of two spin directions matched with dipole magnet fields by the spin rotator. Then, they are accelerated in these directions.</a:t>
            </a:r>
            <a:endParaRPr lang="zh-CN" altLang="en-US"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42" name="文本框 41">
            <a:extLst>
              <a:ext uri="{FF2B5EF4-FFF2-40B4-BE49-F238E27FC236}">
                <a16:creationId xmlns:a16="http://schemas.microsoft.com/office/drawing/2014/main" id="{41857C04-825D-7154-1E2A-3F0B80A5DE55}"/>
              </a:ext>
            </a:extLst>
          </p:cNvPr>
          <p:cNvSpPr txBox="1"/>
          <p:nvPr/>
        </p:nvSpPr>
        <p:spPr>
          <a:xfrm>
            <a:off x="5008762" y="3464726"/>
            <a:ext cx="3960440" cy="1135183"/>
          </a:xfrm>
          <a:prstGeom prst="rect">
            <a:avLst/>
          </a:prstGeom>
          <a:noFill/>
        </p:spPr>
        <p:txBody>
          <a:bodyPr wrap="square">
            <a:spAutoFit/>
          </a:bodyPr>
          <a:lstStyle/>
          <a:p>
            <a:pPr marL="285750" indent="-285750" defTabSz="457200">
              <a:lnSpc>
                <a:spcPct val="130000"/>
              </a:lnSpc>
              <a:buFont typeface="Wingdings" panose="05000000000000000000" pitchFamily="2" charset="2"/>
              <a:buChar char="Ø"/>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Before injecting into </a:t>
            </a:r>
            <a:r>
              <a:rPr lang="en-US" altLang="zh-CN" dirty="0" err="1">
                <a:solidFill>
                  <a:prstClr val="black"/>
                </a:solidFill>
                <a:latin typeface="Arial" panose="020B0604020202020204" pitchFamily="34" charset="0"/>
                <a:ea typeface="黑体" panose="02010609060101010101" pitchFamily="49" charset="-122"/>
                <a:cs typeface="Arial" panose="020B0604020202020204" pitchFamily="34" charset="0"/>
              </a:rPr>
              <a:t>pRing</a:t>
            </a: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 the spin directions will be rotated to required directions</a:t>
            </a:r>
            <a:endParaRPr lang="zh-CN" altLang="en-US" dirty="0">
              <a:solidFill>
                <a:prstClr val="black"/>
              </a:solidFill>
              <a:latin typeface="Arial" panose="020B0604020202020204" pitchFamily="34" charset="0"/>
              <a:ea typeface="等线" panose="02010600030101010101" pitchFamily="2" charset="-122"/>
              <a:cs typeface="Arial" panose="020B0604020202020204" pitchFamily="34" charset="0"/>
            </a:endParaRPr>
          </a:p>
        </p:txBody>
      </p:sp>
      <p:sp>
        <p:nvSpPr>
          <p:cNvPr id="45" name="文本框 44">
            <a:extLst>
              <a:ext uri="{FF2B5EF4-FFF2-40B4-BE49-F238E27FC236}">
                <a16:creationId xmlns:a16="http://schemas.microsoft.com/office/drawing/2014/main" id="{5147D9D8-08B2-C62D-6CE9-3BFE0D55E1B2}"/>
              </a:ext>
            </a:extLst>
          </p:cNvPr>
          <p:cNvSpPr txBox="1"/>
          <p:nvPr/>
        </p:nvSpPr>
        <p:spPr>
          <a:xfrm>
            <a:off x="107504" y="3316363"/>
            <a:ext cx="2350994" cy="1019253"/>
          </a:xfrm>
          <a:prstGeom prst="rect">
            <a:avLst/>
          </a:prstGeom>
          <a:noFill/>
        </p:spPr>
        <p:txBody>
          <a:bodyPr wrap="square" rtlCol="0">
            <a:spAutoFit/>
          </a:bodyPr>
          <a:lstStyle/>
          <a:p>
            <a:pPr marL="285750" indent="-285750" defTabSz="457200">
              <a:lnSpc>
                <a:spcPct val="130000"/>
              </a:lnSpc>
              <a:buFont typeface="Wingdings" panose="05000000000000000000" pitchFamily="2" charset="2"/>
              <a:buChar char="Ø"/>
            </a:pPr>
            <a:r>
              <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rPr>
              <a:t>A fixed field Siberian snake is designed for </a:t>
            </a:r>
            <a:r>
              <a:rPr lang="en-US" altLang="zh-CN" sz="1600" baseline="30000" dirty="0">
                <a:solidFill>
                  <a:prstClr val="black"/>
                </a:solidFill>
                <a:latin typeface="Arial" panose="020B0604020202020204" pitchFamily="34" charset="0"/>
                <a:ea typeface="黑体" panose="02010609060101010101" pitchFamily="49" charset="-122"/>
                <a:cs typeface="Arial" panose="020B0604020202020204" pitchFamily="34" charset="0"/>
              </a:rPr>
              <a:t>1</a:t>
            </a:r>
            <a:r>
              <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rPr>
              <a:t>H</a:t>
            </a:r>
            <a:r>
              <a:rPr lang="en-US" altLang="zh-CN" sz="1600" baseline="30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rPr>
              <a:t>in BRing-N.</a:t>
            </a:r>
            <a:endParaRPr lang="zh-CN" altLang="en-US" sz="16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46" name="文本框 45">
            <a:extLst>
              <a:ext uri="{FF2B5EF4-FFF2-40B4-BE49-F238E27FC236}">
                <a16:creationId xmlns:a16="http://schemas.microsoft.com/office/drawing/2014/main" id="{5D0BF588-0F60-5B32-F65E-890F58F83312}"/>
              </a:ext>
            </a:extLst>
          </p:cNvPr>
          <p:cNvSpPr txBox="1"/>
          <p:nvPr/>
        </p:nvSpPr>
        <p:spPr>
          <a:xfrm>
            <a:off x="2719188" y="4965643"/>
            <a:ext cx="1057879" cy="1019253"/>
          </a:xfrm>
          <a:prstGeom prst="rect">
            <a:avLst/>
          </a:prstGeom>
          <a:noFill/>
        </p:spPr>
        <p:txBody>
          <a:bodyPr wrap="square" rtlCol="0">
            <a:spAutoFit/>
          </a:bodyPr>
          <a:lstStyle/>
          <a:p>
            <a:pPr defTabSz="457200">
              <a:lnSpc>
                <a:spcPct val="130000"/>
              </a:lnSpc>
            </a:pPr>
            <a:r>
              <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rPr>
              <a:t>A full Siberian snake</a:t>
            </a:r>
            <a:endParaRPr lang="zh-CN" altLang="en-US" sz="16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47" name="图片 46">
            <a:extLst>
              <a:ext uri="{FF2B5EF4-FFF2-40B4-BE49-F238E27FC236}">
                <a16:creationId xmlns:a16="http://schemas.microsoft.com/office/drawing/2014/main" id="{B634CCD7-BDAD-2835-1D88-B8BE8C5EB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828" y="4634473"/>
            <a:ext cx="2492964" cy="1846231"/>
          </a:xfrm>
          <a:prstGeom prst="rect">
            <a:avLst/>
          </a:prstGeom>
        </p:spPr>
      </p:pic>
      <p:sp>
        <p:nvSpPr>
          <p:cNvPr id="48" name="文本框 47">
            <a:extLst>
              <a:ext uri="{FF2B5EF4-FFF2-40B4-BE49-F238E27FC236}">
                <a16:creationId xmlns:a16="http://schemas.microsoft.com/office/drawing/2014/main" id="{736B07E9-3DE8-C020-6130-196B29944633}"/>
              </a:ext>
            </a:extLst>
          </p:cNvPr>
          <p:cNvSpPr txBox="1"/>
          <p:nvPr/>
        </p:nvSpPr>
        <p:spPr>
          <a:xfrm>
            <a:off x="1695520" y="5544753"/>
            <a:ext cx="1262223" cy="623312"/>
          </a:xfrm>
          <a:prstGeom prst="rect">
            <a:avLst/>
          </a:prstGeom>
          <a:noFill/>
        </p:spPr>
        <p:txBody>
          <a:bodyPr wrap="square" rtlCol="0">
            <a:spAutoFit/>
          </a:bodyPr>
          <a:lstStyle/>
          <a:p>
            <a:pPr algn="just" defTabSz="457200">
              <a:lnSpc>
                <a:spcPct val="130000"/>
              </a:lnSpc>
            </a:pPr>
            <a:r>
              <a:rPr lang="en-US" altLang="zh-CN" sz="1400" baseline="30000" dirty="0">
                <a:solidFill>
                  <a:prstClr val="black"/>
                </a:solidFill>
                <a:latin typeface="Arial" panose="020B0604020202020204" pitchFamily="34" charset="0"/>
                <a:ea typeface="黑体" panose="02010609060101010101" pitchFamily="49" charset="-122"/>
                <a:cs typeface="Arial" panose="020B0604020202020204" pitchFamily="34" charset="0"/>
              </a:rPr>
              <a:t>3</a:t>
            </a:r>
            <a:r>
              <a:rPr lang="en-US" altLang="zh-CN" sz="1400" dirty="0">
                <a:solidFill>
                  <a:prstClr val="black"/>
                </a:solidFill>
                <a:latin typeface="Arial" panose="020B0604020202020204" pitchFamily="34" charset="0"/>
                <a:ea typeface="黑体" panose="02010609060101010101" pitchFamily="49" charset="-122"/>
                <a:cs typeface="Arial" panose="020B0604020202020204" pitchFamily="34" charset="0"/>
              </a:rPr>
              <a:t>He</a:t>
            </a:r>
            <a:r>
              <a:rPr lang="en-US" altLang="zh-CN" sz="1400" baseline="30000" dirty="0">
                <a:solidFill>
                  <a:prstClr val="black"/>
                </a:solidFill>
                <a:latin typeface="Arial" panose="020B0604020202020204" pitchFamily="34" charset="0"/>
                <a:ea typeface="黑体" panose="02010609060101010101" pitchFamily="49" charset="-122"/>
                <a:cs typeface="Arial" panose="020B0604020202020204" pitchFamily="34" charset="0"/>
              </a:rPr>
              <a:t>2+</a:t>
            </a:r>
            <a:r>
              <a:rPr lang="en-US" altLang="zh-CN" sz="1400" dirty="0">
                <a:solidFill>
                  <a:prstClr val="black"/>
                </a:solidFill>
                <a:latin typeface="Arial" panose="020B0604020202020204" pitchFamily="34" charset="0"/>
                <a:ea typeface="黑体" panose="02010609060101010101" pitchFamily="49" charset="-122"/>
                <a:cs typeface="Arial" panose="020B0604020202020204" pitchFamily="34" charset="0"/>
              </a:rPr>
              <a:t>,  BRing-N</a:t>
            </a:r>
            <a:endParaRPr lang="zh-CN" altLang="en-US" sz="1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49" name="图片 48">
            <a:extLst>
              <a:ext uri="{FF2B5EF4-FFF2-40B4-BE49-F238E27FC236}">
                <a16:creationId xmlns:a16="http://schemas.microsoft.com/office/drawing/2014/main" id="{DA62CA0B-BA4B-329C-E4A6-EBA4D1A39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5393" y="4621253"/>
            <a:ext cx="2309654" cy="1817988"/>
          </a:xfrm>
          <a:prstGeom prst="rect">
            <a:avLst/>
          </a:prstGeom>
        </p:spPr>
      </p:pic>
      <p:pic>
        <p:nvPicPr>
          <p:cNvPr id="50" name="图片 49">
            <a:extLst>
              <a:ext uri="{FF2B5EF4-FFF2-40B4-BE49-F238E27FC236}">
                <a16:creationId xmlns:a16="http://schemas.microsoft.com/office/drawing/2014/main" id="{4A9FF0E3-E3E0-770A-D8D8-BC272622A3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7177" y="4606230"/>
            <a:ext cx="2279315" cy="1846231"/>
          </a:xfrm>
          <a:prstGeom prst="rect">
            <a:avLst/>
          </a:prstGeom>
        </p:spPr>
      </p:pic>
      <p:sp>
        <p:nvSpPr>
          <p:cNvPr id="51" name="文本框 50">
            <a:extLst>
              <a:ext uri="{FF2B5EF4-FFF2-40B4-BE49-F238E27FC236}">
                <a16:creationId xmlns:a16="http://schemas.microsoft.com/office/drawing/2014/main" id="{431834D0-CC0A-434A-0770-7679340A35D0}"/>
              </a:ext>
            </a:extLst>
          </p:cNvPr>
          <p:cNvSpPr txBox="1"/>
          <p:nvPr/>
        </p:nvSpPr>
        <p:spPr>
          <a:xfrm>
            <a:off x="4851266" y="4756212"/>
            <a:ext cx="947737" cy="700576"/>
          </a:xfrm>
          <a:prstGeom prst="rect">
            <a:avLst/>
          </a:prstGeom>
          <a:noFill/>
        </p:spPr>
        <p:txBody>
          <a:bodyPr wrap="square" rtlCol="0">
            <a:spAutoFit/>
          </a:bodyPr>
          <a:lstStyle/>
          <a:p>
            <a:pPr algn="just" defTabSz="457200">
              <a:lnSpc>
                <a:spcPct val="130000"/>
              </a:lnSpc>
            </a:pPr>
            <a:r>
              <a:rPr lang="en-US" altLang="zh-CN" sz="1600" baseline="30000" dirty="0">
                <a:solidFill>
                  <a:prstClr val="black"/>
                </a:solidFill>
                <a:latin typeface="Arial" panose="020B0604020202020204" pitchFamily="34" charset="0"/>
                <a:ea typeface="黑体" panose="02010609060101010101" pitchFamily="49" charset="-122"/>
                <a:cs typeface="Arial" panose="020B0604020202020204" pitchFamily="34" charset="0"/>
              </a:rPr>
              <a:t>2</a:t>
            </a:r>
            <a:r>
              <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rPr>
              <a:t>H</a:t>
            </a:r>
            <a:r>
              <a:rPr lang="en-US" altLang="zh-CN" sz="1600" baseline="300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rPr>
              <a:t>, </a:t>
            </a:r>
          </a:p>
          <a:p>
            <a:pPr algn="just" defTabSz="457200">
              <a:lnSpc>
                <a:spcPct val="130000"/>
              </a:lnSpc>
            </a:pPr>
            <a:r>
              <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rPr>
              <a:t>BRing-S</a:t>
            </a:r>
            <a:endParaRPr lang="zh-CN" altLang="en-US" sz="16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52" name="文本框 51">
            <a:extLst>
              <a:ext uri="{FF2B5EF4-FFF2-40B4-BE49-F238E27FC236}">
                <a16:creationId xmlns:a16="http://schemas.microsoft.com/office/drawing/2014/main" id="{519F82C0-A38D-9EDB-BE27-FD1DEB12644D}"/>
              </a:ext>
            </a:extLst>
          </p:cNvPr>
          <p:cNvSpPr txBox="1"/>
          <p:nvPr/>
        </p:nvSpPr>
        <p:spPr>
          <a:xfrm>
            <a:off x="7130581" y="4758875"/>
            <a:ext cx="999238" cy="699166"/>
          </a:xfrm>
          <a:prstGeom prst="rect">
            <a:avLst/>
          </a:prstGeom>
          <a:noFill/>
        </p:spPr>
        <p:txBody>
          <a:bodyPr wrap="square" rtlCol="0">
            <a:spAutoFit/>
          </a:bodyPr>
          <a:lstStyle/>
          <a:p>
            <a:pPr algn="just" defTabSz="457200">
              <a:lnSpc>
                <a:spcPct val="130000"/>
              </a:lnSpc>
            </a:pPr>
            <a:r>
              <a:rPr lang="en-US" altLang="zh-CN" sz="1600" baseline="30000" dirty="0">
                <a:solidFill>
                  <a:prstClr val="black"/>
                </a:solidFill>
                <a:latin typeface="Arial" panose="020B0604020202020204" pitchFamily="34" charset="0"/>
                <a:ea typeface="黑体" panose="02010609060101010101" pitchFamily="49" charset="-122"/>
                <a:cs typeface="Arial" panose="020B0604020202020204" pitchFamily="34" charset="0"/>
              </a:rPr>
              <a:t>2</a:t>
            </a:r>
            <a:r>
              <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rPr>
              <a:t>H</a:t>
            </a:r>
            <a:r>
              <a:rPr lang="en-US" altLang="zh-CN" sz="1600" baseline="30000" dirty="0">
                <a:solidFill>
                  <a:prstClr val="black"/>
                </a:solidFill>
                <a:latin typeface="Arial" panose="020B0604020202020204" pitchFamily="34" charset="0"/>
                <a:ea typeface="黑体" panose="02010609060101010101" pitchFamily="49" charset="-122"/>
                <a:cs typeface="Arial" panose="020B0604020202020204" pitchFamily="34" charset="0"/>
              </a:rPr>
              <a:t>+</a:t>
            </a:r>
            <a:r>
              <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rPr>
              <a:t>, </a:t>
            </a:r>
          </a:p>
          <a:p>
            <a:pPr algn="just" defTabSz="457200">
              <a:lnSpc>
                <a:spcPct val="130000"/>
              </a:lnSpc>
            </a:pPr>
            <a:r>
              <a:rPr lang="en-US" altLang="zh-CN" sz="1600" dirty="0">
                <a:solidFill>
                  <a:prstClr val="black"/>
                </a:solidFill>
                <a:latin typeface="Arial" panose="020B0604020202020204" pitchFamily="34" charset="0"/>
                <a:ea typeface="黑体" panose="02010609060101010101" pitchFamily="49" charset="-122"/>
                <a:cs typeface="Arial" panose="020B0604020202020204" pitchFamily="34" charset="0"/>
              </a:rPr>
              <a:t>BRing-N</a:t>
            </a:r>
            <a:endParaRPr lang="zh-CN" altLang="en-US" sz="16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43" name="文本框 42">
            <a:extLst>
              <a:ext uri="{FF2B5EF4-FFF2-40B4-BE49-F238E27FC236}">
                <a16:creationId xmlns:a16="http://schemas.microsoft.com/office/drawing/2014/main" id="{1B1E423C-F433-92BE-16F7-6433B0868F54}"/>
              </a:ext>
            </a:extLst>
          </p:cNvPr>
          <p:cNvSpPr txBox="1"/>
          <p:nvPr/>
        </p:nvSpPr>
        <p:spPr>
          <a:xfrm>
            <a:off x="5555193" y="5829974"/>
            <a:ext cx="2659510" cy="414985"/>
          </a:xfrm>
          <a:prstGeom prst="rect">
            <a:avLst/>
          </a:prstGeom>
          <a:noFill/>
        </p:spPr>
        <p:txBody>
          <a:bodyPr wrap="square" rtlCol="0">
            <a:spAutoFit/>
          </a:bodyPr>
          <a:lstStyle/>
          <a:p>
            <a:pPr algn="just" defTabSz="457200">
              <a:lnSpc>
                <a:spcPct val="130000"/>
              </a:lnSpc>
            </a:pPr>
            <a:r>
              <a:rPr lang="en-US" altLang="zh-CN" dirty="0">
                <a:solidFill>
                  <a:prstClr val="black"/>
                </a:solidFill>
                <a:latin typeface="Arial" panose="020B0604020202020204" pitchFamily="34" charset="0"/>
                <a:ea typeface="黑体" panose="02010609060101010101" pitchFamily="49" charset="-122"/>
                <a:cs typeface="Arial" panose="020B0604020202020204" pitchFamily="34" charset="0"/>
              </a:rPr>
              <a:t>Polarization doesn’t lose.</a:t>
            </a:r>
            <a:endParaRPr lang="zh-CN" altLang="en-US"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3" name="文本框 2">
            <a:extLst>
              <a:ext uri="{FF2B5EF4-FFF2-40B4-BE49-F238E27FC236}">
                <a16:creationId xmlns:a16="http://schemas.microsoft.com/office/drawing/2014/main" id="{BA3A5F53-E035-C73F-E805-2D13BAD83C08}"/>
              </a:ext>
            </a:extLst>
          </p:cNvPr>
          <p:cNvSpPr txBox="1"/>
          <p:nvPr/>
        </p:nvSpPr>
        <p:spPr>
          <a:xfrm>
            <a:off x="251520" y="6313667"/>
            <a:ext cx="8712968" cy="335156"/>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sz="1200" dirty="0">
                <a:solidFill>
                  <a:srgbClr val="0000FF"/>
                </a:solidFill>
                <a:ea typeface="黑体" panose="02010609060101010101" pitchFamily="49" charset="-122"/>
                <a:cs typeface="Times New Roman" panose="02020603050405020304" pitchFamily="18" charset="0"/>
              </a:rPr>
              <a:t>More details in the Polarized electron in dual spin directions and hadron polarization maintenance (</a:t>
            </a:r>
            <a:r>
              <a:rPr lang="en-US" altLang="zh-CN" sz="1200" dirty="0" err="1">
                <a:solidFill>
                  <a:srgbClr val="0000FF"/>
                </a:solidFill>
                <a:ea typeface="黑体" panose="02010609060101010101" pitchFamily="49" charset="-122"/>
                <a:cs typeface="Times New Roman" panose="02020603050405020304" pitchFamily="18" charset="0"/>
              </a:rPr>
              <a:t>Minxiang</a:t>
            </a:r>
            <a:r>
              <a:rPr lang="en-US" altLang="zh-CN" sz="1200" dirty="0">
                <a:solidFill>
                  <a:srgbClr val="0000FF"/>
                </a:solidFill>
                <a:ea typeface="黑体" panose="02010609060101010101" pitchFamily="49" charset="-122"/>
                <a:cs typeface="Times New Roman" panose="02020603050405020304" pitchFamily="18" charset="0"/>
              </a:rPr>
              <a:t> Li)</a:t>
            </a:r>
          </a:p>
        </p:txBody>
      </p:sp>
    </p:spTree>
    <p:extLst>
      <p:ext uri="{BB962C8B-B14F-4D97-AF65-F5344CB8AC3E}">
        <p14:creationId xmlns:p14="http://schemas.microsoft.com/office/powerpoint/2010/main" val="35458968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5. Electron cooling</a:t>
            </a:r>
          </a:p>
        </p:txBody>
      </p:sp>
      <p:sp>
        <p:nvSpPr>
          <p:cNvPr id="4" name="矩形 3">
            <a:extLst>
              <a:ext uri="{FF2B5EF4-FFF2-40B4-BE49-F238E27FC236}">
                <a16:creationId xmlns:a16="http://schemas.microsoft.com/office/drawing/2014/main" id="{E4B2EB64-FA1B-EF23-18DB-87B81705FAB5}"/>
              </a:ext>
            </a:extLst>
          </p:cNvPr>
          <p:cNvSpPr/>
          <p:nvPr/>
        </p:nvSpPr>
        <p:spPr>
          <a:xfrm>
            <a:off x="209582" y="3897626"/>
            <a:ext cx="5401205" cy="2062103"/>
          </a:xfrm>
          <a:prstGeom prst="rect">
            <a:avLst/>
          </a:prstGeom>
        </p:spPr>
        <p:txBody>
          <a:bodyPr wrap="square">
            <a:spAutoFit/>
          </a:bodyPr>
          <a:lstStyle/>
          <a:p>
            <a:pPr defTabSz="457200">
              <a:spcAft>
                <a:spcPts val="1200"/>
              </a:spcAft>
            </a:pPr>
            <a:r>
              <a:rPr lang="en-US" altLang="zh-CN" b="1" dirty="0">
                <a:solidFill>
                  <a:srgbClr val="FF0000"/>
                </a:solidFill>
                <a:latin typeface="Arial" panose="020B0604020202020204" pitchFamily="34" charset="0"/>
                <a:ea typeface="等线" panose="02010600030101010101" pitchFamily="2" charset="-122"/>
                <a:cs typeface="Arial" panose="020B0604020202020204" pitchFamily="34" charset="0"/>
              </a:rPr>
              <a:t>Two-stage beam cooling</a:t>
            </a:r>
            <a:r>
              <a:rPr lang="zh-CN" altLang="en-US" b="1" dirty="0">
                <a:solidFill>
                  <a:srgbClr val="FF0000"/>
                </a:solidFill>
                <a:latin typeface="Arial" panose="020B0604020202020204" pitchFamily="34" charset="0"/>
                <a:ea typeface="等线" panose="02010600030101010101" pitchFamily="2" charset="-122"/>
                <a:cs typeface="Arial" panose="020B0604020202020204" pitchFamily="34" charset="0"/>
              </a:rPr>
              <a:t>：</a:t>
            </a:r>
            <a:endParaRPr lang="en-US" altLang="zh-CN" b="1" dirty="0">
              <a:solidFill>
                <a:srgbClr val="FF0000"/>
              </a:solidFill>
              <a:latin typeface="Arial" panose="020B0604020202020204" pitchFamily="34" charset="0"/>
              <a:ea typeface="等线" panose="02010600030101010101" pitchFamily="2" charset="-122"/>
              <a:cs typeface="Arial" panose="020B0604020202020204" pitchFamily="34" charset="0"/>
            </a:endParaRPr>
          </a:p>
          <a:p>
            <a:pPr marL="342900" indent="-342900" defTabSz="457200">
              <a:buFont typeface="+mj-lt"/>
              <a:buAutoNum type="arabicPeriod"/>
            </a:pPr>
            <a:r>
              <a:rPr lang="en-US" altLang="zh-CN" sz="1600" dirty="0">
                <a:solidFill>
                  <a:srgbClr val="002060"/>
                </a:solidFill>
                <a:latin typeface="Arial" panose="020B0604020202020204" pitchFamily="34" charset="0"/>
                <a:ea typeface="等线" panose="02010600030101010101" pitchFamily="2" charset="-122"/>
                <a:cs typeface="Arial" panose="020B0604020202020204" pitchFamily="34" charset="0"/>
              </a:rPr>
              <a:t>Pre-cooling for emittance reduction @</a:t>
            </a:r>
            <a:r>
              <a:rPr lang="en-US" altLang="zh-CN" sz="1600" dirty="0" err="1">
                <a:solidFill>
                  <a:srgbClr val="002060"/>
                </a:solidFill>
                <a:latin typeface="Arial" panose="020B0604020202020204" pitchFamily="34" charset="0"/>
                <a:ea typeface="等线" panose="02010600030101010101" pitchFamily="2" charset="-122"/>
                <a:cs typeface="Arial" panose="020B0604020202020204" pitchFamily="34" charset="0"/>
              </a:rPr>
              <a:t>BRing</a:t>
            </a:r>
            <a:endParaRPr lang="en-US" altLang="zh-CN" sz="1600" dirty="0">
              <a:solidFill>
                <a:srgbClr val="002060"/>
              </a:solidFill>
              <a:latin typeface="Arial" panose="020B0604020202020204" pitchFamily="34" charset="0"/>
              <a:ea typeface="等线" panose="02010600030101010101" pitchFamily="2" charset="-122"/>
              <a:cs typeface="Arial" panose="020B0604020202020204" pitchFamily="34" charset="0"/>
            </a:endParaRPr>
          </a:p>
          <a:p>
            <a:pPr marL="645750" indent="-285750" defTabSz="457200">
              <a:buFont typeface="Arial" panose="020B0604020202020204" pitchFamily="34" charset="0"/>
              <a:buChar char="•"/>
            </a:pPr>
            <a:r>
              <a:rPr lang="en-US" altLang="zh-CN" sz="1600" b="1" dirty="0">
                <a:solidFill>
                  <a:srgbClr val="002060"/>
                </a:solidFill>
                <a:latin typeface="Arial" panose="020B0604020202020204" pitchFamily="34" charset="0"/>
                <a:ea typeface="等线" panose="02010600030101010101" pitchFamily="2" charset="-122"/>
                <a:cs typeface="Arial" panose="020B0604020202020204" pitchFamily="34" charset="0"/>
              </a:rPr>
              <a:t>Conventional DC e-cooler (&lt;2MeV)</a:t>
            </a:r>
          </a:p>
          <a:p>
            <a:pPr marL="360000" defTabSz="457200"/>
            <a:endParaRPr lang="en-US" altLang="zh-CN" sz="1600" dirty="0">
              <a:solidFill>
                <a:srgbClr val="002060"/>
              </a:solidFill>
              <a:latin typeface="Arial" panose="020B0604020202020204" pitchFamily="34" charset="0"/>
              <a:ea typeface="等线" panose="02010600030101010101" pitchFamily="2" charset="-122"/>
              <a:cs typeface="Arial" panose="020B0604020202020204" pitchFamily="34" charset="0"/>
            </a:endParaRPr>
          </a:p>
          <a:p>
            <a:pPr marL="342900" indent="-342900" defTabSz="457200">
              <a:buFont typeface="+mj-lt"/>
              <a:buAutoNum type="arabicPeriod" startAt="2"/>
            </a:pPr>
            <a:r>
              <a:rPr lang="en-US" altLang="zh-CN" sz="1600" dirty="0">
                <a:solidFill>
                  <a:srgbClr val="002060"/>
                </a:solidFill>
                <a:latin typeface="Arial" panose="020B0604020202020204" pitchFamily="34" charset="0"/>
                <a:ea typeface="等线" panose="02010600030101010101" pitchFamily="2" charset="-122"/>
                <a:cs typeface="Arial" panose="020B0604020202020204" pitchFamily="34" charset="0"/>
              </a:rPr>
              <a:t>High energy cooling for emit. maintenance @</a:t>
            </a:r>
            <a:r>
              <a:rPr lang="en-US" altLang="zh-CN" sz="1600" dirty="0" err="1">
                <a:solidFill>
                  <a:srgbClr val="002060"/>
                </a:solidFill>
                <a:latin typeface="Arial" panose="020B0604020202020204" pitchFamily="34" charset="0"/>
                <a:ea typeface="等线" panose="02010600030101010101" pitchFamily="2" charset="-122"/>
                <a:cs typeface="Arial" panose="020B0604020202020204" pitchFamily="34" charset="0"/>
              </a:rPr>
              <a:t>pRing</a:t>
            </a:r>
            <a:endParaRPr lang="en-US" altLang="zh-CN" sz="1600" dirty="0">
              <a:solidFill>
                <a:srgbClr val="002060"/>
              </a:solidFill>
              <a:latin typeface="Arial" panose="020B0604020202020204" pitchFamily="34" charset="0"/>
              <a:ea typeface="等线" panose="02010600030101010101" pitchFamily="2" charset="-122"/>
              <a:cs typeface="Arial" panose="020B0604020202020204" pitchFamily="34" charset="0"/>
            </a:endParaRPr>
          </a:p>
          <a:p>
            <a:pPr marL="644400" indent="-284400" defTabSz="457200">
              <a:buFont typeface="Arial" panose="020B0604020202020204" pitchFamily="34" charset="0"/>
              <a:buChar char="•"/>
            </a:pPr>
            <a:r>
              <a:rPr lang="en-US" altLang="zh-CN" sz="1600" b="1" dirty="0">
                <a:solidFill>
                  <a:srgbClr val="002060"/>
                </a:solidFill>
                <a:latin typeface="Arial" panose="020B0604020202020204" pitchFamily="34" charset="0"/>
                <a:ea typeface="等线" panose="02010600030101010101" pitchFamily="2" charset="-122"/>
                <a:cs typeface="Arial" panose="020B0604020202020204" pitchFamily="34" charset="0"/>
              </a:rPr>
              <a:t>ERL-based cooler (10MeV)</a:t>
            </a:r>
          </a:p>
          <a:p>
            <a:pPr marL="342900" indent="-342900" defTabSz="457200">
              <a:buFont typeface="+mj-lt"/>
              <a:buAutoNum type="arabicPeriod" startAt="2"/>
            </a:pPr>
            <a:endParaRPr lang="en-US" altLang="zh-CN" sz="1600" dirty="0">
              <a:solidFill>
                <a:srgbClr val="002060"/>
              </a:solidFill>
              <a:latin typeface="Arial" panose="020B0604020202020204" pitchFamily="34" charset="0"/>
              <a:ea typeface="等线" panose="02010600030101010101" pitchFamily="2" charset="-122"/>
              <a:cs typeface="Arial" panose="020B0604020202020204" pitchFamily="34" charset="0"/>
            </a:endParaRPr>
          </a:p>
        </p:txBody>
      </p:sp>
      <p:graphicFrame>
        <p:nvGraphicFramePr>
          <p:cNvPr id="5" name="对象 4">
            <a:extLst>
              <a:ext uri="{FF2B5EF4-FFF2-40B4-BE49-F238E27FC236}">
                <a16:creationId xmlns:a16="http://schemas.microsoft.com/office/drawing/2014/main" id="{56079944-7285-EB89-587D-D8F9781C9BFD}"/>
              </a:ext>
            </a:extLst>
          </p:cNvPr>
          <p:cNvGraphicFramePr>
            <a:graphicFrameLocks noChangeAspect="1"/>
          </p:cNvGraphicFramePr>
          <p:nvPr>
            <p:extLst>
              <p:ext uri="{D42A27DB-BD31-4B8C-83A1-F6EECF244321}">
                <p14:modId xmlns:p14="http://schemas.microsoft.com/office/powerpoint/2010/main" val="2354908603"/>
              </p:ext>
            </p:extLst>
          </p:nvPr>
        </p:nvGraphicFramePr>
        <p:xfrm>
          <a:off x="2915816" y="2238351"/>
          <a:ext cx="3143636" cy="791604"/>
        </p:xfrm>
        <a:graphic>
          <a:graphicData uri="http://schemas.openxmlformats.org/presentationml/2006/ole">
            <mc:AlternateContent xmlns:mc="http://schemas.openxmlformats.org/markup-compatibility/2006">
              <mc:Choice xmlns:v="urn:schemas-microsoft-com:vml" Requires="v">
                <p:oleObj name="Equation" r:id="rId2" imgW="1752600" imgH="444500" progId="Equation.DSMT4">
                  <p:embed/>
                </p:oleObj>
              </mc:Choice>
              <mc:Fallback>
                <p:oleObj name="Equation" r:id="rId2" imgW="1752600" imgH="444500" progId="Equation.DSMT4">
                  <p:embed/>
                  <p:pic>
                    <p:nvPicPr>
                      <p:cNvPr id="11" name="对象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238351"/>
                        <a:ext cx="3143636" cy="791604"/>
                      </a:xfrm>
                      <a:prstGeom prst="rect">
                        <a:avLst/>
                      </a:prstGeom>
                      <a:noFill/>
                    </p:spPr>
                  </p:pic>
                </p:oleObj>
              </mc:Fallback>
            </mc:AlternateContent>
          </a:graphicData>
        </a:graphic>
      </p:graphicFrame>
      <p:sp>
        <p:nvSpPr>
          <p:cNvPr id="6" name="椭圆 5">
            <a:extLst>
              <a:ext uri="{FF2B5EF4-FFF2-40B4-BE49-F238E27FC236}">
                <a16:creationId xmlns:a16="http://schemas.microsoft.com/office/drawing/2014/main" id="{3938610B-8C28-D439-E9B7-0922469B3AD1}"/>
              </a:ext>
            </a:extLst>
          </p:cNvPr>
          <p:cNvSpPr/>
          <p:nvPr/>
        </p:nvSpPr>
        <p:spPr>
          <a:xfrm>
            <a:off x="5096008" y="2641404"/>
            <a:ext cx="963444" cy="388551"/>
          </a:xfrm>
          <a:prstGeom prst="ellipse">
            <a:avLst/>
          </a:prstGeom>
          <a:noFill/>
          <a:ln w="12700" cap="flat" cmpd="sng" algn="ctr">
            <a:solidFill>
              <a:srgbClr val="FF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7" name="图片 7">
            <a:extLst>
              <a:ext uri="{FF2B5EF4-FFF2-40B4-BE49-F238E27FC236}">
                <a16:creationId xmlns:a16="http://schemas.microsoft.com/office/drawing/2014/main" id="{2E76D940-DEC7-EC49-AB7E-644FB3781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3339958"/>
            <a:ext cx="3455093" cy="2822140"/>
          </a:xfrm>
          <a:prstGeom prst="rect">
            <a:avLst/>
          </a:prstGeom>
        </p:spPr>
      </p:pic>
      <p:sp>
        <p:nvSpPr>
          <p:cNvPr id="8" name="Rectangle 6">
            <a:extLst>
              <a:ext uri="{FF2B5EF4-FFF2-40B4-BE49-F238E27FC236}">
                <a16:creationId xmlns:a16="http://schemas.microsoft.com/office/drawing/2014/main" id="{D5D373D1-8D65-53BC-7313-7CC5B4119A95}"/>
              </a:ext>
            </a:extLst>
          </p:cNvPr>
          <p:cNvSpPr/>
          <p:nvPr/>
        </p:nvSpPr>
        <p:spPr>
          <a:xfrm>
            <a:off x="323527" y="832672"/>
            <a:ext cx="8285261" cy="1077218"/>
          </a:xfrm>
          <a:prstGeom prst="rect">
            <a:avLst/>
          </a:prstGeom>
        </p:spPr>
        <p:txBody>
          <a:bodyPr wrap="square">
            <a:spAutoFit/>
          </a:bodyPr>
          <a:lstStyle/>
          <a:p>
            <a:pPr marL="285750" indent="-285750" defTabSz="457200">
              <a:spcAft>
                <a:spcPts val="1200"/>
              </a:spcAft>
              <a:buFont typeface="Wingdings" panose="05000000000000000000" pitchFamily="2" charset="2"/>
              <a:buChar char="§"/>
            </a:pPr>
            <a:r>
              <a:rPr lang="en-US" dirty="0">
                <a:solidFill>
                  <a:schemeClr val="bg2"/>
                </a:solidFill>
                <a:latin typeface="Arial" panose="020B0604020202020204" pitchFamily="34" charset="0"/>
                <a:cs typeface="Arial" panose="020B0604020202020204" pitchFamily="34" charset="0"/>
              </a:rPr>
              <a:t>Intrabeam scattering (IBS) leads to a reduction in integral luminosity, beam cooling is needed to suppress the emittance growth during collision.</a:t>
            </a:r>
          </a:p>
          <a:p>
            <a:pPr marL="285750" indent="-285750" defTabSz="457200">
              <a:spcAft>
                <a:spcPts val="1200"/>
              </a:spcAft>
              <a:buFont typeface="Wingdings" panose="05000000000000000000" pitchFamily="2" charset="2"/>
              <a:buChar char="§"/>
            </a:pPr>
            <a:r>
              <a:rPr lang="en-US" altLang="zh-CN" dirty="0">
                <a:solidFill>
                  <a:schemeClr val="bg2"/>
                </a:solidFill>
                <a:latin typeface="Arial" panose="020B0604020202020204" pitchFamily="34" charset="0"/>
                <a:ea typeface="等线" panose="02010600030101010101" pitchFamily="2" charset="-122"/>
                <a:cs typeface="Arial" panose="020B0604020202020204" pitchFamily="34" charset="0"/>
              </a:rPr>
              <a:t>Electron cooling is more efficient for low energy and low emittance beams.</a:t>
            </a:r>
          </a:p>
        </p:txBody>
      </p:sp>
      <p:sp>
        <p:nvSpPr>
          <p:cNvPr id="9" name="Rectangle 8">
            <a:extLst>
              <a:ext uri="{FF2B5EF4-FFF2-40B4-BE49-F238E27FC236}">
                <a16:creationId xmlns:a16="http://schemas.microsoft.com/office/drawing/2014/main" id="{BFB0B828-BFD7-BE6B-EC39-418DF2A164CA}"/>
              </a:ext>
            </a:extLst>
          </p:cNvPr>
          <p:cNvSpPr/>
          <p:nvPr/>
        </p:nvSpPr>
        <p:spPr>
          <a:xfrm>
            <a:off x="5773825" y="5388595"/>
            <a:ext cx="2157001" cy="369332"/>
          </a:xfrm>
          <a:prstGeom prst="rect">
            <a:avLst/>
          </a:prstGeom>
        </p:spPr>
        <p:txBody>
          <a:bodyPr wrap="none">
            <a:spAutoFit/>
          </a:bodyPr>
          <a:lstStyle/>
          <a:p>
            <a:pPr defTabSz="457200"/>
            <a:r>
              <a:rPr lang="en-US" altLang="zh-CN" dirty="0">
                <a:solidFill>
                  <a:srgbClr val="002060"/>
                </a:solidFill>
                <a:latin typeface="Times New Roman" panose="02020603050405020304" pitchFamily="18" charset="0"/>
                <a:ea typeface="等线" panose="02010600030101010101" pitchFamily="2" charset="-122"/>
                <a:cs typeface="Times New Roman" panose="02020603050405020304" pitchFamily="18" charset="0"/>
              </a:rPr>
              <a:t>20 GeV </a:t>
            </a:r>
            <a:r>
              <a:rPr lang="en-US" altLang="zh-CN" dirty="0" err="1">
                <a:solidFill>
                  <a:srgbClr val="002060"/>
                </a:solidFill>
                <a:latin typeface="Times New Roman" panose="02020603050405020304" pitchFamily="18" charset="0"/>
                <a:ea typeface="等线" panose="02010600030101010101" pitchFamily="2" charset="-122"/>
                <a:cs typeface="Times New Roman" panose="02020603050405020304" pitchFamily="18" charset="0"/>
              </a:rPr>
              <a:t>IBS@pRing</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165619539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85F430C-2315-456B-A431-63957D664CBB}"/>
              </a:ext>
            </a:extLst>
          </p:cNvPr>
          <p:cNvSpPr>
            <a:spLocks noGrp="1"/>
          </p:cNvSpPr>
          <p:nvPr>
            <p:ph type="title"/>
          </p:nvPr>
        </p:nvSpPr>
        <p:spPr/>
        <p:txBody>
          <a:bodyPr/>
          <a:lstStyle/>
          <a:p>
            <a:r>
              <a:rPr lang="en-US" altLang="zh-CN" dirty="0"/>
              <a:t>Outline</a:t>
            </a:r>
            <a:endParaRPr lang="zh-CN" altLang="en-US" dirty="0"/>
          </a:p>
        </p:txBody>
      </p:sp>
      <p:sp>
        <p:nvSpPr>
          <p:cNvPr id="6" name="文本框 5">
            <a:extLst>
              <a:ext uri="{FF2B5EF4-FFF2-40B4-BE49-F238E27FC236}">
                <a16:creationId xmlns:a16="http://schemas.microsoft.com/office/drawing/2014/main" id="{5390EB14-3839-4D34-B25E-AA84F47BAC51}"/>
              </a:ext>
            </a:extLst>
          </p:cNvPr>
          <p:cNvSpPr txBox="1"/>
          <p:nvPr/>
        </p:nvSpPr>
        <p:spPr>
          <a:xfrm>
            <a:off x="2006233" y="1224165"/>
            <a:ext cx="5131533" cy="4409669"/>
          </a:xfrm>
          <a:prstGeom prst="rect">
            <a:avLst/>
          </a:prstGeom>
          <a:noFill/>
        </p:spPr>
        <p:txBody>
          <a:bodyPr wrap="none" rtlCol="0">
            <a:spAutoFit/>
          </a:bodyPr>
          <a:lstStyle/>
          <a:p>
            <a:pPr marL="457200" indent="-457200">
              <a:lnSpc>
                <a:spcPct val="200000"/>
              </a:lnSpc>
              <a:buFont typeface="+mj-lt"/>
              <a:buAutoNum type="arabicPeriod"/>
            </a:pPr>
            <a:r>
              <a:rPr lang="en-US" altLang="zh-CN" sz="2400" dirty="0">
                <a:solidFill>
                  <a:schemeClr val="bg2"/>
                </a:solidFill>
                <a:ea typeface="黑体" panose="02010609060101010101" pitchFamily="49" charset="-122"/>
                <a:cs typeface="Times New Roman" panose="02020603050405020304" pitchFamily="18" charset="0"/>
              </a:rPr>
              <a:t>New </a:t>
            </a:r>
            <a:r>
              <a:rPr lang="en-US" altLang="zh-CN" sz="2400" dirty="0" err="1">
                <a:solidFill>
                  <a:schemeClr val="bg2"/>
                </a:solidFill>
                <a:ea typeface="黑体" panose="02010609060101010101" pitchFamily="49" charset="-122"/>
                <a:cs typeface="Times New Roman" panose="02020603050405020304" pitchFamily="18" charset="0"/>
              </a:rPr>
              <a:t>EicC</a:t>
            </a:r>
            <a:r>
              <a:rPr lang="en-US" altLang="zh-CN" sz="2400" dirty="0">
                <a:solidFill>
                  <a:schemeClr val="bg2"/>
                </a:solidFill>
                <a:ea typeface="黑体" panose="02010609060101010101" pitchFamily="49" charset="-122"/>
                <a:cs typeface="Times New Roman" panose="02020603050405020304" pitchFamily="18" charset="0"/>
              </a:rPr>
              <a:t> general design</a:t>
            </a:r>
          </a:p>
          <a:p>
            <a:pPr marL="457200" indent="-457200">
              <a:lnSpc>
                <a:spcPct val="200000"/>
              </a:lnSpc>
              <a:buFont typeface="+mj-lt"/>
              <a:buAutoNum type="arabicPeriod"/>
            </a:pPr>
            <a:r>
              <a:rPr lang="en-US" altLang="zh-CN" sz="2400" dirty="0">
                <a:solidFill>
                  <a:schemeClr val="bg2"/>
                </a:solidFill>
                <a:ea typeface="黑体" panose="02010609060101010101" pitchFamily="49" charset="-122"/>
                <a:cs typeface="Times New Roman" panose="02020603050405020304" pitchFamily="18" charset="0"/>
              </a:rPr>
              <a:t>Ion accelerator complex</a:t>
            </a:r>
          </a:p>
          <a:p>
            <a:pPr marL="457200" indent="-457200">
              <a:lnSpc>
                <a:spcPct val="200000"/>
              </a:lnSpc>
              <a:buFont typeface="+mj-lt"/>
              <a:buAutoNum type="arabicPeriod"/>
            </a:pPr>
            <a:r>
              <a:rPr lang="en-US" altLang="zh-CN" sz="2400" dirty="0">
                <a:solidFill>
                  <a:schemeClr val="bg2"/>
                </a:solidFill>
                <a:ea typeface="黑体" panose="02010609060101010101" pitchFamily="49" charset="-122"/>
                <a:cs typeface="Times New Roman" panose="02020603050405020304" pitchFamily="18" charset="0"/>
              </a:rPr>
              <a:t>Electron accelerator complex</a:t>
            </a:r>
          </a:p>
          <a:p>
            <a:pPr marL="457200" indent="-457200">
              <a:lnSpc>
                <a:spcPct val="200000"/>
              </a:lnSpc>
              <a:buFont typeface="+mj-lt"/>
              <a:buAutoNum type="arabicPeriod"/>
            </a:pPr>
            <a:r>
              <a:rPr lang="en-US" altLang="zh-CN" sz="2400" dirty="0">
                <a:solidFill>
                  <a:schemeClr val="bg2"/>
                </a:solidFill>
                <a:ea typeface="黑体" panose="02010609060101010101" pitchFamily="49" charset="-122"/>
                <a:cs typeface="Times New Roman" panose="02020603050405020304" pitchFamily="18" charset="0"/>
              </a:rPr>
              <a:t>Polarization</a:t>
            </a:r>
          </a:p>
          <a:p>
            <a:pPr marL="457200" indent="-457200">
              <a:lnSpc>
                <a:spcPct val="200000"/>
              </a:lnSpc>
              <a:buFont typeface="+mj-lt"/>
              <a:buAutoNum type="arabicPeriod"/>
            </a:pPr>
            <a:r>
              <a:rPr lang="en-US" altLang="zh-CN" sz="2400" dirty="0">
                <a:solidFill>
                  <a:schemeClr val="bg2"/>
                </a:solidFill>
                <a:ea typeface="黑体" panose="02010609060101010101" pitchFamily="49" charset="-122"/>
                <a:cs typeface="Times New Roman" panose="02020603050405020304" pitchFamily="18" charset="0"/>
              </a:rPr>
              <a:t>Electron cooling</a:t>
            </a:r>
          </a:p>
          <a:p>
            <a:pPr marL="457200" indent="-457200">
              <a:lnSpc>
                <a:spcPct val="200000"/>
              </a:lnSpc>
              <a:buFont typeface="+mj-lt"/>
              <a:buAutoNum type="arabicPeriod"/>
            </a:pPr>
            <a:r>
              <a:rPr lang="en-US" altLang="zh-CN" sz="2400" dirty="0">
                <a:solidFill>
                  <a:schemeClr val="bg2"/>
                </a:solidFill>
                <a:ea typeface="黑体" panose="02010609060101010101" pitchFamily="49" charset="-122"/>
                <a:cs typeface="Times New Roman" panose="02020603050405020304" pitchFamily="18" charset="0"/>
              </a:rPr>
              <a:t>Accelerator Chapters in the CDR</a:t>
            </a:r>
          </a:p>
        </p:txBody>
      </p:sp>
    </p:spTree>
    <p:extLst>
      <p:ext uri="{BB962C8B-B14F-4D97-AF65-F5344CB8AC3E}">
        <p14:creationId xmlns:p14="http://schemas.microsoft.com/office/powerpoint/2010/main" val="531094930"/>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5. Electron cooling</a:t>
            </a:r>
          </a:p>
        </p:txBody>
      </p:sp>
      <p:sp>
        <p:nvSpPr>
          <p:cNvPr id="4" name="矩形 3">
            <a:extLst>
              <a:ext uri="{FF2B5EF4-FFF2-40B4-BE49-F238E27FC236}">
                <a16:creationId xmlns:a16="http://schemas.microsoft.com/office/drawing/2014/main" id="{D06C2CF7-3B80-6FDC-75A5-92E1B1073970}"/>
              </a:ext>
            </a:extLst>
          </p:cNvPr>
          <p:cNvSpPr/>
          <p:nvPr/>
        </p:nvSpPr>
        <p:spPr>
          <a:xfrm>
            <a:off x="377485" y="734433"/>
            <a:ext cx="5401205" cy="1384995"/>
          </a:xfrm>
          <a:prstGeom prst="rect">
            <a:avLst/>
          </a:prstGeom>
        </p:spPr>
        <p:txBody>
          <a:bodyPr wrap="square">
            <a:spAutoFit/>
          </a:bodyPr>
          <a:lstStyle/>
          <a:p>
            <a:pPr>
              <a:spcAft>
                <a:spcPts val="1200"/>
              </a:spcAft>
            </a:pPr>
            <a:r>
              <a:rPr lang="en-US" altLang="zh-CN" sz="2000" b="1" dirty="0">
                <a:solidFill>
                  <a:srgbClr val="FF0000"/>
                </a:solidFill>
                <a:latin typeface="Arial" panose="020B0604020202020204" pitchFamily="34" charset="0"/>
                <a:cs typeface="Arial" panose="020B0604020202020204" pitchFamily="34" charset="0"/>
              </a:rPr>
              <a:t>Two-stage beam cooling</a:t>
            </a:r>
            <a:r>
              <a:rPr lang="zh-CN" altLang="en-US" sz="2000" b="1" dirty="0">
                <a:solidFill>
                  <a:srgbClr val="FF0000"/>
                </a:solidFill>
                <a:latin typeface="Arial" panose="020B0604020202020204" pitchFamily="34" charset="0"/>
                <a:cs typeface="Arial" panose="020B0604020202020204" pitchFamily="34" charset="0"/>
              </a:rPr>
              <a:t>：</a:t>
            </a:r>
            <a:endParaRPr lang="en-US" altLang="zh-CN" sz="2000" b="1" dirty="0">
              <a:solidFill>
                <a:srgbClr val="FF0000"/>
              </a:solidFill>
              <a:latin typeface="Arial" panose="020B0604020202020204" pitchFamily="34" charset="0"/>
              <a:cs typeface="Arial" panose="020B0604020202020204" pitchFamily="34" charset="0"/>
            </a:endParaRPr>
          </a:p>
          <a:p>
            <a:pPr marL="342900" indent="-342900">
              <a:buFont typeface="+mj-lt"/>
              <a:buAutoNum type="arabicPeriod"/>
            </a:pPr>
            <a:r>
              <a:rPr lang="en-US" altLang="zh-CN" dirty="0">
                <a:solidFill>
                  <a:srgbClr val="002060"/>
                </a:solidFill>
                <a:latin typeface="Arial" panose="020B0604020202020204" pitchFamily="34" charset="0"/>
                <a:cs typeface="Arial" panose="020B0604020202020204" pitchFamily="34" charset="0"/>
              </a:rPr>
              <a:t>Pre-cooling for emittance reduction @</a:t>
            </a:r>
            <a:r>
              <a:rPr lang="en-US" altLang="zh-CN" dirty="0" err="1">
                <a:solidFill>
                  <a:srgbClr val="002060"/>
                </a:solidFill>
                <a:latin typeface="Arial" panose="020B0604020202020204" pitchFamily="34" charset="0"/>
                <a:cs typeface="Arial" panose="020B0604020202020204" pitchFamily="34" charset="0"/>
              </a:rPr>
              <a:t>BRing</a:t>
            </a:r>
            <a:endParaRPr lang="en-US" altLang="zh-CN" dirty="0">
              <a:solidFill>
                <a:srgbClr val="002060"/>
              </a:solidFill>
              <a:latin typeface="Arial" panose="020B0604020202020204" pitchFamily="34" charset="0"/>
              <a:cs typeface="Arial" panose="020B0604020202020204" pitchFamily="34" charset="0"/>
            </a:endParaRPr>
          </a:p>
          <a:p>
            <a:pPr marL="645750" indent="-285750">
              <a:buFont typeface="Arial" panose="020B0604020202020204" pitchFamily="34" charset="0"/>
              <a:buChar char="•"/>
            </a:pPr>
            <a:r>
              <a:rPr lang="en-US" altLang="zh-CN" dirty="0">
                <a:solidFill>
                  <a:srgbClr val="002060"/>
                </a:solidFill>
                <a:latin typeface="Arial" panose="020B0604020202020204" pitchFamily="34" charset="0"/>
                <a:cs typeface="Arial" panose="020B0604020202020204" pitchFamily="34" charset="0"/>
              </a:rPr>
              <a:t>Conventional DC e-cooler (&lt;2MeV)</a:t>
            </a:r>
          </a:p>
          <a:p>
            <a:pPr marL="342900" indent="-342900">
              <a:buFont typeface="+mj-lt"/>
              <a:buAutoNum type="arabicPeriod" startAt="2"/>
            </a:pPr>
            <a:endParaRPr lang="en-US" altLang="zh-CN" dirty="0">
              <a:solidFill>
                <a:srgbClr val="002060"/>
              </a:solidFill>
              <a:latin typeface="Arial" panose="020B0604020202020204" pitchFamily="34" charset="0"/>
              <a:cs typeface="Arial" panose="020B0604020202020204" pitchFamily="34" charset="0"/>
            </a:endParaRPr>
          </a:p>
        </p:txBody>
      </p:sp>
      <p:pic>
        <p:nvPicPr>
          <p:cNvPr id="5" name="图片 4">
            <a:extLst>
              <a:ext uri="{FF2B5EF4-FFF2-40B4-BE49-F238E27FC236}">
                <a16:creationId xmlns:a16="http://schemas.microsoft.com/office/drawing/2014/main" id="{129109BF-81D3-8A5B-CA4A-30F59CAA236F}"/>
              </a:ext>
            </a:extLst>
          </p:cNvPr>
          <p:cNvPicPr>
            <a:picLocks noChangeAspect="1"/>
          </p:cNvPicPr>
          <p:nvPr/>
        </p:nvPicPr>
        <p:blipFill>
          <a:blip r:embed="rId2"/>
          <a:stretch>
            <a:fillRect/>
          </a:stretch>
        </p:blipFill>
        <p:spPr>
          <a:xfrm>
            <a:off x="4788024" y="1484784"/>
            <a:ext cx="4114397" cy="1399411"/>
          </a:xfrm>
          <a:prstGeom prst="rect">
            <a:avLst/>
          </a:prstGeom>
        </p:spPr>
      </p:pic>
      <p:pic>
        <p:nvPicPr>
          <p:cNvPr id="6" name="图片 13">
            <a:extLst>
              <a:ext uri="{FF2B5EF4-FFF2-40B4-BE49-F238E27FC236}">
                <a16:creationId xmlns:a16="http://schemas.microsoft.com/office/drawing/2014/main" id="{7A65EC08-A060-E085-D781-0805F1E8F8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152" y="3013743"/>
            <a:ext cx="3797269" cy="2835962"/>
          </a:xfrm>
          <a:prstGeom prst="rect">
            <a:avLst/>
          </a:prstGeom>
        </p:spPr>
      </p:pic>
      <p:graphicFrame>
        <p:nvGraphicFramePr>
          <p:cNvPr id="7" name="内容占位符 5">
            <a:extLst>
              <a:ext uri="{FF2B5EF4-FFF2-40B4-BE49-F238E27FC236}">
                <a16:creationId xmlns:a16="http://schemas.microsoft.com/office/drawing/2014/main" id="{8CEE2330-D8C2-B39A-E928-3CB887045206}"/>
              </a:ext>
            </a:extLst>
          </p:cNvPr>
          <p:cNvGraphicFramePr>
            <a:graphicFrameLocks/>
          </p:cNvGraphicFramePr>
          <p:nvPr>
            <p:extLst>
              <p:ext uri="{D42A27DB-BD31-4B8C-83A1-F6EECF244321}">
                <p14:modId xmlns:p14="http://schemas.microsoft.com/office/powerpoint/2010/main" val="2546702678"/>
              </p:ext>
            </p:extLst>
          </p:nvPr>
        </p:nvGraphicFramePr>
        <p:xfrm>
          <a:off x="377485" y="2648297"/>
          <a:ext cx="4244729" cy="3475270"/>
        </p:xfrm>
        <a:graphic>
          <a:graphicData uri="http://schemas.openxmlformats.org/drawingml/2006/table">
            <a:tbl>
              <a:tblPr bandRow="1">
                <a:tableStyleId>{5C22544A-7EE6-4342-B048-85BDC9FD1C3A}</a:tableStyleId>
              </a:tblPr>
              <a:tblGrid>
                <a:gridCol w="3000771">
                  <a:extLst>
                    <a:ext uri="{9D8B030D-6E8A-4147-A177-3AD203B41FA5}">
                      <a16:colId xmlns:a16="http://schemas.microsoft.com/office/drawing/2014/main" val="20000"/>
                    </a:ext>
                  </a:extLst>
                </a:gridCol>
                <a:gridCol w="1243958">
                  <a:extLst>
                    <a:ext uri="{9D8B030D-6E8A-4147-A177-3AD203B41FA5}">
                      <a16:colId xmlns:a16="http://schemas.microsoft.com/office/drawing/2014/main" val="20001"/>
                    </a:ext>
                  </a:extLst>
                </a:gridCol>
              </a:tblGrid>
              <a:tr h="272455">
                <a:tc>
                  <a:txBody>
                    <a:bodyPr/>
                    <a:lstStyle/>
                    <a:p>
                      <a:r>
                        <a:rPr lang="en-US" altLang="zh-CN" sz="1200" dirty="0">
                          <a:latin typeface="Times New Roman" panose="02020603050405020304" pitchFamily="18" charset="0"/>
                          <a:cs typeface="Times New Roman" panose="02020603050405020304" pitchFamily="18" charset="0"/>
                        </a:rPr>
                        <a:t>Particle</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dirty="0">
                          <a:solidFill>
                            <a:srgbClr val="002060"/>
                          </a:solidFill>
                          <a:latin typeface="Times New Roman" panose="02020603050405020304" pitchFamily="18" charset="0"/>
                          <a:cs typeface="Times New Roman" panose="02020603050405020304" pitchFamily="18" charset="0"/>
                        </a:rPr>
                        <a:t>proton</a:t>
                      </a:r>
                      <a:endParaRPr lang="zh-CN" altLang="en-US"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272455">
                <a:tc>
                  <a:txBody>
                    <a:bodyPr/>
                    <a:lstStyle/>
                    <a:p>
                      <a:r>
                        <a:rPr lang="en-US" altLang="zh-CN" sz="1200" dirty="0">
                          <a:latin typeface="Times New Roman" panose="02020603050405020304" pitchFamily="18" charset="0"/>
                          <a:cs typeface="Times New Roman" panose="02020603050405020304" pitchFamily="18" charset="0"/>
                        </a:rPr>
                        <a:t>Ion energy</a:t>
                      </a:r>
                    </a:p>
                  </a:txBody>
                  <a:tcPr/>
                </a:tc>
                <a:tc>
                  <a:txBody>
                    <a:bodyPr/>
                    <a:lstStyle/>
                    <a:p>
                      <a:pPr algn="ctr"/>
                      <a:r>
                        <a:rPr lang="en-US" altLang="zh-CN" sz="1200" dirty="0">
                          <a:solidFill>
                            <a:srgbClr val="002060"/>
                          </a:solidFill>
                          <a:latin typeface="Times New Roman" panose="02020603050405020304" pitchFamily="18" charset="0"/>
                          <a:cs typeface="Times New Roman" panose="02020603050405020304" pitchFamily="18" charset="0"/>
                        </a:rPr>
                        <a:t>2 GeV</a:t>
                      </a:r>
                      <a:endParaRPr lang="zh-CN" altLang="en-US"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16876">
                <a:tc>
                  <a:txBody>
                    <a:bodyPr/>
                    <a:lstStyle/>
                    <a:p>
                      <a:r>
                        <a:rPr lang="en-US" altLang="zh-CN" sz="1200" dirty="0">
                          <a:latin typeface="Times New Roman" panose="02020603050405020304" pitchFamily="18" charset="0"/>
                          <a:cs typeface="Times New Roman" panose="02020603050405020304" pitchFamily="18" charset="0"/>
                        </a:rPr>
                        <a:t>Particle number in </a:t>
                      </a:r>
                      <a:r>
                        <a:rPr lang="en-US" altLang="zh-CN" sz="1200" dirty="0" err="1">
                          <a:latin typeface="Times New Roman" panose="02020603050405020304" pitchFamily="18" charset="0"/>
                          <a:cs typeface="Times New Roman" panose="02020603050405020304" pitchFamily="18" charset="0"/>
                        </a:rPr>
                        <a:t>BRing</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dirty="0">
                          <a:solidFill>
                            <a:srgbClr val="002060"/>
                          </a:solidFill>
                          <a:latin typeface="Times New Roman" panose="02020603050405020304" pitchFamily="18" charset="0"/>
                          <a:cs typeface="Times New Roman" panose="02020603050405020304" pitchFamily="18" charset="0"/>
                        </a:rPr>
                        <a:t>4e12</a:t>
                      </a:r>
                      <a:endParaRPr lang="zh-CN" altLang="en-US"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323754">
                <a:tc>
                  <a:txBody>
                    <a:bodyPr/>
                    <a:lstStyle/>
                    <a:p>
                      <a:r>
                        <a:rPr lang="en-US" altLang="zh-CN" sz="1200" dirty="0">
                          <a:latin typeface="Times New Roman" panose="02020603050405020304" pitchFamily="18" charset="0"/>
                          <a:cs typeface="Times New Roman" panose="02020603050405020304" pitchFamily="18" charset="0"/>
                        </a:rPr>
                        <a:t>Initial normalized emittance H/V (RMS)</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dirty="0">
                          <a:solidFill>
                            <a:srgbClr val="002060"/>
                          </a:solidFill>
                          <a:latin typeface="Times New Roman" panose="02020603050405020304" pitchFamily="18" charset="0"/>
                          <a:cs typeface="Times New Roman" panose="02020603050405020304" pitchFamily="18" charset="0"/>
                        </a:rPr>
                        <a:t>10/5 </a:t>
                      </a:r>
                      <a:r>
                        <a:rPr lang="el-GR" altLang="zh-CN" sz="1200" dirty="0">
                          <a:solidFill>
                            <a:srgbClr val="002060"/>
                          </a:solidFill>
                          <a:latin typeface="Times New Roman" panose="02020603050405020304" pitchFamily="18" charset="0"/>
                          <a:cs typeface="Times New Roman" panose="02020603050405020304" pitchFamily="18" charset="0"/>
                        </a:rPr>
                        <a:t>π</a:t>
                      </a:r>
                      <a:r>
                        <a:rPr lang="en-US" altLang="zh-CN" sz="1200" dirty="0">
                          <a:solidFill>
                            <a:srgbClr val="002060"/>
                          </a:solidFill>
                          <a:latin typeface="Times New Roman" panose="02020603050405020304" pitchFamily="18" charset="0"/>
                          <a:cs typeface="Times New Roman" panose="02020603050405020304" pitchFamily="18" charset="0"/>
                        </a:rPr>
                        <a:t>.</a:t>
                      </a:r>
                      <a:r>
                        <a:rPr lang="en-US" altLang="zh-CN" sz="1200" dirty="0" err="1">
                          <a:solidFill>
                            <a:srgbClr val="002060"/>
                          </a:solidFill>
                          <a:latin typeface="Times New Roman" panose="02020603050405020304" pitchFamily="18" charset="0"/>
                          <a:cs typeface="Times New Roman" panose="02020603050405020304" pitchFamily="18" charset="0"/>
                        </a:rPr>
                        <a:t>mm.mrad</a:t>
                      </a:r>
                      <a:endParaRPr lang="zh-CN" altLang="en-US" sz="1200" dirty="0">
                        <a:solidFill>
                          <a:srgbClr val="00206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272455">
                <a:tc>
                  <a:txBody>
                    <a:bodyPr/>
                    <a:lstStyle/>
                    <a:p>
                      <a:r>
                        <a:rPr lang="en-US" altLang="zh-CN" sz="1200" dirty="0">
                          <a:latin typeface="Times New Roman" panose="02020603050405020304" pitchFamily="18" charset="0"/>
                          <a:cs typeface="Times New Roman" panose="02020603050405020304" pitchFamily="18" charset="0"/>
                        </a:rPr>
                        <a:t>Initial momentum spread (RMS)</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marL="0" algn="ctr" defTabSz="914400" rtl="0" eaLnBrk="1" latinLnBrk="0" hangingPunct="1"/>
                      <a:r>
                        <a:rPr lang="en-US" altLang="zh-CN" sz="1200" kern="1200" dirty="0">
                          <a:solidFill>
                            <a:srgbClr val="002060"/>
                          </a:solidFill>
                          <a:latin typeface="Times New Roman" panose="02020603050405020304" pitchFamily="18" charset="0"/>
                          <a:ea typeface="+mn-ea"/>
                          <a:cs typeface="Times New Roman" panose="02020603050405020304" pitchFamily="18" charset="0"/>
                        </a:rPr>
                        <a:t>0.0003</a:t>
                      </a:r>
                      <a:endParaRPr lang="zh-CN" altLang="en-US" sz="1200" kern="1200" dirty="0">
                        <a:solidFill>
                          <a:srgbClr val="00206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4"/>
                  </a:ext>
                </a:extLst>
              </a:tr>
              <a:tr h="272455">
                <a:tc>
                  <a:txBody>
                    <a:bodyPr/>
                    <a:lstStyle/>
                    <a:p>
                      <a:r>
                        <a:rPr lang="en-US" altLang="zh-CN" sz="1200" dirty="0">
                          <a:latin typeface="Times New Roman" panose="02020603050405020304" pitchFamily="18" charset="0"/>
                          <a:cs typeface="Times New Roman" panose="02020603050405020304" pitchFamily="18" charset="0"/>
                        </a:rPr>
                        <a:t>Electron current</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dirty="0">
                          <a:solidFill>
                            <a:srgbClr val="0000FF"/>
                          </a:solidFill>
                          <a:latin typeface="Times New Roman" panose="02020603050405020304" pitchFamily="18" charset="0"/>
                          <a:cs typeface="Times New Roman" panose="02020603050405020304" pitchFamily="18" charset="0"/>
                        </a:rPr>
                        <a:t>3 A</a:t>
                      </a:r>
                      <a:endParaRPr lang="zh-CN" altLang="en-US" sz="1200" dirty="0">
                        <a:solidFill>
                          <a:srgbClr val="0000FF"/>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272455">
                <a:tc>
                  <a:txBody>
                    <a:bodyPr/>
                    <a:lstStyle/>
                    <a:p>
                      <a:r>
                        <a:rPr lang="en-US" altLang="zh-CN" sz="1200" dirty="0">
                          <a:latin typeface="Times New Roman" panose="02020603050405020304" pitchFamily="18" charset="0"/>
                          <a:cs typeface="Times New Roman" panose="02020603050405020304" pitchFamily="18" charset="0"/>
                        </a:rPr>
                        <a:t>Electron beam radius</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dirty="0">
                          <a:solidFill>
                            <a:srgbClr val="0000FF"/>
                          </a:solidFill>
                          <a:latin typeface="Times New Roman" panose="02020603050405020304" pitchFamily="18" charset="0"/>
                          <a:cs typeface="Times New Roman" panose="02020603050405020304" pitchFamily="18" charset="0"/>
                        </a:rPr>
                        <a:t>15 mm</a:t>
                      </a:r>
                      <a:endParaRPr lang="zh-CN" altLang="en-US" sz="1200" dirty="0">
                        <a:solidFill>
                          <a:srgbClr val="0000FF"/>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272455">
                <a:tc>
                  <a:txBody>
                    <a:bodyPr/>
                    <a:lstStyle/>
                    <a:p>
                      <a:r>
                        <a:rPr lang="en-US" altLang="zh-CN" sz="1200" dirty="0">
                          <a:latin typeface="Times New Roman" panose="02020603050405020304" pitchFamily="18" charset="0"/>
                          <a:cs typeface="Times New Roman" panose="02020603050405020304" pitchFamily="18" charset="0"/>
                        </a:rPr>
                        <a:t>Effective</a:t>
                      </a:r>
                      <a:r>
                        <a:rPr lang="en-US" altLang="zh-CN" sz="1200" baseline="0" dirty="0">
                          <a:latin typeface="Times New Roman" panose="02020603050405020304" pitchFamily="18" charset="0"/>
                          <a:cs typeface="Times New Roman" panose="02020603050405020304" pitchFamily="18" charset="0"/>
                        </a:rPr>
                        <a:t> cooling length</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dirty="0">
                          <a:latin typeface="Times New Roman" panose="02020603050405020304" pitchFamily="18" charset="0"/>
                          <a:cs typeface="Times New Roman" panose="02020603050405020304" pitchFamily="18" charset="0"/>
                        </a:rPr>
                        <a:t>20 m</a:t>
                      </a:r>
                      <a:endParaRPr lang="zh-CN" alt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r h="454092">
                <a:tc>
                  <a:txBody>
                    <a:bodyPr/>
                    <a:lstStyle/>
                    <a:p>
                      <a:r>
                        <a:rPr lang="en-US" altLang="zh-CN" sz="1200" dirty="0">
                          <a:latin typeface="Times New Roman" panose="02020603050405020304" pitchFamily="18" charset="0"/>
                          <a:cs typeface="Times New Roman" panose="02020603050405020304" pitchFamily="18" charset="0"/>
                        </a:rPr>
                        <a:t>Longitudinal magnetic field at the cooling section</a:t>
                      </a:r>
                    </a:p>
                  </a:txBody>
                  <a:tcPr/>
                </a:tc>
                <a:tc>
                  <a:txBody>
                    <a:bodyPr/>
                    <a:lstStyle/>
                    <a:p>
                      <a:pPr algn="ctr"/>
                      <a:r>
                        <a:rPr lang="en-US" altLang="zh-CN" sz="1200" dirty="0">
                          <a:solidFill>
                            <a:srgbClr val="0000FF"/>
                          </a:solidFill>
                          <a:latin typeface="Times New Roman" panose="02020603050405020304" pitchFamily="18" charset="0"/>
                          <a:cs typeface="Times New Roman" panose="02020603050405020304" pitchFamily="18" charset="0"/>
                        </a:rPr>
                        <a:t>1 T</a:t>
                      </a:r>
                    </a:p>
                  </a:txBody>
                  <a:tcPr/>
                </a:tc>
                <a:extLst>
                  <a:ext uri="{0D108BD9-81ED-4DB2-BD59-A6C34878D82A}">
                    <a16:rowId xmlns:a16="http://schemas.microsoft.com/office/drawing/2014/main" val="10008"/>
                  </a:ext>
                </a:extLst>
              </a:tr>
              <a:tr h="272455">
                <a:tc>
                  <a:txBody>
                    <a:bodyPr/>
                    <a:lstStyle/>
                    <a:p>
                      <a:r>
                        <a:rPr lang="en-US" altLang="zh-CN" sz="1200" dirty="0">
                          <a:latin typeface="Times New Roman" panose="02020603050405020304" pitchFamily="18" charset="0"/>
                          <a:cs typeface="Times New Roman" panose="02020603050405020304" pitchFamily="18" charset="0"/>
                        </a:rPr>
                        <a:t>Beta function at cooler</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200" dirty="0">
                          <a:latin typeface="Times New Roman" panose="02020603050405020304" pitchFamily="18" charset="0"/>
                          <a:cs typeface="Times New Roman" panose="02020603050405020304" pitchFamily="18" charset="0"/>
                        </a:rPr>
                        <a:t>25m</a:t>
                      </a:r>
                      <a:endParaRPr lang="zh-CN" alt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9"/>
                  </a:ext>
                </a:extLst>
              </a:tr>
              <a:tr h="454092">
                <a:tc>
                  <a:txBody>
                    <a:bodyPr/>
                    <a:lstStyle/>
                    <a:p>
                      <a:r>
                        <a:rPr lang="en-US" altLang="zh-CN" sz="1200" dirty="0">
                          <a:latin typeface="Times New Roman" panose="02020603050405020304" pitchFamily="18" charset="0"/>
                          <a:cs typeface="Times New Roman" panose="02020603050405020304" pitchFamily="18" charset="0"/>
                        </a:rPr>
                        <a:t>Electron beam temperature (transverse/longitudinal)</a:t>
                      </a:r>
                    </a:p>
                  </a:txBody>
                  <a:tcPr/>
                </a:tc>
                <a:tc>
                  <a:txBody>
                    <a:bodyPr/>
                    <a:lstStyle/>
                    <a:p>
                      <a:pPr algn="ctr"/>
                      <a:r>
                        <a:rPr lang="en-US" altLang="zh-CN" sz="1200" dirty="0">
                          <a:solidFill>
                            <a:srgbClr val="0000FF"/>
                          </a:solidFill>
                          <a:latin typeface="Times New Roman" panose="02020603050405020304" pitchFamily="18" charset="0"/>
                          <a:cs typeface="Times New Roman" panose="02020603050405020304" pitchFamily="18" charset="0"/>
                        </a:rPr>
                        <a:t>0.1/1.0e-5 eV</a:t>
                      </a:r>
                    </a:p>
                  </a:txBody>
                  <a:tcPr/>
                </a:tc>
                <a:extLst>
                  <a:ext uri="{0D108BD9-81ED-4DB2-BD59-A6C34878D82A}">
                    <a16:rowId xmlns:a16="http://schemas.microsoft.com/office/drawing/2014/main" val="10010"/>
                  </a:ext>
                </a:extLst>
              </a:tr>
            </a:tbl>
          </a:graphicData>
        </a:graphic>
      </p:graphicFrame>
      <p:sp>
        <p:nvSpPr>
          <p:cNvPr id="8" name="文本框 7">
            <a:extLst>
              <a:ext uri="{FF2B5EF4-FFF2-40B4-BE49-F238E27FC236}">
                <a16:creationId xmlns:a16="http://schemas.microsoft.com/office/drawing/2014/main" id="{D8B5BB3B-F239-1899-3EFB-2B5723F522A9}"/>
              </a:ext>
            </a:extLst>
          </p:cNvPr>
          <p:cNvSpPr txBox="1"/>
          <p:nvPr/>
        </p:nvSpPr>
        <p:spPr>
          <a:xfrm>
            <a:off x="334826" y="1967300"/>
            <a:ext cx="4445435" cy="646331"/>
          </a:xfrm>
          <a:prstGeom prst="rect">
            <a:avLst/>
          </a:prstGeom>
          <a:noFill/>
        </p:spPr>
        <p:txBody>
          <a:bodyPr wrap="square" rtlCol="0">
            <a:spAutoFit/>
          </a:bodyPr>
          <a:lstStyle/>
          <a:p>
            <a:r>
              <a:rPr lang="en-US" altLang="zh-CN" dirty="0">
                <a:solidFill>
                  <a:srgbClr val="002060"/>
                </a:solidFill>
                <a:latin typeface="Arial" panose="020B0604020202020204" pitchFamily="34" charset="0"/>
                <a:cs typeface="Arial" panose="020B0604020202020204" pitchFamily="34" charset="0"/>
              </a:rPr>
              <a:t>The cooling time is about </a:t>
            </a:r>
            <a:r>
              <a:rPr lang="en-US" altLang="zh-CN" b="1" dirty="0">
                <a:solidFill>
                  <a:srgbClr val="0000FF"/>
                </a:solidFill>
                <a:latin typeface="Arial" panose="020B0604020202020204" pitchFamily="34" charset="0"/>
                <a:cs typeface="Arial" panose="020B0604020202020204" pitchFamily="34" charset="0"/>
              </a:rPr>
              <a:t>2 mins </a:t>
            </a:r>
            <a:r>
              <a:rPr lang="en-US" altLang="zh-CN" dirty="0">
                <a:solidFill>
                  <a:srgbClr val="002060"/>
                </a:solidFill>
                <a:latin typeface="Arial" panose="020B0604020202020204" pitchFamily="34" charset="0"/>
                <a:cs typeface="Arial" panose="020B0604020202020204" pitchFamily="34" charset="0"/>
              </a:rPr>
              <a:t>for 2GeV p (from 10</a:t>
            </a:r>
            <a:r>
              <a:rPr lang="el-GR" altLang="zh-CN" dirty="0">
                <a:solidFill>
                  <a:srgbClr val="002060"/>
                </a:solidFill>
                <a:latin typeface="Arial" panose="020B0604020202020204" pitchFamily="34" charset="0"/>
                <a:cs typeface="Arial" panose="020B0604020202020204" pitchFamily="34" charset="0"/>
              </a:rPr>
              <a:t>/</a:t>
            </a:r>
            <a:r>
              <a:rPr lang="en-US" altLang="zh-CN" dirty="0">
                <a:solidFill>
                  <a:srgbClr val="002060"/>
                </a:solidFill>
                <a:latin typeface="Arial" panose="020B0604020202020204" pitchFamily="34" charset="0"/>
                <a:cs typeface="Arial" panose="020B0604020202020204" pitchFamily="34" charset="0"/>
              </a:rPr>
              <a:t>5 to</a:t>
            </a:r>
            <a:r>
              <a:rPr lang="el-GR" altLang="zh-CN" dirty="0">
                <a:solidFill>
                  <a:srgbClr val="002060"/>
                </a:solidFill>
                <a:latin typeface="Arial" panose="020B0604020202020204" pitchFamily="34" charset="0"/>
                <a:cs typeface="Arial" panose="020B0604020202020204" pitchFamily="34" charset="0"/>
              </a:rPr>
              <a:t> 6.4/3.8 π</a:t>
            </a:r>
            <a:r>
              <a:rPr lang="en-US" altLang="zh-CN" dirty="0">
                <a:solidFill>
                  <a:srgbClr val="002060"/>
                </a:solidFill>
                <a:latin typeface="Arial" panose="020B0604020202020204" pitchFamily="34" charset="0"/>
                <a:cs typeface="Arial" panose="020B0604020202020204" pitchFamily="34" charset="0"/>
              </a:rPr>
              <a:t> </a:t>
            </a:r>
            <a:r>
              <a:rPr lang="en-US" altLang="zh-CN" dirty="0" err="1">
                <a:solidFill>
                  <a:srgbClr val="002060"/>
                </a:solidFill>
                <a:latin typeface="Arial" panose="020B0604020202020204" pitchFamily="34" charset="0"/>
                <a:cs typeface="Arial" panose="020B0604020202020204" pitchFamily="34" charset="0"/>
              </a:rPr>
              <a:t>mm.mrad</a:t>
            </a:r>
            <a:r>
              <a:rPr lang="en-US" altLang="zh-CN" dirty="0">
                <a:solidFill>
                  <a:srgbClr val="002060"/>
                </a:solidFill>
                <a:latin typeface="Arial" panose="020B0604020202020204" pitchFamily="34" charset="0"/>
                <a:cs typeface="Arial" panose="020B0604020202020204" pitchFamily="34" charset="0"/>
              </a:rPr>
              <a:t>).</a:t>
            </a:r>
          </a:p>
        </p:txBody>
      </p:sp>
      <p:sp>
        <p:nvSpPr>
          <p:cNvPr id="9" name="文本框 8">
            <a:extLst>
              <a:ext uri="{FF2B5EF4-FFF2-40B4-BE49-F238E27FC236}">
                <a16:creationId xmlns:a16="http://schemas.microsoft.com/office/drawing/2014/main" id="{74193012-1823-E010-851F-B3EC34F7D7D9}"/>
              </a:ext>
            </a:extLst>
          </p:cNvPr>
          <p:cNvSpPr txBox="1"/>
          <p:nvPr/>
        </p:nvSpPr>
        <p:spPr>
          <a:xfrm>
            <a:off x="334826" y="6175660"/>
            <a:ext cx="8413638" cy="388311"/>
          </a:xfrm>
          <a:prstGeom prst="rect">
            <a:avLst/>
          </a:prstGeom>
          <a:noFill/>
        </p:spPr>
        <p:txBody>
          <a:bodyPr wrap="square">
            <a:spAutoFit/>
          </a:bodyPr>
          <a:lstStyle/>
          <a:p>
            <a:pPr marL="285750" marR="0" lvl="0" indent="-285750" algn="l" defTabSz="944895" rtl="0" eaLnBrk="1" fontAlgn="auto" latinLnBrk="0" hangingPunct="1">
              <a:lnSpc>
                <a:spcPct val="135000"/>
              </a:lnSpc>
              <a:spcBef>
                <a:spcPts val="0"/>
              </a:spcBef>
              <a:spcAft>
                <a:spcPts val="0"/>
              </a:spcAft>
              <a:buClr>
                <a:prstClr val="black"/>
              </a:buClr>
              <a:buSzTx/>
              <a:buFont typeface="Wingdings" panose="05000000000000000000" pitchFamily="2" charset="2"/>
              <a:buChar char="p"/>
              <a:tabLst/>
              <a:defRPr/>
            </a:pPr>
            <a:r>
              <a:rPr lang="en-US" altLang="zh-CN" sz="1600" dirty="0">
                <a:solidFill>
                  <a:prstClr val="black"/>
                </a:solidFill>
                <a:latin typeface="Arial"/>
                <a:ea typeface="黑体" panose="02010609060101010101" pitchFamily="49" charset="-122"/>
                <a:cs typeface="Times New Roman" panose="02020603050405020304" pitchFamily="18" charset="0"/>
              </a:rPr>
              <a:t>Now, we need to cool the proton beams from 8.4/4.2 πmm</a:t>
            </a:r>
            <a:r>
              <a:rPr lang="zh-CN" altLang="en-US" sz="1600" dirty="0">
                <a:solidFill>
                  <a:prstClr val="black"/>
                </a:solidFill>
                <a:latin typeface="Arial"/>
                <a:ea typeface="黑体" panose="02010609060101010101" pitchFamily="49" charset="-122"/>
                <a:cs typeface="Times New Roman" panose="02020603050405020304" pitchFamily="18" charset="0"/>
              </a:rPr>
              <a:t> </a:t>
            </a:r>
            <a:r>
              <a:rPr lang="en-US" altLang="zh-CN" sz="1600" dirty="0" err="1">
                <a:solidFill>
                  <a:prstClr val="black"/>
                </a:solidFill>
                <a:latin typeface="Arial"/>
                <a:ea typeface="黑体" panose="02010609060101010101" pitchFamily="49" charset="-122"/>
                <a:cs typeface="Times New Roman" panose="02020603050405020304" pitchFamily="18" charset="0"/>
              </a:rPr>
              <a:t>mrad</a:t>
            </a:r>
            <a:r>
              <a:rPr lang="zh-CN" altLang="en-US" sz="1600" dirty="0">
                <a:solidFill>
                  <a:prstClr val="black"/>
                </a:solidFill>
                <a:latin typeface="Arial"/>
                <a:ea typeface="黑体" panose="02010609060101010101" pitchFamily="49" charset="-122"/>
                <a:cs typeface="Times New Roman" panose="02020603050405020304" pitchFamily="18" charset="0"/>
              </a:rPr>
              <a:t> </a:t>
            </a:r>
            <a:r>
              <a:rPr lang="en-US" altLang="zh-CN" sz="1600" dirty="0">
                <a:solidFill>
                  <a:prstClr val="black"/>
                </a:solidFill>
                <a:latin typeface="Arial"/>
                <a:ea typeface="黑体" panose="02010609060101010101" pitchFamily="49" charset="-122"/>
                <a:cs typeface="Times New Roman" panose="02020603050405020304" pitchFamily="18" charset="0"/>
              </a:rPr>
              <a:t>to</a:t>
            </a:r>
            <a:r>
              <a:rPr lang="zh-CN" altLang="en-US" sz="1600" dirty="0">
                <a:solidFill>
                  <a:prstClr val="black"/>
                </a:solidFill>
                <a:latin typeface="Arial"/>
                <a:ea typeface="黑体" panose="02010609060101010101" pitchFamily="49" charset="-122"/>
                <a:cs typeface="Times New Roman" panose="02020603050405020304" pitchFamily="18" charset="0"/>
              </a:rPr>
              <a:t> </a:t>
            </a:r>
            <a:r>
              <a:rPr lang="en-US" altLang="zh-CN" sz="1600" dirty="0">
                <a:solidFill>
                  <a:prstClr val="black"/>
                </a:solidFill>
                <a:latin typeface="Arial"/>
                <a:ea typeface="黑体" panose="02010609060101010101" pitchFamily="49" charset="-122"/>
                <a:cs typeface="Times New Roman" panose="02020603050405020304" pitchFamily="18" charset="0"/>
              </a:rPr>
              <a:t>2.2/1.1</a:t>
            </a:r>
            <a:r>
              <a:rPr lang="zh-CN" altLang="en-US" sz="1600" dirty="0">
                <a:solidFill>
                  <a:prstClr val="black"/>
                </a:solidFill>
                <a:latin typeface="Arial"/>
                <a:ea typeface="黑体" panose="02010609060101010101" pitchFamily="49" charset="-122"/>
                <a:cs typeface="Times New Roman" panose="02020603050405020304" pitchFamily="18" charset="0"/>
              </a:rPr>
              <a:t> </a:t>
            </a:r>
            <a:r>
              <a:rPr lang="en-US" altLang="zh-CN" sz="1600" dirty="0">
                <a:solidFill>
                  <a:prstClr val="black"/>
                </a:solidFill>
                <a:latin typeface="Arial"/>
                <a:ea typeface="黑体" panose="02010609060101010101" pitchFamily="49" charset="-122"/>
                <a:cs typeface="Times New Roman" panose="02020603050405020304" pitchFamily="18" charset="0"/>
              </a:rPr>
              <a:t>πmm</a:t>
            </a:r>
            <a:r>
              <a:rPr lang="zh-CN" altLang="en-US" sz="1600" dirty="0">
                <a:solidFill>
                  <a:prstClr val="black"/>
                </a:solidFill>
                <a:latin typeface="Arial"/>
                <a:ea typeface="黑体" panose="02010609060101010101" pitchFamily="49" charset="-122"/>
                <a:cs typeface="Times New Roman" panose="02020603050405020304" pitchFamily="18" charset="0"/>
              </a:rPr>
              <a:t> </a:t>
            </a:r>
            <a:r>
              <a:rPr lang="en-US" altLang="zh-CN" sz="1600" dirty="0" err="1">
                <a:solidFill>
                  <a:prstClr val="black"/>
                </a:solidFill>
                <a:latin typeface="Arial"/>
                <a:ea typeface="黑体" panose="02010609060101010101" pitchFamily="49" charset="-122"/>
                <a:cs typeface="Times New Roman" panose="02020603050405020304" pitchFamily="18" charset="0"/>
              </a:rPr>
              <a:t>mrad</a:t>
            </a:r>
            <a:r>
              <a:rPr lang="en-US" altLang="zh-CN" sz="1600" dirty="0">
                <a:solidFill>
                  <a:prstClr val="black"/>
                </a:solidFill>
                <a:latin typeface="Arial"/>
                <a:ea typeface="黑体" panose="02010609060101010101" pitchFamily="49" charset="-122"/>
                <a:cs typeface="Times New Roman" panose="02020603050405020304" pitchFamily="18" charset="0"/>
              </a:rPr>
              <a:t>.</a:t>
            </a:r>
            <a:endParaRPr kumimoji="0" lang="en-US" altLang="zh-CN" sz="1600" b="1" i="0" u="none" strike="noStrike" kern="1200" cap="none" spc="0" normalizeH="0" baseline="0" noProof="0" dirty="0">
              <a:ln>
                <a:noFill/>
              </a:ln>
              <a:solidFill>
                <a:srgbClr val="0000FF"/>
              </a:solidFill>
              <a:effectLst/>
              <a:uLnTx/>
              <a:uFillTx/>
              <a:latin typeface="Arial"/>
              <a:ea typeface="黑体" panose="02010609060101010101" pitchFamily="49" charset="-122"/>
              <a:cs typeface="Times New Roman" panose="02020603050405020304" pitchFamily="18" charset="0"/>
            </a:endParaRPr>
          </a:p>
        </p:txBody>
      </p:sp>
      <p:sp>
        <p:nvSpPr>
          <p:cNvPr id="10" name="文本框 9">
            <a:extLst>
              <a:ext uri="{FF2B5EF4-FFF2-40B4-BE49-F238E27FC236}">
                <a16:creationId xmlns:a16="http://schemas.microsoft.com/office/drawing/2014/main" id="{A7AD9AA6-EEF9-9984-62CD-304B98E96205}"/>
              </a:ext>
            </a:extLst>
          </p:cNvPr>
          <p:cNvSpPr txBox="1"/>
          <p:nvPr/>
        </p:nvSpPr>
        <p:spPr>
          <a:xfrm>
            <a:off x="6228184" y="5882804"/>
            <a:ext cx="2376264" cy="369332"/>
          </a:xfrm>
          <a:prstGeom prst="rect">
            <a:avLst/>
          </a:prstGeom>
          <a:noFill/>
        </p:spPr>
        <p:txBody>
          <a:bodyPr wrap="square" rtlCol="0">
            <a:spAutoFit/>
          </a:bodyPr>
          <a:lstStyle/>
          <a:p>
            <a:r>
              <a:rPr lang="en-US" altLang="zh-CN" b="1" dirty="0">
                <a:solidFill>
                  <a:srgbClr val="C00000"/>
                </a:solidFill>
                <a:latin typeface="Arial" panose="020B0604020202020204" pitchFamily="34" charset="0"/>
                <a:cs typeface="Arial" panose="020B0604020202020204" pitchFamily="34" charset="0"/>
              </a:rPr>
              <a:t>Much more difficult!</a:t>
            </a:r>
          </a:p>
        </p:txBody>
      </p:sp>
      <p:sp>
        <p:nvSpPr>
          <p:cNvPr id="11" name="箭头: 右弧形 10">
            <a:extLst>
              <a:ext uri="{FF2B5EF4-FFF2-40B4-BE49-F238E27FC236}">
                <a16:creationId xmlns:a16="http://schemas.microsoft.com/office/drawing/2014/main" id="{4B2938A3-E1F8-746C-2D83-381363BA2F1D}"/>
              </a:ext>
            </a:extLst>
          </p:cNvPr>
          <p:cNvSpPr/>
          <p:nvPr/>
        </p:nvSpPr>
        <p:spPr bwMode="auto">
          <a:xfrm flipV="1">
            <a:off x="4715499" y="2472542"/>
            <a:ext cx="461144" cy="3826780"/>
          </a:xfrm>
          <a:prstGeom prst="curvedLeftArrow">
            <a:avLst/>
          </a:prstGeom>
          <a:solidFill>
            <a:srgbClr val="002060"/>
          </a:solidFill>
          <a:ln>
            <a:no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Tree>
    <p:extLst>
      <p:ext uri="{BB962C8B-B14F-4D97-AF65-F5344CB8AC3E}">
        <p14:creationId xmlns:p14="http://schemas.microsoft.com/office/powerpoint/2010/main" val="123086070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5. Electron cooling</a:t>
            </a:r>
          </a:p>
        </p:txBody>
      </p:sp>
      <p:sp>
        <p:nvSpPr>
          <p:cNvPr id="4" name="矩形 3">
            <a:extLst>
              <a:ext uri="{FF2B5EF4-FFF2-40B4-BE49-F238E27FC236}">
                <a16:creationId xmlns:a16="http://schemas.microsoft.com/office/drawing/2014/main" id="{FB3CA728-6BB8-9D4D-79D3-117FCCA97529}"/>
              </a:ext>
            </a:extLst>
          </p:cNvPr>
          <p:cNvSpPr/>
          <p:nvPr/>
        </p:nvSpPr>
        <p:spPr>
          <a:xfrm>
            <a:off x="377485" y="734433"/>
            <a:ext cx="5778691" cy="1107996"/>
          </a:xfrm>
          <a:prstGeom prst="rect">
            <a:avLst/>
          </a:prstGeom>
        </p:spPr>
        <p:txBody>
          <a:bodyPr wrap="square">
            <a:spAutoFit/>
          </a:bodyPr>
          <a:lstStyle/>
          <a:p>
            <a:pPr>
              <a:spcAft>
                <a:spcPts val="1200"/>
              </a:spcAft>
            </a:pPr>
            <a:r>
              <a:rPr lang="en-US" altLang="zh-CN" sz="2000" b="1" dirty="0">
                <a:solidFill>
                  <a:srgbClr val="FF0000"/>
                </a:solidFill>
                <a:latin typeface="Arial" panose="020B0604020202020204" pitchFamily="34" charset="0"/>
                <a:cs typeface="Arial" panose="020B0604020202020204" pitchFamily="34" charset="0"/>
              </a:rPr>
              <a:t>Two-stage beam cooling</a:t>
            </a:r>
            <a:r>
              <a:rPr lang="zh-CN" altLang="en-US" sz="2000" b="1" dirty="0">
                <a:solidFill>
                  <a:srgbClr val="FF0000"/>
                </a:solidFill>
                <a:latin typeface="Arial" panose="020B0604020202020204" pitchFamily="34" charset="0"/>
                <a:cs typeface="Arial" panose="020B0604020202020204" pitchFamily="34" charset="0"/>
              </a:rPr>
              <a:t>：</a:t>
            </a:r>
            <a:endParaRPr lang="en-US" altLang="zh-CN" sz="2000" b="1" dirty="0">
              <a:solidFill>
                <a:srgbClr val="FF0000"/>
              </a:solidFill>
              <a:latin typeface="Arial" panose="020B0604020202020204" pitchFamily="34" charset="0"/>
              <a:cs typeface="Arial" panose="020B0604020202020204" pitchFamily="34" charset="0"/>
            </a:endParaRPr>
          </a:p>
          <a:p>
            <a:pPr marL="342900" indent="-342900">
              <a:buFont typeface="+mj-lt"/>
              <a:buAutoNum type="arabicPeriod" startAt="2"/>
            </a:pPr>
            <a:r>
              <a:rPr lang="en-US" altLang="zh-CN" dirty="0">
                <a:solidFill>
                  <a:srgbClr val="002060"/>
                </a:solidFill>
                <a:latin typeface="Arial" panose="020B0604020202020204" pitchFamily="34" charset="0"/>
                <a:cs typeface="Arial" panose="020B0604020202020204" pitchFamily="34" charset="0"/>
              </a:rPr>
              <a:t>High energy cooling for emit. maintenance @</a:t>
            </a:r>
            <a:r>
              <a:rPr lang="en-US" altLang="zh-CN" dirty="0" err="1">
                <a:solidFill>
                  <a:srgbClr val="002060"/>
                </a:solidFill>
                <a:latin typeface="Arial" panose="020B0604020202020204" pitchFamily="34" charset="0"/>
                <a:cs typeface="Arial" panose="020B0604020202020204" pitchFamily="34" charset="0"/>
              </a:rPr>
              <a:t>pRing</a:t>
            </a:r>
            <a:endParaRPr lang="en-US" altLang="zh-CN" dirty="0">
              <a:solidFill>
                <a:srgbClr val="002060"/>
              </a:solidFill>
              <a:latin typeface="Arial" panose="020B0604020202020204" pitchFamily="34" charset="0"/>
              <a:cs typeface="Arial" panose="020B0604020202020204" pitchFamily="34" charset="0"/>
            </a:endParaRPr>
          </a:p>
          <a:p>
            <a:pPr marL="644400" indent="-284400">
              <a:buFont typeface="Arial" panose="020B0604020202020204" pitchFamily="34" charset="0"/>
              <a:buChar char="•"/>
            </a:pPr>
            <a:r>
              <a:rPr lang="en-US" altLang="zh-CN" dirty="0">
                <a:solidFill>
                  <a:srgbClr val="002060"/>
                </a:solidFill>
                <a:latin typeface="Arial" panose="020B0604020202020204" pitchFamily="34" charset="0"/>
                <a:cs typeface="Arial" panose="020B0604020202020204" pitchFamily="34" charset="0"/>
              </a:rPr>
              <a:t>ERL-based cooler (10MeV)</a:t>
            </a:r>
          </a:p>
        </p:txBody>
      </p:sp>
      <p:grpSp>
        <p:nvGrpSpPr>
          <p:cNvPr id="5" name="组合 39">
            <a:extLst>
              <a:ext uri="{FF2B5EF4-FFF2-40B4-BE49-F238E27FC236}">
                <a16:creationId xmlns:a16="http://schemas.microsoft.com/office/drawing/2014/main" id="{B1909E24-E6F3-7A56-4309-905624B8BF3A}"/>
              </a:ext>
            </a:extLst>
          </p:cNvPr>
          <p:cNvGrpSpPr/>
          <p:nvPr/>
        </p:nvGrpSpPr>
        <p:grpSpPr>
          <a:xfrm>
            <a:off x="501162" y="4327158"/>
            <a:ext cx="8141676" cy="2202463"/>
            <a:chOff x="298936" y="1582615"/>
            <a:chExt cx="8141676" cy="2455735"/>
          </a:xfrm>
        </p:grpSpPr>
        <p:grpSp>
          <p:nvGrpSpPr>
            <p:cNvPr id="6" name="组合 22">
              <a:extLst>
                <a:ext uri="{FF2B5EF4-FFF2-40B4-BE49-F238E27FC236}">
                  <a16:creationId xmlns:a16="http://schemas.microsoft.com/office/drawing/2014/main" id="{0E9A6BC9-F8DA-AF4D-0EEA-837397F988B2}"/>
                </a:ext>
              </a:extLst>
            </p:cNvPr>
            <p:cNvGrpSpPr/>
            <p:nvPr/>
          </p:nvGrpSpPr>
          <p:grpSpPr>
            <a:xfrm rot="10800000">
              <a:off x="768085" y="1820008"/>
              <a:ext cx="7116932" cy="1954409"/>
              <a:chOff x="750501" y="1563372"/>
              <a:chExt cx="7116932" cy="1129591"/>
            </a:xfrm>
          </p:grpSpPr>
          <p:pic>
            <p:nvPicPr>
              <p:cNvPr id="21" name="图片 7">
                <a:extLst>
                  <a:ext uri="{FF2B5EF4-FFF2-40B4-BE49-F238E27FC236}">
                    <a16:creationId xmlns:a16="http://schemas.microsoft.com/office/drawing/2014/main" id="{54C8BEE9-D0DF-0EEB-9778-D022267298AE}"/>
                  </a:ext>
                </a:extLst>
              </p:cNvPr>
              <p:cNvPicPr>
                <a:picLocks noChangeAspect="1"/>
              </p:cNvPicPr>
              <p:nvPr/>
            </p:nvPicPr>
            <p:blipFill>
              <a:blip r:embed="rId2" cstate="print"/>
              <a:stretch>
                <a:fillRect/>
              </a:stretch>
            </p:blipFill>
            <p:spPr>
              <a:xfrm>
                <a:off x="750501" y="1563372"/>
                <a:ext cx="7116932" cy="1129591"/>
              </a:xfrm>
              <a:prstGeom prst="rect">
                <a:avLst/>
              </a:prstGeom>
            </p:spPr>
          </p:pic>
          <p:cxnSp>
            <p:nvCxnSpPr>
              <p:cNvPr id="22" name="直接箭头连接符 15">
                <a:extLst>
                  <a:ext uri="{FF2B5EF4-FFF2-40B4-BE49-F238E27FC236}">
                    <a16:creationId xmlns:a16="http://schemas.microsoft.com/office/drawing/2014/main" id="{30F981AC-3D56-6D66-5609-A18102DC0B36}"/>
                  </a:ext>
                </a:extLst>
              </p:cNvPr>
              <p:cNvCxnSpPr/>
              <p:nvPr/>
            </p:nvCxnSpPr>
            <p:spPr bwMode="auto">
              <a:xfrm rot="10800000">
                <a:off x="3552703" y="1741127"/>
                <a:ext cx="265778" cy="0"/>
              </a:xfrm>
              <a:prstGeom prst="straightConnector1">
                <a:avLst/>
              </a:prstGeom>
              <a:ln w="22225">
                <a:solidFill>
                  <a:srgbClr val="0000CC"/>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23" name="直接箭头连接符 17">
                <a:extLst>
                  <a:ext uri="{FF2B5EF4-FFF2-40B4-BE49-F238E27FC236}">
                    <a16:creationId xmlns:a16="http://schemas.microsoft.com/office/drawing/2014/main" id="{AB517E9E-C663-6AD2-EF4E-BA3F719E1E53}"/>
                  </a:ext>
                </a:extLst>
              </p:cNvPr>
              <p:cNvCxnSpPr/>
              <p:nvPr/>
            </p:nvCxnSpPr>
            <p:spPr bwMode="auto">
              <a:xfrm flipV="1">
                <a:off x="4308967" y="1609565"/>
                <a:ext cx="0" cy="184220"/>
              </a:xfrm>
              <a:prstGeom prst="straightConnector1">
                <a:avLst/>
              </a:prstGeom>
              <a:ln w="22225">
                <a:solidFill>
                  <a:srgbClr val="0000CC"/>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24" name="直接箭头连接符 18">
                <a:extLst>
                  <a:ext uri="{FF2B5EF4-FFF2-40B4-BE49-F238E27FC236}">
                    <a16:creationId xmlns:a16="http://schemas.microsoft.com/office/drawing/2014/main" id="{5D930444-A7D9-F4EB-8262-ABEC63752527}"/>
                  </a:ext>
                </a:extLst>
              </p:cNvPr>
              <p:cNvCxnSpPr/>
              <p:nvPr/>
            </p:nvCxnSpPr>
            <p:spPr bwMode="auto">
              <a:xfrm>
                <a:off x="5333515" y="1774390"/>
                <a:ext cx="265778" cy="0"/>
              </a:xfrm>
              <a:prstGeom prst="straightConnector1">
                <a:avLst/>
              </a:prstGeom>
              <a:ln w="22225">
                <a:solidFill>
                  <a:srgbClr val="0000CC"/>
                </a:solidFill>
                <a:prstDash val="sysDash"/>
                <a:tailEnd type="triangle"/>
              </a:ln>
            </p:spPr>
            <p:style>
              <a:lnRef idx="1">
                <a:schemeClr val="dk1"/>
              </a:lnRef>
              <a:fillRef idx="0">
                <a:schemeClr val="dk1"/>
              </a:fillRef>
              <a:effectRef idx="0">
                <a:schemeClr val="dk1"/>
              </a:effectRef>
              <a:fontRef idx="minor">
                <a:schemeClr val="tx1"/>
              </a:fontRef>
            </p:style>
          </p:cxnSp>
        </p:grpSp>
        <p:sp>
          <p:nvSpPr>
            <p:cNvPr id="7" name="文本框 37">
              <a:extLst>
                <a:ext uri="{FF2B5EF4-FFF2-40B4-BE49-F238E27FC236}">
                  <a16:creationId xmlns:a16="http://schemas.microsoft.com/office/drawing/2014/main" id="{63D64D42-15C7-A08C-A0B6-B2B3C0A0385C}"/>
                </a:ext>
              </a:extLst>
            </p:cNvPr>
            <p:cNvSpPr txBox="1"/>
            <p:nvPr/>
          </p:nvSpPr>
          <p:spPr>
            <a:xfrm>
              <a:off x="1748685" y="3262520"/>
              <a:ext cx="1262071" cy="307777"/>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dirty="0">
                  <a:solidFill>
                    <a:srgbClr val="0000FF"/>
                  </a:solidFill>
                  <a:latin typeface="Times New Roman" panose="02020603050405020304" pitchFamily="18" charset="0"/>
                  <a:ea typeface="黑体" panose="02010609060101010101" charset="-122"/>
                  <a:cs typeface="Times New Roman" panose="02020603050405020304" pitchFamily="18" charset="0"/>
                </a:rPr>
                <a:t>SRF</a:t>
              </a:r>
              <a:r>
                <a:rPr lang="en-US" altLang="zh-CN" sz="1400" noProof="0" dirty="0">
                  <a:solidFill>
                    <a:srgbClr val="0000FF"/>
                  </a:solidFill>
                  <a:latin typeface="Times New Roman" panose="02020603050405020304" pitchFamily="18" charset="0"/>
                  <a:ea typeface="黑体" panose="02010609060101010101" charset="-122"/>
                  <a:cs typeface="Times New Roman" panose="02020603050405020304" pitchFamily="18" charset="0"/>
                </a:rPr>
                <a:t> e-gun</a:t>
              </a:r>
              <a:endParaRPr kumimoji="0" lang="zh-CN" altLang="en-US" sz="14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charset="-122"/>
                <a:cs typeface="Times New Roman" panose="02020603050405020304" pitchFamily="18" charset="0"/>
              </a:endParaRPr>
            </a:p>
          </p:txBody>
        </p:sp>
        <p:sp>
          <p:nvSpPr>
            <p:cNvPr id="8" name="文本框 39">
              <a:extLst>
                <a:ext uri="{FF2B5EF4-FFF2-40B4-BE49-F238E27FC236}">
                  <a16:creationId xmlns:a16="http://schemas.microsoft.com/office/drawing/2014/main" id="{3F5F8394-09CE-9D71-72F2-680F3649C85D}"/>
                </a:ext>
              </a:extLst>
            </p:cNvPr>
            <p:cNvSpPr txBox="1"/>
            <p:nvPr/>
          </p:nvSpPr>
          <p:spPr>
            <a:xfrm>
              <a:off x="3777421" y="3730573"/>
              <a:ext cx="1121567" cy="307777"/>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noProof="0" dirty="0">
                  <a:solidFill>
                    <a:srgbClr val="0000FF"/>
                  </a:solidFill>
                  <a:latin typeface="Times New Roman" panose="02020603050405020304" pitchFamily="18" charset="0"/>
                  <a:ea typeface="黑体" panose="02010609060101010101" charset="-122"/>
                  <a:cs typeface="Times New Roman" panose="02020603050405020304" pitchFamily="18" charset="0"/>
                </a:rPr>
                <a:t>SRF cavity</a:t>
              </a:r>
              <a:endParaRPr kumimoji="0" lang="zh-CN" altLang="en-US" sz="14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charset="-122"/>
                <a:cs typeface="Times New Roman" panose="02020603050405020304" pitchFamily="18" charset="0"/>
              </a:endParaRPr>
            </a:p>
          </p:txBody>
        </p:sp>
        <p:sp>
          <p:nvSpPr>
            <p:cNvPr id="9" name="文本框 40">
              <a:extLst>
                <a:ext uri="{FF2B5EF4-FFF2-40B4-BE49-F238E27FC236}">
                  <a16:creationId xmlns:a16="http://schemas.microsoft.com/office/drawing/2014/main" id="{DB0AC911-7BC1-3CDF-8A3E-BB86C791831D}"/>
                </a:ext>
              </a:extLst>
            </p:cNvPr>
            <p:cNvSpPr txBox="1"/>
            <p:nvPr/>
          </p:nvSpPr>
          <p:spPr>
            <a:xfrm>
              <a:off x="5145264" y="3308949"/>
              <a:ext cx="684235" cy="307777"/>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noProof="0" dirty="0">
                  <a:solidFill>
                    <a:srgbClr val="0000FF"/>
                  </a:solidFill>
                  <a:latin typeface="Times New Roman" panose="02020603050405020304" pitchFamily="18" charset="0"/>
                  <a:ea typeface="黑体" panose="02010609060101010101" charset="-122"/>
                  <a:cs typeface="Times New Roman" panose="02020603050405020304" pitchFamily="18" charset="0"/>
                </a:rPr>
                <a:t>Dump</a:t>
              </a:r>
              <a:endParaRPr kumimoji="0" lang="zh-CN" altLang="en-US" sz="14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charset="-122"/>
                <a:cs typeface="Times New Roman" panose="02020603050405020304" pitchFamily="18" charset="0"/>
              </a:endParaRPr>
            </a:p>
          </p:txBody>
        </p:sp>
        <p:sp>
          <p:nvSpPr>
            <p:cNvPr id="10" name="文本框 41">
              <a:extLst>
                <a:ext uri="{FF2B5EF4-FFF2-40B4-BE49-F238E27FC236}">
                  <a16:creationId xmlns:a16="http://schemas.microsoft.com/office/drawing/2014/main" id="{B2B58652-D6DB-422B-D349-19753451D4E4}"/>
                </a:ext>
              </a:extLst>
            </p:cNvPr>
            <p:cNvSpPr txBox="1"/>
            <p:nvPr/>
          </p:nvSpPr>
          <p:spPr>
            <a:xfrm>
              <a:off x="1149758" y="2317174"/>
              <a:ext cx="1730558" cy="307777"/>
            </a:xfrm>
            <a:prstGeom prst="rect">
              <a:avLst/>
            </a:prstGeom>
            <a:solidFill>
              <a:schemeClr val="accent6">
                <a:lumMod val="60000"/>
                <a:lumOff val="40000"/>
              </a:schemeClr>
            </a:solidFill>
          </p:spPr>
          <p:txBody>
            <a:bodyPr wrap="square" rtlCol="0">
              <a:spAutoFit/>
            </a:bodyPr>
            <a:lstStyle/>
            <a:p>
              <a:pPr algn="ctr">
                <a:defRPr/>
              </a:pPr>
              <a:r>
                <a:rPr lang="en-US" altLang="zh-CN" sz="1400" dirty="0">
                  <a:solidFill>
                    <a:srgbClr val="0000FF"/>
                  </a:solidFill>
                  <a:latin typeface="Times New Roman" panose="02020603050405020304" pitchFamily="18" charset="0"/>
                  <a:ea typeface="黑体" panose="02010609060101010101" charset="-122"/>
                  <a:cs typeface="Times New Roman" panose="02020603050405020304" pitchFamily="18" charset="0"/>
                </a:rPr>
                <a:t>Cooling section-1</a:t>
              </a:r>
              <a:endParaRPr lang="zh-CN" altLang="en-US" sz="1400" dirty="0">
                <a:solidFill>
                  <a:srgbClr val="0000FF"/>
                </a:solidFill>
                <a:latin typeface="Times New Roman" panose="02020603050405020304" pitchFamily="18" charset="0"/>
                <a:ea typeface="黑体" panose="02010609060101010101" charset="-122"/>
                <a:cs typeface="Times New Roman" panose="02020603050405020304" pitchFamily="18" charset="0"/>
              </a:endParaRPr>
            </a:p>
          </p:txBody>
        </p:sp>
        <p:sp>
          <p:nvSpPr>
            <p:cNvPr id="11" name="文本框 42">
              <a:extLst>
                <a:ext uri="{FF2B5EF4-FFF2-40B4-BE49-F238E27FC236}">
                  <a16:creationId xmlns:a16="http://schemas.microsoft.com/office/drawing/2014/main" id="{ADCB50DD-65AB-5B99-8B1B-0685BCA5A903}"/>
                </a:ext>
              </a:extLst>
            </p:cNvPr>
            <p:cNvSpPr txBox="1"/>
            <p:nvPr/>
          </p:nvSpPr>
          <p:spPr>
            <a:xfrm>
              <a:off x="2770109" y="2656277"/>
              <a:ext cx="773190" cy="307777"/>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noProof="0" dirty="0">
                  <a:solidFill>
                    <a:srgbClr val="0000FF"/>
                  </a:solidFill>
                  <a:latin typeface="Times New Roman" panose="02020603050405020304" pitchFamily="18" charset="0"/>
                  <a:ea typeface="黑体" panose="02010609060101010101" charset="-122"/>
                  <a:cs typeface="Times New Roman" panose="02020603050405020304" pitchFamily="18" charset="0"/>
                </a:rPr>
                <a:t>Kicker</a:t>
              </a:r>
              <a:endParaRPr kumimoji="0" lang="zh-CN" altLang="en-US" sz="14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charset="-122"/>
                <a:cs typeface="Times New Roman" panose="02020603050405020304" pitchFamily="18" charset="0"/>
              </a:endParaRPr>
            </a:p>
          </p:txBody>
        </p:sp>
        <p:sp>
          <p:nvSpPr>
            <p:cNvPr id="12" name="文本框 48">
              <a:extLst>
                <a:ext uri="{FF2B5EF4-FFF2-40B4-BE49-F238E27FC236}">
                  <a16:creationId xmlns:a16="http://schemas.microsoft.com/office/drawing/2014/main" id="{C02D76F7-F056-0798-9430-E9284F9DC45C}"/>
                </a:ext>
              </a:extLst>
            </p:cNvPr>
            <p:cNvSpPr txBox="1"/>
            <p:nvPr/>
          </p:nvSpPr>
          <p:spPr>
            <a:xfrm>
              <a:off x="5793586" y="2318727"/>
              <a:ext cx="1689541" cy="307777"/>
            </a:xfrm>
            <a:prstGeom prst="rect">
              <a:avLst/>
            </a:prstGeom>
            <a:solidFill>
              <a:schemeClr val="accent6">
                <a:lumMod val="60000"/>
                <a:lumOff val="40000"/>
              </a:schemeClr>
            </a:solidFill>
          </p:spPr>
          <p:txBody>
            <a:bodyPr wrap="square" rtlCol="0">
              <a:spAutoFit/>
            </a:bodyPr>
            <a:lstStyle/>
            <a:p>
              <a:pPr algn="ctr">
                <a:defRPr/>
              </a:pPr>
              <a:r>
                <a:rPr lang="en-US" altLang="zh-CN" sz="1400" dirty="0">
                  <a:solidFill>
                    <a:srgbClr val="0000FF"/>
                  </a:solidFill>
                  <a:latin typeface="Times New Roman" panose="02020603050405020304" pitchFamily="18" charset="0"/>
                  <a:ea typeface="黑体" panose="02010609060101010101" charset="-122"/>
                  <a:cs typeface="Times New Roman" panose="02020603050405020304" pitchFamily="18" charset="0"/>
                </a:rPr>
                <a:t>Cooling section-2</a:t>
              </a:r>
              <a:endParaRPr lang="zh-CN" altLang="en-US" sz="1400" dirty="0">
                <a:solidFill>
                  <a:srgbClr val="0000FF"/>
                </a:solidFill>
                <a:latin typeface="Times New Roman" panose="02020603050405020304" pitchFamily="18" charset="0"/>
                <a:ea typeface="黑体" panose="02010609060101010101" charset="-122"/>
                <a:cs typeface="Times New Roman" panose="02020603050405020304" pitchFamily="18" charset="0"/>
              </a:endParaRPr>
            </a:p>
          </p:txBody>
        </p:sp>
        <p:sp>
          <p:nvSpPr>
            <p:cNvPr id="13" name="文本框 42">
              <a:extLst>
                <a:ext uri="{FF2B5EF4-FFF2-40B4-BE49-F238E27FC236}">
                  <a16:creationId xmlns:a16="http://schemas.microsoft.com/office/drawing/2014/main" id="{D9033E2B-33A7-5106-1EC3-90D6A2AEF53B}"/>
                </a:ext>
              </a:extLst>
            </p:cNvPr>
            <p:cNvSpPr txBox="1"/>
            <p:nvPr/>
          </p:nvSpPr>
          <p:spPr>
            <a:xfrm>
              <a:off x="5047311" y="2665067"/>
              <a:ext cx="773190" cy="307777"/>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noProof="0" dirty="0">
                  <a:solidFill>
                    <a:srgbClr val="0000FF"/>
                  </a:solidFill>
                  <a:latin typeface="Times New Roman" panose="02020603050405020304" pitchFamily="18" charset="0"/>
                  <a:ea typeface="黑体" panose="02010609060101010101" charset="-122"/>
                  <a:cs typeface="Times New Roman" panose="02020603050405020304" pitchFamily="18" charset="0"/>
                </a:rPr>
                <a:t>Kicker</a:t>
              </a:r>
              <a:endParaRPr kumimoji="0" lang="zh-CN" altLang="en-US" sz="14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charset="-122"/>
                <a:cs typeface="Times New Roman" panose="02020603050405020304" pitchFamily="18" charset="0"/>
              </a:endParaRPr>
            </a:p>
          </p:txBody>
        </p:sp>
        <p:sp>
          <p:nvSpPr>
            <p:cNvPr id="14" name="TextBox 23">
              <a:extLst>
                <a:ext uri="{FF2B5EF4-FFF2-40B4-BE49-F238E27FC236}">
                  <a16:creationId xmlns:a16="http://schemas.microsoft.com/office/drawing/2014/main" id="{EBD12B09-FD2D-88FF-C3F8-A1AFF6C29CA1}"/>
                </a:ext>
              </a:extLst>
            </p:cNvPr>
            <p:cNvSpPr txBox="1"/>
            <p:nvPr/>
          </p:nvSpPr>
          <p:spPr>
            <a:xfrm>
              <a:off x="4097215" y="2989384"/>
              <a:ext cx="554960" cy="307777"/>
            </a:xfrm>
            <a:prstGeom prst="rect">
              <a:avLst/>
            </a:prstGeom>
            <a:noFill/>
          </p:spPr>
          <p:txBody>
            <a:bodyPr wrap="none" rtlCol="0">
              <a:spAutoFit/>
            </a:bodyPr>
            <a:lstStyle/>
            <a:p>
              <a:r>
                <a:rPr lang="en-US" altLang="zh-CN" sz="1400" b="1" dirty="0">
                  <a:solidFill>
                    <a:srgbClr val="C00000"/>
                  </a:solidFill>
                  <a:latin typeface="Times New Roman" panose="02020603050405020304" pitchFamily="18" charset="0"/>
                  <a:cs typeface="Times New Roman" panose="02020603050405020304" pitchFamily="18" charset="0"/>
                </a:rPr>
                <a:t>ERL</a:t>
              </a:r>
              <a:endParaRPr lang="zh-CN" altLang="en-US" sz="1400" b="1" dirty="0">
                <a:solidFill>
                  <a:srgbClr val="C00000"/>
                </a:solidFill>
                <a:latin typeface="Times New Roman" panose="02020603050405020304" pitchFamily="18" charset="0"/>
                <a:cs typeface="Times New Roman" panose="02020603050405020304" pitchFamily="18" charset="0"/>
              </a:endParaRPr>
            </a:p>
          </p:txBody>
        </p:sp>
        <p:sp>
          <p:nvSpPr>
            <p:cNvPr id="15" name="TextBox 24">
              <a:extLst>
                <a:ext uri="{FF2B5EF4-FFF2-40B4-BE49-F238E27FC236}">
                  <a16:creationId xmlns:a16="http://schemas.microsoft.com/office/drawing/2014/main" id="{DE58EA19-70FA-00A0-AD5F-71C6FAE97713}"/>
                </a:ext>
              </a:extLst>
            </p:cNvPr>
            <p:cNvSpPr txBox="1"/>
            <p:nvPr/>
          </p:nvSpPr>
          <p:spPr>
            <a:xfrm>
              <a:off x="4079630" y="2514599"/>
              <a:ext cx="553357" cy="307777"/>
            </a:xfrm>
            <a:prstGeom prst="rect">
              <a:avLst/>
            </a:prstGeom>
            <a:noFill/>
          </p:spPr>
          <p:txBody>
            <a:bodyPr wrap="none" rtlCol="0">
              <a:spAutoFit/>
            </a:bodyPr>
            <a:lstStyle/>
            <a:p>
              <a:r>
                <a:rPr lang="en-US" altLang="zh-CN" sz="1400" b="1" dirty="0">
                  <a:solidFill>
                    <a:srgbClr val="C00000"/>
                  </a:solidFill>
                  <a:latin typeface="Times New Roman" panose="02020603050405020304" pitchFamily="18" charset="0"/>
                  <a:cs typeface="Times New Roman" panose="02020603050405020304" pitchFamily="18" charset="0"/>
                </a:rPr>
                <a:t>Ring</a:t>
              </a:r>
              <a:endParaRPr lang="zh-CN" altLang="en-US" sz="1400" b="1" dirty="0">
                <a:solidFill>
                  <a:srgbClr val="C00000"/>
                </a:solidFill>
                <a:latin typeface="Times New Roman" panose="02020603050405020304" pitchFamily="18" charset="0"/>
                <a:cs typeface="Times New Roman" panose="02020603050405020304" pitchFamily="18" charset="0"/>
              </a:endParaRPr>
            </a:p>
          </p:txBody>
        </p:sp>
        <p:grpSp>
          <p:nvGrpSpPr>
            <p:cNvPr id="16" name="组合 38">
              <a:extLst>
                <a:ext uri="{FF2B5EF4-FFF2-40B4-BE49-F238E27FC236}">
                  <a16:creationId xmlns:a16="http://schemas.microsoft.com/office/drawing/2014/main" id="{0358501A-BB8B-3F28-DC77-11C91ABCFE78}"/>
                </a:ext>
              </a:extLst>
            </p:cNvPr>
            <p:cNvGrpSpPr/>
            <p:nvPr/>
          </p:nvGrpSpPr>
          <p:grpSpPr>
            <a:xfrm>
              <a:off x="298936" y="1582615"/>
              <a:ext cx="8141676" cy="703383"/>
              <a:chOff x="298936" y="1582615"/>
              <a:chExt cx="8141676" cy="703383"/>
            </a:xfrm>
          </p:grpSpPr>
          <p:cxnSp>
            <p:nvCxnSpPr>
              <p:cNvPr id="18" name="直接连接符 17">
                <a:extLst>
                  <a:ext uri="{FF2B5EF4-FFF2-40B4-BE49-F238E27FC236}">
                    <a16:creationId xmlns:a16="http://schemas.microsoft.com/office/drawing/2014/main" id="{3CA74511-FD6B-16E0-ED59-D60F7EB7B82D}"/>
                  </a:ext>
                </a:extLst>
              </p:cNvPr>
              <p:cNvCxnSpPr/>
              <p:nvPr/>
            </p:nvCxnSpPr>
            <p:spPr>
              <a:xfrm flipV="1">
                <a:off x="1244109" y="2268415"/>
                <a:ext cx="6264522" cy="1758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弧形 31">
                <a:extLst>
                  <a:ext uri="{FF2B5EF4-FFF2-40B4-BE49-F238E27FC236}">
                    <a16:creationId xmlns:a16="http://schemas.microsoft.com/office/drawing/2014/main" id="{9D639B77-E760-C414-F2B9-57227CEAC375}"/>
                  </a:ext>
                </a:extLst>
              </p:cNvPr>
              <p:cNvSpPr/>
              <p:nvPr/>
            </p:nvSpPr>
            <p:spPr>
              <a:xfrm rot="10800000">
                <a:off x="298936" y="1600199"/>
                <a:ext cx="1890347" cy="685799"/>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弧形 36">
                <a:extLst>
                  <a:ext uri="{FF2B5EF4-FFF2-40B4-BE49-F238E27FC236}">
                    <a16:creationId xmlns:a16="http://schemas.microsoft.com/office/drawing/2014/main" id="{2EF9F701-9EEA-B7E7-3F50-E1FE05B4D6FD}"/>
                  </a:ext>
                </a:extLst>
              </p:cNvPr>
              <p:cNvSpPr/>
              <p:nvPr/>
            </p:nvSpPr>
            <p:spPr>
              <a:xfrm rot="10800000" flipH="1">
                <a:off x="6550265" y="1582615"/>
                <a:ext cx="1890347" cy="685799"/>
              </a:xfrm>
              <a:prstGeom prst="arc">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7" name="TextBox 26">
              <a:extLst>
                <a:ext uri="{FF2B5EF4-FFF2-40B4-BE49-F238E27FC236}">
                  <a16:creationId xmlns:a16="http://schemas.microsoft.com/office/drawing/2014/main" id="{F1F23FE5-FECC-CA2C-AAD5-5C0907634428}"/>
                </a:ext>
              </a:extLst>
            </p:cNvPr>
            <p:cNvSpPr txBox="1"/>
            <p:nvPr/>
          </p:nvSpPr>
          <p:spPr>
            <a:xfrm>
              <a:off x="4018085" y="1863969"/>
              <a:ext cx="652743" cy="307777"/>
            </a:xfrm>
            <a:prstGeom prst="rect">
              <a:avLst/>
            </a:prstGeom>
            <a:noFill/>
          </p:spPr>
          <p:txBody>
            <a:bodyPr wrap="none" rtlCol="0">
              <a:spAutoFit/>
            </a:bodyPr>
            <a:lstStyle/>
            <a:p>
              <a:r>
                <a:rPr lang="en-US" altLang="zh-CN" sz="1400" b="1" dirty="0" err="1">
                  <a:solidFill>
                    <a:srgbClr val="7030A0"/>
                  </a:solidFill>
                  <a:latin typeface="Times New Roman" panose="02020603050405020304" pitchFamily="18" charset="0"/>
                  <a:cs typeface="Times New Roman" panose="02020603050405020304" pitchFamily="18" charset="0"/>
                </a:rPr>
                <a:t>pRing</a:t>
              </a:r>
              <a:endParaRPr lang="zh-CN" altLang="en-US" sz="1400" b="1" dirty="0">
                <a:solidFill>
                  <a:srgbClr val="7030A0"/>
                </a:solidFill>
                <a:latin typeface="Times New Roman" panose="02020603050405020304" pitchFamily="18" charset="0"/>
                <a:cs typeface="Times New Roman" panose="02020603050405020304" pitchFamily="18" charset="0"/>
              </a:endParaRPr>
            </a:p>
          </p:txBody>
        </p:sp>
      </p:grpSp>
      <p:graphicFrame>
        <p:nvGraphicFramePr>
          <p:cNvPr id="25" name="表格 9">
            <a:extLst>
              <a:ext uri="{FF2B5EF4-FFF2-40B4-BE49-F238E27FC236}">
                <a16:creationId xmlns:a16="http://schemas.microsoft.com/office/drawing/2014/main" id="{F3F81234-60CD-21F1-110F-0786FFF2AD1B}"/>
              </a:ext>
            </a:extLst>
          </p:cNvPr>
          <p:cNvGraphicFramePr>
            <a:graphicFrameLocks noGrp="1"/>
          </p:cNvGraphicFramePr>
          <p:nvPr>
            <p:extLst>
              <p:ext uri="{D42A27DB-BD31-4B8C-83A1-F6EECF244321}">
                <p14:modId xmlns:p14="http://schemas.microsoft.com/office/powerpoint/2010/main" val="703808132"/>
              </p:ext>
            </p:extLst>
          </p:nvPr>
        </p:nvGraphicFramePr>
        <p:xfrm>
          <a:off x="5249537" y="1908594"/>
          <a:ext cx="3638808" cy="2325442"/>
        </p:xfrm>
        <a:graphic>
          <a:graphicData uri="http://schemas.openxmlformats.org/drawingml/2006/table">
            <a:tbl>
              <a:tblPr firstRow="1" bandRow="1">
                <a:tableStyleId>{5C22544A-7EE6-4342-B048-85BDC9FD1C3A}</a:tableStyleId>
              </a:tblPr>
              <a:tblGrid>
                <a:gridCol w="2228404">
                  <a:extLst>
                    <a:ext uri="{9D8B030D-6E8A-4147-A177-3AD203B41FA5}">
                      <a16:colId xmlns:a16="http://schemas.microsoft.com/office/drawing/2014/main" val="20000"/>
                    </a:ext>
                  </a:extLst>
                </a:gridCol>
                <a:gridCol w="1410404">
                  <a:extLst>
                    <a:ext uri="{9D8B030D-6E8A-4147-A177-3AD203B41FA5}">
                      <a16:colId xmlns:a16="http://schemas.microsoft.com/office/drawing/2014/main" val="20001"/>
                    </a:ext>
                  </a:extLst>
                </a:gridCol>
              </a:tblGrid>
              <a:tr h="332206">
                <a:tc>
                  <a:txBody>
                    <a:bodyPr/>
                    <a:lstStyle/>
                    <a:p>
                      <a:r>
                        <a:rPr lang="en-US" altLang="zh-CN" sz="1400" b="0" dirty="0">
                          <a:solidFill>
                            <a:srgbClr val="002060"/>
                          </a:solidFill>
                          <a:latin typeface="Times New Roman" panose="02020603050405020304" pitchFamily="18" charset="0"/>
                          <a:ea typeface="黑体" panose="02010609060101010101" charset="-122"/>
                          <a:cs typeface="Times New Roman" panose="02020603050405020304" pitchFamily="18" charset="0"/>
                        </a:rPr>
                        <a:t>Electrons per bunch</a:t>
                      </a:r>
                    </a:p>
                  </a:txBody>
                  <a:tcPr>
                    <a:solidFill>
                      <a:srgbClr val="EAEFF7"/>
                    </a:solidFill>
                  </a:tcPr>
                </a:tc>
                <a:tc>
                  <a:txBody>
                    <a:bodyPr/>
                    <a:lstStyle/>
                    <a:p>
                      <a:pPr marL="0" marR="0" lvl="0" indent="127000" algn="ctr" defTabSz="914400" rtl="0" eaLnBrk="1" fontAlgn="auto" latinLnBrk="0" hangingPunct="1">
                        <a:lnSpc>
                          <a:spcPct val="100000"/>
                        </a:lnSpc>
                        <a:spcBef>
                          <a:spcPts val="0"/>
                        </a:spcBef>
                        <a:spcAft>
                          <a:spcPts val="0"/>
                        </a:spcAft>
                        <a:buClrTx/>
                        <a:buSzTx/>
                        <a:buFontTx/>
                        <a:buNone/>
                        <a:defRPr/>
                      </a:pPr>
                      <a:r>
                        <a:rPr kumimoji="0" lang="en-US" altLang="zh-CN" sz="1400" b="0" i="0" u="none" strike="noStrike" kern="1200" cap="none" spc="0" normalizeH="0" baseline="0" noProof="0" dirty="0">
                          <a:ln>
                            <a:noFill/>
                          </a:ln>
                          <a:solidFill>
                            <a:srgbClr val="0000FF"/>
                          </a:solidFill>
                          <a:effectLst/>
                          <a:uLnTx/>
                          <a:uFillTx/>
                          <a:latin typeface="Times New Roman" panose="02020603050405020304" pitchFamily="18" charset="0"/>
                          <a:ea typeface="黑体" panose="02010609060101010101" charset="-122"/>
                          <a:cs typeface="Times New Roman" panose="02020603050405020304" pitchFamily="18" charset="0"/>
                        </a:rPr>
                        <a:t>6.25×10</a:t>
                      </a:r>
                      <a:r>
                        <a:rPr kumimoji="0" lang="en-US" altLang="zh-CN" sz="1400" b="0" i="0" u="none" strike="noStrike" kern="1200" cap="none" spc="0" normalizeH="0" baseline="30000" noProof="0" dirty="0">
                          <a:ln>
                            <a:noFill/>
                          </a:ln>
                          <a:solidFill>
                            <a:srgbClr val="0000FF"/>
                          </a:solidFill>
                          <a:effectLst/>
                          <a:uLnTx/>
                          <a:uFillTx/>
                          <a:latin typeface="Times New Roman" panose="02020603050405020304" pitchFamily="18" charset="0"/>
                          <a:ea typeface="黑体" panose="02010609060101010101" charset="-122"/>
                          <a:cs typeface="Times New Roman" panose="02020603050405020304" pitchFamily="18" charset="0"/>
                        </a:rPr>
                        <a:t>9</a:t>
                      </a:r>
                      <a:endParaRPr kumimoji="0" lang="zh-CN" altLang="en-US" sz="1400" b="0" i="0" u="none" strike="noStrike" kern="100" cap="none" spc="0" normalizeH="0" baseline="0" noProof="0" dirty="0">
                        <a:ln>
                          <a:noFill/>
                        </a:ln>
                        <a:solidFill>
                          <a:srgbClr val="0000FF"/>
                        </a:solidFill>
                        <a:effectLst/>
                        <a:uLnTx/>
                        <a:uFillTx/>
                        <a:latin typeface="Times New Roman" panose="02020603050405020304" pitchFamily="18" charset="0"/>
                        <a:ea typeface="黑体" panose="02010609060101010101" charset="-122"/>
                        <a:cs typeface="Times New Roman" panose="02020603050405020304" pitchFamily="18" charset="0"/>
                      </a:endParaRPr>
                    </a:p>
                  </a:txBody>
                  <a:tcPr>
                    <a:solidFill>
                      <a:srgbClr val="EAEFF7"/>
                    </a:solidFill>
                  </a:tcPr>
                </a:tc>
                <a:extLst>
                  <a:ext uri="{0D108BD9-81ED-4DB2-BD59-A6C34878D82A}">
                    <a16:rowId xmlns:a16="http://schemas.microsoft.com/office/drawing/2014/main" val="10000"/>
                  </a:ext>
                </a:extLst>
              </a:tr>
              <a:tr h="332206">
                <a:tc>
                  <a:txBody>
                    <a:bodyPr/>
                    <a:lstStyle/>
                    <a:p>
                      <a:r>
                        <a:rPr lang="en-US" altLang="zh-CN" sz="1400" dirty="0">
                          <a:solidFill>
                            <a:srgbClr val="002060"/>
                          </a:solidFill>
                          <a:latin typeface="Times New Roman" panose="02020603050405020304" pitchFamily="18" charset="0"/>
                          <a:ea typeface="黑体" panose="02010609060101010101" charset="-122"/>
                          <a:cs typeface="Times New Roman" panose="02020603050405020304" pitchFamily="18" charset="0"/>
                        </a:rPr>
                        <a:t>Beam size (x/y/z)</a:t>
                      </a:r>
                      <a:endParaRPr lang="zh-CN" altLang="en-US" sz="1400" dirty="0">
                        <a:solidFill>
                          <a:srgbClr val="00206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lstStyle/>
                    <a:p>
                      <a:pPr algn="ctr"/>
                      <a:r>
                        <a:rPr lang="en-US" altLang="zh-CN" sz="1400" dirty="0">
                          <a:solidFill>
                            <a:srgbClr val="0000FF"/>
                          </a:solidFill>
                          <a:latin typeface="Times New Roman" panose="02020603050405020304" pitchFamily="18" charset="0"/>
                          <a:cs typeface="Times New Roman" panose="02020603050405020304" pitchFamily="18" charset="0"/>
                        </a:rPr>
                        <a:t>3/3/40 mm</a:t>
                      </a:r>
                      <a:endParaRPr lang="zh-CN" altLang="en-US" sz="1400" dirty="0">
                        <a:solidFill>
                          <a:srgbClr val="0000FF"/>
                        </a:solidFill>
                        <a:latin typeface="Times New Roman" panose="02020603050405020304" pitchFamily="18" charset="0"/>
                        <a:ea typeface="黑体" panose="02010609060101010101" charset="-122"/>
                        <a:cs typeface="Times New Roman" panose="02020603050405020304" pitchFamily="18" charset="0"/>
                      </a:endParaRPr>
                    </a:p>
                  </a:txBody>
                  <a:tcPr/>
                </a:tc>
                <a:extLst>
                  <a:ext uri="{0D108BD9-81ED-4DB2-BD59-A6C34878D82A}">
                    <a16:rowId xmlns:a16="http://schemas.microsoft.com/office/drawing/2014/main" val="10001"/>
                  </a:ext>
                </a:extLst>
              </a:tr>
              <a:tr h="332206">
                <a:tc>
                  <a:txBody>
                    <a:bodyPr/>
                    <a:lstStyle/>
                    <a:p>
                      <a:r>
                        <a:rPr lang="en-US" altLang="zh-CN" sz="1400" dirty="0">
                          <a:solidFill>
                            <a:srgbClr val="002060"/>
                          </a:solidFill>
                          <a:latin typeface="Times New Roman" panose="02020603050405020304" pitchFamily="18" charset="0"/>
                          <a:ea typeface="黑体" panose="02010609060101010101" charset="-122"/>
                          <a:cs typeface="Times New Roman" panose="02020603050405020304" pitchFamily="18" charset="0"/>
                        </a:rPr>
                        <a:t>Emittance</a:t>
                      </a:r>
                      <a:endParaRPr lang="zh-CN" altLang="en-US" sz="1400" dirty="0">
                        <a:solidFill>
                          <a:srgbClr val="00206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lstStyle/>
                    <a:p>
                      <a:pPr algn="ctr"/>
                      <a:r>
                        <a:rPr lang="en-US" altLang="zh-CN" sz="1400" kern="100" dirty="0">
                          <a:solidFill>
                            <a:srgbClr val="0000FF"/>
                          </a:solidFill>
                          <a:latin typeface="Times New Roman" panose="02020603050405020304" pitchFamily="18" charset="0"/>
                          <a:ea typeface="黑体" panose="02010609060101010101" charset="-122"/>
                          <a:cs typeface="Times New Roman" panose="02020603050405020304" pitchFamily="18" charset="0"/>
                        </a:rPr>
                        <a:t>5 π mm </a:t>
                      </a:r>
                      <a:r>
                        <a:rPr lang="en-US" altLang="zh-CN" sz="1400" kern="100" dirty="0" err="1">
                          <a:solidFill>
                            <a:srgbClr val="0000FF"/>
                          </a:solidFill>
                          <a:latin typeface="Times New Roman" panose="02020603050405020304" pitchFamily="18" charset="0"/>
                          <a:ea typeface="黑体" panose="02010609060101010101" charset="-122"/>
                          <a:cs typeface="Times New Roman" panose="02020603050405020304" pitchFamily="18" charset="0"/>
                        </a:rPr>
                        <a:t>mrad</a:t>
                      </a:r>
                      <a:endParaRPr lang="zh-CN" altLang="en-US" sz="1400" dirty="0">
                        <a:solidFill>
                          <a:srgbClr val="0000FF"/>
                        </a:solidFill>
                        <a:latin typeface="Times New Roman" panose="02020603050405020304" pitchFamily="18" charset="0"/>
                        <a:ea typeface="黑体" panose="02010609060101010101" charset="-122"/>
                        <a:cs typeface="Times New Roman" panose="02020603050405020304" pitchFamily="18" charset="0"/>
                      </a:endParaRPr>
                    </a:p>
                  </a:txBody>
                  <a:tcPr/>
                </a:tc>
                <a:extLst>
                  <a:ext uri="{0D108BD9-81ED-4DB2-BD59-A6C34878D82A}">
                    <a16:rowId xmlns:a16="http://schemas.microsoft.com/office/drawing/2014/main" val="10002"/>
                  </a:ext>
                </a:extLst>
              </a:tr>
              <a:tr h="332206">
                <a:tc>
                  <a:txBody>
                    <a:bodyPr/>
                    <a:lstStyle/>
                    <a:p>
                      <a:r>
                        <a:rPr lang="en-US" altLang="zh-CN" sz="1400" dirty="0">
                          <a:solidFill>
                            <a:srgbClr val="002060"/>
                          </a:solidFill>
                          <a:latin typeface="Times New Roman" panose="02020603050405020304" pitchFamily="18" charset="0"/>
                          <a:ea typeface="黑体" panose="02010609060101010101" charset="-122"/>
                          <a:cs typeface="Times New Roman" panose="02020603050405020304" pitchFamily="18" charset="0"/>
                        </a:rPr>
                        <a:t>Momentum spread </a:t>
                      </a:r>
                      <a:endParaRPr lang="zh-CN" altLang="en-US" sz="1400" dirty="0">
                        <a:solidFill>
                          <a:srgbClr val="00206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lstStyle/>
                    <a:p>
                      <a:pPr algn="ctr"/>
                      <a:r>
                        <a:rPr lang="en-US" altLang="zh-CN" sz="1400" kern="100" dirty="0">
                          <a:solidFill>
                            <a:srgbClr val="0000FF"/>
                          </a:solidFill>
                          <a:latin typeface="Times New Roman" panose="02020603050405020304" pitchFamily="18" charset="0"/>
                          <a:ea typeface="黑体" panose="02010609060101010101" charset="-122"/>
                          <a:cs typeface="Times New Roman" panose="02020603050405020304" pitchFamily="18" charset="0"/>
                        </a:rPr>
                        <a:t>5</a:t>
                      </a:r>
                      <a:r>
                        <a:rPr lang="zh-CN" altLang="zh-CN" sz="1400" kern="100" dirty="0">
                          <a:solidFill>
                            <a:srgbClr val="0000FF"/>
                          </a:solidFill>
                          <a:latin typeface="Times New Roman" panose="02020603050405020304" pitchFamily="18" charset="0"/>
                          <a:ea typeface="黑体" panose="02010609060101010101" charset="-122"/>
                          <a:cs typeface="Times New Roman" panose="02020603050405020304" pitchFamily="18" charset="0"/>
                        </a:rPr>
                        <a:t>×</a:t>
                      </a:r>
                      <a:r>
                        <a:rPr lang="en-US" altLang="zh-CN" sz="1400" kern="100" dirty="0">
                          <a:solidFill>
                            <a:srgbClr val="0000FF"/>
                          </a:solidFill>
                          <a:latin typeface="Times New Roman" panose="02020603050405020304" pitchFamily="18" charset="0"/>
                          <a:ea typeface="黑体" panose="02010609060101010101" charset="-122"/>
                          <a:cs typeface="Times New Roman" panose="02020603050405020304" pitchFamily="18" charset="0"/>
                        </a:rPr>
                        <a:t>10</a:t>
                      </a:r>
                      <a:r>
                        <a:rPr lang="en-US" altLang="zh-CN" sz="1400" kern="100" baseline="30000" dirty="0">
                          <a:solidFill>
                            <a:srgbClr val="0000FF"/>
                          </a:solidFill>
                          <a:latin typeface="Times New Roman" panose="02020603050405020304" pitchFamily="18" charset="0"/>
                          <a:ea typeface="黑体" panose="02010609060101010101" charset="-122"/>
                          <a:cs typeface="Times New Roman" panose="02020603050405020304" pitchFamily="18" charset="0"/>
                        </a:rPr>
                        <a:t>-4</a:t>
                      </a:r>
                      <a:endParaRPr lang="zh-CN" altLang="en-US" sz="1400" dirty="0">
                        <a:solidFill>
                          <a:srgbClr val="0000FF"/>
                        </a:solidFill>
                        <a:latin typeface="Times New Roman" panose="02020603050405020304" pitchFamily="18" charset="0"/>
                        <a:ea typeface="黑体" panose="02010609060101010101" charset="-122"/>
                        <a:cs typeface="Times New Roman" panose="02020603050405020304" pitchFamily="18" charset="0"/>
                      </a:endParaRPr>
                    </a:p>
                  </a:txBody>
                  <a:tcPr/>
                </a:tc>
                <a:extLst>
                  <a:ext uri="{0D108BD9-81ED-4DB2-BD59-A6C34878D82A}">
                    <a16:rowId xmlns:a16="http://schemas.microsoft.com/office/drawing/2014/main" val="10003"/>
                  </a:ext>
                </a:extLst>
              </a:tr>
              <a:tr h="332206">
                <a:tc>
                  <a:txBody>
                    <a:bodyPr/>
                    <a:lstStyle/>
                    <a:p>
                      <a:r>
                        <a:rPr lang="en-US" altLang="zh-CN" sz="1400" dirty="0">
                          <a:solidFill>
                            <a:srgbClr val="002060"/>
                          </a:solidFill>
                          <a:latin typeface="Times New Roman" panose="02020603050405020304" pitchFamily="18" charset="0"/>
                          <a:ea typeface="黑体" panose="02010609060101010101" charset="-122"/>
                          <a:cs typeface="Times New Roman" panose="02020603050405020304" pitchFamily="18" charset="0"/>
                        </a:rPr>
                        <a:t>Beta</a:t>
                      </a:r>
                      <a:r>
                        <a:rPr lang="zh-CN" altLang="en-US" sz="1400" dirty="0">
                          <a:solidFill>
                            <a:srgbClr val="002060"/>
                          </a:solidFill>
                          <a:latin typeface="Times New Roman" panose="02020603050405020304" pitchFamily="18" charset="0"/>
                          <a:ea typeface="黑体" panose="02010609060101010101" charset="-122"/>
                          <a:cs typeface="Times New Roman" panose="02020603050405020304" pitchFamily="18" charset="0"/>
                        </a:rPr>
                        <a:t> </a:t>
                      </a:r>
                      <a:r>
                        <a:rPr lang="en-US" altLang="zh-CN" sz="1400" dirty="0">
                          <a:solidFill>
                            <a:srgbClr val="002060"/>
                          </a:solidFill>
                          <a:latin typeface="Times New Roman" panose="02020603050405020304" pitchFamily="18" charset="0"/>
                          <a:ea typeface="黑体" panose="02010609060101010101" charset="-122"/>
                          <a:cs typeface="Times New Roman" panose="02020603050405020304" pitchFamily="18" charset="0"/>
                        </a:rPr>
                        <a:t>function</a:t>
                      </a:r>
                      <a:endParaRPr lang="zh-CN" altLang="en-US" sz="1400" dirty="0">
                        <a:solidFill>
                          <a:srgbClr val="00206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lstStyle/>
                    <a:p>
                      <a:pPr algn="ctr"/>
                      <a:r>
                        <a:rPr lang="en-US" altLang="zh-CN" sz="1400" kern="100" dirty="0">
                          <a:solidFill>
                            <a:srgbClr val="C00000"/>
                          </a:solidFill>
                          <a:latin typeface="Times New Roman" panose="02020603050405020304" pitchFamily="18" charset="0"/>
                          <a:ea typeface="黑体" panose="02010609060101010101" charset="-122"/>
                          <a:cs typeface="Times New Roman" panose="02020603050405020304" pitchFamily="18" charset="0"/>
                        </a:rPr>
                        <a:t>30 m</a:t>
                      </a:r>
                      <a:endParaRPr lang="zh-CN" altLang="en-US" sz="1400" dirty="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extLst>
                  <a:ext uri="{0D108BD9-81ED-4DB2-BD59-A6C34878D82A}">
                    <a16:rowId xmlns:a16="http://schemas.microsoft.com/office/drawing/2014/main" val="10004"/>
                  </a:ext>
                </a:extLst>
              </a:tr>
              <a:tr h="332206">
                <a:tc>
                  <a:txBody>
                    <a:bodyPr/>
                    <a:lstStyle/>
                    <a:p>
                      <a:r>
                        <a:rPr lang="en-US" altLang="zh-CN" sz="1400" dirty="0">
                          <a:solidFill>
                            <a:srgbClr val="002060"/>
                          </a:solidFill>
                          <a:latin typeface="Times New Roman" panose="02020603050405020304" pitchFamily="18" charset="0"/>
                          <a:ea typeface="黑体" panose="02010609060101010101" charset="-122"/>
                          <a:cs typeface="Times New Roman" panose="02020603050405020304" pitchFamily="18" charset="0"/>
                        </a:rPr>
                        <a:t>Dispersion</a:t>
                      </a:r>
                      <a:endParaRPr lang="zh-CN" altLang="en-US" sz="1400" dirty="0">
                        <a:solidFill>
                          <a:srgbClr val="002060"/>
                        </a:solidFill>
                        <a:latin typeface="Times New Roman" panose="02020603050405020304" pitchFamily="18" charset="0"/>
                        <a:ea typeface="黑体" panose="02010609060101010101" charset="-122"/>
                        <a:cs typeface="Times New Roman" panose="02020603050405020304" pitchFamily="18" charset="0"/>
                      </a:endParaRPr>
                    </a:p>
                  </a:txBody>
                  <a:tcPr/>
                </a:tc>
                <a:tc>
                  <a:txBody>
                    <a:bodyPr/>
                    <a:lstStyle/>
                    <a:p>
                      <a:pPr algn="ctr"/>
                      <a:r>
                        <a:rPr lang="en-US" altLang="zh-CN" sz="1400" kern="100" dirty="0">
                          <a:solidFill>
                            <a:srgbClr val="C00000"/>
                          </a:solidFill>
                          <a:latin typeface="Times New Roman" panose="02020603050405020304" pitchFamily="18" charset="0"/>
                          <a:ea typeface="黑体" panose="02010609060101010101" charset="-122"/>
                          <a:cs typeface="Times New Roman" panose="02020603050405020304" pitchFamily="18" charset="0"/>
                        </a:rPr>
                        <a:t>2 m</a:t>
                      </a:r>
                      <a:endParaRPr lang="zh-CN" altLang="en-US" sz="1400" dirty="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extLst>
                  <a:ext uri="{0D108BD9-81ED-4DB2-BD59-A6C34878D82A}">
                    <a16:rowId xmlns:a16="http://schemas.microsoft.com/office/drawing/2014/main" val="10005"/>
                  </a:ext>
                </a:extLst>
              </a:tr>
              <a:tr h="332206">
                <a:tc>
                  <a:txBody>
                    <a:bodyPr/>
                    <a:lstStyle/>
                    <a:p>
                      <a:r>
                        <a:rPr lang="en-US" altLang="zh-CN" sz="1400" dirty="0">
                          <a:solidFill>
                            <a:srgbClr val="002060"/>
                          </a:solidFill>
                          <a:latin typeface="Times New Roman" panose="02020603050405020304" pitchFamily="18" charset="0"/>
                          <a:ea typeface="黑体" panose="02010609060101010101" charset="-122"/>
                          <a:cs typeface="Times New Roman" panose="02020603050405020304" pitchFamily="18" charset="0"/>
                        </a:rPr>
                        <a:t>Effective cooling length</a:t>
                      </a:r>
                    </a:p>
                  </a:txBody>
                  <a:tcPr/>
                </a:tc>
                <a:tc>
                  <a:txBody>
                    <a:bodyPr/>
                    <a:lstStyle/>
                    <a:p>
                      <a:pPr algn="ctr"/>
                      <a:r>
                        <a:rPr lang="en-US" altLang="zh-CN" sz="1400" dirty="0">
                          <a:solidFill>
                            <a:srgbClr val="C00000"/>
                          </a:solidFill>
                          <a:latin typeface="Times New Roman" panose="02020603050405020304" pitchFamily="18" charset="0"/>
                          <a:ea typeface="黑体" panose="02010609060101010101" charset="-122"/>
                          <a:cs typeface="Times New Roman" panose="02020603050405020304" pitchFamily="18" charset="0"/>
                        </a:rPr>
                        <a:t>2</a:t>
                      </a:r>
                      <a:r>
                        <a:rPr lang="zh-CN" altLang="zh-CN" sz="1400" kern="100" dirty="0">
                          <a:solidFill>
                            <a:srgbClr val="C00000"/>
                          </a:solidFill>
                          <a:latin typeface="Times New Roman" panose="02020603050405020304" pitchFamily="18" charset="0"/>
                          <a:ea typeface="黑体" panose="02010609060101010101" charset="-122"/>
                          <a:cs typeface="Times New Roman" panose="02020603050405020304" pitchFamily="18" charset="0"/>
                        </a:rPr>
                        <a:t>×</a:t>
                      </a:r>
                      <a:r>
                        <a:rPr lang="en-US" altLang="zh-CN" sz="1400" dirty="0">
                          <a:solidFill>
                            <a:srgbClr val="C00000"/>
                          </a:solidFill>
                          <a:latin typeface="Times New Roman" panose="02020603050405020304" pitchFamily="18" charset="0"/>
                          <a:ea typeface="黑体" panose="02010609060101010101" charset="-122"/>
                          <a:cs typeface="Times New Roman" panose="02020603050405020304" pitchFamily="18" charset="0"/>
                        </a:rPr>
                        <a:t>25 m</a:t>
                      </a:r>
                      <a:endParaRPr lang="zh-CN" altLang="en-US" sz="1400" dirty="0">
                        <a:solidFill>
                          <a:srgbClr val="C00000"/>
                        </a:solidFill>
                        <a:latin typeface="Times New Roman" panose="02020603050405020304" pitchFamily="18" charset="0"/>
                        <a:ea typeface="黑体" panose="02010609060101010101" charset="-122"/>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pic>
        <p:nvPicPr>
          <p:cNvPr id="26" name="图片 6">
            <a:extLst>
              <a:ext uri="{FF2B5EF4-FFF2-40B4-BE49-F238E27FC236}">
                <a16:creationId xmlns:a16="http://schemas.microsoft.com/office/drawing/2014/main" id="{B2AF1BF4-F4D5-1B95-3F5F-2999A6824EBA}"/>
              </a:ext>
            </a:extLst>
          </p:cNvPr>
          <p:cNvPicPr>
            <a:picLocks noChangeAspect="1"/>
          </p:cNvPicPr>
          <p:nvPr/>
        </p:nvPicPr>
        <p:blipFill rotWithShape="1">
          <a:blip r:embed="rId3"/>
          <a:srcRect l="7399" t="6494" r="11761" b="4120"/>
          <a:stretch>
            <a:fillRect/>
          </a:stretch>
        </p:blipFill>
        <p:spPr>
          <a:xfrm>
            <a:off x="525996" y="2904715"/>
            <a:ext cx="1941279" cy="1642890"/>
          </a:xfrm>
          <a:prstGeom prst="rect">
            <a:avLst/>
          </a:prstGeom>
        </p:spPr>
      </p:pic>
      <p:pic>
        <p:nvPicPr>
          <p:cNvPr id="27" name="图片 7">
            <a:extLst>
              <a:ext uri="{FF2B5EF4-FFF2-40B4-BE49-F238E27FC236}">
                <a16:creationId xmlns:a16="http://schemas.microsoft.com/office/drawing/2014/main" id="{CC0CFF89-846D-8EE1-086B-24B9137B439A}"/>
              </a:ext>
            </a:extLst>
          </p:cNvPr>
          <p:cNvPicPr>
            <a:picLocks noChangeAspect="1"/>
          </p:cNvPicPr>
          <p:nvPr/>
        </p:nvPicPr>
        <p:blipFill rotWithShape="1">
          <a:blip r:embed="rId4"/>
          <a:srcRect l="6074" t="8213" r="11330" b="4311"/>
          <a:stretch>
            <a:fillRect/>
          </a:stretch>
        </p:blipFill>
        <p:spPr>
          <a:xfrm>
            <a:off x="2464320" y="2929068"/>
            <a:ext cx="2026708" cy="1642889"/>
          </a:xfrm>
          <a:prstGeom prst="rect">
            <a:avLst/>
          </a:prstGeom>
        </p:spPr>
      </p:pic>
      <p:sp>
        <p:nvSpPr>
          <p:cNvPr id="28" name="文本框 7">
            <a:extLst>
              <a:ext uri="{FF2B5EF4-FFF2-40B4-BE49-F238E27FC236}">
                <a16:creationId xmlns:a16="http://schemas.microsoft.com/office/drawing/2014/main" id="{94ED70DD-FFC2-B6BB-22A4-7447AB243435}"/>
              </a:ext>
            </a:extLst>
          </p:cNvPr>
          <p:cNvSpPr txBox="1"/>
          <p:nvPr/>
        </p:nvSpPr>
        <p:spPr>
          <a:xfrm>
            <a:off x="409007" y="1903226"/>
            <a:ext cx="4938483" cy="923330"/>
          </a:xfrm>
          <a:prstGeom prst="rect">
            <a:avLst/>
          </a:prstGeom>
          <a:noFill/>
        </p:spPr>
        <p:txBody>
          <a:bodyPr wrap="square" rtlCol="0">
            <a:spAutoFit/>
          </a:bodyPr>
          <a:lstStyle/>
          <a:p>
            <a:r>
              <a:rPr lang="en-US" altLang="zh-CN" b="1" dirty="0">
                <a:solidFill>
                  <a:srgbClr val="002060"/>
                </a:solidFill>
                <a:latin typeface="Arial" panose="020B0604020202020204" pitchFamily="34" charset="0"/>
                <a:cs typeface="Arial" panose="020B0604020202020204" pitchFamily="34" charset="0"/>
              </a:rPr>
              <a:t>The emittance of the 20 GeV proton beam </a:t>
            </a:r>
            <a:r>
              <a:rPr lang="zh-CN" altLang="en-US" b="1" dirty="0">
                <a:solidFill>
                  <a:srgbClr val="002060"/>
                </a:solidFill>
                <a:latin typeface="Arial" panose="020B0604020202020204" pitchFamily="34" charset="0"/>
                <a:cs typeface="Arial" panose="020B0604020202020204" pitchFamily="34" charset="0"/>
              </a:rPr>
              <a:t> </a:t>
            </a:r>
            <a:r>
              <a:rPr lang="en-US" altLang="zh-CN" b="1" dirty="0">
                <a:solidFill>
                  <a:srgbClr val="002060"/>
                </a:solidFill>
                <a:latin typeface="Arial" panose="020B0604020202020204" pitchFamily="34" charset="0"/>
                <a:cs typeface="Arial" panose="020B0604020202020204" pitchFamily="34" charset="0"/>
              </a:rPr>
              <a:t>could</a:t>
            </a:r>
            <a:r>
              <a:rPr lang="zh-CN" altLang="en-US" b="1" dirty="0">
                <a:solidFill>
                  <a:srgbClr val="002060"/>
                </a:solidFill>
                <a:latin typeface="Arial" panose="020B0604020202020204" pitchFamily="34" charset="0"/>
                <a:cs typeface="Arial" panose="020B0604020202020204" pitchFamily="34" charset="0"/>
              </a:rPr>
              <a:t> </a:t>
            </a:r>
            <a:r>
              <a:rPr lang="en-US" altLang="zh-CN" b="1" dirty="0">
                <a:solidFill>
                  <a:srgbClr val="002060"/>
                </a:solidFill>
                <a:latin typeface="Arial" panose="020B0604020202020204" pitchFamily="34" charset="0"/>
                <a:cs typeface="Arial" panose="020B0604020202020204" pitchFamily="34" charset="0"/>
              </a:rPr>
              <a:t>be</a:t>
            </a:r>
            <a:r>
              <a:rPr lang="zh-CN" altLang="en-US" b="1" dirty="0">
                <a:solidFill>
                  <a:srgbClr val="002060"/>
                </a:solidFill>
                <a:latin typeface="Arial" panose="020B0604020202020204" pitchFamily="34" charset="0"/>
                <a:cs typeface="Arial" panose="020B0604020202020204" pitchFamily="34" charset="0"/>
              </a:rPr>
              <a:t> </a:t>
            </a:r>
            <a:r>
              <a:rPr lang="en-US" altLang="zh-CN" b="1" dirty="0">
                <a:solidFill>
                  <a:srgbClr val="002060"/>
                </a:solidFill>
                <a:latin typeface="Arial" panose="020B0604020202020204" pitchFamily="34" charset="0"/>
                <a:cs typeface="Arial" panose="020B0604020202020204" pitchFamily="34" charset="0"/>
              </a:rPr>
              <a:t>effectively maintained using the ERL cooler.</a:t>
            </a:r>
          </a:p>
        </p:txBody>
      </p:sp>
    </p:spTree>
    <p:extLst>
      <p:ext uri="{BB962C8B-B14F-4D97-AF65-F5344CB8AC3E}">
        <p14:creationId xmlns:p14="http://schemas.microsoft.com/office/powerpoint/2010/main" val="1741918569"/>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6. Accelerator Chapters in the CDR</a:t>
            </a:r>
          </a:p>
        </p:txBody>
      </p:sp>
      <p:sp>
        <p:nvSpPr>
          <p:cNvPr id="4" name="文本框 3">
            <a:extLst>
              <a:ext uri="{FF2B5EF4-FFF2-40B4-BE49-F238E27FC236}">
                <a16:creationId xmlns:a16="http://schemas.microsoft.com/office/drawing/2014/main" id="{2E51500C-C668-5B68-317A-29E6B9471724}"/>
              </a:ext>
            </a:extLst>
          </p:cNvPr>
          <p:cNvSpPr txBox="1"/>
          <p:nvPr/>
        </p:nvSpPr>
        <p:spPr>
          <a:xfrm>
            <a:off x="71500" y="980728"/>
            <a:ext cx="9001000" cy="5227072"/>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b="1" dirty="0">
                <a:solidFill>
                  <a:schemeClr val="bg2"/>
                </a:solidFill>
                <a:ea typeface="黑体" panose="02010609060101010101" pitchFamily="49" charset="-122"/>
                <a:cs typeface="Times New Roman" panose="02020603050405020304" pitchFamily="18" charset="0"/>
              </a:rPr>
              <a:t>Improvements after 5</a:t>
            </a:r>
            <a:r>
              <a:rPr lang="en-US" altLang="zh-CN" b="1" baseline="30000" dirty="0">
                <a:solidFill>
                  <a:schemeClr val="bg2"/>
                </a:solidFill>
                <a:ea typeface="黑体" panose="02010609060101010101" pitchFamily="49" charset="-122"/>
                <a:cs typeface="Times New Roman" panose="02020603050405020304" pitchFamily="18" charset="0"/>
              </a:rPr>
              <a:t>th</a:t>
            </a:r>
            <a:r>
              <a:rPr lang="en-US" altLang="zh-CN" b="1" dirty="0">
                <a:solidFill>
                  <a:schemeClr val="bg2"/>
                </a:solidFill>
                <a:ea typeface="黑体" panose="02010609060101010101" pitchFamily="49" charset="-122"/>
                <a:cs typeface="Times New Roman" panose="02020603050405020304" pitchFamily="18" charset="0"/>
              </a:rPr>
              <a:t> </a:t>
            </a:r>
            <a:r>
              <a:rPr lang="en-US" altLang="zh-CN" b="1" dirty="0" err="1">
                <a:solidFill>
                  <a:schemeClr val="bg2"/>
                </a:solidFill>
                <a:ea typeface="黑体" panose="02010609060101010101" pitchFamily="49" charset="-122"/>
                <a:cs typeface="Times New Roman" panose="02020603050405020304" pitchFamily="18" charset="0"/>
              </a:rPr>
              <a:t>EicC</a:t>
            </a:r>
            <a:r>
              <a:rPr lang="en-US" altLang="zh-CN" b="1" dirty="0">
                <a:solidFill>
                  <a:schemeClr val="bg2"/>
                </a:solidFill>
                <a:ea typeface="黑体" panose="02010609060101010101" pitchFamily="49" charset="-122"/>
                <a:cs typeface="Times New Roman" panose="02020603050405020304" pitchFamily="18" charset="0"/>
              </a:rPr>
              <a:t> CDR workshop:</a:t>
            </a:r>
          </a:p>
          <a:p>
            <a:pPr marL="285750" indent="-285750" defTabSz="944895">
              <a:lnSpc>
                <a:spcPct val="150000"/>
              </a:lnSpc>
              <a:spcBef>
                <a:spcPts val="1200"/>
              </a:spcBef>
              <a:buClr>
                <a:schemeClr val="bg2"/>
              </a:buClr>
              <a:buFont typeface="Arial" panose="020B0604020202020204" pitchFamily="34" charset="0"/>
              <a:buChar char="•"/>
            </a:pPr>
            <a:r>
              <a:rPr lang="en-US" altLang="zh-CN" dirty="0">
                <a:solidFill>
                  <a:schemeClr val="bg2"/>
                </a:solidFill>
                <a:ea typeface="黑体" panose="02010609060101010101" pitchFamily="49" charset="-122"/>
                <a:cs typeface="Times New Roman" panose="02020603050405020304" pitchFamily="18" charset="0"/>
              </a:rPr>
              <a:t>To perform spin flip, the linac-ring in the electron accelerator complex is replaced with </a:t>
            </a:r>
            <a:r>
              <a:rPr lang="en-US" altLang="zh-CN" b="1" dirty="0">
                <a:solidFill>
                  <a:srgbClr val="0000FF"/>
                </a:solidFill>
                <a:ea typeface="黑体" panose="02010609060101010101" pitchFamily="49" charset="-122"/>
                <a:cs typeface="Times New Roman" panose="02020603050405020304" pitchFamily="18" charset="0"/>
              </a:rPr>
              <a:t>an </a:t>
            </a:r>
            <a:r>
              <a:rPr lang="en-US" altLang="zh-CN" b="1" dirty="0" err="1">
                <a:solidFill>
                  <a:srgbClr val="0000FF"/>
                </a:solidFill>
                <a:ea typeface="黑体" panose="02010609060101010101" pitchFamily="49" charset="-122"/>
                <a:cs typeface="Times New Roman" panose="02020603050405020304" pitchFamily="18" charset="0"/>
              </a:rPr>
              <a:t>eLinac</a:t>
            </a:r>
            <a:r>
              <a:rPr lang="en-US" altLang="zh-CN" b="1" dirty="0">
                <a:solidFill>
                  <a:srgbClr val="0000FF"/>
                </a:solidFill>
                <a:ea typeface="黑体" panose="02010609060101010101" pitchFamily="49" charset="-122"/>
                <a:cs typeface="Times New Roman" panose="02020603050405020304" pitchFamily="18" charset="0"/>
              </a:rPr>
              <a:t> and an accumulation ring (AR)</a:t>
            </a:r>
            <a:r>
              <a:rPr lang="en-US" altLang="zh-CN" dirty="0">
                <a:solidFill>
                  <a:schemeClr val="bg2"/>
                </a:solidFill>
                <a:ea typeface="黑体" panose="02010609060101010101" pitchFamily="49" charset="-122"/>
                <a:cs typeface="Times New Roman" panose="02020603050405020304" pitchFamily="18" charset="0"/>
              </a:rPr>
              <a:t>, which can produce four trains of electron bunches in the collision ring </a:t>
            </a:r>
            <a:r>
              <a:rPr lang="en-US" altLang="zh-CN" dirty="0" err="1">
                <a:solidFill>
                  <a:schemeClr val="bg2"/>
                </a:solidFill>
                <a:ea typeface="黑体" panose="02010609060101010101" pitchFamily="49" charset="-122"/>
                <a:cs typeface="Times New Roman" panose="02020603050405020304" pitchFamily="18" charset="0"/>
              </a:rPr>
              <a:t>eRing</a:t>
            </a:r>
            <a:r>
              <a:rPr lang="en-US" altLang="zh-CN" dirty="0">
                <a:solidFill>
                  <a:schemeClr val="bg2"/>
                </a:solidFill>
                <a:ea typeface="黑体" panose="02010609060101010101" pitchFamily="49" charset="-122"/>
                <a:cs typeface="Times New Roman" panose="02020603050405020304" pitchFamily="18" charset="0"/>
              </a:rPr>
              <a:t>.</a:t>
            </a:r>
          </a:p>
          <a:p>
            <a:pPr marL="285750" indent="-285750" defTabSz="944895">
              <a:lnSpc>
                <a:spcPct val="150000"/>
              </a:lnSpc>
              <a:spcBef>
                <a:spcPts val="1200"/>
              </a:spcBef>
              <a:buClr>
                <a:schemeClr val="bg2"/>
              </a:buClr>
              <a:buFont typeface="Arial" panose="020B0604020202020204" pitchFamily="34" charset="0"/>
              <a:buChar char="•"/>
            </a:pPr>
            <a:r>
              <a:rPr lang="en-US" altLang="zh-CN" dirty="0">
                <a:solidFill>
                  <a:schemeClr val="bg2"/>
                </a:solidFill>
                <a:ea typeface="黑体" panose="02010609060101010101" pitchFamily="49" charset="-122"/>
                <a:cs typeface="Times New Roman" panose="02020603050405020304" pitchFamily="18" charset="0"/>
              </a:rPr>
              <a:t>New luminosity designs in which </a:t>
            </a:r>
            <a:r>
              <a:rPr lang="en-US" altLang="zh-CN" b="1" dirty="0">
                <a:solidFill>
                  <a:srgbClr val="0000FF"/>
                </a:solidFill>
                <a:ea typeface="黑体" panose="02010609060101010101" pitchFamily="49" charset="-122"/>
                <a:cs typeface="Times New Roman" panose="02020603050405020304" pitchFamily="18" charset="0"/>
              </a:rPr>
              <a:t>the luminosity is about 4.25×10</a:t>
            </a:r>
            <a:r>
              <a:rPr lang="en-US" altLang="zh-CN" b="1" baseline="30000" dirty="0">
                <a:solidFill>
                  <a:srgbClr val="0000FF"/>
                </a:solidFill>
                <a:ea typeface="黑体" panose="02010609060101010101" pitchFamily="49" charset="-122"/>
                <a:cs typeface="Times New Roman" panose="02020603050405020304" pitchFamily="18" charset="0"/>
              </a:rPr>
              <a:t>33</a:t>
            </a:r>
            <a:r>
              <a:rPr lang="en-US" altLang="zh-CN" b="1" dirty="0">
                <a:solidFill>
                  <a:srgbClr val="0000FF"/>
                </a:solidFill>
                <a:ea typeface="黑体" panose="02010609060101010101" pitchFamily="49" charset="-122"/>
                <a:cs typeface="Times New Roman" panose="02020603050405020304" pitchFamily="18" charset="0"/>
              </a:rPr>
              <a:t> cm</a:t>
            </a:r>
            <a:r>
              <a:rPr lang="en-US" altLang="zh-CN" b="1" baseline="30000" dirty="0">
                <a:solidFill>
                  <a:srgbClr val="0000FF"/>
                </a:solidFill>
                <a:ea typeface="黑体" panose="02010609060101010101" pitchFamily="49" charset="-122"/>
                <a:cs typeface="Times New Roman" panose="02020603050405020304" pitchFamily="18" charset="0"/>
              </a:rPr>
              <a:t>-2</a:t>
            </a:r>
            <a:r>
              <a:rPr lang="en-US" altLang="zh-CN" b="1" dirty="0">
                <a:solidFill>
                  <a:srgbClr val="0000FF"/>
                </a:solidFill>
                <a:ea typeface="黑体" panose="02010609060101010101" pitchFamily="49" charset="-122"/>
                <a:cs typeface="Times New Roman" panose="02020603050405020304" pitchFamily="18" charset="0"/>
              </a:rPr>
              <a:t>s</a:t>
            </a:r>
            <a:r>
              <a:rPr lang="en-US" altLang="zh-CN" b="1" baseline="30000" dirty="0">
                <a:solidFill>
                  <a:srgbClr val="0000FF"/>
                </a:solidFill>
                <a:ea typeface="黑体" panose="02010609060101010101" pitchFamily="49" charset="-122"/>
                <a:cs typeface="Times New Roman" panose="02020603050405020304" pitchFamily="18" charset="0"/>
              </a:rPr>
              <a:t>-1</a:t>
            </a:r>
            <a:r>
              <a:rPr lang="en-US" altLang="zh-CN" b="1" dirty="0">
                <a:solidFill>
                  <a:srgbClr val="0000FF"/>
                </a:solidFill>
                <a:ea typeface="黑体" panose="02010609060101010101" pitchFamily="49" charset="-122"/>
                <a:cs typeface="Times New Roman" panose="02020603050405020304" pitchFamily="18" charset="0"/>
              </a:rPr>
              <a:t> and the integral luminosity is about 105 fb</a:t>
            </a:r>
            <a:r>
              <a:rPr lang="en-US" altLang="zh-CN" b="1" baseline="30000" dirty="0">
                <a:solidFill>
                  <a:srgbClr val="0000FF"/>
                </a:solidFill>
                <a:ea typeface="黑体" panose="02010609060101010101" pitchFamily="49" charset="-122"/>
                <a:cs typeface="Times New Roman" panose="02020603050405020304" pitchFamily="18" charset="0"/>
              </a:rPr>
              <a:t>-1</a:t>
            </a:r>
            <a:r>
              <a:rPr lang="en-US" altLang="zh-CN" b="1" dirty="0">
                <a:solidFill>
                  <a:srgbClr val="0000FF"/>
                </a:solidFill>
                <a:ea typeface="黑体" panose="02010609060101010101" pitchFamily="49" charset="-122"/>
                <a:cs typeface="Times New Roman" panose="02020603050405020304" pitchFamily="18" charset="0"/>
              </a:rPr>
              <a:t> per year</a:t>
            </a:r>
            <a:r>
              <a:rPr lang="en-US" altLang="zh-CN" dirty="0">
                <a:solidFill>
                  <a:schemeClr val="bg2"/>
                </a:solidFill>
                <a:ea typeface="黑体" panose="02010609060101010101" pitchFamily="49" charset="-122"/>
                <a:cs typeface="Times New Roman" panose="02020603050405020304" pitchFamily="18" charset="0"/>
              </a:rPr>
              <a:t>.</a:t>
            </a:r>
          </a:p>
          <a:p>
            <a:pPr marL="285750" indent="-285750" defTabSz="944895">
              <a:lnSpc>
                <a:spcPct val="150000"/>
              </a:lnSpc>
              <a:spcBef>
                <a:spcPts val="1200"/>
              </a:spcBef>
              <a:buClr>
                <a:schemeClr val="bg2"/>
              </a:buClr>
              <a:buFont typeface="Arial" panose="020B0604020202020204" pitchFamily="34" charset="0"/>
              <a:buChar char="•"/>
            </a:pPr>
            <a:r>
              <a:rPr lang="en-US" altLang="zh-CN" b="1" dirty="0">
                <a:solidFill>
                  <a:srgbClr val="0000FF"/>
                </a:solidFill>
                <a:ea typeface="黑体" panose="02010609060101010101" pitchFamily="49" charset="-122"/>
                <a:cs typeface="Times New Roman" panose="02020603050405020304" pitchFamily="18" charset="0"/>
              </a:rPr>
              <a:t>Lattice and operation mode designs of </a:t>
            </a:r>
            <a:r>
              <a:rPr lang="en-US" altLang="zh-CN" b="1" dirty="0" err="1">
                <a:solidFill>
                  <a:srgbClr val="0000FF"/>
                </a:solidFill>
                <a:ea typeface="黑体" panose="02010609060101010101" pitchFamily="49" charset="-122"/>
                <a:cs typeface="Times New Roman" panose="02020603050405020304" pitchFamily="18" charset="0"/>
              </a:rPr>
              <a:t>eRing</a:t>
            </a:r>
            <a:r>
              <a:rPr lang="en-US" altLang="zh-CN" b="1" dirty="0">
                <a:solidFill>
                  <a:srgbClr val="0000FF"/>
                </a:solidFill>
                <a:ea typeface="黑体" panose="02010609060101010101" pitchFamily="49" charset="-122"/>
                <a:cs typeface="Times New Roman" panose="02020603050405020304" pitchFamily="18" charset="0"/>
              </a:rPr>
              <a:t> and </a:t>
            </a:r>
            <a:r>
              <a:rPr lang="en-US" altLang="zh-CN" b="1" dirty="0" err="1">
                <a:solidFill>
                  <a:srgbClr val="0000FF"/>
                </a:solidFill>
                <a:ea typeface="黑体" panose="02010609060101010101" pitchFamily="49" charset="-122"/>
                <a:cs typeface="Times New Roman" panose="02020603050405020304" pitchFamily="18" charset="0"/>
              </a:rPr>
              <a:t>pRing</a:t>
            </a:r>
            <a:r>
              <a:rPr lang="en-US" altLang="zh-CN" b="1" dirty="0">
                <a:solidFill>
                  <a:srgbClr val="0000FF"/>
                </a:solidFill>
                <a:ea typeface="黑体" panose="02010609060101010101" pitchFamily="49" charset="-122"/>
                <a:cs typeface="Times New Roman" panose="02020603050405020304" pitchFamily="18" charset="0"/>
              </a:rPr>
              <a:t> along with interaction region designs </a:t>
            </a:r>
            <a:r>
              <a:rPr lang="en-US" altLang="zh-CN" dirty="0">
                <a:solidFill>
                  <a:schemeClr val="bg2"/>
                </a:solidFill>
                <a:ea typeface="黑体" panose="02010609060101010101" pitchFamily="49" charset="-122"/>
                <a:cs typeface="Times New Roman" panose="02020603050405020304" pitchFamily="18" charset="0"/>
              </a:rPr>
              <a:t>are being performed now, which will be written into the CDR.</a:t>
            </a:r>
          </a:p>
          <a:p>
            <a:pPr marL="285750" indent="-285750" defTabSz="944895">
              <a:lnSpc>
                <a:spcPct val="150000"/>
              </a:lnSpc>
              <a:spcBef>
                <a:spcPts val="1200"/>
              </a:spcBef>
              <a:buClr>
                <a:schemeClr val="bg2"/>
              </a:buClr>
              <a:buFont typeface="Arial" panose="020B0604020202020204" pitchFamily="34" charset="0"/>
              <a:buChar char="•"/>
            </a:pPr>
            <a:r>
              <a:rPr lang="en-US" altLang="zh-CN" b="1" dirty="0">
                <a:solidFill>
                  <a:srgbClr val="0000FF"/>
                </a:solidFill>
                <a:ea typeface="黑体" panose="02010609060101010101" pitchFamily="49" charset="-122"/>
                <a:cs typeface="Times New Roman" panose="02020603050405020304" pitchFamily="18" charset="0"/>
              </a:rPr>
              <a:t>The polarization of </a:t>
            </a:r>
            <a:r>
              <a:rPr lang="en-US" altLang="zh-CN" b="1" baseline="30000" dirty="0">
                <a:solidFill>
                  <a:srgbClr val="0000FF"/>
                </a:solidFill>
                <a:ea typeface="黑体" panose="02010609060101010101" pitchFamily="49" charset="-122"/>
                <a:cs typeface="Times New Roman" panose="02020603050405020304" pitchFamily="18" charset="0"/>
              </a:rPr>
              <a:t>2</a:t>
            </a:r>
            <a:r>
              <a:rPr lang="en-US" altLang="zh-CN" b="1" dirty="0">
                <a:solidFill>
                  <a:srgbClr val="0000FF"/>
                </a:solidFill>
                <a:ea typeface="黑体" panose="02010609060101010101" pitchFamily="49" charset="-122"/>
                <a:cs typeface="Times New Roman" panose="02020603050405020304" pitchFamily="18" charset="0"/>
              </a:rPr>
              <a:t>H</a:t>
            </a:r>
            <a:r>
              <a:rPr lang="en-US" altLang="zh-CN" b="1" baseline="30000" dirty="0">
                <a:solidFill>
                  <a:srgbClr val="0000FF"/>
                </a:solidFill>
                <a:ea typeface="黑体" panose="02010609060101010101" pitchFamily="49" charset="-122"/>
                <a:cs typeface="Times New Roman" panose="02020603050405020304" pitchFamily="18" charset="0"/>
              </a:rPr>
              <a:t>+</a:t>
            </a:r>
            <a:r>
              <a:rPr lang="en-US" altLang="zh-CN" b="1" dirty="0">
                <a:solidFill>
                  <a:srgbClr val="0000FF"/>
                </a:solidFill>
                <a:ea typeface="黑体" panose="02010609060101010101" pitchFamily="49" charset="-122"/>
                <a:cs typeface="Times New Roman" panose="02020603050405020304" pitchFamily="18" charset="0"/>
              </a:rPr>
              <a:t> and </a:t>
            </a:r>
            <a:r>
              <a:rPr lang="en-US" altLang="zh-CN" b="1" baseline="30000" dirty="0">
                <a:solidFill>
                  <a:srgbClr val="0000FF"/>
                </a:solidFill>
                <a:ea typeface="黑体" panose="02010609060101010101" pitchFamily="49" charset="-122"/>
                <a:cs typeface="Times New Roman" panose="02020603050405020304" pitchFamily="18" charset="0"/>
              </a:rPr>
              <a:t>3</a:t>
            </a:r>
            <a:r>
              <a:rPr lang="en-US" altLang="zh-CN" b="1" dirty="0">
                <a:solidFill>
                  <a:srgbClr val="0000FF"/>
                </a:solidFill>
                <a:ea typeface="黑体" panose="02010609060101010101" pitchFamily="49" charset="-122"/>
                <a:cs typeface="Times New Roman" panose="02020603050405020304" pitchFamily="18" charset="0"/>
              </a:rPr>
              <a:t>He</a:t>
            </a:r>
            <a:r>
              <a:rPr lang="en-US" altLang="zh-CN" b="1" baseline="30000" dirty="0">
                <a:solidFill>
                  <a:srgbClr val="0000FF"/>
                </a:solidFill>
                <a:ea typeface="黑体" panose="02010609060101010101" pitchFamily="49" charset="-122"/>
                <a:cs typeface="Times New Roman" panose="02020603050405020304" pitchFamily="18" charset="0"/>
              </a:rPr>
              <a:t>2+</a:t>
            </a:r>
            <a:r>
              <a:rPr lang="en-US" altLang="zh-CN" b="1" dirty="0">
                <a:solidFill>
                  <a:srgbClr val="0000FF"/>
                </a:solidFill>
                <a:ea typeface="黑体" panose="02010609060101010101" pitchFamily="49" charset="-122"/>
                <a:cs typeface="Times New Roman" panose="02020603050405020304" pitchFamily="18" charset="0"/>
              </a:rPr>
              <a:t> can be maintained and controlled in the BRing-N, BRing-S, and </a:t>
            </a:r>
            <a:r>
              <a:rPr lang="en-US" altLang="zh-CN" b="1" dirty="0" err="1">
                <a:solidFill>
                  <a:srgbClr val="0000FF"/>
                </a:solidFill>
                <a:ea typeface="黑体" panose="02010609060101010101" pitchFamily="49" charset="-122"/>
                <a:cs typeface="Times New Roman" panose="02020603050405020304" pitchFamily="18" charset="0"/>
              </a:rPr>
              <a:t>pRing</a:t>
            </a:r>
            <a:r>
              <a:rPr lang="en-US" altLang="zh-CN" dirty="0">
                <a:solidFill>
                  <a:schemeClr val="bg2"/>
                </a:solidFill>
                <a:ea typeface="黑体" panose="02010609060101010101" pitchFamily="49" charset="-122"/>
                <a:cs typeface="Times New Roman" panose="02020603050405020304" pitchFamily="18" charset="0"/>
              </a:rPr>
              <a:t>, which is tested by simulations (</a:t>
            </a:r>
            <a:r>
              <a:rPr lang="en-US" altLang="zh-CN" baseline="30000" dirty="0">
                <a:solidFill>
                  <a:schemeClr val="bg2"/>
                </a:solidFill>
                <a:ea typeface="黑体" panose="02010609060101010101" pitchFamily="49" charset="-122"/>
                <a:cs typeface="Times New Roman" panose="02020603050405020304" pitchFamily="18" charset="0"/>
              </a:rPr>
              <a:t>3</a:t>
            </a:r>
            <a:r>
              <a:rPr lang="en-US" altLang="zh-CN" dirty="0">
                <a:solidFill>
                  <a:schemeClr val="bg2"/>
                </a:solidFill>
                <a:ea typeface="黑体" panose="02010609060101010101" pitchFamily="49" charset="-122"/>
                <a:cs typeface="Times New Roman" panose="02020603050405020304" pitchFamily="18" charset="0"/>
              </a:rPr>
              <a:t>He</a:t>
            </a:r>
            <a:r>
              <a:rPr lang="en-US" altLang="zh-CN" baseline="30000" dirty="0">
                <a:solidFill>
                  <a:schemeClr val="bg2"/>
                </a:solidFill>
                <a:ea typeface="黑体" panose="02010609060101010101" pitchFamily="49" charset="-122"/>
                <a:cs typeface="Times New Roman" panose="02020603050405020304" pitchFamily="18" charset="0"/>
              </a:rPr>
              <a:t>2+</a:t>
            </a:r>
            <a:r>
              <a:rPr lang="en-US" altLang="zh-CN" dirty="0">
                <a:solidFill>
                  <a:schemeClr val="bg2"/>
                </a:solidFill>
                <a:ea typeface="黑体" panose="02010609060101010101" pitchFamily="49" charset="-122"/>
                <a:cs typeface="Times New Roman" panose="02020603050405020304" pitchFamily="18" charset="0"/>
              </a:rPr>
              <a:t> simulation results in the BRing-S are coming soon).</a:t>
            </a:r>
            <a:endParaRPr lang="en-US" altLang="zh-CN" baseline="30000" dirty="0">
              <a:solidFill>
                <a:schemeClr val="bg2"/>
              </a:solidFill>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74623622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6. Accelerator Chapters in the CDR</a:t>
            </a:r>
          </a:p>
        </p:txBody>
      </p:sp>
      <p:sp>
        <p:nvSpPr>
          <p:cNvPr id="4" name="文本框 3">
            <a:extLst>
              <a:ext uri="{FF2B5EF4-FFF2-40B4-BE49-F238E27FC236}">
                <a16:creationId xmlns:a16="http://schemas.microsoft.com/office/drawing/2014/main" id="{2E51500C-C668-5B68-317A-29E6B9471724}"/>
              </a:ext>
            </a:extLst>
          </p:cNvPr>
          <p:cNvSpPr txBox="1"/>
          <p:nvPr/>
        </p:nvSpPr>
        <p:spPr>
          <a:xfrm>
            <a:off x="233518" y="836712"/>
            <a:ext cx="8676964" cy="5171159"/>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b="1" dirty="0">
                <a:solidFill>
                  <a:schemeClr val="bg2"/>
                </a:solidFill>
                <a:ea typeface="黑体" panose="02010609060101010101" pitchFamily="49" charset="-122"/>
                <a:cs typeface="Times New Roman" panose="02020603050405020304" pitchFamily="18" charset="0"/>
              </a:rPr>
              <a:t>Plans:</a:t>
            </a:r>
          </a:p>
          <a:p>
            <a:pPr marL="285750" indent="-285750" defTabSz="944895">
              <a:lnSpc>
                <a:spcPct val="150000"/>
              </a:lnSpc>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General designs (Jie Liu)</a:t>
            </a:r>
          </a:p>
          <a:p>
            <a:pPr marL="742950" lvl="1" indent="-285750" defTabSz="944895">
              <a:lnSpc>
                <a:spcPct val="150000"/>
              </a:lnSpc>
              <a:buClr>
                <a:schemeClr val="bg2"/>
              </a:buClr>
              <a:buFont typeface="Arial" panose="020B0604020202020204" pitchFamily="34" charset="0"/>
              <a:buChar char="•"/>
            </a:pPr>
            <a:r>
              <a:rPr lang="en-US" altLang="zh-CN" sz="1600" dirty="0">
                <a:solidFill>
                  <a:schemeClr val="bg2"/>
                </a:solidFill>
                <a:ea typeface="黑体" panose="02010609060101010101" pitchFamily="49" charset="-122"/>
                <a:cs typeface="Times New Roman" panose="02020603050405020304" pitchFamily="18" charset="0"/>
              </a:rPr>
              <a:t>Introduction; Luminosities; Polarization</a:t>
            </a:r>
          </a:p>
          <a:p>
            <a:pPr marL="285750" indent="-285750" defTabSz="944895">
              <a:lnSpc>
                <a:spcPct val="150000"/>
              </a:lnSpc>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Ion Accelerator Complex (Lei Wang)</a:t>
            </a:r>
          </a:p>
          <a:p>
            <a:pPr marL="742950" lvl="1" indent="-285750" defTabSz="944895">
              <a:lnSpc>
                <a:spcPct val="150000"/>
              </a:lnSpc>
              <a:buClr>
                <a:schemeClr val="bg2"/>
              </a:buClr>
              <a:buFont typeface="Arial" panose="020B0604020202020204" pitchFamily="34" charset="0"/>
              <a:buChar char="•"/>
            </a:pPr>
            <a:r>
              <a:rPr lang="en-US" altLang="zh-CN" sz="1600" dirty="0">
                <a:solidFill>
                  <a:schemeClr val="bg2"/>
                </a:solidFill>
                <a:ea typeface="黑体" panose="02010609060101010101" pitchFamily="49" charset="-122"/>
                <a:cs typeface="Times New Roman" panose="02020603050405020304" pitchFamily="18" charset="0"/>
              </a:rPr>
              <a:t>Operation mode; Lattice; Beam dynamics</a:t>
            </a:r>
          </a:p>
          <a:p>
            <a:pPr marL="285750" indent="-285750" defTabSz="944895">
              <a:lnSpc>
                <a:spcPct val="150000"/>
              </a:lnSpc>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Electron Accelerator Complex (</a:t>
            </a:r>
            <a:r>
              <a:rPr lang="en-US" altLang="zh-CN" dirty="0" err="1">
                <a:solidFill>
                  <a:schemeClr val="bg2"/>
                </a:solidFill>
                <a:ea typeface="黑体" panose="02010609060101010101" pitchFamily="49" charset="-122"/>
                <a:cs typeface="Times New Roman" panose="02020603050405020304" pitchFamily="18" charset="0"/>
              </a:rPr>
              <a:t>Mingxuan</a:t>
            </a:r>
            <a:r>
              <a:rPr lang="en-US" altLang="zh-CN" dirty="0">
                <a:solidFill>
                  <a:schemeClr val="bg2"/>
                </a:solidFill>
                <a:ea typeface="黑体" panose="02010609060101010101" pitchFamily="49" charset="-122"/>
                <a:cs typeface="Times New Roman" panose="02020603050405020304" pitchFamily="18" charset="0"/>
              </a:rPr>
              <a:t> Chang)</a:t>
            </a:r>
          </a:p>
          <a:p>
            <a:pPr marL="742950" lvl="1" indent="-285750" defTabSz="944895">
              <a:lnSpc>
                <a:spcPct val="150000"/>
              </a:lnSpc>
              <a:buClr>
                <a:schemeClr val="bg2"/>
              </a:buClr>
              <a:buFont typeface="Arial" panose="020B0604020202020204" pitchFamily="34" charset="0"/>
              <a:buChar char="•"/>
            </a:pPr>
            <a:r>
              <a:rPr lang="en-US" altLang="zh-CN" sz="1600" dirty="0">
                <a:solidFill>
                  <a:schemeClr val="bg2"/>
                </a:solidFill>
                <a:ea typeface="黑体" panose="02010609060101010101" pitchFamily="49" charset="-122"/>
                <a:cs typeface="Times New Roman" panose="02020603050405020304" pitchFamily="18" charset="0"/>
              </a:rPr>
              <a:t>Operation mode; Lattice; Beam dynamics</a:t>
            </a:r>
          </a:p>
          <a:p>
            <a:pPr marL="285750" indent="-285750" defTabSz="944895">
              <a:lnSpc>
                <a:spcPct val="150000"/>
              </a:lnSpc>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Interaction Region (Lei Wang &amp; </a:t>
            </a:r>
            <a:r>
              <a:rPr lang="en-US" altLang="zh-CN" dirty="0" err="1">
                <a:solidFill>
                  <a:schemeClr val="bg2"/>
                </a:solidFill>
                <a:ea typeface="黑体" panose="02010609060101010101" pitchFamily="49" charset="-122"/>
                <a:cs typeface="Times New Roman" panose="02020603050405020304" pitchFamily="18" charset="0"/>
              </a:rPr>
              <a:t>Mingxuan</a:t>
            </a:r>
            <a:r>
              <a:rPr lang="en-US" altLang="zh-CN" dirty="0">
                <a:solidFill>
                  <a:schemeClr val="bg2"/>
                </a:solidFill>
                <a:ea typeface="黑体" panose="02010609060101010101" pitchFamily="49" charset="-122"/>
                <a:cs typeface="Times New Roman" panose="02020603050405020304" pitchFamily="18" charset="0"/>
              </a:rPr>
              <a:t> Chang)</a:t>
            </a:r>
          </a:p>
          <a:p>
            <a:pPr marL="742950" lvl="1" indent="-285750" defTabSz="944895">
              <a:lnSpc>
                <a:spcPct val="150000"/>
              </a:lnSpc>
              <a:buClr>
                <a:schemeClr val="bg2"/>
              </a:buClr>
              <a:buFont typeface="Arial" panose="020B0604020202020204" pitchFamily="34" charset="0"/>
              <a:buChar char="•"/>
            </a:pPr>
            <a:r>
              <a:rPr lang="en-US" altLang="zh-CN" sz="1600" dirty="0">
                <a:solidFill>
                  <a:schemeClr val="bg2"/>
                </a:solidFill>
                <a:ea typeface="黑体" panose="02010609060101010101" pitchFamily="49" charset="-122"/>
                <a:cs typeface="Times New Roman" panose="02020603050405020304" pitchFamily="18" charset="0"/>
              </a:rPr>
              <a:t>Requirements and general design; Ion side; Electron side</a:t>
            </a:r>
          </a:p>
          <a:p>
            <a:pPr marL="285750" indent="-285750" defTabSz="944895">
              <a:lnSpc>
                <a:spcPct val="150000"/>
              </a:lnSpc>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Polarization (</a:t>
            </a:r>
            <a:r>
              <a:rPr lang="en-US" altLang="zh-CN" dirty="0" err="1">
                <a:solidFill>
                  <a:schemeClr val="bg2"/>
                </a:solidFill>
                <a:ea typeface="黑体" panose="02010609060101010101" pitchFamily="49" charset="-122"/>
                <a:cs typeface="Times New Roman" panose="02020603050405020304" pitchFamily="18" charset="0"/>
              </a:rPr>
              <a:t>Minxiang</a:t>
            </a:r>
            <a:r>
              <a:rPr lang="en-US" altLang="zh-CN" dirty="0">
                <a:solidFill>
                  <a:schemeClr val="bg2"/>
                </a:solidFill>
                <a:ea typeface="黑体" panose="02010609060101010101" pitchFamily="49" charset="-122"/>
                <a:cs typeface="Times New Roman" panose="02020603050405020304" pitchFamily="18" charset="0"/>
              </a:rPr>
              <a:t> Li)</a:t>
            </a:r>
          </a:p>
          <a:p>
            <a:pPr marL="742950" lvl="1" indent="-285750" defTabSz="944895">
              <a:lnSpc>
                <a:spcPct val="150000"/>
              </a:lnSpc>
              <a:buClr>
                <a:schemeClr val="bg2"/>
              </a:buClr>
              <a:buFont typeface="Arial" panose="020B0604020202020204" pitchFamily="34" charset="0"/>
              <a:buChar char="•"/>
            </a:pPr>
            <a:r>
              <a:rPr lang="en-US" altLang="zh-CN" sz="1600" dirty="0">
                <a:solidFill>
                  <a:schemeClr val="bg2"/>
                </a:solidFill>
                <a:ea typeface="黑体" panose="02010609060101010101" pitchFamily="49" charset="-122"/>
                <a:cs typeface="Times New Roman" panose="02020603050405020304" pitchFamily="18" charset="0"/>
              </a:rPr>
              <a:t>Proton Polarization; Ion Polarization; Electron Polarization</a:t>
            </a:r>
          </a:p>
          <a:p>
            <a:pPr marL="285750" indent="-285750" defTabSz="944895">
              <a:lnSpc>
                <a:spcPct val="150000"/>
              </a:lnSpc>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Electron Cooling (He Zhao)</a:t>
            </a:r>
          </a:p>
          <a:p>
            <a:pPr marL="742950" lvl="1" indent="-285750" defTabSz="944895">
              <a:lnSpc>
                <a:spcPct val="150000"/>
              </a:lnSpc>
              <a:buClr>
                <a:schemeClr val="bg2"/>
              </a:buClr>
              <a:buFont typeface="Arial" panose="020B0604020202020204" pitchFamily="34" charset="0"/>
              <a:buChar char="•"/>
            </a:pPr>
            <a:r>
              <a:rPr lang="en-US" altLang="zh-CN" sz="1600" dirty="0">
                <a:solidFill>
                  <a:schemeClr val="bg2"/>
                </a:solidFill>
                <a:ea typeface="黑体" panose="02010609060101010101" pitchFamily="49" charset="-122"/>
                <a:cs typeface="Times New Roman" panose="02020603050405020304" pitchFamily="18" charset="0"/>
              </a:rPr>
              <a:t>Scheme; DC electron cooler; Bunched beam electron cooler</a:t>
            </a:r>
          </a:p>
        </p:txBody>
      </p:sp>
      <p:sp>
        <p:nvSpPr>
          <p:cNvPr id="3" name="文本框 2">
            <a:extLst>
              <a:ext uri="{FF2B5EF4-FFF2-40B4-BE49-F238E27FC236}">
                <a16:creationId xmlns:a16="http://schemas.microsoft.com/office/drawing/2014/main" id="{B13E10A1-5268-48A1-8182-E9AFE2C82F30}"/>
              </a:ext>
            </a:extLst>
          </p:cNvPr>
          <p:cNvSpPr txBox="1"/>
          <p:nvPr/>
        </p:nvSpPr>
        <p:spPr>
          <a:xfrm>
            <a:off x="5868144" y="1700808"/>
            <a:ext cx="2808312" cy="369332"/>
          </a:xfrm>
          <a:prstGeom prst="rect">
            <a:avLst/>
          </a:prstGeom>
          <a:noFill/>
        </p:spPr>
        <p:txBody>
          <a:bodyPr wrap="square" rtlCol="0">
            <a:spAutoFit/>
          </a:bodyPr>
          <a:lstStyle/>
          <a:p>
            <a:r>
              <a:rPr lang="en-US" altLang="zh-CN" b="1" dirty="0">
                <a:solidFill>
                  <a:srgbClr val="C00000"/>
                </a:solidFill>
                <a:latin typeface="Arial" panose="020B0604020202020204" pitchFamily="34" charset="0"/>
                <a:cs typeface="Arial" panose="020B0604020202020204" pitchFamily="34" charset="0"/>
              </a:rPr>
              <a:t>2024.04 ~ full version</a:t>
            </a:r>
          </a:p>
        </p:txBody>
      </p:sp>
    </p:spTree>
    <p:extLst>
      <p:ext uri="{BB962C8B-B14F-4D97-AF65-F5344CB8AC3E}">
        <p14:creationId xmlns:p14="http://schemas.microsoft.com/office/powerpoint/2010/main" val="1673111852"/>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E6557FF-F974-4EB1-8516-EA457B30CB6F}"/>
              </a:ext>
            </a:extLst>
          </p:cNvPr>
          <p:cNvSpPr txBox="1"/>
          <p:nvPr/>
        </p:nvSpPr>
        <p:spPr>
          <a:xfrm>
            <a:off x="3448134" y="2276872"/>
            <a:ext cx="2247731" cy="1486241"/>
          </a:xfrm>
          <a:prstGeom prst="rect">
            <a:avLst/>
          </a:prstGeom>
          <a:noFill/>
        </p:spPr>
        <p:txBody>
          <a:bodyPr wrap="none" rtlCol="0">
            <a:spAutoFit/>
          </a:bodyPr>
          <a:lstStyle/>
          <a:p>
            <a:pPr algn="ctr">
              <a:lnSpc>
                <a:spcPct val="150000"/>
              </a:lnSpc>
            </a:pPr>
            <a:r>
              <a:rPr lang="en-US" altLang="zh-CN" sz="6600" b="1" dirty="0">
                <a:solidFill>
                  <a:srgbClr val="FF0000"/>
                </a:solidFill>
                <a:latin typeface="Kunstler Script" panose="030304020206070D0D06" pitchFamily="66" charset="0"/>
                <a:ea typeface="华文行楷" panose="02010800040101010101" pitchFamily="2" charset="-122"/>
              </a:rPr>
              <a:t>Thanks!</a:t>
            </a:r>
            <a:endParaRPr lang="zh-CN" altLang="en-US" sz="6600" b="1" dirty="0">
              <a:solidFill>
                <a:srgbClr val="FF0000"/>
              </a:solidFill>
              <a:latin typeface="Kunstler Script" panose="030304020206070D0D06" pitchFamily="66" charset="0"/>
              <a:ea typeface="华文行楷" panose="02010800040101010101" pitchFamily="2" charset="-122"/>
            </a:endParaRPr>
          </a:p>
        </p:txBody>
      </p:sp>
    </p:spTree>
    <p:extLst>
      <p:ext uri="{BB962C8B-B14F-4D97-AF65-F5344CB8AC3E}">
        <p14:creationId xmlns:p14="http://schemas.microsoft.com/office/powerpoint/2010/main" val="408000433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1. New </a:t>
            </a:r>
            <a:r>
              <a:rPr lang="en-US" altLang="zh-CN" dirty="0" err="1"/>
              <a:t>EicC</a:t>
            </a:r>
            <a:r>
              <a:rPr lang="en-US" altLang="zh-CN" dirty="0"/>
              <a:t> general design – New layout for spin flip</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712968" cy="456535"/>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To fulfill the requirements of spin flip, a new electron complex design is proposed.</a:t>
            </a:r>
          </a:p>
        </p:txBody>
      </p:sp>
      <p:pic>
        <p:nvPicPr>
          <p:cNvPr id="4" name="图片 3">
            <a:extLst>
              <a:ext uri="{FF2B5EF4-FFF2-40B4-BE49-F238E27FC236}">
                <a16:creationId xmlns:a16="http://schemas.microsoft.com/office/drawing/2014/main" id="{510CF888-8BCD-955B-10A8-DBF92883182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33872" y="1412776"/>
            <a:ext cx="6948264" cy="4760137"/>
          </a:xfrm>
          <a:prstGeom prst="rect">
            <a:avLst/>
          </a:prstGeom>
        </p:spPr>
      </p:pic>
      <p:cxnSp>
        <p:nvCxnSpPr>
          <p:cNvPr id="6" name="直接连接符 5">
            <a:extLst>
              <a:ext uri="{FF2B5EF4-FFF2-40B4-BE49-F238E27FC236}">
                <a16:creationId xmlns:a16="http://schemas.microsoft.com/office/drawing/2014/main" id="{3D79E753-D35C-0FB3-A73E-35AF42195009}"/>
              </a:ext>
            </a:extLst>
          </p:cNvPr>
          <p:cNvCxnSpPr>
            <a:cxnSpLocks/>
          </p:cNvCxnSpPr>
          <p:nvPr/>
        </p:nvCxnSpPr>
        <p:spPr bwMode="auto">
          <a:xfrm>
            <a:off x="4824028" y="1392693"/>
            <a:ext cx="0" cy="2296318"/>
          </a:xfrm>
          <a:prstGeom prst="line">
            <a:avLst/>
          </a:prstGeom>
          <a:ln w="38100">
            <a:solidFill>
              <a:schemeClr val="tx1">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7" name="直接连接符 6">
            <a:extLst>
              <a:ext uri="{FF2B5EF4-FFF2-40B4-BE49-F238E27FC236}">
                <a16:creationId xmlns:a16="http://schemas.microsoft.com/office/drawing/2014/main" id="{8AFB04CC-5E5B-D849-AFF1-8800E26ADD57}"/>
              </a:ext>
            </a:extLst>
          </p:cNvPr>
          <p:cNvCxnSpPr>
            <a:cxnSpLocks/>
          </p:cNvCxnSpPr>
          <p:nvPr/>
        </p:nvCxnSpPr>
        <p:spPr bwMode="auto">
          <a:xfrm flipV="1">
            <a:off x="3815916" y="3689011"/>
            <a:ext cx="1008112" cy="1080120"/>
          </a:xfrm>
          <a:prstGeom prst="line">
            <a:avLst/>
          </a:prstGeom>
          <a:ln w="38100">
            <a:solidFill>
              <a:schemeClr val="tx1">
                <a:lumMod val="75000"/>
              </a:schemeClr>
            </a:solidFill>
            <a:prstDash val="sysDash"/>
          </a:ln>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D5B9F888-1054-D2EC-8F32-4729090F5871}"/>
              </a:ext>
            </a:extLst>
          </p:cNvPr>
          <p:cNvCxnSpPr>
            <a:cxnSpLocks/>
          </p:cNvCxnSpPr>
          <p:nvPr/>
        </p:nvCxnSpPr>
        <p:spPr bwMode="auto">
          <a:xfrm>
            <a:off x="3815916" y="4769131"/>
            <a:ext cx="0" cy="1592192"/>
          </a:xfrm>
          <a:prstGeom prst="line">
            <a:avLst/>
          </a:prstGeom>
          <a:ln w="38100">
            <a:solidFill>
              <a:schemeClr val="tx1">
                <a:lumMod val="75000"/>
              </a:schemeClr>
            </a:solidFill>
            <a:prstDash val="sysDash"/>
          </a:ln>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2FB91E35-3E0E-44CC-13CD-FBF66F37557B}"/>
              </a:ext>
            </a:extLst>
          </p:cNvPr>
          <p:cNvSpPr txBox="1"/>
          <p:nvPr/>
        </p:nvSpPr>
        <p:spPr>
          <a:xfrm>
            <a:off x="710698" y="1295945"/>
            <a:ext cx="846347" cy="496996"/>
          </a:xfrm>
          <a:prstGeom prst="rect">
            <a:avLst/>
          </a:prstGeom>
          <a:noFill/>
        </p:spPr>
        <p:txBody>
          <a:bodyPr wrap="square" rtlCol="0">
            <a:spAutoFit/>
          </a:bodyPr>
          <a:lstStyle/>
          <a:p>
            <a:pPr algn="ctr" defTabSz="944895">
              <a:lnSpc>
                <a:spcPct val="150000"/>
              </a:lnSpc>
              <a:spcBef>
                <a:spcPts val="1200"/>
              </a:spcBef>
              <a:buClr>
                <a:schemeClr val="bg2"/>
              </a:buClr>
            </a:pPr>
            <a:r>
              <a:rPr lang="en-US" altLang="zh-CN" sz="2000" b="1" dirty="0" err="1">
                <a:solidFill>
                  <a:srgbClr val="FF0000"/>
                </a:solidFill>
                <a:ea typeface="黑体" panose="02010609060101010101" pitchFamily="49" charset="-122"/>
                <a:cs typeface="Times New Roman" panose="02020603050405020304" pitchFamily="18" charset="0"/>
              </a:rPr>
              <a:t>EicC</a:t>
            </a:r>
            <a:endParaRPr lang="en-US" altLang="zh-CN" sz="2000" b="1" dirty="0">
              <a:solidFill>
                <a:srgbClr val="FF0000"/>
              </a:solidFill>
              <a:ea typeface="黑体" panose="02010609060101010101" pitchFamily="49" charset="-122"/>
              <a:cs typeface="Times New Roman" panose="02020603050405020304" pitchFamily="18" charset="0"/>
            </a:endParaRPr>
          </a:p>
        </p:txBody>
      </p:sp>
      <p:sp>
        <p:nvSpPr>
          <p:cNvPr id="15" name="文本框 14">
            <a:extLst>
              <a:ext uri="{FF2B5EF4-FFF2-40B4-BE49-F238E27FC236}">
                <a16:creationId xmlns:a16="http://schemas.microsoft.com/office/drawing/2014/main" id="{53018B20-446E-35EB-AB1F-8C26711AFFAB}"/>
              </a:ext>
            </a:extLst>
          </p:cNvPr>
          <p:cNvSpPr txBox="1"/>
          <p:nvPr/>
        </p:nvSpPr>
        <p:spPr>
          <a:xfrm>
            <a:off x="6215746" y="1295945"/>
            <a:ext cx="2289564" cy="496996"/>
          </a:xfrm>
          <a:prstGeom prst="rect">
            <a:avLst/>
          </a:prstGeom>
          <a:noFill/>
        </p:spPr>
        <p:txBody>
          <a:bodyPr wrap="square" rtlCol="0">
            <a:spAutoFit/>
          </a:bodyPr>
          <a:lstStyle/>
          <a:p>
            <a:pPr algn="ctr" defTabSz="944895">
              <a:lnSpc>
                <a:spcPct val="150000"/>
              </a:lnSpc>
              <a:spcBef>
                <a:spcPts val="1200"/>
              </a:spcBef>
              <a:buClr>
                <a:schemeClr val="bg2"/>
              </a:buClr>
            </a:pPr>
            <a:r>
              <a:rPr lang="en-US" altLang="zh-CN" sz="2000" b="1" dirty="0">
                <a:solidFill>
                  <a:srgbClr val="FF0000"/>
                </a:solidFill>
                <a:ea typeface="黑体" panose="02010609060101010101" pitchFamily="49" charset="-122"/>
                <a:cs typeface="Times New Roman" panose="02020603050405020304" pitchFamily="18" charset="0"/>
              </a:rPr>
              <a:t>HIAF and HIAF-U</a:t>
            </a:r>
          </a:p>
        </p:txBody>
      </p:sp>
      <p:sp>
        <p:nvSpPr>
          <p:cNvPr id="16" name="文本框 15">
            <a:extLst>
              <a:ext uri="{FF2B5EF4-FFF2-40B4-BE49-F238E27FC236}">
                <a16:creationId xmlns:a16="http://schemas.microsoft.com/office/drawing/2014/main" id="{8206B9AF-39D2-E476-FBEA-8122F995793D}"/>
              </a:ext>
            </a:extLst>
          </p:cNvPr>
          <p:cNvSpPr txBox="1"/>
          <p:nvPr/>
        </p:nvSpPr>
        <p:spPr>
          <a:xfrm>
            <a:off x="1345125" y="2065740"/>
            <a:ext cx="1678697" cy="375552"/>
          </a:xfrm>
          <a:prstGeom prst="rect">
            <a:avLst/>
          </a:prstGeom>
          <a:noFill/>
        </p:spPr>
        <p:txBody>
          <a:bodyPr wrap="square" rtlCol="0">
            <a:spAutoFit/>
          </a:bodyPr>
          <a:lstStyle/>
          <a:p>
            <a:pPr defTabSz="944895">
              <a:lnSpc>
                <a:spcPct val="150000"/>
              </a:lnSpc>
              <a:spcBef>
                <a:spcPts val="1200"/>
              </a:spcBef>
              <a:buClr>
                <a:schemeClr val="bg2"/>
              </a:buClr>
            </a:pPr>
            <a:r>
              <a:rPr lang="en-US" altLang="zh-CN" sz="1400" dirty="0" err="1">
                <a:solidFill>
                  <a:srgbClr val="0000FF"/>
                </a:solidFill>
                <a:ea typeface="黑体" panose="02010609060101010101" pitchFamily="49" charset="-122"/>
                <a:cs typeface="Times New Roman" panose="02020603050405020304" pitchFamily="18" charset="0"/>
              </a:rPr>
              <a:t>pRing</a:t>
            </a:r>
            <a:r>
              <a:rPr lang="en-US" altLang="zh-CN" sz="1400" dirty="0">
                <a:solidFill>
                  <a:srgbClr val="0000FF"/>
                </a:solidFill>
                <a:ea typeface="黑体" panose="02010609060101010101" pitchFamily="49" charset="-122"/>
                <a:cs typeface="Times New Roman" panose="02020603050405020304" pitchFamily="18" charset="0"/>
              </a:rPr>
              <a:t> ~ 1149.07 m</a:t>
            </a:r>
          </a:p>
        </p:txBody>
      </p:sp>
      <p:sp>
        <p:nvSpPr>
          <p:cNvPr id="17" name="文本框 16">
            <a:extLst>
              <a:ext uri="{FF2B5EF4-FFF2-40B4-BE49-F238E27FC236}">
                <a16:creationId xmlns:a16="http://schemas.microsoft.com/office/drawing/2014/main" id="{3C32FD81-641B-5E9C-98A0-5D065F059167}"/>
              </a:ext>
            </a:extLst>
          </p:cNvPr>
          <p:cNvSpPr txBox="1"/>
          <p:nvPr/>
        </p:nvSpPr>
        <p:spPr>
          <a:xfrm>
            <a:off x="1996261" y="2547337"/>
            <a:ext cx="1678697" cy="375552"/>
          </a:xfrm>
          <a:prstGeom prst="rect">
            <a:avLst/>
          </a:prstGeom>
          <a:noFill/>
        </p:spPr>
        <p:txBody>
          <a:bodyPr wrap="square" rtlCol="0">
            <a:spAutoFit/>
          </a:bodyPr>
          <a:lstStyle/>
          <a:p>
            <a:pPr defTabSz="944895">
              <a:lnSpc>
                <a:spcPct val="150000"/>
              </a:lnSpc>
              <a:spcBef>
                <a:spcPts val="1200"/>
              </a:spcBef>
              <a:buClr>
                <a:schemeClr val="bg2"/>
              </a:buClr>
            </a:pPr>
            <a:r>
              <a:rPr lang="en-US" altLang="zh-CN" sz="1400" dirty="0" err="1">
                <a:solidFill>
                  <a:srgbClr val="0000FF"/>
                </a:solidFill>
                <a:ea typeface="黑体" panose="02010609060101010101" pitchFamily="49" charset="-122"/>
                <a:cs typeface="Times New Roman" panose="02020603050405020304" pitchFamily="18" charset="0"/>
              </a:rPr>
              <a:t>eRing</a:t>
            </a:r>
            <a:r>
              <a:rPr lang="en-US" altLang="zh-CN" sz="1400" dirty="0">
                <a:solidFill>
                  <a:srgbClr val="0000FF"/>
                </a:solidFill>
                <a:ea typeface="黑体" panose="02010609060101010101" pitchFamily="49" charset="-122"/>
                <a:cs typeface="Times New Roman" panose="02020603050405020304" pitchFamily="18" charset="0"/>
              </a:rPr>
              <a:t> ~ 1151.20 m</a:t>
            </a:r>
          </a:p>
        </p:txBody>
      </p:sp>
      <p:sp>
        <p:nvSpPr>
          <p:cNvPr id="18" name="文本框 17">
            <a:extLst>
              <a:ext uri="{FF2B5EF4-FFF2-40B4-BE49-F238E27FC236}">
                <a16:creationId xmlns:a16="http://schemas.microsoft.com/office/drawing/2014/main" id="{9A1824B6-8E42-8A1F-4F04-6EFDEAA6289E}"/>
              </a:ext>
            </a:extLst>
          </p:cNvPr>
          <p:cNvSpPr txBox="1"/>
          <p:nvPr/>
        </p:nvSpPr>
        <p:spPr>
          <a:xfrm>
            <a:off x="185393" y="3575853"/>
            <a:ext cx="2793558" cy="375552"/>
          </a:xfrm>
          <a:prstGeom prst="rect">
            <a:avLst/>
          </a:prstGeom>
          <a:noFill/>
        </p:spPr>
        <p:txBody>
          <a:bodyPr wrap="square" rtlCol="0">
            <a:spAutoFit/>
          </a:bodyPr>
          <a:lstStyle/>
          <a:p>
            <a:pPr defTabSz="944895">
              <a:lnSpc>
                <a:spcPct val="150000"/>
              </a:lnSpc>
              <a:spcBef>
                <a:spcPts val="1200"/>
              </a:spcBef>
              <a:buClr>
                <a:schemeClr val="bg2"/>
              </a:buClr>
            </a:pPr>
            <a:r>
              <a:rPr lang="en-US" altLang="zh-CN" sz="1400" dirty="0">
                <a:solidFill>
                  <a:srgbClr val="0000FF"/>
                </a:solidFill>
                <a:ea typeface="黑体" panose="02010609060101010101" pitchFamily="49" charset="-122"/>
                <a:cs typeface="Times New Roman" panose="02020603050405020304" pitchFamily="18" charset="0"/>
              </a:rPr>
              <a:t>Accumulation Ring ~ 287.80 m</a:t>
            </a:r>
          </a:p>
        </p:txBody>
      </p:sp>
      <p:sp>
        <p:nvSpPr>
          <p:cNvPr id="19" name="文本框 18">
            <a:extLst>
              <a:ext uri="{FF2B5EF4-FFF2-40B4-BE49-F238E27FC236}">
                <a16:creationId xmlns:a16="http://schemas.microsoft.com/office/drawing/2014/main" id="{E558AAED-885E-CA05-08CE-E5F68AE246FD}"/>
              </a:ext>
            </a:extLst>
          </p:cNvPr>
          <p:cNvSpPr txBox="1"/>
          <p:nvPr/>
        </p:nvSpPr>
        <p:spPr>
          <a:xfrm>
            <a:off x="5760132" y="4803653"/>
            <a:ext cx="1966728" cy="698717"/>
          </a:xfrm>
          <a:prstGeom prst="rect">
            <a:avLst/>
          </a:prstGeom>
          <a:noFill/>
        </p:spPr>
        <p:txBody>
          <a:bodyPr wrap="square" rtlCol="0">
            <a:spAutoFit/>
          </a:bodyPr>
          <a:lstStyle/>
          <a:p>
            <a:pPr defTabSz="944895">
              <a:lnSpc>
                <a:spcPct val="150000"/>
              </a:lnSpc>
              <a:buClr>
                <a:schemeClr val="bg2"/>
              </a:buClr>
            </a:pPr>
            <a:r>
              <a:rPr lang="en-US" altLang="zh-CN" sz="1400" dirty="0">
                <a:solidFill>
                  <a:srgbClr val="0000FF"/>
                </a:solidFill>
                <a:ea typeface="黑体" panose="02010609060101010101" pitchFamily="49" charset="-122"/>
                <a:cs typeface="Times New Roman" panose="02020603050405020304" pitchFamily="18" charset="0"/>
              </a:rPr>
              <a:t>BRing-N ~ 569.10 m</a:t>
            </a:r>
          </a:p>
          <a:p>
            <a:pPr defTabSz="944895">
              <a:lnSpc>
                <a:spcPct val="150000"/>
              </a:lnSpc>
              <a:buClr>
                <a:schemeClr val="bg2"/>
              </a:buClr>
            </a:pPr>
            <a:r>
              <a:rPr lang="en-US" altLang="zh-CN" sz="1400" dirty="0">
                <a:solidFill>
                  <a:srgbClr val="0000FF"/>
                </a:solidFill>
                <a:ea typeface="黑体" panose="02010609060101010101" pitchFamily="49" charset="-122"/>
                <a:cs typeface="Times New Roman" panose="02020603050405020304" pitchFamily="18" charset="0"/>
              </a:rPr>
              <a:t>BRing-S ~ 574.54 m</a:t>
            </a:r>
          </a:p>
        </p:txBody>
      </p:sp>
      <p:sp>
        <p:nvSpPr>
          <p:cNvPr id="20" name="文本框 19">
            <a:extLst>
              <a:ext uri="{FF2B5EF4-FFF2-40B4-BE49-F238E27FC236}">
                <a16:creationId xmlns:a16="http://schemas.microsoft.com/office/drawing/2014/main" id="{10961EB5-9FC3-23EA-36F3-7EF43B60EEE4}"/>
              </a:ext>
            </a:extLst>
          </p:cNvPr>
          <p:cNvSpPr txBox="1"/>
          <p:nvPr/>
        </p:nvSpPr>
        <p:spPr>
          <a:xfrm>
            <a:off x="2138410" y="4250513"/>
            <a:ext cx="839349" cy="375552"/>
          </a:xfrm>
          <a:prstGeom prst="rect">
            <a:avLst/>
          </a:prstGeom>
          <a:noFill/>
        </p:spPr>
        <p:txBody>
          <a:bodyPr wrap="square" rtlCol="0">
            <a:spAutoFit/>
          </a:bodyPr>
          <a:lstStyle/>
          <a:p>
            <a:pPr defTabSz="944895">
              <a:lnSpc>
                <a:spcPct val="150000"/>
              </a:lnSpc>
              <a:spcBef>
                <a:spcPts val="1200"/>
              </a:spcBef>
              <a:buClr>
                <a:schemeClr val="bg2"/>
              </a:buClr>
            </a:pPr>
            <a:r>
              <a:rPr lang="en-US" altLang="zh-CN" sz="1400" dirty="0" err="1">
                <a:solidFill>
                  <a:srgbClr val="0000FF"/>
                </a:solidFill>
                <a:ea typeface="黑体" panose="02010609060101010101" pitchFamily="49" charset="-122"/>
                <a:cs typeface="Times New Roman" panose="02020603050405020304" pitchFamily="18" charset="0"/>
              </a:rPr>
              <a:t>eLinac</a:t>
            </a:r>
            <a:endParaRPr lang="en-US" altLang="zh-CN" sz="1400" dirty="0">
              <a:solidFill>
                <a:srgbClr val="0000FF"/>
              </a:solidFill>
              <a:ea typeface="黑体" panose="02010609060101010101" pitchFamily="49" charset="-122"/>
              <a:cs typeface="Times New Roman" panose="02020603050405020304" pitchFamily="18" charset="0"/>
            </a:endParaRPr>
          </a:p>
        </p:txBody>
      </p:sp>
      <p:sp>
        <p:nvSpPr>
          <p:cNvPr id="21" name="文本框 20">
            <a:extLst>
              <a:ext uri="{FF2B5EF4-FFF2-40B4-BE49-F238E27FC236}">
                <a16:creationId xmlns:a16="http://schemas.microsoft.com/office/drawing/2014/main" id="{45206486-228C-13C5-4FC7-BF0E0B2B5871}"/>
              </a:ext>
            </a:extLst>
          </p:cNvPr>
          <p:cNvSpPr txBox="1"/>
          <p:nvPr/>
        </p:nvSpPr>
        <p:spPr>
          <a:xfrm>
            <a:off x="251521" y="4624629"/>
            <a:ext cx="3600400" cy="2050305"/>
          </a:xfrm>
          <a:prstGeom prst="rect">
            <a:avLst/>
          </a:prstGeom>
          <a:noFill/>
        </p:spPr>
        <p:txBody>
          <a:bodyPr wrap="square" rtlCol="0">
            <a:spAutoFit/>
          </a:bodyPr>
          <a:lstStyle/>
          <a:p>
            <a:pPr marL="285750" indent="-285750" defTabSz="944895">
              <a:lnSpc>
                <a:spcPct val="135000"/>
              </a:lnSpc>
              <a:buClr>
                <a:schemeClr val="bg2"/>
              </a:buClr>
              <a:buFont typeface="Wingdings" panose="05000000000000000000" pitchFamily="2" charset="2"/>
              <a:buChar char="Ø"/>
            </a:pPr>
            <a:r>
              <a:rPr lang="en-US" altLang="zh-CN" sz="1600" b="1" dirty="0">
                <a:solidFill>
                  <a:srgbClr val="C00000"/>
                </a:solidFill>
                <a:ea typeface="黑体" panose="02010609060101010101" pitchFamily="49" charset="-122"/>
                <a:cs typeface="Times New Roman" panose="02020603050405020304" pitchFamily="18" charset="0"/>
              </a:rPr>
              <a:t>Linac-Ring is replaced with an </a:t>
            </a:r>
            <a:r>
              <a:rPr lang="en-US" altLang="zh-CN" sz="1600" b="1" dirty="0" err="1">
                <a:solidFill>
                  <a:srgbClr val="C00000"/>
                </a:solidFill>
                <a:ea typeface="黑体" panose="02010609060101010101" pitchFamily="49" charset="-122"/>
                <a:cs typeface="Times New Roman" panose="02020603050405020304" pitchFamily="18" charset="0"/>
              </a:rPr>
              <a:t>eLinac</a:t>
            </a:r>
            <a:r>
              <a:rPr lang="en-US" altLang="zh-CN" sz="1600" b="1" dirty="0">
                <a:solidFill>
                  <a:srgbClr val="C00000"/>
                </a:solidFill>
                <a:ea typeface="黑体" panose="02010609060101010101" pitchFamily="49" charset="-122"/>
                <a:cs typeface="Times New Roman" panose="02020603050405020304" pitchFamily="18" charset="0"/>
              </a:rPr>
              <a:t> and an AR that can accumulate electron bunches (~ 30 </a:t>
            </a:r>
            <a:r>
              <a:rPr lang="en-US" altLang="zh-CN" sz="1600" b="1" dirty="0" err="1">
                <a:solidFill>
                  <a:srgbClr val="C00000"/>
                </a:solidFill>
                <a:ea typeface="黑体" panose="02010609060101010101" pitchFamily="49" charset="-122"/>
                <a:cs typeface="Times New Roman" panose="02020603050405020304" pitchFamily="18" charset="0"/>
              </a:rPr>
              <a:t>nC</a:t>
            </a:r>
            <a:r>
              <a:rPr lang="en-US" altLang="zh-CN" sz="1600" b="1" dirty="0">
                <a:solidFill>
                  <a:srgbClr val="C00000"/>
                </a:solidFill>
                <a:ea typeface="黑体" panose="02010609060101010101" pitchFamily="49" charset="-122"/>
                <a:cs typeface="Times New Roman" panose="02020603050405020304" pitchFamily="18" charset="0"/>
              </a:rPr>
              <a:t>/bunch while e-gun ~ 7 </a:t>
            </a:r>
            <a:r>
              <a:rPr lang="en-US" altLang="zh-CN" sz="1600" b="1" dirty="0" err="1">
                <a:solidFill>
                  <a:srgbClr val="C00000"/>
                </a:solidFill>
                <a:ea typeface="黑体" panose="02010609060101010101" pitchFamily="49" charset="-122"/>
                <a:cs typeface="Times New Roman" panose="02020603050405020304" pitchFamily="18" charset="0"/>
              </a:rPr>
              <a:t>nC</a:t>
            </a:r>
            <a:r>
              <a:rPr lang="en-US" altLang="zh-CN" sz="1600" b="1" dirty="0">
                <a:solidFill>
                  <a:srgbClr val="C00000"/>
                </a:solidFill>
                <a:ea typeface="黑体" panose="02010609060101010101" pitchFamily="49" charset="-122"/>
                <a:cs typeface="Times New Roman" panose="02020603050405020304" pitchFamily="18" charset="0"/>
              </a:rPr>
              <a:t>/bunch) and accelerate them to the collision energy.</a:t>
            </a:r>
          </a:p>
        </p:txBody>
      </p:sp>
      <p:sp>
        <p:nvSpPr>
          <p:cNvPr id="22" name="文本框 21">
            <a:extLst>
              <a:ext uri="{FF2B5EF4-FFF2-40B4-BE49-F238E27FC236}">
                <a16:creationId xmlns:a16="http://schemas.microsoft.com/office/drawing/2014/main" id="{E063C9BB-A1C9-2196-E853-7812BAA0BBE8}"/>
              </a:ext>
            </a:extLst>
          </p:cNvPr>
          <p:cNvSpPr txBox="1"/>
          <p:nvPr/>
        </p:nvSpPr>
        <p:spPr>
          <a:xfrm>
            <a:off x="287522" y="3079716"/>
            <a:ext cx="3387431" cy="416011"/>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sz="1600" b="1" dirty="0">
                <a:solidFill>
                  <a:srgbClr val="C00000"/>
                </a:solidFill>
                <a:ea typeface="黑体" panose="02010609060101010101" pitchFamily="49" charset="-122"/>
                <a:cs typeface="Times New Roman" panose="02020603050405020304" pitchFamily="18" charset="0"/>
              </a:rPr>
              <a:t>Two available IPs</a:t>
            </a:r>
          </a:p>
        </p:txBody>
      </p:sp>
      <p:sp>
        <p:nvSpPr>
          <p:cNvPr id="24" name="椭圆 23">
            <a:extLst>
              <a:ext uri="{FF2B5EF4-FFF2-40B4-BE49-F238E27FC236}">
                <a16:creationId xmlns:a16="http://schemas.microsoft.com/office/drawing/2014/main" id="{A76060D4-C68E-7941-8117-F5B58DBB67CB}"/>
              </a:ext>
            </a:extLst>
          </p:cNvPr>
          <p:cNvSpPr/>
          <p:nvPr/>
        </p:nvSpPr>
        <p:spPr bwMode="auto">
          <a:xfrm>
            <a:off x="2424401" y="2887379"/>
            <a:ext cx="218985" cy="218985"/>
          </a:xfrm>
          <a:prstGeom prst="ellipse">
            <a:avLst/>
          </a:prstGeom>
          <a:noFill/>
          <a:ln w="28575">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
        <p:nvSpPr>
          <p:cNvPr id="25" name="椭圆 24">
            <a:extLst>
              <a:ext uri="{FF2B5EF4-FFF2-40B4-BE49-F238E27FC236}">
                <a16:creationId xmlns:a16="http://schemas.microsoft.com/office/drawing/2014/main" id="{DADD9875-9067-288A-486D-0EA0E92B2294}"/>
              </a:ext>
            </a:extLst>
          </p:cNvPr>
          <p:cNvSpPr/>
          <p:nvPr/>
        </p:nvSpPr>
        <p:spPr bwMode="auto">
          <a:xfrm>
            <a:off x="2424400" y="1914797"/>
            <a:ext cx="218985" cy="218985"/>
          </a:xfrm>
          <a:prstGeom prst="ellipse">
            <a:avLst/>
          </a:prstGeom>
          <a:noFill/>
          <a:ln w="28575">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
        <p:nvSpPr>
          <p:cNvPr id="26" name="文本框 25">
            <a:extLst>
              <a:ext uri="{FF2B5EF4-FFF2-40B4-BE49-F238E27FC236}">
                <a16:creationId xmlns:a16="http://schemas.microsoft.com/office/drawing/2014/main" id="{D9A91908-529B-2427-E66C-19701F0DCE08}"/>
              </a:ext>
            </a:extLst>
          </p:cNvPr>
          <p:cNvSpPr txBox="1"/>
          <p:nvPr/>
        </p:nvSpPr>
        <p:spPr>
          <a:xfrm>
            <a:off x="5495539" y="2522744"/>
            <a:ext cx="3527010" cy="1053109"/>
          </a:xfrm>
          <a:prstGeom prst="rect">
            <a:avLst/>
          </a:prstGeom>
          <a:noFill/>
        </p:spPr>
        <p:txBody>
          <a:bodyPr wrap="square" rtlCol="0">
            <a:spAutoFit/>
          </a:bodyPr>
          <a:lstStyle/>
          <a:p>
            <a:pPr marL="285750" indent="-285750" defTabSz="944895">
              <a:lnSpc>
                <a:spcPct val="135000"/>
              </a:lnSpc>
              <a:buClr>
                <a:schemeClr val="bg2"/>
              </a:buClr>
              <a:buFont typeface="Wingdings" panose="05000000000000000000" pitchFamily="2" charset="2"/>
              <a:buChar char="Ø"/>
            </a:pPr>
            <a:r>
              <a:rPr lang="en-US" altLang="zh-CN" sz="1600" b="1" dirty="0">
                <a:solidFill>
                  <a:srgbClr val="C00000"/>
                </a:solidFill>
                <a:ea typeface="黑体" panose="02010609060101010101" pitchFamily="49" charset="-122"/>
                <a:cs typeface="Times New Roman" panose="02020603050405020304" pitchFamily="18" charset="0"/>
              </a:rPr>
              <a:t>Based on</a:t>
            </a:r>
            <a:r>
              <a:rPr lang="zh-CN" altLang="en-US" sz="1600" b="1" dirty="0">
                <a:solidFill>
                  <a:srgbClr val="C00000"/>
                </a:solidFill>
                <a:ea typeface="黑体" panose="02010609060101010101" pitchFamily="49" charset="-122"/>
                <a:cs typeface="Times New Roman" panose="02020603050405020304" pitchFamily="18" charset="0"/>
              </a:rPr>
              <a:t> </a:t>
            </a:r>
            <a:r>
              <a:rPr lang="en-US" altLang="zh-CN" sz="1600" b="1" dirty="0">
                <a:solidFill>
                  <a:srgbClr val="C00000"/>
                </a:solidFill>
                <a:ea typeface="黑体" panose="02010609060101010101" pitchFamily="49" charset="-122"/>
                <a:cs typeface="Times New Roman" panose="02020603050405020304" pitchFamily="18" charset="0"/>
              </a:rPr>
              <a:t>the</a:t>
            </a:r>
            <a:r>
              <a:rPr lang="zh-CN" altLang="en-US" sz="1600" b="1" dirty="0">
                <a:solidFill>
                  <a:srgbClr val="C00000"/>
                </a:solidFill>
                <a:ea typeface="黑体" panose="02010609060101010101" pitchFamily="49" charset="-122"/>
                <a:cs typeface="Times New Roman" panose="02020603050405020304" pitchFamily="18" charset="0"/>
              </a:rPr>
              <a:t> </a:t>
            </a:r>
            <a:r>
              <a:rPr lang="en-US" altLang="zh-CN" sz="1600" b="1" dirty="0">
                <a:solidFill>
                  <a:srgbClr val="C00000"/>
                </a:solidFill>
                <a:ea typeface="黑体" panose="02010609060101010101" pitchFamily="49" charset="-122"/>
                <a:cs typeface="Times New Roman" panose="02020603050405020304" pitchFamily="18" charset="0"/>
              </a:rPr>
              <a:t>HIAF-U</a:t>
            </a:r>
          </a:p>
          <a:p>
            <a:pPr marL="285750" indent="-285750" defTabSz="944895">
              <a:lnSpc>
                <a:spcPct val="135000"/>
              </a:lnSpc>
              <a:buClr>
                <a:schemeClr val="bg2"/>
              </a:buClr>
              <a:buFont typeface="Wingdings" panose="05000000000000000000" pitchFamily="2" charset="2"/>
              <a:buChar char="Ø"/>
            </a:pPr>
            <a:r>
              <a:rPr lang="en-US" altLang="zh-CN" sz="1600" b="1" dirty="0">
                <a:solidFill>
                  <a:srgbClr val="C00000"/>
                </a:solidFill>
                <a:ea typeface="黑体" panose="02010609060101010101" pitchFamily="49" charset="-122"/>
                <a:cs typeface="Times New Roman" panose="02020603050405020304" pitchFamily="18" charset="0"/>
              </a:rPr>
              <a:t>Proton beams can reach the  collision energy in the BRing-S </a:t>
            </a:r>
          </a:p>
        </p:txBody>
      </p:sp>
      <p:sp>
        <p:nvSpPr>
          <p:cNvPr id="29" name="文本框 28">
            <a:extLst>
              <a:ext uri="{FF2B5EF4-FFF2-40B4-BE49-F238E27FC236}">
                <a16:creationId xmlns:a16="http://schemas.microsoft.com/office/drawing/2014/main" id="{B296A5D0-8FD4-7F02-2562-154029384357}"/>
              </a:ext>
            </a:extLst>
          </p:cNvPr>
          <p:cNvSpPr txBox="1"/>
          <p:nvPr/>
        </p:nvSpPr>
        <p:spPr>
          <a:xfrm>
            <a:off x="3817391" y="2097755"/>
            <a:ext cx="1148095" cy="951543"/>
          </a:xfrm>
          <a:prstGeom prst="rect">
            <a:avLst/>
          </a:prstGeom>
          <a:noFill/>
        </p:spPr>
        <p:txBody>
          <a:bodyPr wrap="square" rtlCol="0">
            <a:spAutoFit/>
          </a:bodyPr>
          <a:lstStyle/>
          <a:p>
            <a:pPr defTabSz="944895">
              <a:lnSpc>
                <a:spcPct val="120000"/>
              </a:lnSpc>
              <a:buClr>
                <a:schemeClr val="bg2"/>
              </a:buClr>
            </a:pPr>
            <a:r>
              <a:rPr lang="en-US" altLang="zh-CN" sz="1600" b="1" dirty="0">
                <a:solidFill>
                  <a:srgbClr val="C00000"/>
                </a:solidFill>
                <a:ea typeface="黑体" panose="02010609060101010101" pitchFamily="49" charset="-122"/>
                <a:cs typeface="Times New Roman" panose="02020603050405020304" pitchFamily="18" charset="0"/>
              </a:rPr>
              <a:t>Full energy injection</a:t>
            </a:r>
          </a:p>
        </p:txBody>
      </p:sp>
    </p:spTree>
    <p:extLst>
      <p:ext uri="{BB962C8B-B14F-4D97-AF65-F5344CB8AC3E}">
        <p14:creationId xmlns:p14="http://schemas.microsoft.com/office/powerpoint/2010/main" val="198505679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1. New </a:t>
            </a:r>
            <a:r>
              <a:rPr lang="en-US" altLang="zh-CN" dirty="0" err="1"/>
              <a:t>EicC</a:t>
            </a:r>
            <a:r>
              <a:rPr lang="en-US" altLang="zh-CN" dirty="0"/>
              <a:t> general design – New layout for spin flip</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282935" cy="872034"/>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Four trains of electron bunches with opposite spin directions can exists in the </a:t>
            </a:r>
            <a:r>
              <a:rPr lang="en-US" altLang="zh-CN" dirty="0" err="1">
                <a:solidFill>
                  <a:schemeClr val="bg2"/>
                </a:solidFill>
                <a:ea typeface="黑体" panose="02010609060101010101" pitchFamily="49" charset="-122"/>
                <a:cs typeface="Times New Roman" panose="02020603050405020304" pitchFamily="18" charset="0"/>
              </a:rPr>
              <a:t>eRing</a:t>
            </a:r>
            <a:r>
              <a:rPr lang="en-US" altLang="zh-CN" dirty="0">
                <a:solidFill>
                  <a:schemeClr val="bg2"/>
                </a:solidFill>
                <a:ea typeface="黑体" panose="02010609060101010101" pitchFamily="49" charset="-122"/>
                <a:cs typeface="Times New Roman" panose="02020603050405020304" pitchFamily="18" charset="0"/>
              </a:rPr>
              <a:t>, while two trains of proton bunches are in the </a:t>
            </a:r>
            <a:r>
              <a:rPr lang="en-US" altLang="zh-CN" dirty="0" err="1">
                <a:solidFill>
                  <a:schemeClr val="bg2"/>
                </a:solidFill>
                <a:ea typeface="黑体" panose="02010609060101010101" pitchFamily="49" charset="-122"/>
                <a:cs typeface="Times New Roman" panose="02020603050405020304" pitchFamily="18" charset="0"/>
              </a:rPr>
              <a:t>pRing</a:t>
            </a:r>
            <a:r>
              <a:rPr lang="en-US" altLang="zh-CN" dirty="0">
                <a:solidFill>
                  <a:schemeClr val="bg2"/>
                </a:solidFill>
                <a:ea typeface="黑体" panose="02010609060101010101" pitchFamily="49" charset="-122"/>
                <a:cs typeface="Times New Roman" panose="02020603050405020304" pitchFamily="18" charset="0"/>
              </a:rPr>
              <a:t>.</a:t>
            </a:r>
          </a:p>
        </p:txBody>
      </p:sp>
      <p:grpSp>
        <p:nvGrpSpPr>
          <p:cNvPr id="63" name="组合 62">
            <a:extLst>
              <a:ext uri="{FF2B5EF4-FFF2-40B4-BE49-F238E27FC236}">
                <a16:creationId xmlns:a16="http://schemas.microsoft.com/office/drawing/2014/main" id="{CA47D885-0464-5ED5-1599-3D85F319F27A}"/>
              </a:ext>
            </a:extLst>
          </p:cNvPr>
          <p:cNvGrpSpPr/>
          <p:nvPr/>
        </p:nvGrpSpPr>
        <p:grpSpPr>
          <a:xfrm>
            <a:off x="755576" y="2034235"/>
            <a:ext cx="4320480" cy="1909766"/>
            <a:chOff x="561952" y="1579639"/>
            <a:chExt cx="4013931" cy="1909766"/>
          </a:xfrm>
        </p:grpSpPr>
        <p:sp>
          <p:nvSpPr>
            <p:cNvPr id="64" name="箭头: 右 63">
              <a:extLst>
                <a:ext uri="{FF2B5EF4-FFF2-40B4-BE49-F238E27FC236}">
                  <a16:creationId xmlns:a16="http://schemas.microsoft.com/office/drawing/2014/main" id="{7D2E5F66-AB8A-E2E0-F72C-08CB376300AE}"/>
                </a:ext>
              </a:extLst>
            </p:cNvPr>
            <p:cNvSpPr/>
            <p:nvPr/>
          </p:nvSpPr>
          <p:spPr>
            <a:xfrm>
              <a:off x="1049185" y="2254858"/>
              <a:ext cx="322729" cy="268941"/>
            </a:xfrm>
            <a:prstGeom prst="rightArrow">
              <a:avLst/>
            </a:prstGeom>
            <a:noFill/>
            <a:ln w="25400" cap="flat" cmpd="sng" algn="ctr">
              <a:solidFill>
                <a:srgbClr val="C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5" name="箭头: 右 64">
              <a:extLst>
                <a:ext uri="{FF2B5EF4-FFF2-40B4-BE49-F238E27FC236}">
                  <a16:creationId xmlns:a16="http://schemas.microsoft.com/office/drawing/2014/main" id="{3805A89A-CF33-9834-E5F2-97F060F3B715}"/>
                </a:ext>
              </a:extLst>
            </p:cNvPr>
            <p:cNvSpPr/>
            <p:nvPr/>
          </p:nvSpPr>
          <p:spPr>
            <a:xfrm>
              <a:off x="1470526" y="2254857"/>
              <a:ext cx="322729" cy="268941"/>
            </a:xfrm>
            <a:prstGeom prst="rightArrow">
              <a:avLst/>
            </a:prstGeom>
            <a:noFill/>
            <a:ln w="25400"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6" name="箭头: 右 65">
              <a:extLst>
                <a:ext uri="{FF2B5EF4-FFF2-40B4-BE49-F238E27FC236}">
                  <a16:creationId xmlns:a16="http://schemas.microsoft.com/office/drawing/2014/main" id="{6FFC0874-B2E7-9F5D-1172-F721104F8A5D}"/>
                </a:ext>
              </a:extLst>
            </p:cNvPr>
            <p:cNvSpPr/>
            <p:nvPr/>
          </p:nvSpPr>
          <p:spPr>
            <a:xfrm rot="10800000">
              <a:off x="1974364" y="2249049"/>
              <a:ext cx="322729" cy="268941"/>
            </a:xfrm>
            <a:prstGeom prst="rightArrow">
              <a:avLst/>
            </a:prstGeom>
            <a:noFill/>
            <a:ln w="25400" cap="flat" cmpd="sng" algn="ctr">
              <a:solidFill>
                <a:srgbClr val="C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7" name="箭头: 右 66">
              <a:extLst>
                <a:ext uri="{FF2B5EF4-FFF2-40B4-BE49-F238E27FC236}">
                  <a16:creationId xmlns:a16="http://schemas.microsoft.com/office/drawing/2014/main" id="{2DEE9F88-4810-FCCF-4C23-45D183340C29}"/>
                </a:ext>
              </a:extLst>
            </p:cNvPr>
            <p:cNvSpPr/>
            <p:nvPr/>
          </p:nvSpPr>
          <p:spPr>
            <a:xfrm>
              <a:off x="2395705" y="2249048"/>
              <a:ext cx="322729" cy="268941"/>
            </a:xfrm>
            <a:prstGeom prst="rightArrow">
              <a:avLst/>
            </a:prstGeom>
            <a:noFill/>
            <a:ln w="25400"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68" name="文本框 67">
              <a:extLst>
                <a:ext uri="{FF2B5EF4-FFF2-40B4-BE49-F238E27FC236}">
                  <a16:creationId xmlns:a16="http://schemas.microsoft.com/office/drawing/2014/main" id="{42608225-A619-9DCA-C88B-CA0638AC1F63}"/>
                </a:ext>
              </a:extLst>
            </p:cNvPr>
            <p:cNvSpPr txBox="1"/>
            <p:nvPr/>
          </p:nvSpPr>
          <p:spPr>
            <a:xfrm>
              <a:off x="561952" y="2707778"/>
              <a:ext cx="322729" cy="452496"/>
            </a:xfrm>
            <a:prstGeom prst="rect">
              <a:avLst/>
            </a:prstGeom>
            <a:noFill/>
          </p:spPr>
          <p:txBody>
            <a:bodyPr wrap="square" rtlCol="0">
              <a:spAutoFit/>
            </a:bodyPr>
            <a:lstStyle/>
            <a:p>
              <a:pPr marL="0" marR="0" lvl="0" indent="0" algn="just" defTabSz="457200" eaLnBrk="1" fontAlgn="auto" latinLnBrk="0" hangingPunct="1">
                <a:lnSpc>
                  <a:spcPct val="130000"/>
                </a:lnSpc>
                <a:spcBef>
                  <a:spcPts val="0"/>
                </a:spcBef>
                <a:spcAft>
                  <a:spcPts val="0"/>
                </a:spcAft>
                <a:buClrTx/>
                <a:buSzTx/>
                <a:buFontTx/>
                <a:buNone/>
                <a:tabLst/>
                <a:defRPr/>
              </a:pPr>
              <a:r>
                <a:rPr kumimoji="0" lang="en-US" altLang="zh-CN" sz="2000" b="0" i="0" u="none" strike="noStrike" kern="0" cap="none" spc="0" normalizeH="0" baseline="0" noProof="0">
                  <a:ln>
                    <a:noFill/>
                  </a:ln>
                  <a:solidFill>
                    <a:srgbClr val="C00000"/>
                  </a:solidFill>
                  <a:effectLst/>
                  <a:uLnTx/>
                  <a:uFillTx/>
                  <a:latin typeface="Arial" panose="020B0604020202020204" pitchFamily="34" charset="0"/>
                  <a:ea typeface="仿宋" panose="02010609060101010101" pitchFamily="49" charset="-122"/>
                  <a:cs typeface="Arial" panose="020B0604020202020204" pitchFamily="34" charset="0"/>
                </a:rPr>
                <a:t>e</a:t>
              </a:r>
              <a:endParaRPr kumimoji="0" lang="zh-CN" altLang="en-US" sz="2000" b="0" i="0" u="none" strike="noStrike" kern="0" cap="none" spc="0" normalizeH="0" baseline="0" noProof="0">
                <a:ln>
                  <a:noFill/>
                </a:ln>
                <a:solidFill>
                  <a:srgbClr val="C00000"/>
                </a:solidFill>
                <a:effectLst/>
                <a:uLnTx/>
                <a:uFillTx/>
                <a:latin typeface="Arial" panose="020B0604020202020204" pitchFamily="34" charset="0"/>
                <a:ea typeface="仿宋" panose="02010609060101010101" pitchFamily="49" charset="-122"/>
                <a:cs typeface="Arial" panose="020B0604020202020204" pitchFamily="34" charset="0"/>
              </a:endParaRPr>
            </a:p>
          </p:txBody>
        </p:sp>
        <p:sp>
          <p:nvSpPr>
            <p:cNvPr id="69" name="文本框 68">
              <a:extLst>
                <a:ext uri="{FF2B5EF4-FFF2-40B4-BE49-F238E27FC236}">
                  <a16:creationId xmlns:a16="http://schemas.microsoft.com/office/drawing/2014/main" id="{B41422FF-FE88-8595-9DE0-0001880D673A}"/>
                </a:ext>
              </a:extLst>
            </p:cNvPr>
            <p:cNvSpPr txBox="1"/>
            <p:nvPr/>
          </p:nvSpPr>
          <p:spPr>
            <a:xfrm>
              <a:off x="561953" y="1579639"/>
              <a:ext cx="322729" cy="452496"/>
            </a:xfrm>
            <a:prstGeom prst="rect">
              <a:avLst/>
            </a:prstGeom>
            <a:noFill/>
          </p:spPr>
          <p:txBody>
            <a:bodyPr wrap="square" rtlCol="0">
              <a:spAutoFit/>
            </a:bodyPr>
            <a:lstStyle/>
            <a:p>
              <a:pPr marL="0" marR="0" lvl="0" indent="0" algn="just" defTabSz="457200" eaLnBrk="1" fontAlgn="auto" latinLnBrk="0" hangingPunct="1">
                <a:lnSpc>
                  <a:spcPct val="13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FF"/>
                  </a:solidFill>
                  <a:effectLst/>
                  <a:uLnTx/>
                  <a:uFillTx/>
                  <a:latin typeface="Arial" panose="020B0604020202020204" pitchFamily="34" charset="0"/>
                  <a:ea typeface="仿宋" panose="02010609060101010101" pitchFamily="49" charset="-122"/>
                  <a:cs typeface="Arial" panose="020B0604020202020204" pitchFamily="34" charset="0"/>
                </a:rPr>
                <a:t>p</a:t>
              </a:r>
              <a:endParaRPr kumimoji="0" lang="zh-CN" altLang="en-US" sz="2000" b="0" i="0" u="none" strike="noStrike" kern="0" cap="none" spc="0" normalizeH="0" baseline="0" noProof="0">
                <a:ln>
                  <a:noFill/>
                </a:ln>
                <a:solidFill>
                  <a:srgbClr val="0000FF"/>
                </a:solidFill>
                <a:effectLst/>
                <a:uLnTx/>
                <a:uFillTx/>
                <a:latin typeface="Arial" panose="020B0604020202020204" pitchFamily="34" charset="0"/>
                <a:ea typeface="仿宋" panose="02010609060101010101" pitchFamily="49" charset="-122"/>
                <a:cs typeface="Arial" panose="020B0604020202020204" pitchFamily="34" charset="0"/>
              </a:endParaRPr>
            </a:p>
          </p:txBody>
        </p:sp>
        <p:sp>
          <p:nvSpPr>
            <p:cNvPr id="70" name="箭头: 右 69">
              <a:extLst>
                <a:ext uri="{FF2B5EF4-FFF2-40B4-BE49-F238E27FC236}">
                  <a16:creationId xmlns:a16="http://schemas.microsoft.com/office/drawing/2014/main" id="{0DB2C57B-A514-F8DF-1607-616E16ED4D49}"/>
                </a:ext>
              </a:extLst>
            </p:cNvPr>
            <p:cNvSpPr/>
            <p:nvPr/>
          </p:nvSpPr>
          <p:spPr>
            <a:xfrm>
              <a:off x="2906634" y="2252675"/>
              <a:ext cx="322729" cy="268941"/>
            </a:xfrm>
            <a:prstGeom prst="rightArrow">
              <a:avLst/>
            </a:prstGeom>
            <a:noFill/>
            <a:ln w="25400" cap="flat" cmpd="sng" algn="ctr">
              <a:solidFill>
                <a:srgbClr val="C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1" name="箭头: 右 70">
              <a:extLst>
                <a:ext uri="{FF2B5EF4-FFF2-40B4-BE49-F238E27FC236}">
                  <a16:creationId xmlns:a16="http://schemas.microsoft.com/office/drawing/2014/main" id="{941DEF9B-919A-92BF-287C-7D3415C4DC28}"/>
                </a:ext>
              </a:extLst>
            </p:cNvPr>
            <p:cNvSpPr/>
            <p:nvPr/>
          </p:nvSpPr>
          <p:spPr>
            <a:xfrm rot="10800000">
              <a:off x="3327975" y="2252674"/>
              <a:ext cx="322729" cy="268941"/>
            </a:xfrm>
            <a:prstGeom prst="rightArrow">
              <a:avLst/>
            </a:prstGeom>
            <a:noFill/>
            <a:ln w="25400"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2" name="箭头: 右 71">
              <a:extLst>
                <a:ext uri="{FF2B5EF4-FFF2-40B4-BE49-F238E27FC236}">
                  <a16:creationId xmlns:a16="http://schemas.microsoft.com/office/drawing/2014/main" id="{FE41D76A-D69D-BC93-ACCF-468935A96DE9}"/>
                </a:ext>
              </a:extLst>
            </p:cNvPr>
            <p:cNvSpPr/>
            <p:nvPr/>
          </p:nvSpPr>
          <p:spPr>
            <a:xfrm rot="10800000">
              <a:off x="3831813" y="2246866"/>
              <a:ext cx="322729" cy="268941"/>
            </a:xfrm>
            <a:prstGeom prst="rightArrow">
              <a:avLst/>
            </a:prstGeom>
            <a:noFill/>
            <a:ln w="25400" cap="flat" cmpd="sng" algn="ctr">
              <a:solidFill>
                <a:srgbClr val="C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73" name="箭头: 右 72">
              <a:extLst>
                <a:ext uri="{FF2B5EF4-FFF2-40B4-BE49-F238E27FC236}">
                  <a16:creationId xmlns:a16="http://schemas.microsoft.com/office/drawing/2014/main" id="{F51136E3-47D9-0D89-A810-829EE99DC3CA}"/>
                </a:ext>
              </a:extLst>
            </p:cNvPr>
            <p:cNvSpPr/>
            <p:nvPr/>
          </p:nvSpPr>
          <p:spPr>
            <a:xfrm rot="10800000">
              <a:off x="4253154" y="2246865"/>
              <a:ext cx="322729" cy="268941"/>
            </a:xfrm>
            <a:prstGeom prst="rightArrow">
              <a:avLst/>
            </a:prstGeom>
            <a:noFill/>
            <a:ln w="25400" cap="flat" cmpd="sng" algn="ctr">
              <a:solidFill>
                <a:srgbClr val="0000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74" name="直接连接符 73">
              <a:extLst>
                <a:ext uri="{FF2B5EF4-FFF2-40B4-BE49-F238E27FC236}">
                  <a16:creationId xmlns:a16="http://schemas.microsoft.com/office/drawing/2014/main" id="{D89A6E5B-540A-0D23-D741-DD0B315101BD}"/>
                </a:ext>
              </a:extLst>
            </p:cNvPr>
            <p:cNvCxnSpPr/>
            <p:nvPr/>
          </p:nvCxnSpPr>
          <p:spPr>
            <a:xfrm>
              <a:off x="1581175" y="2032135"/>
              <a:ext cx="0" cy="167016"/>
            </a:xfrm>
            <a:prstGeom prst="line">
              <a:avLst/>
            </a:prstGeom>
            <a:noFill/>
            <a:ln w="19050" cap="flat" cmpd="sng" algn="ctr">
              <a:solidFill>
                <a:srgbClr val="0000FF"/>
              </a:solidFill>
              <a:prstDash val="solid"/>
              <a:miter lim="800000"/>
            </a:ln>
            <a:effectLst/>
          </p:spPr>
        </p:cxnSp>
        <p:cxnSp>
          <p:nvCxnSpPr>
            <p:cNvPr id="75" name="直接连接符 74">
              <a:extLst>
                <a:ext uri="{FF2B5EF4-FFF2-40B4-BE49-F238E27FC236}">
                  <a16:creationId xmlns:a16="http://schemas.microsoft.com/office/drawing/2014/main" id="{150F823F-4B37-9D65-BFCF-F1AE0CA8F35B}"/>
                </a:ext>
              </a:extLst>
            </p:cNvPr>
            <p:cNvCxnSpPr/>
            <p:nvPr/>
          </p:nvCxnSpPr>
          <p:spPr>
            <a:xfrm>
              <a:off x="2474725" y="2032135"/>
              <a:ext cx="0" cy="167016"/>
            </a:xfrm>
            <a:prstGeom prst="line">
              <a:avLst/>
            </a:prstGeom>
            <a:noFill/>
            <a:ln w="19050" cap="flat" cmpd="sng" algn="ctr">
              <a:solidFill>
                <a:srgbClr val="0000FF"/>
              </a:solidFill>
              <a:prstDash val="solid"/>
              <a:miter lim="800000"/>
            </a:ln>
            <a:effectLst/>
          </p:spPr>
        </p:cxnSp>
        <p:cxnSp>
          <p:nvCxnSpPr>
            <p:cNvPr id="76" name="直接连接符 75">
              <a:extLst>
                <a:ext uri="{FF2B5EF4-FFF2-40B4-BE49-F238E27FC236}">
                  <a16:creationId xmlns:a16="http://schemas.microsoft.com/office/drawing/2014/main" id="{8B54794B-3C14-AF55-5FCF-69A2BA9A5920}"/>
                </a:ext>
              </a:extLst>
            </p:cNvPr>
            <p:cNvCxnSpPr>
              <a:cxnSpLocks/>
            </p:cNvCxnSpPr>
            <p:nvPr/>
          </p:nvCxnSpPr>
          <p:spPr>
            <a:xfrm>
              <a:off x="1571650" y="2032135"/>
              <a:ext cx="913235" cy="0"/>
            </a:xfrm>
            <a:prstGeom prst="line">
              <a:avLst/>
            </a:prstGeom>
            <a:noFill/>
            <a:ln w="19050" cap="flat" cmpd="sng" algn="ctr">
              <a:solidFill>
                <a:srgbClr val="0000FF"/>
              </a:solidFill>
              <a:prstDash val="solid"/>
              <a:miter lim="800000"/>
            </a:ln>
            <a:effectLst/>
          </p:spPr>
        </p:cxnSp>
        <p:sp>
          <p:nvSpPr>
            <p:cNvPr id="77" name="文本框 76">
              <a:extLst>
                <a:ext uri="{FF2B5EF4-FFF2-40B4-BE49-F238E27FC236}">
                  <a16:creationId xmlns:a16="http://schemas.microsoft.com/office/drawing/2014/main" id="{425AF1F2-9350-2753-DDA3-6189D98B8C3C}"/>
                </a:ext>
              </a:extLst>
            </p:cNvPr>
            <p:cNvSpPr txBox="1"/>
            <p:nvPr/>
          </p:nvSpPr>
          <p:spPr>
            <a:xfrm>
              <a:off x="1210549" y="1638416"/>
              <a:ext cx="3006559" cy="699166"/>
            </a:xfrm>
            <a:prstGeom prst="rect">
              <a:avLst/>
            </a:prstGeom>
            <a:noFill/>
          </p:spPr>
          <p:txBody>
            <a:bodyPr wrap="square" rtlCol="0">
              <a:spAutoFit/>
            </a:bodyPr>
            <a:lstStyle/>
            <a:p>
              <a:pPr marL="0" marR="0" lvl="0" indent="0" algn="just" defTabSz="457200" eaLnBrk="1" fontAlgn="auto" latinLnBrk="0" hangingPunct="1">
                <a:lnSpc>
                  <a:spcPct val="130000"/>
                </a:lnSpc>
                <a:spcBef>
                  <a:spcPts val="0"/>
                </a:spcBef>
                <a:spcAft>
                  <a:spcPts val="0"/>
                </a:spcAft>
                <a:buClrTx/>
                <a:buSzTx/>
                <a:buFontTx/>
                <a:buNone/>
                <a:tabLst/>
                <a:defRPr/>
              </a:pPr>
              <a:r>
                <a:rPr kumimoji="0" lang="en-US" altLang="zh-CN" sz="1600" b="0" i="0" u="none" strike="noStrike" kern="0" cap="none" spc="0" normalizeH="0" baseline="0" noProof="0">
                  <a:ln>
                    <a:noFill/>
                  </a:ln>
                  <a:solidFill>
                    <a:srgbClr val="0000FF"/>
                  </a:solidFill>
                  <a:effectLst/>
                  <a:uLnTx/>
                  <a:uFillTx/>
                  <a:latin typeface="Arial" panose="020B0604020202020204" pitchFamily="34" charset="0"/>
                  <a:ea typeface="仿宋" panose="02010609060101010101" pitchFamily="49" charset="-122"/>
                  <a:cs typeface="Arial" panose="020B0604020202020204" pitchFamily="34" charset="0"/>
                </a:rPr>
                <a:t>192 bunches each injection × 2</a:t>
              </a:r>
              <a:endParaRPr kumimoji="0" lang="zh-CN" altLang="en-US" sz="1600" b="0" i="0" u="none" strike="noStrike" kern="0" cap="none" spc="0" normalizeH="0" baseline="0" noProof="0">
                <a:ln>
                  <a:noFill/>
                </a:ln>
                <a:solidFill>
                  <a:srgbClr val="0000FF"/>
                </a:solidFill>
                <a:effectLst/>
                <a:uLnTx/>
                <a:uFillTx/>
                <a:latin typeface="Arial" panose="020B0604020202020204" pitchFamily="34" charset="0"/>
                <a:ea typeface="仿宋" panose="02010609060101010101" pitchFamily="49" charset="-122"/>
                <a:cs typeface="Arial" panose="020B0604020202020204" pitchFamily="34" charset="0"/>
              </a:endParaRPr>
            </a:p>
          </p:txBody>
        </p:sp>
        <p:cxnSp>
          <p:nvCxnSpPr>
            <p:cNvPr id="78" name="直接连接符 77">
              <a:extLst>
                <a:ext uri="{FF2B5EF4-FFF2-40B4-BE49-F238E27FC236}">
                  <a16:creationId xmlns:a16="http://schemas.microsoft.com/office/drawing/2014/main" id="{B53DC96D-D8DA-3664-F7E5-F4F05644D0D1}"/>
                </a:ext>
              </a:extLst>
            </p:cNvPr>
            <p:cNvCxnSpPr/>
            <p:nvPr/>
          </p:nvCxnSpPr>
          <p:spPr>
            <a:xfrm>
              <a:off x="1154455" y="2623223"/>
              <a:ext cx="0" cy="167016"/>
            </a:xfrm>
            <a:prstGeom prst="line">
              <a:avLst/>
            </a:prstGeom>
            <a:noFill/>
            <a:ln w="19050" cap="flat" cmpd="sng" algn="ctr">
              <a:solidFill>
                <a:srgbClr val="C00000"/>
              </a:solidFill>
              <a:prstDash val="solid"/>
              <a:miter lim="800000"/>
            </a:ln>
            <a:effectLst/>
          </p:spPr>
        </p:cxnSp>
        <p:sp>
          <p:nvSpPr>
            <p:cNvPr id="79" name="文本框 78">
              <a:extLst>
                <a:ext uri="{FF2B5EF4-FFF2-40B4-BE49-F238E27FC236}">
                  <a16:creationId xmlns:a16="http://schemas.microsoft.com/office/drawing/2014/main" id="{7DE5B3B5-04F6-D0FE-A4DF-24E8F1FB5082}"/>
                </a:ext>
              </a:extLst>
            </p:cNvPr>
            <p:cNvSpPr txBox="1"/>
            <p:nvPr/>
          </p:nvSpPr>
          <p:spPr>
            <a:xfrm>
              <a:off x="1209056" y="2790239"/>
              <a:ext cx="2879759" cy="699166"/>
            </a:xfrm>
            <a:prstGeom prst="rect">
              <a:avLst/>
            </a:prstGeom>
            <a:noFill/>
          </p:spPr>
          <p:txBody>
            <a:bodyPr wrap="square" rtlCol="0">
              <a:spAutoFit/>
            </a:bodyPr>
            <a:lstStyle/>
            <a:p>
              <a:pPr marL="0" marR="0" lvl="0" indent="0" algn="just" defTabSz="457200" eaLnBrk="1" fontAlgn="auto" latinLnBrk="0" hangingPunct="1">
                <a:lnSpc>
                  <a:spcPct val="130000"/>
                </a:lnSpc>
                <a:spcBef>
                  <a:spcPts val="0"/>
                </a:spcBef>
                <a:spcAft>
                  <a:spcPts val="0"/>
                </a:spcAft>
                <a:buClrTx/>
                <a:buSzTx/>
                <a:buFontTx/>
                <a:buNone/>
                <a:tabLst/>
                <a:defRPr/>
              </a:pPr>
              <a:r>
                <a:rPr kumimoji="0" lang="en-US" altLang="zh-CN" sz="1600" b="0" i="0" u="none" strike="noStrike" kern="0" cap="none" spc="0" normalizeH="0" baseline="0" noProof="0">
                  <a:ln>
                    <a:noFill/>
                  </a:ln>
                  <a:solidFill>
                    <a:srgbClr val="C00000"/>
                  </a:solidFill>
                  <a:effectLst/>
                  <a:uLnTx/>
                  <a:uFillTx/>
                  <a:latin typeface="Arial" panose="020B0604020202020204" pitchFamily="34" charset="0"/>
                  <a:ea typeface="仿宋" panose="02010609060101010101" pitchFamily="49" charset="-122"/>
                  <a:cs typeface="Arial" panose="020B0604020202020204" pitchFamily="34" charset="0"/>
                </a:rPr>
                <a:t>96 bunches each injection × 4</a:t>
              </a:r>
              <a:endParaRPr kumimoji="0" lang="zh-CN" altLang="en-US" sz="1600" b="0" i="0" u="none" strike="noStrike" kern="0" cap="none" spc="0" normalizeH="0" baseline="0" noProof="0">
                <a:ln>
                  <a:noFill/>
                </a:ln>
                <a:solidFill>
                  <a:srgbClr val="C00000"/>
                </a:solidFill>
                <a:effectLst/>
                <a:uLnTx/>
                <a:uFillTx/>
                <a:latin typeface="Arial" panose="020B0604020202020204" pitchFamily="34" charset="0"/>
                <a:ea typeface="仿宋" panose="02010609060101010101" pitchFamily="49" charset="-122"/>
                <a:cs typeface="Arial" panose="020B0604020202020204" pitchFamily="34" charset="0"/>
              </a:endParaRPr>
            </a:p>
          </p:txBody>
        </p:sp>
        <p:cxnSp>
          <p:nvCxnSpPr>
            <p:cNvPr id="80" name="直接连接符 79">
              <a:extLst>
                <a:ext uri="{FF2B5EF4-FFF2-40B4-BE49-F238E27FC236}">
                  <a16:creationId xmlns:a16="http://schemas.microsoft.com/office/drawing/2014/main" id="{4C414744-C444-70B9-4BD6-42428F618E94}"/>
                </a:ext>
              </a:extLst>
            </p:cNvPr>
            <p:cNvCxnSpPr/>
            <p:nvPr/>
          </p:nvCxnSpPr>
          <p:spPr>
            <a:xfrm>
              <a:off x="2206235" y="2624277"/>
              <a:ext cx="0" cy="167016"/>
            </a:xfrm>
            <a:prstGeom prst="line">
              <a:avLst/>
            </a:prstGeom>
            <a:noFill/>
            <a:ln w="19050" cap="flat" cmpd="sng" algn="ctr">
              <a:solidFill>
                <a:srgbClr val="C00000"/>
              </a:solidFill>
              <a:prstDash val="solid"/>
              <a:miter lim="800000"/>
            </a:ln>
            <a:effectLst/>
          </p:spPr>
        </p:cxnSp>
        <p:cxnSp>
          <p:nvCxnSpPr>
            <p:cNvPr id="81" name="直接连接符 80">
              <a:extLst>
                <a:ext uri="{FF2B5EF4-FFF2-40B4-BE49-F238E27FC236}">
                  <a16:creationId xmlns:a16="http://schemas.microsoft.com/office/drawing/2014/main" id="{E0A5796C-B035-41FE-A2FB-D8CB4A89B313}"/>
                </a:ext>
              </a:extLst>
            </p:cNvPr>
            <p:cNvCxnSpPr/>
            <p:nvPr/>
          </p:nvCxnSpPr>
          <p:spPr>
            <a:xfrm>
              <a:off x="2987598" y="2624194"/>
              <a:ext cx="0" cy="167016"/>
            </a:xfrm>
            <a:prstGeom prst="line">
              <a:avLst/>
            </a:prstGeom>
            <a:noFill/>
            <a:ln w="19050" cap="flat" cmpd="sng" algn="ctr">
              <a:solidFill>
                <a:srgbClr val="C00000"/>
              </a:solidFill>
              <a:prstDash val="solid"/>
              <a:miter lim="800000"/>
            </a:ln>
            <a:effectLst/>
          </p:spPr>
        </p:cxnSp>
        <p:cxnSp>
          <p:nvCxnSpPr>
            <p:cNvPr id="82" name="直接连接符 81">
              <a:extLst>
                <a:ext uri="{FF2B5EF4-FFF2-40B4-BE49-F238E27FC236}">
                  <a16:creationId xmlns:a16="http://schemas.microsoft.com/office/drawing/2014/main" id="{2BD34827-89B2-39E4-71EE-0B6DD7D09CCD}"/>
                </a:ext>
              </a:extLst>
            </p:cNvPr>
            <p:cNvCxnSpPr/>
            <p:nvPr/>
          </p:nvCxnSpPr>
          <p:spPr>
            <a:xfrm>
              <a:off x="4042206" y="2623223"/>
              <a:ext cx="0" cy="167016"/>
            </a:xfrm>
            <a:prstGeom prst="line">
              <a:avLst/>
            </a:prstGeom>
            <a:noFill/>
            <a:ln w="19050" cap="flat" cmpd="sng" algn="ctr">
              <a:solidFill>
                <a:srgbClr val="C00000"/>
              </a:solidFill>
              <a:prstDash val="solid"/>
              <a:miter lim="800000"/>
            </a:ln>
            <a:effectLst/>
          </p:spPr>
        </p:cxnSp>
        <p:cxnSp>
          <p:nvCxnSpPr>
            <p:cNvPr id="83" name="直接连接符 82">
              <a:extLst>
                <a:ext uri="{FF2B5EF4-FFF2-40B4-BE49-F238E27FC236}">
                  <a16:creationId xmlns:a16="http://schemas.microsoft.com/office/drawing/2014/main" id="{45374D1E-346E-E35A-431C-07F0D03B271C}"/>
                </a:ext>
              </a:extLst>
            </p:cNvPr>
            <p:cNvCxnSpPr/>
            <p:nvPr/>
          </p:nvCxnSpPr>
          <p:spPr>
            <a:xfrm>
              <a:off x="3564035" y="2032135"/>
              <a:ext cx="0" cy="167016"/>
            </a:xfrm>
            <a:prstGeom prst="line">
              <a:avLst/>
            </a:prstGeom>
            <a:noFill/>
            <a:ln w="19050" cap="flat" cmpd="sng" algn="ctr">
              <a:solidFill>
                <a:srgbClr val="0000FF"/>
              </a:solidFill>
              <a:prstDash val="solid"/>
              <a:miter lim="800000"/>
            </a:ln>
            <a:effectLst/>
          </p:spPr>
        </p:cxnSp>
        <p:cxnSp>
          <p:nvCxnSpPr>
            <p:cNvPr id="84" name="直接连接符 83">
              <a:extLst>
                <a:ext uri="{FF2B5EF4-FFF2-40B4-BE49-F238E27FC236}">
                  <a16:creationId xmlns:a16="http://schemas.microsoft.com/office/drawing/2014/main" id="{FB096D0F-AD34-E15B-F0CD-B7AF68590E34}"/>
                </a:ext>
              </a:extLst>
            </p:cNvPr>
            <p:cNvCxnSpPr/>
            <p:nvPr/>
          </p:nvCxnSpPr>
          <p:spPr>
            <a:xfrm>
              <a:off x="4457585" y="2032135"/>
              <a:ext cx="0" cy="167016"/>
            </a:xfrm>
            <a:prstGeom prst="line">
              <a:avLst/>
            </a:prstGeom>
            <a:noFill/>
            <a:ln w="19050" cap="flat" cmpd="sng" algn="ctr">
              <a:solidFill>
                <a:srgbClr val="0000FF"/>
              </a:solidFill>
              <a:prstDash val="solid"/>
              <a:miter lim="800000"/>
            </a:ln>
            <a:effectLst/>
          </p:spPr>
        </p:cxnSp>
        <p:cxnSp>
          <p:nvCxnSpPr>
            <p:cNvPr id="85" name="直接连接符 84">
              <a:extLst>
                <a:ext uri="{FF2B5EF4-FFF2-40B4-BE49-F238E27FC236}">
                  <a16:creationId xmlns:a16="http://schemas.microsoft.com/office/drawing/2014/main" id="{57B8540B-95C2-8B6D-0A42-51F6984AE719}"/>
                </a:ext>
              </a:extLst>
            </p:cNvPr>
            <p:cNvCxnSpPr>
              <a:cxnSpLocks/>
            </p:cNvCxnSpPr>
            <p:nvPr/>
          </p:nvCxnSpPr>
          <p:spPr>
            <a:xfrm>
              <a:off x="3554510" y="2032135"/>
              <a:ext cx="913235" cy="0"/>
            </a:xfrm>
            <a:prstGeom prst="line">
              <a:avLst/>
            </a:prstGeom>
            <a:noFill/>
            <a:ln w="19050" cap="flat" cmpd="sng" algn="ctr">
              <a:solidFill>
                <a:srgbClr val="0000FF"/>
              </a:solidFill>
              <a:prstDash val="solid"/>
              <a:miter lim="800000"/>
            </a:ln>
            <a:effectLst/>
          </p:spPr>
        </p:cxnSp>
      </p:grpSp>
      <p:sp>
        <p:nvSpPr>
          <p:cNvPr id="86" name="文本框 85">
            <a:extLst>
              <a:ext uri="{FF2B5EF4-FFF2-40B4-BE49-F238E27FC236}">
                <a16:creationId xmlns:a16="http://schemas.microsoft.com/office/drawing/2014/main" id="{7999D3E6-B884-EFE9-8D36-2E4FE0C482D0}"/>
              </a:ext>
            </a:extLst>
          </p:cNvPr>
          <p:cNvSpPr txBox="1"/>
          <p:nvPr/>
        </p:nvSpPr>
        <p:spPr>
          <a:xfrm>
            <a:off x="7134242" y="2457821"/>
            <a:ext cx="1200618" cy="775084"/>
          </a:xfrm>
          <a:prstGeom prst="rect">
            <a:avLst/>
          </a:prstGeom>
          <a:noFill/>
        </p:spPr>
        <p:txBody>
          <a:bodyPr wrap="square" rtlCol="0">
            <a:spAutoFit/>
          </a:bodyPr>
          <a:lstStyle/>
          <a:p>
            <a:pPr algn="just" defTabSz="457200">
              <a:lnSpc>
                <a:spcPct val="130000"/>
              </a:lnSpc>
            </a:pPr>
            <a:r>
              <a:rPr lang="en-US" altLang="zh-CN" dirty="0">
                <a:solidFill>
                  <a:prstClr val="black"/>
                </a:solidFill>
                <a:latin typeface="Arial" panose="020B0604020202020204" pitchFamily="34" charset="0"/>
                <a:ea typeface="仿宋" panose="02010609060101010101" pitchFamily="49" charset="-122"/>
                <a:cs typeface="Arial" panose="020B0604020202020204" pitchFamily="34" charset="0"/>
              </a:rPr>
              <a:t>Flip frequency</a:t>
            </a:r>
            <a:endParaRPr lang="zh-CN" altLang="en-US" dirty="0">
              <a:solidFill>
                <a:prstClr val="black"/>
              </a:solidFill>
              <a:latin typeface="Arial" panose="020B0604020202020204" pitchFamily="34" charset="0"/>
              <a:ea typeface="仿宋" panose="02010609060101010101" pitchFamily="49" charset="-122"/>
              <a:cs typeface="Arial" panose="020B0604020202020204" pitchFamily="34" charset="0"/>
            </a:endParaRPr>
          </a:p>
        </p:txBody>
      </p:sp>
      <p:sp>
        <p:nvSpPr>
          <p:cNvPr id="87" name="文本框 86">
            <a:extLst>
              <a:ext uri="{FF2B5EF4-FFF2-40B4-BE49-F238E27FC236}">
                <a16:creationId xmlns:a16="http://schemas.microsoft.com/office/drawing/2014/main" id="{57A24784-38D3-E030-C9BA-65EED9AE32C6}"/>
              </a:ext>
            </a:extLst>
          </p:cNvPr>
          <p:cNvSpPr txBox="1"/>
          <p:nvPr/>
        </p:nvSpPr>
        <p:spPr>
          <a:xfrm>
            <a:off x="5750515" y="2071647"/>
            <a:ext cx="1376290" cy="416524"/>
          </a:xfrm>
          <a:prstGeom prst="rect">
            <a:avLst/>
          </a:prstGeom>
          <a:noFill/>
        </p:spPr>
        <p:txBody>
          <a:bodyPr wrap="square" rtlCol="0">
            <a:spAutoFit/>
          </a:bodyPr>
          <a:lstStyle/>
          <a:p>
            <a:pPr algn="just" defTabSz="457200">
              <a:lnSpc>
                <a:spcPct val="130000"/>
              </a:lnSpc>
            </a:pPr>
            <a:r>
              <a:rPr lang="en-US" altLang="zh-CN" dirty="0">
                <a:solidFill>
                  <a:prstClr val="black"/>
                </a:solidFill>
                <a:latin typeface="Arial" panose="020B0604020202020204" pitchFamily="34" charset="0"/>
                <a:ea typeface="仿宋" panose="02010609060101010101" pitchFamily="49" charset="-122"/>
                <a:cs typeface="Arial" panose="020B0604020202020204" pitchFamily="34" charset="0"/>
              </a:rPr>
              <a:t>0.52 MHz</a:t>
            </a:r>
            <a:endParaRPr lang="zh-CN" altLang="en-US" dirty="0">
              <a:solidFill>
                <a:prstClr val="black"/>
              </a:solidFill>
              <a:latin typeface="Arial" panose="020B0604020202020204" pitchFamily="34" charset="0"/>
              <a:ea typeface="仿宋" panose="02010609060101010101" pitchFamily="49" charset="-122"/>
              <a:cs typeface="Arial" panose="020B0604020202020204" pitchFamily="34" charset="0"/>
            </a:endParaRPr>
          </a:p>
        </p:txBody>
      </p:sp>
      <p:sp>
        <p:nvSpPr>
          <p:cNvPr id="119" name="文本框 118">
            <a:extLst>
              <a:ext uri="{FF2B5EF4-FFF2-40B4-BE49-F238E27FC236}">
                <a16:creationId xmlns:a16="http://schemas.microsoft.com/office/drawing/2014/main" id="{21B7023F-6B56-2080-279F-6AB275DA2D1C}"/>
              </a:ext>
            </a:extLst>
          </p:cNvPr>
          <p:cNvSpPr txBox="1"/>
          <p:nvPr/>
        </p:nvSpPr>
        <p:spPr>
          <a:xfrm>
            <a:off x="5750515" y="3179230"/>
            <a:ext cx="1376290" cy="416524"/>
          </a:xfrm>
          <a:prstGeom prst="rect">
            <a:avLst/>
          </a:prstGeom>
          <a:noFill/>
        </p:spPr>
        <p:txBody>
          <a:bodyPr wrap="square" rtlCol="0">
            <a:spAutoFit/>
          </a:bodyPr>
          <a:lstStyle/>
          <a:p>
            <a:pPr algn="just" defTabSz="457200">
              <a:lnSpc>
                <a:spcPct val="130000"/>
              </a:lnSpc>
            </a:pPr>
            <a:r>
              <a:rPr lang="en-US" altLang="zh-CN" dirty="0">
                <a:solidFill>
                  <a:prstClr val="black"/>
                </a:solidFill>
                <a:latin typeface="Arial" panose="020B0604020202020204" pitchFamily="34" charset="0"/>
                <a:ea typeface="仿宋" panose="02010609060101010101" pitchFamily="49" charset="-122"/>
                <a:cs typeface="Arial" panose="020B0604020202020204" pitchFamily="34" charset="0"/>
              </a:rPr>
              <a:t>1.04 MHz</a:t>
            </a:r>
            <a:endParaRPr lang="zh-CN" altLang="en-US" dirty="0">
              <a:solidFill>
                <a:prstClr val="black"/>
              </a:solidFill>
              <a:latin typeface="Arial" panose="020B0604020202020204" pitchFamily="34" charset="0"/>
              <a:ea typeface="仿宋" panose="02010609060101010101" pitchFamily="49" charset="-122"/>
              <a:cs typeface="Arial" panose="020B0604020202020204" pitchFamily="34" charset="0"/>
            </a:endParaRPr>
          </a:p>
        </p:txBody>
      </p:sp>
      <p:sp>
        <p:nvSpPr>
          <p:cNvPr id="122" name="文本框 121">
            <a:extLst>
              <a:ext uri="{FF2B5EF4-FFF2-40B4-BE49-F238E27FC236}">
                <a16:creationId xmlns:a16="http://schemas.microsoft.com/office/drawing/2014/main" id="{AC042A29-0BF4-EC2F-D74C-950657FE666E}"/>
              </a:ext>
            </a:extLst>
          </p:cNvPr>
          <p:cNvSpPr txBox="1"/>
          <p:nvPr/>
        </p:nvSpPr>
        <p:spPr>
          <a:xfrm>
            <a:off x="5750515" y="2592755"/>
            <a:ext cx="1376290" cy="416524"/>
          </a:xfrm>
          <a:prstGeom prst="rect">
            <a:avLst/>
          </a:prstGeom>
          <a:noFill/>
        </p:spPr>
        <p:txBody>
          <a:bodyPr wrap="square" rtlCol="0">
            <a:spAutoFit/>
          </a:bodyPr>
          <a:lstStyle/>
          <a:p>
            <a:pPr algn="just" defTabSz="457200">
              <a:lnSpc>
                <a:spcPct val="130000"/>
              </a:lnSpc>
            </a:pPr>
            <a:r>
              <a:rPr lang="en-US" altLang="zh-CN" dirty="0">
                <a:solidFill>
                  <a:prstClr val="black"/>
                </a:solidFill>
                <a:latin typeface="Arial" panose="020B0604020202020204" pitchFamily="34" charset="0"/>
                <a:ea typeface="仿宋" panose="02010609060101010101" pitchFamily="49" charset="-122"/>
                <a:cs typeface="Arial" panose="020B0604020202020204" pitchFamily="34" charset="0"/>
              </a:rPr>
              <a:t>1.04 MHz</a:t>
            </a:r>
            <a:endParaRPr lang="zh-CN" altLang="en-US" dirty="0">
              <a:solidFill>
                <a:prstClr val="black"/>
              </a:solidFill>
              <a:latin typeface="Arial" panose="020B0604020202020204" pitchFamily="34" charset="0"/>
              <a:ea typeface="仿宋" panose="02010609060101010101" pitchFamily="49" charset="-122"/>
              <a:cs typeface="Arial" panose="020B0604020202020204" pitchFamily="34" charset="0"/>
            </a:endParaRPr>
          </a:p>
        </p:txBody>
      </p:sp>
      <p:sp>
        <p:nvSpPr>
          <p:cNvPr id="123" name="矩形 122">
            <a:extLst>
              <a:ext uri="{FF2B5EF4-FFF2-40B4-BE49-F238E27FC236}">
                <a16:creationId xmlns:a16="http://schemas.microsoft.com/office/drawing/2014/main" id="{E3165B7C-2E66-CABE-8610-55BEE47ED4DF}"/>
              </a:ext>
            </a:extLst>
          </p:cNvPr>
          <p:cNvSpPr/>
          <p:nvPr/>
        </p:nvSpPr>
        <p:spPr bwMode="auto">
          <a:xfrm>
            <a:off x="5668110" y="2074997"/>
            <a:ext cx="2696031" cy="1588121"/>
          </a:xfrm>
          <a:prstGeom prst="rect">
            <a:avLst/>
          </a:prstGeom>
          <a:noFill/>
          <a:ln>
            <a:solidFill>
              <a:schemeClr val="tx1">
                <a:lumMod val="85000"/>
              </a:schemeClr>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
        <p:nvSpPr>
          <p:cNvPr id="3" name="文本框 2">
            <a:extLst>
              <a:ext uri="{FF2B5EF4-FFF2-40B4-BE49-F238E27FC236}">
                <a16:creationId xmlns:a16="http://schemas.microsoft.com/office/drawing/2014/main" id="{A1A2F10F-D297-35A1-F53A-2E8F7B344ED5}"/>
              </a:ext>
            </a:extLst>
          </p:cNvPr>
          <p:cNvSpPr txBox="1"/>
          <p:nvPr/>
        </p:nvSpPr>
        <p:spPr>
          <a:xfrm>
            <a:off x="251519" y="4022132"/>
            <a:ext cx="8282935" cy="2272417"/>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b="1" dirty="0">
                <a:solidFill>
                  <a:srgbClr val="C00000"/>
                </a:solidFill>
                <a:ea typeface="黑体" panose="02010609060101010101" pitchFamily="49" charset="-122"/>
                <a:cs typeface="Times New Roman" panose="02020603050405020304" pitchFamily="18" charset="0"/>
              </a:rPr>
              <a:t>The average polarization of electron bunch trains with different spin direction is 80% and the average polarization of proton trains is 70%.</a:t>
            </a:r>
          </a:p>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However, as the spin directions in the </a:t>
            </a:r>
            <a:r>
              <a:rPr lang="en-US" altLang="zh-CN" dirty="0" err="1">
                <a:solidFill>
                  <a:schemeClr val="bg2"/>
                </a:solidFill>
                <a:ea typeface="黑体" panose="02010609060101010101" pitchFamily="49" charset="-122"/>
                <a:cs typeface="Times New Roman" panose="02020603050405020304" pitchFamily="18" charset="0"/>
              </a:rPr>
              <a:t>eRing</a:t>
            </a:r>
            <a:r>
              <a:rPr lang="en-US" altLang="zh-CN" dirty="0">
                <a:solidFill>
                  <a:schemeClr val="bg2"/>
                </a:solidFill>
                <a:ea typeface="黑体" panose="02010609060101010101" pitchFamily="49" charset="-122"/>
                <a:cs typeface="Times New Roman" panose="02020603050405020304" pitchFamily="18" charset="0"/>
              </a:rPr>
              <a:t> cannot match with the spin direction of dipole magnets, </a:t>
            </a:r>
            <a:r>
              <a:rPr lang="en-US" altLang="zh-CN" b="1" dirty="0">
                <a:solidFill>
                  <a:srgbClr val="0000FF"/>
                </a:solidFill>
                <a:ea typeface="黑体" panose="02010609060101010101" pitchFamily="49" charset="-122"/>
                <a:cs typeface="Times New Roman" panose="02020603050405020304" pitchFamily="18" charset="0"/>
              </a:rPr>
              <a:t>electron bunches should be replaced quickly enough</a:t>
            </a:r>
            <a:r>
              <a:rPr lang="en-US" altLang="zh-CN" dirty="0">
                <a:solidFill>
                  <a:schemeClr val="bg2"/>
                </a:solidFill>
                <a:ea typeface="黑体" panose="02010609060101010101" pitchFamily="49" charset="-122"/>
                <a:cs typeface="Times New Roman" panose="02020603050405020304" pitchFamily="18" charset="0"/>
              </a:rPr>
              <a:t> due to the self-polarization to keep high average polarization.</a:t>
            </a:r>
          </a:p>
        </p:txBody>
      </p:sp>
      <p:sp>
        <p:nvSpPr>
          <p:cNvPr id="4" name="文本框 3">
            <a:extLst>
              <a:ext uri="{FF2B5EF4-FFF2-40B4-BE49-F238E27FC236}">
                <a16:creationId xmlns:a16="http://schemas.microsoft.com/office/drawing/2014/main" id="{47E53194-8370-8E40-2BC9-B157122555B5}"/>
              </a:ext>
            </a:extLst>
          </p:cNvPr>
          <p:cNvSpPr txBox="1"/>
          <p:nvPr/>
        </p:nvSpPr>
        <p:spPr>
          <a:xfrm>
            <a:off x="251520" y="6313667"/>
            <a:ext cx="8712968" cy="335156"/>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sz="1200" dirty="0">
                <a:solidFill>
                  <a:srgbClr val="0000FF"/>
                </a:solidFill>
                <a:ea typeface="黑体" panose="02010609060101010101" pitchFamily="49" charset="-122"/>
                <a:cs typeface="Times New Roman" panose="02020603050405020304" pitchFamily="18" charset="0"/>
              </a:rPr>
              <a:t>More details in the Polarized electron in dual spin directions and hadron polarization maintenance (</a:t>
            </a:r>
            <a:r>
              <a:rPr lang="en-US" altLang="zh-CN" sz="1200" dirty="0" err="1">
                <a:solidFill>
                  <a:srgbClr val="0000FF"/>
                </a:solidFill>
                <a:ea typeface="黑体" panose="02010609060101010101" pitchFamily="49" charset="-122"/>
                <a:cs typeface="Times New Roman" panose="02020603050405020304" pitchFamily="18" charset="0"/>
              </a:rPr>
              <a:t>Minxiang</a:t>
            </a:r>
            <a:r>
              <a:rPr lang="en-US" altLang="zh-CN" sz="1200" dirty="0">
                <a:solidFill>
                  <a:srgbClr val="0000FF"/>
                </a:solidFill>
                <a:ea typeface="黑体" panose="02010609060101010101" pitchFamily="49" charset="-122"/>
                <a:cs typeface="Times New Roman" panose="02020603050405020304" pitchFamily="18" charset="0"/>
              </a:rPr>
              <a:t> Li)</a:t>
            </a:r>
          </a:p>
        </p:txBody>
      </p:sp>
    </p:spTree>
    <p:extLst>
      <p:ext uri="{BB962C8B-B14F-4D97-AF65-F5344CB8AC3E}">
        <p14:creationId xmlns:p14="http://schemas.microsoft.com/office/powerpoint/2010/main" val="1920050489"/>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CE64217-32C1-2ED4-B6D7-83A6A5514AE1}"/>
              </a:ext>
            </a:extLst>
          </p:cNvPr>
          <p:cNvPicPr>
            <a:picLocks noChangeAspect="1"/>
          </p:cNvPicPr>
          <p:nvPr/>
        </p:nvPicPr>
        <p:blipFill rotWithShape="1">
          <a:blip r:embed="rId2">
            <a:extLst>
              <a:ext uri="{28A0092B-C50C-407E-A947-70E740481C1C}">
                <a14:useLocalDpi xmlns:a14="http://schemas.microsoft.com/office/drawing/2010/main" val="0"/>
              </a:ext>
            </a:extLst>
          </a:blip>
          <a:srcRect t="8717" r="8782"/>
          <a:stretch/>
        </p:blipFill>
        <p:spPr>
          <a:xfrm>
            <a:off x="467544" y="1695669"/>
            <a:ext cx="6264696" cy="4701881"/>
          </a:xfrm>
          <a:prstGeom prst="rect">
            <a:avLst/>
          </a:prstGeom>
        </p:spPr>
      </p:pic>
      <p:sp>
        <p:nvSpPr>
          <p:cNvPr id="18" name="文本框 17">
            <a:extLst>
              <a:ext uri="{FF2B5EF4-FFF2-40B4-BE49-F238E27FC236}">
                <a16:creationId xmlns:a16="http://schemas.microsoft.com/office/drawing/2014/main" id="{47169226-09C5-7830-FBD3-D542B715AE52}"/>
              </a:ext>
            </a:extLst>
          </p:cNvPr>
          <p:cNvSpPr txBox="1"/>
          <p:nvPr/>
        </p:nvSpPr>
        <p:spPr>
          <a:xfrm>
            <a:off x="1187624" y="5415597"/>
            <a:ext cx="1440160" cy="456535"/>
          </a:xfrm>
          <a:prstGeom prst="rect">
            <a:avLst/>
          </a:prstGeom>
          <a:noFill/>
          <a:ln>
            <a:noFill/>
          </a:ln>
        </p:spPr>
        <p:txBody>
          <a:bodyPr wrap="square" rtlCol="0">
            <a:spAutoFit/>
          </a:bodyPr>
          <a:lstStyle/>
          <a:p>
            <a:pPr algn="ctr" defTabSz="944895">
              <a:lnSpc>
                <a:spcPct val="150000"/>
              </a:lnSpc>
              <a:spcBef>
                <a:spcPts val="1200"/>
              </a:spcBef>
              <a:buClr>
                <a:schemeClr val="bg2"/>
              </a:buClr>
            </a:pPr>
            <a:r>
              <a:rPr lang="en-US" altLang="zh-CN" dirty="0">
                <a:solidFill>
                  <a:srgbClr val="0070C0"/>
                </a:solidFill>
                <a:ea typeface="黑体" panose="02010609060101010101" pitchFamily="49" charset="-122"/>
                <a:cs typeface="Times New Roman" panose="02020603050405020304" pitchFamily="18" charset="0"/>
              </a:rPr>
              <a:t>Protons</a:t>
            </a:r>
          </a:p>
        </p:txBody>
      </p:sp>
      <p:sp>
        <p:nvSpPr>
          <p:cNvPr id="19" name="文本框 18">
            <a:extLst>
              <a:ext uri="{FF2B5EF4-FFF2-40B4-BE49-F238E27FC236}">
                <a16:creationId xmlns:a16="http://schemas.microsoft.com/office/drawing/2014/main" id="{339DEE8D-4BA1-0372-7279-75F973779008}"/>
              </a:ext>
            </a:extLst>
          </p:cNvPr>
          <p:cNvSpPr txBox="1"/>
          <p:nvPr/>
        </p:nvSpPr>
        <p:spPr>
          <a:xfrm>
            <a:off x="1187624" y="3255187"/>
            <a:ext cx="1440160" cy="456535"/>
          </a:xfrm>
          <a:prstGeom prst="rect">
            <a:avLst/>
          </a:prstGeom>
          <a:noFill/>
          <a:ln>
            <a:noFill/>
          </a:ln>
        </p:spPr>
        <p:txBody>
          <a:bodyPr wrap="square" rtlCol="0">
            <a:spAutoFit/>
          </a:bodyPr>
          <a:lstStyle/>
          <a:p>
            <a:pPr algn="ctr" defTabSz="944895">
              <a:lnSpc>
                <a:spcPct val="150000"/>
              </a:lnSpc>
              <a:spcBef>
                <a:spcPts val="1200"/>
              </a:spcBef>
              <a:buClr>
                <a:schemeClr val="bg2"/>
              </a:buClr>
            </a:pPr>
            <a:r>
              <a:rPr lang="en-US" altLang="zh-CN" dirty="0">
                <a:solidFill>
                  <a:srgbClr val="0070C0"/>
                </a:solidFill>
                <a:ea typeface="黑体" panose="02010609060101010101" pitchFamily="49" charset="-122"/>
                <a:cs typeface="Times New Roman" panose="02020603050405020304" pitchFamily="18" charset="0"/>
              </a:rPr>
              <a:t>Protons</a:t>
            </a:r>
          </a:p>
        </p:txBody>
      </p:sp>
      <p:sp>
        <p:nvSpPr>
          <p:cNvPr id="15" name="文本框 14">
            <a:extLst>
              <a:ext uri="{FF2B5EF4-FFF2-40B4-BE49-F238E27FC236}">
                <a16:creationId xmlns:a16="http://schemas.microsoft.com/office/drawing/2014/main" id="{22E92E7F-7ADE-987B-829D-A183DFC42553}"/>
              </a:ext>
            </a:extLst>
          </p:cNvPr>
          <p:cNvSpPr txBox="1"/>
          <p:nvPr/>
        </p:nvSpPr>
        <p:spPr>
          <a:xfrm>
            <a:off x="5257461" y="5415598"/>
            <a:ext cx="1440160" cy="456535"/>
          </a:xfrm>
          <a:prstGeom prst="rect">
            <a:avLst/>
          </a:prstGeom>
          <a:noFill/>
        </p:spPr>
        <p:txBody>
          <a:bodyPr wrap="square" rtlCol="0">
            <a:spAutoFit/>
          </a:bodyPr>
          <a:lstStyle/>
          <a:p>
            <a:pPr algn="ctr" defTabSz="944895">
              <a:lnSpc>
                <a:spcPct val="150000"/>
              </a:lnSpc>
              <a:spcBef>
                <a:spcPts val="1200"/>
              </a:spcBef>
              <a:buClr>
                <a:schemeClr val="bg2"/>
              </a:buClr>
            </a:pPr>
            <a:r>
              <a:rPr lang="en-US" altLang="zh-CN" dirty="0">
                <a:solidFill>
                  <a:schemeClr val="accent6">
                    <a:lumMod val="75000"/>
                  </a:schemeClr>
                </a:solidFill>
                <a:ea typeface="黑体" panose="02010609060101010101" pitchFamily="49" charset="-122"/>
                <a:cs typeface="Times New Roman" panose="02020603050405020304" pitchFamily="18" charset="0"/>
              </a:rPr>
              <a:t>Electrons</a:t>
            </a:r>
          </a:p>
        </p:txBody>
      </p:sp>
      <p:sp>
        <p:nvSpPr>
          <p:cNvPr id="14" name="文本框 13">
            <a:extLst>
              <a:ext uri="{FF2B5EF4-FFF2-40B4-BE49-F238E27FC236}">
                <a16:creationId xmlns:a16="http://schemas.microsoft.com/office/drawing/2014/main" id="{547F133C-D4F5-3ECC-604A-473AC5211C63}"/>
              </a:ext>
            </a:extLst>
          </p:cNvPr>
          <p:cNvSpPr txBox="1"/>
          <p:nvPr/>
        </p:nvSpPr>
        <p:spPr>
          <a:xfrm>
            <a:off x="5227023" y="3255188"/>
            <a:ext cx="1440160" cy="456535"/>
          </a:xfrm>
          <a:prstGeom prst="rect">
            <a:avLst/>
          </a:prstGeom>
          <a:noFill/>
        </p:spPr>
        <p:txBody>
          <a:bodyPr wrap="square" rtlCol="0">
            <a:spAutoFit/>
          </a:bodyPr>
          <a:lstStyle/>
          <a:p>
            <a:pPr algn="ctr" defTabSz="944895">
              <a:lnSpc>
                <a:spcPct val="150000"/>
              </a:lnSpc>
              <a:spcBef>
                <a:spcPts val="1200"/>
              </a:spcBef>
              <a:buClr>
                <a:schemeClr val="bg2"/>
              </a:buClr>
            </a:pPr>
            <a:r>
              <a:rPr lang="en-US" altLang="zh-CN" dirty="0">
                <a:solidFill>
                  <a:schemeClr val="accent6">
                    <a:lumMod val="75000"/>
                  </a:schemeClr>
                </a:solidFill>
                <a:ea typeface="黑体" panose="02010609060101010101" pitchFamily="49" charset="-122"/>
                <a:cs typeface="Times New Roman" panose="02020603050405020304" pitchFamily="18" charset="0"/>
              </a:rPr>
              <a:t>Electrons</a:t>
            </a:r>
          </a:p>
        </p:txBody>
      </p:sp>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1. New </a:t>
            </a:r>
            <a:r>
              <a:rPr lang="en-US" altLang="zh-CN" dirty="0" err="1"/>
              <a:t>EicC</a:t>
            </a:r>
            <a:r>
              <a:rPr lang="en-US" altLang="zh-CN" dirty="0"/>
              <a:t> general design – New collision scheme</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712968" cy="872034"/>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A new collision scheme called floating-waist is developed to reach the high integral luminosity of 100 fb</a:t>
            </a:r>
            <a:r>
              <a:rPr lang="en-US" altLang="zh-CN" baseline="30000" dirty="0">
                <a:solidFill>
                  <a:schemeClr val="bg2"/>
                </a:solidFill>
                <a:ea typeface="黑体" panose="02010609060101010101" pitchFamily="49" charset="-122"/>
                <a:cs typeface="Times New Roman" panose="02020603050405020304" pitchFamily="18" charset="0"/>
              </a:rPr>
              <a:t>-1</a:t>
            </a:r>
            <a:r>
              <a:rPr lang="en-US" altLang="zh-CN" dirty="0">
                <a:solidFill>
                  <a:schemeClr val="bg2"/>
                </a:solidFill>
                <a:ea typeface="黑体" panose="02010609060101010101" pitchFamily="49" charset="-122"/>
                <a:cs typeface="Times New Roman" panose="02020603050405020304" pitchFamily="18" charset="0"/>
              </a:rPr>
              <a:t>/y while keeping other beam parameters reasonable.</a:t>
            </a:r>
          </a:p>
        </p:txBody>
      </p:sp>
      <p:sp>
        <p:nvSpPr>
          <p:cNvPr id="4" name="文本框 3">
            <a:extLst>
              <a:ext uri="{FF2B5EF4-FFF2-40B4-BE49-F238E27FC236}">
                <a16:creationId xmlns:a16="http://schemas.microsoft.com/office/drawing/2014/main" id="{54FD8AAA-431D-C943-D096-D024EA11D31D}"/>
              </a:ext>
            </a:extLst>
          </p:cNvPr>
          <p:cNvSpPr txBox="1"/>
          <p:nvPr/>
        </p:nvSpPr>
        <p:spPr>
          <a:xfrm>
            <a:off x="7020272" y="2487757"/>
            <a:ext cx="1440160" cy="456535"/>
          </a:xfrm>
          <a:prstGeom prst="rect">
            <a:avLst/>
          </a:prstGeom>
          <a:noFill/>
        </p:spPr>
        <p:txBody>
          <a:bodyPr wrap="square" rtlCol="0">
            <a:spAutoFit/>
          </a:bodyPr>
          <a:lstStyle/>
          <a:p>
            <a:pPr algn="ctr" defTabSz="944895">
              <a:lnSpc>
                <a:spcPct val="150000"/>
              </a:lnSpc>
              <a:spcBef>
                <a:spcPts val="1200"/>
              </a:spcBef>
              <a:buClr>
                <a:schemeClr val="bg2"/>
              </a:buClr>
            </a:pPr>
            <a:r>
              <a:rPr lang="en-US" altLang="zh-CN" dirty="0">
                <a:solidFill>
                  <a:schemeClr val="bg2"/>
                </a:solidFill>
                <a:ea typeface="黑体" panose="02010609060101010101" pitchFamily="49" charset="-122"/>
                <a:cs typeface="Times New Roman" panose="02020603050405020304" pitchFamily="18" charset="0"/>
              </a:rPr>
              <a:t>Old scheme</a:t>
            </a:r>
          </a:p>
        </p:txBody>
      </p:sp>
      <p:sp>
        <p:nvSpPr>
          <p:cNvPr id="5" name="文本框 4">
            <a:extLst>
              <a:ext uri="{FF2B5EF4-FFF2-40B4-BE49-F238E27FC236}">
                <a16:creationId xmlns:a16="http://schemas.microsoft.com/office/drawing/2014/main" id="{73296555-2E97-DD43-C538-0CBC7E423577}"/>
              </a:ext>
            </a:extLst>
          </p:cNvPr>
          <p:cNvSpPr txBox="1"/>
          <p:nvPr/>
        </p:nvSpPr>
        <p:spPr>
          <a:xfrm>
            <a:off x="6752189" y="4356332"/>
            <a:ext cx="2126649" cy="1287532"/>
          </a:xfrm>
          <a:prstGeom prst="rect">
            <a:avLst/>
          </a:prstGeom>
          <a:noFill/>
        </p:spPr>
        <p:txBody>
          <a:bodyPr wrap="square" rtlCol="0">
            <a:spAutoFit/>
          </a:bodyPr>
          <a:lstStyle/>
          <a:p>
            <a:pPr algn="ctr" defTabSz="944895">
              <a:lnSpc>
                <a:spcPct val="150000"/>
              </a:lnSpc>
              <a:buClr>
                <a:schemeClr val="bg2"/>
              </a:buClr>
            </a:pPr>
            <a:r>
              <a:rPr lang="en-US" altLang="zh-CN" dirty="0">
                <a:solidFill>
                  <a:schemeClr val="bg2"/>
                </a:solidFill>
                <a:ea typeface="黑体" panose="02010609060101010101" pitchFamily="49" charset="-122"/>
                <a:cs typeface="Times New Roman" panose="02020603050405020304" pitchFamily="18" charset="0"/>
              </a:rPr>
              <a:t>FW scheme</a:t>
            </a:r>
          </a:p>
          <a:p>
            <a:pPr algn="ctr" defTabSz="944895">
              <a:lnSpc>
                <a:spcPct val="150000"/>
              </a:lnSpc>
              <a:buClr>
                <a:schemeClr val="bg2"/>
              </a:buClr>
            </a:pPr>
            <a:r>
              <a:rPr lang="en-US" altLang="zh-CN" dirty="0">
                <a:solidFill>
                  <a:schemeClr val="bg2"/>
                </a:solidFill>
                <a:ea typeface="黑体" panose="02010609060101010101" pitchFamily="49" charset="-122"/>
                <a:cs typeface="Times New Roman" panose="02020603050405020304" pitchFamily="18" charset="0"/>
              </a:rPr>
              <a:t>Much higher luminosity</a:t>
            </a:r>
          </a:p>
        </p:txBody>
      </p:sp>
      <p:cxnSp>
        <p:nvCxnSpPr>
          <p:cNvPr id="7" name="直接箭头连接符 6">
            <a:extLst>
              <a:ext uri="{FF2B5EF4-FFF2-40B4-BE49-F238E27FC236}">
                <a16:creationId xmlns:a16="http://schemas.microsoft.com/office/drawing/2014/main" id="{98B3776B-26D0-3022-5577-45B23483D2C7}"/>
              </a:ext>
            </a:extLst>
          </p:cNvPr>
          <p:cNvCxnSpPr>
            <a:cxnSpLocks/>
          </p:cNvCxnSpPr>
          <p:nvPr/>
        </p:nvCxnSpPr>
        <p:spPr bwMode="auto">
          <a:xfrm flipH="1">
            <a:off x="5515055" y="5512093"/>
            <a:ext cx="864096" cy="0"/>
          </a:xfrm>
          <a:prstGeom prst="straightConnector1">
            <a:avLst/>
          </a:prstGeom>
          <a:ln>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8" name="直接箭头连接符 7">
            <a:extLst>
              <a:ext uri="{FF2B5EF4-FFF2-40B4-BE49-F238E27FC236}">
                <a16:creationId xmlns:a16="http://schemas.microsoft.com/office/drawing/2014/main" id="{28EB8590-3668-AB2A-0BBE-C4DDF0181133}"/>
              </a:ext>
            </a:extLst>
          </p:cNvPr>
          <p:cNvCxnSpPr>
            <a:cxnSpLocks/>
          </p:cNvCxnSpPr>
          <p:nvPr/>
        </p:nvCxnSpPr>
        <p:spPr bwMode="auto">
          <a:xfrm flipH="1">
            <a:off x="5515055" y="3338883"/>
            <a:ext cx="864096" cy="0"/>
          </a:xfrm>
          <a:prstGeom prst="straightConnector1">
            <a:avLst/>
          </a:prstGeom>
          <a:ln>
            <a:solidFill>
              <a:schemeClr val="accent6">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16" name="直接箭头连接符 15">
            <a:extLst>
              <a:ext uri="{FF2B5EF4-FFF2-40B4-BE49-F238E27FC236}">
                <a16:creationId xmlns:a16="http://schemas.microsoft.com/office/drawing/2014/main" id="{EDCA855F-4239-805B-AAED-AC98AC5C30C5}"/>
              </a:ext>
            </a:extLst>
          </p:cNvPr>
          <p:cNvCxnSpPr>
            <a:cxnSpLocks/>
          </p:cNvCxnSpPr>
          <p:nvPr/>
        </p:nvCxnSpPr>
        <p:spPr bwMode="auto">
          <a:xfrm>
            <a:off x="1475656" y="5512093"/>
            <a:ext cx="864096" cy="0"/>
          </a:xfrm>
          <a:prstGeom prst="straightConnector1">
            <a:avLst/>
          </a:prstGeom>
          <a:ln>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17" name="直接箭头连接符 16">
            <a:extLst>
              <a:ext uri="{FF2B5EF4-FFF2-40B4-BE49-F238E27FC236}">
                <a16:creationId xmlns:a16="http://schemas.microsoft.com/office/drawing/2014/main" id="{FADFE23E-2AE0-A185-1B8C-C8AE7319CCE0}"/>
              </a:ext>
            </a:extLst>
          </p:cNvPr>
          <p:cNvCxnSpPr>
            <a:cxnSpLocks/>
          </p:cNvCxnSpPr>
          <p:nvPr/>
        </p:nvCxnSpPr>
        <p:spPr bwMode="auto">
          <a:xfrm>
            <a:off x="1475656" y="3338883"/>
            <a:ext cx="864096" cy="0"/>
          </a:xfrm>
          <a:prstGeom prst="straightConnector1">
            <a:avLst/>
          </a:prstGeom>
          <a:ln>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20" name="文本框 19">
            <a:extLst>
              <a:ext uri="{FF2B5EF4-FFF2-40B4-BE49-F238E27FC236}">
                <a16:creationId xmlns:a16="http://schemas.microsoft.com/office/drawing/2014/main" id="{61CB999C-0852-D4F2-0A23-657DABE0FD49}"/>
              </a:ext>
            </a:extLst>
          </p:cNvPr>
          <p:cNvSpPr txBox="1"/>
          <p:nvPr/>
        </p:nvSpPr>
        <p:spPr>
          <a:xfrm>
            <a:off x="251520" y="6313667"/>
            <a:ext cx="8712968" cy="335156"/>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sz="1200" dirty="0">
                <a:solidFill>
                  <a:srgbClr val="0000FF"/>
                </a:solidFill>
                <a:ea typeface="黑体" panose="02010609060101010101" pitchFamily="49" charset="-122"/>
                <a:cs typeface="Times New Roman" panose="02020603050405020304" pitchFamily="18" charset="0"/>
              </a:rPr>
              <a:t>More details in the Updates on ion collider ring optics and collision schemes (Lei Wang)</a:t>
            </a:r>
          </a:p>
        </p:txBody>
      </p:sp>
    </p:spTree>
    <p:extLst>
      <p:ext uri="{BB962C8B-B14F-4D97-AF65-F5344CB8AC3E}">
        <p14:creationId xmlns:p14="http://schemas.microsoft.com/office/powerpoint/2010/main" val="1228179690"/>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1. New </a:t>
            </a:r>
            <a:r>
              <a:rPr lang="en-US" altLang="zh-CN" dirty="0" err="1"/>
              <a:t>EicC</a:t>
            </a:r>
            <a:r>
              <a:rPr lang="en-US" altLang="zh-CN" dirty="0"/>
              <a:t> general design – New collision scheme</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282935" cy="456535"/>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New collision scheme compared with the one presented in the 4</a:t>
            </a:r>
            <a:r>
              <a:rPr lang="en-US" altLang="zh-CN" baseline="30000" dirty="0">
                <a:solidFill>
                  <a:schemeClr val="bg2"/>
                </a:solidFill>
                <a:ea typeface="黑体" panose="02010609060101010101" pitchFamily="49" charset="-122"/>
                <a:cs typeface="Times New Roman" panose="02020603050405020304" pitchFamily="18" charset="0"/>
              </a:rPr>
              <a:t>th</a:t>
            </a:r>
            <a:r>
              <a:rPr lang="en-US" altLang="zh-CN" dirty="0">
                <a:solidFill>
                  <a:schemeClr val="bg2"/>
                </a:solidFill>
                <a:ea typeface="黑体" panose="02010609060101010101" pitchFamily="49" charset="-122"/>
                <a:cs typeface="Times New Roman" panose="02020603050405020304" pitchFamily="18" charset="0"/>
              </a:rPr>
              <a:t> workshop</a:t>
            </a:r>
          </a:p>
        </p:txBody>
      </p:sp>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C18332C7-442A-F1E1-415D-BA686A80F1B3}"/>
                  </a:ext>
                </a:extLst>
              </p:cNvPr>
              <p:cNvGraphicFramePr>
                <a:graphicFrameLocks noGrp="1"/>
              </p:cNvGraphicFramePr>
              <p:nvPr>
                <p:extLst>
                  <p:ext uri="{D42A27DB-BD31-4B8C-83A1-F6EECF244321}">
                    <p14:modId xmlns:p14="http://schemas.microsoft.com/office/powerpoint/2010/main" val="3805093156"/>
                  </p:ext>
                </p:extLst>
              </p:nvPr>
            </p:nvGraphicFramePr>
            <p:xfrm>
              <a:off x="513803" y="1321044"/>
              <a:ext cx="8116391" cy="5309235"/>
            </p:xfrm>
            <a:graphic>
              <a:graphicData uri="http://schemas.openxmlformats.org/drawingml/2006/table">
                <a:tbl>
                  <a:tblPr firstRow="1" bandRow="1">
                    <a:tableStyleId>{5C22544A-7EE6-4342-B048-85BDC9FD1C3A}</a:tableStyleId>
                  </a:tblPr>
                  <a:tblGrid>
                    <a:gridCol w="2442797">
                      <a:extLst>
                        <a:ext uri="{9D8B030D-6E8A-4147-A177-3AD203B41FA5}">
                          <a16:colId xmlns:a16="http://schemas.microsoft.com/office/drawing/2014/main" val="946909486"/>
                        </a:ext>
                      </a:extLst>
                    </a:gridCol>
                    <a:gridCol w="945599">
                      <a:extLst>
                        <a:ext uri="{9D8B030D-6E8A-4147-A177-3AD203B41FA5}">
                          <a16:colId xmlns:a16="http://schemas.microsoft.com/office/drawing/2014/main" val="4282933291"/>
                        </a:ext>
                      </a:extLst>
                    </a:gridCol>
                    <a:gridCol w="945599">
                      <a:extLst>
                        <a:ext uri="{9D8B030D-6E8A-4147-A177-3AD203B41FA5}">
                          <a16:colId xmlns:a16="http://schemas.microsoft.com/office/drawing/2014/main" val="470286385"/>
                        </a:ext>
                      </a:extLst>
                    </a:gridCol>
                    <a:gridCol w="945599">
                      <a:extLst>
                        <a:ext uri="{9D8B030D-6E8A-4147-A177-3AD203B41FA5}">
                          <a16:colId xmlns:a16="http://schemas.microsoft.com/office/drawing/2014/main" val="3205151155"/>
                        </a:ext>
                      </a:extLst>
                    </a:gridCol>
                    <a:gridCol w="945599">
                      <a:extLst>
                        <a:ext uri="{9D8B030D-6E8A-4147-A177-3AD203B41FA5}">
                          <a16:colId xmlns:a16="http://schemas.microsoft.com/office/drawing/2014/main" val="484517576"/>
                        </a:ext>
                      </a:extLst>
                    </a:gridCol>
                    <a:gridCol w="945599">
                      <a:extLst>
                        <a:ext uri="{9D8B030D-6E8A-4147-A177-3AD203B41FA5}">
                          <a16:colId xmlns:a16="http://schemas.microsoft.com/office/drawing/2014/main" val="3439796249"/>
                        </a:ext>
                      </a:extLst>
                    </a:gridCol>
                    <a:gridCol w="945599">
                      <a:extLst>
                        <a:ext uri="{9D8B030D-6E8A-4147-A177-3AD203B41FA5}">
                          <a16:colId xmlns:a16="http://schemas.microsoft.com/office/drawing/2014/main" val="3296502702"/>
                        </a:ext>
                      </a:extLst>
                    </a:gridCol>
                  </a:tblGrid>
                  <a:tr h="240564">
                    <a:tc>
                      <a:txBody>
                        <a:bodyPr/>
                        <a:lstStyle/>
                        <a:p>
                          <a:pPr algn="l"/>
                          <a:r>
                            <a:rPr lang="en-US" altLang="zh-CN" sz="1000" dirty="0">
                              <a:solidFill>
                                <a:schemeClr val="bg2"/>
                              </a:solidFill>
                            </a:rPr>
                            <a:t>Designs</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HIAF</a:t>
                          </a:r>
                          <a:endParaRPr lang="zh-CN" altLang="en-US" sz="1000" dirty="0">
                            <a:solidFill>
                              <a:schemeClr val="bg2"/>
                            </a:solidFill>
                          </a:endParaRPr>
                        </a:p>
                      </a:txBody>
                      <a:tcPr/>
                    </a:tc>
                    <a:tc>
                      <a:txBody>
                        <a:bodyPr/>
                        <a:lstStyle/>
                        <a:p>
                          <a:pPr algn="ctr"/>
                          <a:r>
                            <a:rPr lang="en-US" altLang="zh-CN" sz="1000" dirty="0">
                              <a:solidFill>
                                <a:schemeClr val="bg2"/>
                              </a:solidFill>
                            </a:rPr>
                            <a:t>HIAF</a:t>
                          </a:r>
                          <a:endParaRPr lang="zh-CN" altLang="en-US" sz="1000" dirty="0">
                            <a:solidFill>
                              <a:schemeClr val="bg2"/>
                            </a:solidFill>
                          </a:endParaRPr>
                        </a:p>
                      </a:txBody>
                      <a:tcPr/>
                    </a:tc>
                    <a:tc>
                      <a:txBody>
                        <a:bodyPr/>
                        <a:lstStyle/>
                        <a:p>
                          <a:pPr algn="ctr"/>
                          <a:r>
                            <a:rPr lang="en-US" altLang="zh-CN" sz="1000" dirty="0">
                              <a:solidFill>
                                <a:schemeClr val="bg2"/>
                              </a:solidFill>
                            </a:rPr>
                            <a:t>HIAF-U-1st</a:t>
                          </a:r>
                          <a:endParaRPr lang="zh-CN" altLang="en-US" sz="1000" dirty="0">
                            <a:solidFill>
                              <a:schemeClr val="bg2"/>
                            </a:solidFill>
                          </a:endParaRPr>
                        </a:p>
                      </a:txBody>
                      <a:tcPr/>
                    </a:tc>
                    <a:tc>
                      <a:txBody>
                        <a:bodyPr/>
                        <a:lstStyle/>
                        <a:p>
                          <a:pPr algn="ctr"/>
                          <a:r>
                            <a:rPr lang="en-US" altLang="zh-CN" sz="1000" dirty="0">
                              <a:solidFill>
                                <a:schemeClr val="bg2"/>
                              </a:solidFill>
                            </a:rPr>
                            <a:t>HIAF-U-1st</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Floating-waist</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Floating-waist</a:t>
                          </a:r>
                          <a:endParaRPr lang="zh-CN" altLang="en-US" sz="1000" dirty="0">
                            <a:solidFill>
                              <a:schemeClr val="bg2"/>
                            </a:solidFill>
                          </a:endParaRPr>
                        </a:p>
                      </a:txBody>
                      <a:tcPr/>
                    </a:tc>
                    <a:extLst>
                      <a:ext uri="{0D108BD9-81ED-4DB2-BD59-A6C34878D82A}">
                        <a16:rowId xmlns:a16="http://schemas.microsoft.com/office/drawing/2014/main" val="3787481615"/>
                      </a:ext>
                    </a:extLst>
                  </a:tr>
                  <a:tr h="240564">
                    <a:tc>
                      <a:txBody>
                        <a:bodyPr/>
                        <a:lstStyle/>
                        <a:p>
                          <a:pPr algn="l"/>
                          <a:r>
                            <a:rPr lang="en-US" altLang="zh-CN" sz="1000" dirty="0">
                              <a:solidFill>
                                <a:schemeClr val="bg2"/>
                              </a:solidFill>
                            </a:rPr>
                            <a:t>Particle</a:t>
                          </a:r>
                          <a:endParaRPr lang="zh-CN" altLang="en-US" sz="1000" dirty="0">
                            <a:solidFill>
                              <a:schemeClr val="bg2"/>
                            </a:solidFill>
                          </a:endParaRPr>
                        </a:p>
                      </a:txBody>
                      <a:tcPr/>
                    </a:tc>
                    <a:tc>
                      <a:txBody>
                        <a:bodyPr/>
                        <a:lstStyle/>
                        <a:p>
                          <a:pPr algn="ctr"/>
                          <a:r>
                            <a:rPr lang="en-US" altLang="zh-CN" sz="1000" dirty="0">
                              <a:solidFill>
                                <a:schemeClr val="bg2"/>
                              </a:solidFill>
                            </a:rPr>
                            <a:t>e</a:t>
                          </a:r>
                          <a:endParaRPr lang="zh-CN" altLang="en-US" sz="1000" dirty="0">
                            <a:solidFill>
                              <a:schemeClr val="bg2"/>
                            </a:solidFill>
                          </a:endParaRPr>
                        </a:p>
                      </a:txBody>
                      <a:tcPr/>
                    </a:tc>
                    <a:tc>
                      <a:txBody>
                        <a:bodyPr/>
                        <a:lstStyle/>
                        <a:p>
                          <a:pPr algn="ctr"/>
                          <a:r>
                            <a:rPr lang="en-US" altLang="zh-CN" sz="1000" dirty="0">
                              <a:solidFill>
                                <a:schemeClr val="bg2"/>
                              </a:solidFill>
                            </a:rPr>
                            <a:t>p</a:t>
                          </a:r>
                          <a:endParaRPr lang="zh-CN" altLang="en-US" sz="1000" dirty="0">
                            <a:solidFill>
                              <a:schemeClr val="bg2"/>
                            </a:solidFill>
                          </a:endParaRPr>
                        </a:p>
                      </a:txBody>
                      <a:tcPr/>
                    </a:tc>
                    <a:tc>
                      <a:txBody>
                        <a:bodyPr/>
                        <a:lstStyle/>
                        <a:p>
                          <a:pPr algn="ctr"/>
                          <a:r>
                            <a:rPr lang="en-US" altLang="zh-CN" sz="1000" dirty="0">
                              <a:solidFill>
                                <a:schemeClr val="bg2"/>
                              </a:solidFill>
                            </a:rPr>
                            <a:t>e</a:t>
                          </a:r>
                          <a:endParaRPr lang="zh-CN" altLang="en-US" sz="1000" dirty="0">
                            <a:solidFill>
                              <a:schemeClr val="bg2"/>
                            </a:solidFill>
                          </a:endParaRPr>
                        </a:p>
                      </a:txBody>
                      <a:tcPr/>
                    </a:tc>
                    <a:tc>
                      <a:txBody>
                        <a:bodyPr/>
                        <a:lstStyle/>
                        <a:p>
                          <a:pPr algn="ctr"/>
                          <a:r>
                            <a:rPr lang="en-US" altLang="zh-CN" sz="1000" dirty="0">
                              <a:solidFill>
                                <a:schemeClr val="bg2"/>
                              </a:solidFill>
                            </a:rPr>
                            <a:t>p</a:t>
                          </a:r>
                          <a:endParaRPr lang="zh-CN" altLang="en-US" sz="1000" dirty="0">
                            <a:solidFill>
                              <a:schemeClr val="bg2"/>
                            </a:solidFill>
                          </a:endParaRPr>
                        </a:p>
                      </a:txBody>
                      <a:tcPr/>
                    </a:tc>
                    <a:tc>
                      <a:txBody>
                        <a:bodyPr/>
                        <a:lstStyle/>
                        <a:p>
                          <a:pPr algn="ctr"/>
                          <a:r>
                            <a:rPr lang="en-US" altLang="zh-CN" sz="1000" dirty="0">
                              <a:solidFill>
                                <a:schemeClr val="bg2"/>
                              </a:solidFill>
                            </a:rPr>
                            <a:t>e</a:t>
                          </a:r>
                          <a:endParaRPr lang="zh-CN" altLang="en-US" sz="1000" dirty="0">
                            <a:solidFill>
                              <a:schemeClr val="bg2"/>
                            </a:solidFill>
                          </a:endParaRPr>
                        </a:p>
                      </a:txBody>
                      <a:tcPr/>
                    </a:tc>
                    <a:tc>
                      <a:txBody>
                        <a:bodyPr/>
                        <a:lstStyle/>
                        <a:p>
                          <a:pPr algn="ctr"/>
                          <a:r>
                            <a:rPr lang="en-US" altLang="zh-CN" sz="1000" dirty="0">
                              <a:solidFill>
                                <a:schemeClr val="bg2"/>
                              </a:solidFill>
                            </a:rPr>
                            <a:t>p</a:t>
                          </a:r>
                          <a:endParaRPr lang="zh-CN" altLang="en-US" sz="1000" dirty="0">
                            <a:solidFill>
                              <a:schemeClr val="bg2"/>
                            </a:solidFill>
                          </a:endParaRPr>
                        </a:p>
                      </a:txBody>
                      <a:tcPr/>
                    </a:tc>
                    <a:extLst>
                      <a:ext uri="{0D108BD9-81ED-4DB2-BD59-A6C34878D82A}">
                        <a16:rowId xmlns:a16="http://schemas.microsoft.com/office/drawing/2014/main" val="1600060698"/>
                      </a:ext>
                    </a:extLst>
                  </a:tr>
                  <a:tr h="180000">
                    <a:tc>
                      <a:txBody>
                        <a:bodyPr/>
                        <a:lstStyle/>
                        <a:p>
                          <a:pPr algn="l"/>
                          <a:r>
                            <a:rPr lang="en-US" altLang="zh-CN" sz="1000" dirty="0">
                              <a:solidFill>
                                <a:schemeClr val="bg2"/>
                              </a:solidFill>
                            </a:rPr>
                            <a:t>Circumference(m)</a:t>
                          </a:r>
                          <a:endParaRPr lang="zh-CN" altLang="en-US" sz="1000" dirty="0">
                            <a:solidFill>
                              <a:schemeClr val="bg2"/>
                            </a:solidFill>
                          </a:endParaRPr>
                        </a:p>
                      </a:txBody>
                      <a:tcPr/>
                    </a:tc>
                    <a:tc>
                      <a:txBody>
                        <a:bodyPr/>
                        <a:lstStyle/>
                        <a:p>
                          <a:pPr algn="ctr"/>
                          <a:r>
                            <a:rPr lang="en-US" altLang="zh-CN" sz="1000" dirty="0">
                              <a:solidFill>
                                <a:schemeClr val="bg2"/>
                              </a:solidFill>
                            </a:rPr>
                            <a:t>809.44</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1341.58</a:t>
                          </a:r>
                          <a:endParaRPr lang="zh-CN" altLang="en-US" sz="1000" dirty="0">
                            <a:solidFill>
                              <a:schemeClr val="bg2"/>
                            </a:solidFill>
                          </a:endParaRPr>
                        </a:p>
                      </a:txBody>
                      <a:tcPr/>
                    </a:tc>
                    <a:tc>
                      <a:txBody>
                        <a:bodyPr/>
                        <a:lstStyle/>
                        <a:p>
                          <a:pPr algn="ctr"/>
                          <a:r>
                            <a:rPr lang="en-US" altLang="zh-CN" sz="1000" dirty="0">
                              <a:solidFill>
                                <a:schemeClr val="bg2"/>
                              </a:solidFill>
                            </a:rPr>
                            <a:t>1151.20</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1149.07</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1151.20</a:t>
                          </a:r>
                          <a:endParaRPr lang="zh-CN" altLang="en-US" sz="1000" dirty="0">
                            <a:solidFill>
                              <a:schemeClr val="bg2"/>
                            </a:solidFill>
                          </a:endParaRPr>
                        </a:p>
                      </a:txBody>
                      <a:tcPr>
                        <a:solidFill>
                          <a:srgbClr val="E9EDF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1149.07</a:t>
                          </a:r>
                          <a:endParaRPr lang="zh-CN" altLang="en-US" sz="1000" dirty="0">
                            <a:solidFill>
                              <a:schemeClr val="bg2"/>
                            </a:solidFill>
                          </a:endParaRPr>
                        </a:p>
                      </a:txBody>
                      <a:tcPr>
                        <a:solidFill>
                          <a:srgbClr val="E9EDF4"/>
                        </a:solidFill>
                      </a:tcPr>
                    </a:tc>
                    <a:extLst>
                      <a:ext uri="{0D108BD9-81ED-4DB2-BD59-A6C34878D82A}">
                        <a16:rowId xmlns:a16="http://schemas.microsoft.com/office/drawing/2014/main" val="269679980"/>
                      </a:ext>
                    </a:extLst>
                  </a:tr>
                  <a:tr h="180000">
                    <a:tc>
                      <a:txBody>
                        <a:bodyPr/>
                        <a:lstStyle/>
                        <a:p>
                          <a:pPr algn="l"/>
                          <a:r>
                            <a:rPr lang="en-US" altLang="zh-CN" sz="1000" dirty="0">
                              <a:solidFill>
                                <a:schemeClr val="bg2"/>
                              </a:solidFill>
                            </a:rPr>
                            <a:t>Kinetic energy (GeV)</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19.08</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19.08</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19.08</a:t>
                          </a:r>
                          <a:endParaRPr lang="zh-CN" altLang="en-US" sz="1000" dirty="0">
                            <a:solidFill>
                              <a:schemeClr val="bg2"/>
                            </a:solidFill>
                          </a:endParaRPr>
                        </a:p>
                      </a:txBody>
                      <a:tcPr/>
                    </a:tc>
                    <a:extLst>
                      <a:ext uri="{0D108BD9-81ED-4DB2-BD59-A6C34878D82A}">
                        <a16:rowId xmlns:a16="http://schemas.microsoft.com/office/drawing/2014/main" val="1471574549"/>
                      </a:ext>
                    </a:extLst>
                  </a:tr>
                  <a:tr h="180000">
                    <a:tc>
                      <a:txBody>
                        <a:bodyPr/>
                        <a:lstStyle/>
                        <a:p>
                          <a:pPr algn="l"/>
                          <a:r>
                            <a:rPr lang="en-US" altLang="zh-CN" sz="1000" dirty="0">
                              <a:solidFill>
                                <a:schemeClr val="bg2"/>
                              </a:solidFill>
                            </a:rPr>
                            <a:t>Momentum (GeV)</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a:t>
                          </a:r>
                          <a:endParaRPr lang="zh-CN" altLang="en-US" sz="1000" dirty="0">
                            <a:solidFill>
                              <a:schemeClr val="bg2"/>
                            </a:solidFill>
                          </a:endParaRPr>
                        </a:p>
                      </a:txBody>
                      <a:tcPr/>
                    </a:tc>
                    <a:extLst>
                      <a:ext uri="{0D108BD9-81ED-4DB2-BD59-A6C34878D82A}">
                        <a16:rowId xmlns:a16="http://schemas.microsoft.com/office/drawing/2014/main" val="554409298"/>
                      </a:ext>
                    </a:extLst>
                  </a:tr>
                  <a:tr h="180000">
                    <a:tc>
                      <a:txBody>
                        <a:bodyPr/>
                        <a:lstStyle/>
                        <a:p>
                          <a:pPr algn="l"/>
                          <a:r>
                            <a:rPr lang="en-US" altLang="zh-CN" sz="1000" dirty="0">
                              <a:solidFill>
                                <a:schemeClr val="bg2"/>
                              </a:solidFill>
                            </a:rPr>
                            <a:t>Total energy (GeV)</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20.02</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20.02</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20.02</a:t>
                          </a:r>
                          <a:endParaRPr lang="zh-CN" altLang="en-US" sz="1000" dirty="0">
                            <a:solidFill>
                              <a:schemeClr val="bg2"/>
                            </a:solidFill>
                          </a:endParaRPr>
                        </a:p>
                      </a:txBody>
                      <a:tcPr/>
                    </a:tc>
                    <a:extLst>
                      <a:ext uri="{0D108BD9-81ED-4DB2-BD59-A6C34878D82A}">
                        <a16:rowId xmlns:a16="http://schemas.microsoft.com/office/drawing/2014/main" val="2720874185"/>
                      </a:ext>
                    </a:extLst>
                  </a:tr>
                  <a:tr h="240564">
                    <a:tc>
                      <a:txBody>
                        <a:bodyPr/>
                        <a:lstStyle/>
                        <a:p>
                          <a:pPr algn="l"/>
                          <a:r>
                            <a:rPr lang="en-US" altLang="zh-CN" sz="1000" dirty="0">
                              <a:solidFill>
                                <a:schemeClr val="bg2"/>
                              </a:solidFill>
                            </a:rPr>
                            <a:t>CM energy (GeV)</a:t>
                          </a:r>
                          <a:endParaRPr lang="zh-CN" altLang="en-US" sz="1000" dirty="0">
                            <a:solidFill>
                              <a:schemeClr val="bg2"/>
                            </a:solidFill>
                          </a:endParaRPr>
                        </a:p>
                      </a:txBody>
                      <a:tcPr/>
                    </a:tc>
                    <a:tc gridSpan="6">
                      <a:txBody>
                        <a:bodyPr/>
                        <a:lstStyle/>
                        <a:p>
                          <a:pPr algn="ctr"/>
                          <a:r>
                            <a:rPr lang="en-US" altLang="zh-CN" sz="1000" dirty="0">
                              <a:solidFill>
                                <a:schemeClr val="bg2"/>
                              </a:solidFill>
                            </a:rPr>
                            <a:t>16.76</a:t>
                          </a:r>
                          <a:endParaRPr lang="zh-CN" altLang="en-US" sz="1000" dirty="0">
                            <a:solidFill>
                              <a:schemeClr val="bg2"/>
                            </a:solidFill>
                          </a:endParaRPr>
                        </a:p>
                      </a:txBody>
                      <a:tcPr>
                        <a:solidFill>
                          <a:srgbClr val="E9EDF4"/>
                        </a:solidFill>
                      </a:tcPr>
                    </a:tc>
                    <a:tc hMerge="1">
                      <a:txBody>
                        <a:bodyPr/>
                        <a:lstStyle/>
                        <a:p>
                          <a:pPr algn="ctr"/>
                          <a:endParaRPr lang="zh-CN" altLang="en-US" sz="1000" dirty="0">
                            <a:solidFill>
                              <a:schemeClr val="bg2"/>
                            </a:solidFill>
                          </a:endParaRPr>
                        </a:p>
                      </a:txBody>
                      <a:tcPr/>
                    </a:tc>
                    <a:tc hMerge="1">
                      <a:txBody>
                        <a:bodyPr/>
                        <a:lstStyle/>
                        <a:p>
                          <a:pPr algn="ctr"/>
                          <a:endParaRPr lang="zh-CN" altLang="en-US" sz="1000" dirty="0">
                            <a:solidFill>
                              <a:schemeClr val="bg2"/>
                            </a:solidFill>
                          </a:endParaRPr>
                        </a:p>
                      </a:txBody>
                      <a:tcPr>
                        <a:solidFill>
                          <a:srgbClr val="E9EDF4"/>
                        </a:solidFill>
                      </a:tcPr>
                    </a:tc>
                    <a:tc hMerge="1">
                      <a:txBody>
                        <a:bodyPr/>
                        <a:lstStyle/>
                        <a:p>
                          <a:pPr algn="ctr"/>
                          <a:endParaRPr lang="zh-CN" altLang="en-US" sz="1000" dirty="0">
                            <a:solidFill>
                              <a:schemeClr val="bg2"/>
                            </a:solidFill>
                          </a:endParaRPr>
                        </a:p>
                      </a:txBody>
                      <a:tcPr>
                        <a:solidFill>
                          <a:srgbClr val="E9EDF4"/>
                        </a:solidFill>
                      </a:tcPr>
                    </a:tc>
                    <a:tc hMerge="1">
                      <a:txBody>
                        <a:bodyPr/>
                        <a:lstStyle/>
                        <a:p>
                          <a:endParaRPr lang="zh-CN" altLang="en-US"/>
                        </a:p>
                      </a:txBody>
                      <a:tcPr/>
                    </a:tc>
                    <a:tc hMerge="1">
                      <a:txBody>
                        <a:bodyPr/>
                        <a:lstStyle/>
                        <a:p>
                          <a:pPr algn="ctr"/>
                          <a:endParaRPr lang="zh-CN" altLang="en-US" sz="1000" dirty="0">
                            <a:solidFill>
                              <a:schemeClr val="bg2"/>
                            </a:solidFill>
                          </a:endParaRPr>
                        </a:p>
                      </a:txBody>
                      <a:tcPr>
                        <a:solidFill>
                          <a:srgbClr val="E9EDF4"/>
                        </a:solidFill>
                      </a:tcPr>
                    </a:tc>
                    <a:extLst>
                      <a:ext uri="{0D108BD9-81ED-4DB2-BD59-A6C34878D82A}">
                        <a16:rowId xmlns:a16="http://schemas.microsoft.com/office/drawing/2014/main" val="961697609"/>
                      </a:ext>
                    </a:extLst>
                  </a:tr>
                  <a:tr h="240564">
                    <a:tc>
                      <a:txBody>
                        <a:bodyPr/>
                        <a:lstStyle/>
                        <a:p>
                          <a:pPr algn="l"/>
                          <a14:m>
                            <m:oMath xmlns:m="http://schemas.openxmlformats.org/officeDocument/2006/math">
                              <m:sSub>
                                <m:sSubPr>
                                  <m:ctrlPr>
                                    <a:rPr lang="en-US" altLang="zh-CN" sz="1000" b="0" i="1" smtClean="0">
                                      <a:solidFill>
                                        <a:schemeClr val="bg2"/>
                                      </a:solidFill>
                                      <a:latin typeface="Cambria Math" panose="02040503050406030204" pitchFamily="18" charset="0"/>
                                    </a:rPr>
                                  </m:ctrlPr>
                                </m:sSubPr>
                                <m:e>
                                  <m:r>
                                    <a:rPr lang="en-US" altLang="zh-CN" sz="1000" b="0" i="1" smtClean="0">
                                      <a:solidFill>
                                        <a:schemeClr val="bg2"/>
                                      </a:solidFill>
                                      <a:latin typeface="Cambria Math" panose="02040503050406030204" pitchFamily="18" charset="0"/>
                                    </a:rPr>
                                    <m:t>𝑓</m:t>
                                  </m:r>
                                </m:e>
                                <m:sub>
                                  <m:r>
                                    <m:rPr>
                                      <m:sty m:val="p"/>
                                    </m:rPr>
                                    <a:rPr lang="en-US" altLang="zh-CN" sz="1000" b="0" i="0" smtClean="0">
                                      <a:solidFill>
                                        <a:schemeClr val="bg2"/>
                                      </a:solidFill>
                                      <a:latin typeface="Cambria Math" panose="02040503050406030204" pitchFamily="18" charset="0"/>
                                    </a:rPr>
                                    <m:t>collision</m:t>
                                  </m:r>
                                </m:sub>
                              </m:sSub>
                            </m:oMath>
                          </a14:m>
                          <a:r>
                            <a:rPr lang="zh-CN" altLang="en-US" sz="1000" dirty="0">
                              <a:solidFill>
                                <a:schemeClr val="bg2"/>
                              </a:solidFill>
                            </a:rPr>
                            <a:t> </a:t>
                          </a:r>
                          <a:r>
                            <a:rPr lang="en-US" altLang="zh-CN" sz="1000" dirty="0">
                              <a:solidFill>
                                <a:schemeClr val="bg2"/>
                              </a:solidFill>
                            </a:rPr>
                            <a:t>(MHz)</a:t>
                          </a:r>
                          <a:endParaRPr lang="zh-CN" altLang="en-US" sz="1000" dirty="0">
                            <a:solidFill>
                              <a:schemeClr val="bg2"/>
                            </a:solidFill>
                          </a:endParaRPr>
                        </a:p>
                      </a:txBody>
                      <a:tcPr/>
                    </a:tc>
                    <a:tc gridSpan="6">
                      <a:txBody>
                        <a:bodyPr/>
                        <a:lstStyle/>
                        <a:p>
                          <a:pPr algn="ctr"/>
                          <a:r>
                            <a:rPr lang="en-US" altLang="zh-CN" sz="1000" dirty="0">
                              <a:solidFill>
                                <a:schemeClr val="bg2"/>
                              </a:solidFill>
                            </a:rPr>
                            <a:t>100</a:t>
                          </a: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tc>
                    <a:tc hMerge="1">
                      <a:txBody>
                        <a:bodyPr/>
                        <a:lstStyle/>
                        <a:p>
                          <a:pPr algn="ct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D0D8E8"/>
                        </a:solidFill>
                      </a:tcPr>
                    </a:tc>
                    <a:tc hMerge="1">
                      <a:txBody>
                        <a:bodyPr/>
                        <a:lstStyle/>
                        <a:p>
                          <a:endParaRPr lang="zh-CN" altLang="en-US"/>
                        </a:p>
                      </a:txBody>
                      <a:tcPr/>
                    </a:tc>
                    <a:tc hMerge="1">
                      <a:txBody>
                        <a:bodyPr/>
                        <a:lstStyle/>
                        <a:p>
                          <a:pPr algn="ctr"/>
                          <a:endParaRPr lang="zh-CN" altLang="en-US" sz="1000" dirty="0">
                            <a:solidFill>
                              <a:schemeClr val="bg2"/>
                            </a:solidFill>
                          </a:endParaRPr>
                        </a:p>
                      </a:txBody>
                      <a:tcPr>
                        <a:solidFill>
                          <a:srgbClr val="D0D8E8"/>
                        </a:solidFill>
                      </a:tcPr>
                    </a:tc>
                    <a:extLst>
                      <a:ext uri="{0D108BD9-81ED-4DB2-BD59-A6C34878D82A}">
                        <a16:rowId xmlns:a16="http://schemas.microsoft.com/office/drawing/2014/main" val="3754245184"/>
                      </a:ext>
                    </a:extLst>
                  </a:tr>
                  <a:tr h="0">
                    <a:tc>
                      <a:txBody>
                        <a:bodyPr/>
                        <a:lstStyle/>
                        <a:p>
                          <a:pPr algn="l"/>
                          <a:r>
                            <a:rPr lang="en-US" altLang="zh-CN" sz="1000" dirty="0">
                              <a:solidFill>
                                <a:schemeClr val="bg2"/>
                              </a:solidFill>
                            </a:rPr>
                            <a:t>Polarization</a:t>
                          </a:r>
                          <a:endParaRPr lang="zh-CN" altLang="en-US" sz="1000" dirty="0">
                            <a:solidFill>
                              <a:schemeClr val="bg2"/>
                            </a:solidFill>
                          </a:endParaRPr>
                        </a:p>
                      </a:txBody>
                      <a:tcPr/>
                    </a:tc>
                    <a:tc>
                      <a:txBody>
                        <a:bodyPr/>
                        <a:lstStyle/>
                        <a:p>
                          <a:pPr algn="ctr"/>
                          <a:r>
                            <a:rPr lang="en-US" altLang="zh-CN" sz="1000" dirty="0">
                              <a:solidFill>
                                <a:schemeClr val="bg2"/>
                              </a:solidFill>
                            </a:rPr>
                            <a:t>80%</a:t>
                          </a:r>
                          <a:endParaRPr lang="zh-CN" altLang="en-US" sz="1000" dirty="0">
                            <a:solidFill>
                              <a:schemeClr val="bg2"/>
                            </a:solidFill>
                          </a:endParaRPr>
                        </a:p>
                      </a:txBody>
                      <a:tcPr/>
                    </a:tc>
                    <a:tc>
                      <a:txBody>
                        <a:bodyPr/>
                        <a:lstStyle/>
                        <a:p>
                          <a:pPr algn="ctr"/>
                          <a:r>
                            <a:rPr lang="en-US" altLang="zh-CN" sz="1000" dirty="0">
                              <a:solidFill>
                                <a:schemeClr val="bg2"/>
                              </a:solidFill>
                            </a:rPr>
                            <a:t>70%</a:t>
                          </a:r>
                          <a:endParaRPr lang="zh-CN" altLang="en-US" sz="1000" dirty="0">
                            <a:solidFill>
                              <a:schemeClr val="bg2"/>
                            </a:solidFill>
                          </a:endParaRPr>
                        </a:p>
                      </a:txBody>
                      <a:tcPr/>
                    </a:tc>
                    <a:tc>
                      <a:txBody>
                        <a:bodyPr/>
                        <a:lstStyle/>
                        <a:p>
                          <a:pPr algn="ctr"/>
                          <a:r>
                            <a:rPr lang="en-US" altLang="zh-CN" sz="1000" dirty="0">
                              <a:solidFill>
                                <a:schemeClr val="bg2"/>
                              </a:solidFill>
                            </a:rPr>
                            <a:t>80%</a:t>
                          </a:r>
                          <a:endParaRPr lang="zh-CN" altLang="en-US" sz="1000" dirty="0">
                            <a:solidFill>
                              <a:schemeClr val="bg2"/>
                            </a:solidFill>
                          </a:endParaRPr>
                        </a:p>
                      </a:txBody>
                      <a:tcPr/>
                    </a:tc>
                    <a:tc>
                      <a:txBody>
                        <a:bodyPr/>
                        <a:lstStyle/>
                        <a:p>
                          <a:pPr algn="ctr"/>
                          <a:r>
                            <a:rPr lang="en-US" altLang="zh-CN" sz="1000" dirty="0">
                              <a:solidFill>
                                <a:schemeClr val="bg2"/>
                              </a:solidFill>
                            </a:rPr>
                            <a:t>70%</a:t>
                          </a:r>
                          <a:endParaRPr lang="zh-CN" altLang="en-US" sz="1000" dirty="0">
                            <a:solidFill>
                              <a:schemeClr val="bg2"/>
                            </a:solidFill>
                          </a:endParaRPr>
                        </a:p>
                      </a:txBody>
                      <a:tcPr/>
                    </a:tc>
                    <a:tc>
                      <a:txBody>
                        <a:bodyPr/>
                        <a:lstStyle/>
                        <a:p>
                          <a:pPr algn="ctr"/>
                          <a:r>
                            <a:rPr lang="en-US" altLang="zh-CN" sz="1000" dirty="0">
                              <a:solidFill>
                                <a:schemeClr val="bg2"/>
                              </a:solidFill>
                            </a:rPr>
                            <a:t>80%</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70%</a:t>
                          </a:r>
                          <a:endParaRPr lang="zh-CN" altLang="en-US" sz="1000" dirty="0">
                            <a:solidFill>
                              <a:schemeClr val="bg2"/>
                            </a:solidFill>
                          </a:endParaRPr>
                        </a:p>
                      </a:txBody>
                      <a:tcPr/>
                    </a:tc>
                    <a:extLst>
                      <a:ext uri="{0D108BD9-81ED-4DB2-BD59-A6C34878D82A}">
                        <a16:rowId xmlns:a16="http://schemas.microsoft.com/office/drawing/2014/main" val="3422264698"/>
                      </a:ext>
                    </a:extLst>
                  </a:tr>
                  <a:tr h="0">
                    <a:tc>
                      <a:txBody>
                        <a:bodyPr/>
                        <a:lstStyle/>
                        <a:p>
                          <a:pPr algn="l"/>
                          <a14:m>
                            <m:oMath xmlns:m="http://schemas.openxmlformats.org/officeDocument/2006/math">
                              <m:r>
                                <a:rPr lang="en-US" altLang="zh-CN" sz="1000" b="0" i="1" smtClean="0">
                                  <a:solidFill>
                                    <a:schemeClr val="bg2"/>
                                  </a:solidFill>
                                  <a:latin typeface="Cambria Math" panose="02040503050406030204" pitchFamily="18" charset="0"/>
                                </a:rPr>
                                <m:t>𝐵</m:t>
                              </m:r>
                              <m:r>
                                <a:rPr lang="en-US" altLang="zh-CN" sz="1000" b="0" i="1" smtClean="0">
                                  <a:solidFill>
                                    <a:schemeClr val="bg2"/>
                                  </a:solidFill>
                                  <a:latin typeface="Cambria Math" panose="02040503050406030204" pitchFamily="18" charset="0"/>
                                </a:rPr>
                                <m:t>𝜌</m:t>
                              </m:r>
                            </m:oMath>
                          </a14:m>
                          <a:r>
                            <a:rPr lang="zh-CN" altLang="en-US" sz="1000" dirty="0">
                              <a:solidFill>
                                <a:schemeClr val="bg2"/>
                              </a:solidFill>
                            </a:rPr>
                            <a:t> </a:t>
                          </a:r>
                          <a:r>
                            <a:rPr lang="en-US" altLang="zh-CN" sz="1000" dirty="0">
                              <a:solidFill>
                                <a:schemeClr val="bg2"/>
                              </a:solidFill>
                            </a:rPr>
                            <a:t>(</a:t>
                          </a:r>
                          <a:r>
                            <a:rPr lang="en-US" altLang="zh-CN" sz="1000" dirty="0" err="1">
                              <a:solidFill>
                                <a:schemeClr val="bg2"/>
                              </a:solidFill>
                            </a:rPr>
                            <a:t>T∙m</a:t>
                          </a: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11.7</a:t>
                          </a:r>
                          <a:endParaRPr lang="zh-CN" altLang="en-US" sz="1000" dirty="0">
                            <a:solidFill>
                              <a:schemeClr val="bg2"/>
                            </a:solidFill>
                          </a:endParaRPr>
                        </a:p>
                      </a:txBody>
                      <a:tcPr/>
                    </a:tc>
                    <a:tc>
                      <a:txBody>
                        <a:bodyPr/>
                        <a:lstStyle/>
                        <a:p>
                          <a:pPr algn="ctr"/>
                          <a:r>
                            <a:rPr lang="en-US" altLang="zh-CN" sz="1000" dirty="0">
                              <a:solidFill>
                                <a:schemeClr val="bg2"/>
                              </a:solidFill>
                            </a:rPr>
                            <a:t>67.2</a:t>
                          </a:r>
                          <a:endParaRPr lang="zh-CN" altLang="en-US" sz="1000" dirty="0">
                            <a:solidFill>
                              <a:schemeClr val="bg2"/>
                            </a:solidFill>
                          </a:endParaRPr>
                        </a:p>
                      </a:txBody>
                      <a:tcPr/>
                    </a:tc>
                    <a:tc>
                      <a:txBody>
                        <a:bodyPr/>
                        <a:lstStyle/>
                        <a:p>
                          <a:pPr algn="ctr"/>
                          <a:r>
                            <a:rPr lang="en-US" altLang="zh-CN" sz="1000" dirty="0">
                              <a:solidFill>
                                <a:schemeClr val="bg2"/>
                              </a:solidFill>
                            </a:rPr>
                            <a:t>11.7</a:t>
                          </a:r>
                          <a:endParaRPr lang="zh-CN" altLang="en-US" sz="1000" dirty="0">
                            <a:solidFill>
                              <a:schemeClr val="bg2"/>
                            </a:solidFill>
                          </a:endParaRPr>
                        </a:p>
                      </a:txBody>
                      <a:tcPr/>
                    </a:tc>
                    <a:tc>
                      <a:txBody>
                        <a:bodyPr/>
                        <a:lstStyle/>
                        <a:p>
                          <a:pPr algn="ctr"/>
                          <a:r>
                            <a:rPr lang="en-US" altLang="zh-CN" sz="1000" dirty="0">
                              <a:solidFill>
                                <a:schemeClr val="bg2"/>
                              </a:solidFill>
                            </a:rPr>
                            <a:t>67.2</a:t>
                          </a:r>
                          <a:endParaRPr lang="zh-CN" altLang="en-US" sz="1000" dirty="0">
                            <a:solidFill>
                              <a:schemeClr val="bg2"/>
                            </a:solidFill>
                          </a:endParaRPr>
                        </a:p>
                      </a:txBody>
                      <a:tcPr/>
                    </a:tc>
                    <a:tc>
                      <a:txBody>
                        <a:bodyPr/>
                        <a:lstStyle/>
                        <a:p>
                          <a:pPr algn="ctr"/>
                          <a:r>
                            <a:rPr lang="en-US" altLang="zh-CN" sz="1000" dirty="0">
                              <a:solidFill>
                                <a:schemeClr val="bg2"/>
                              </a:solidFill>
                            </a:rPr>
                            <a:t>11.7</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67.2</a:t>
                          </a:r>
                          <a:endParaRPr lang="zh-CN" altLang="en-US" sz="1000" dirty="0">
                            <a:solidFill>
                              <a:schemeClr val="bg2"/>
                            </a:solidFill>
                          </a:endParaRPr>
                        </a:p>
                      </a:txBody>
                      <a:tcPr/>
                    </a:tc>
                    <a:extLst>
                      <a:ext uri="{0D108BD9-81ED-4DB2-BD59-A6C34878D82A}">
                        <a16:rowId xmlns:a16="http://schemas.microsoft.com/office/drawing/2014/main" val="2677034257"/>
                      </a:ext>
                    </a:extLst>
                  </a:tr>
                  <a:tr h="0">
                    <a:tc>
                      <a:txBody>
                        <a:bodyPr/>
                        <a:lstStyle/>
                        <a:p>
                          <a:pPr algn="l"/>
                          <a:r>
                            <a:rPr lang="en-US" altLang="zh-CN" sz="1000" dirty="0">
                              <a:solidFill>
                                <a:schemeClr val="bg2"/>
                              </a:solidFill>
                            </a:rPr>
                            <a:t>Particles per bunch (×10</a:t>
                          </a:r>
                          <a:r>
                            <a:rPr lang="en-US" altLang="zh-CN" sz="1000" baseline="30000" dirty="0">
                              <a:solidFill>
                                <a:schemeClr val="bg2"/>
                              </a:solidFill>
                            </a:rPr>
                            <a:t>11</a:t>
                          </a:r>
                          <a:r>
                            <a:rPr lang="en-US" altLang="zh-CN" sz="1000" baseline="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1.7</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1.25</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1.7</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0.76</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1.7</a:t>
                          </a:r>
                          <a:endParaRPr lang="zh-CN" altLang="en-US" sz="1000" dirty="0">
                            <a:solidFill>
                              <a:schemeClr val="bg2"/>
                            </a:solidFill>
                          </a:endParaRPr>
                        </a:p>
                      </a:txBody>
                      <a:tcPr>
                        <a:solidFill>
                          <a:srgbClr val="92D050"/>
                        </a:solidFill>
                      </a:tcPr>
                    </a:tc>
                    <a:tc>
                      <a:txBody>
                        <a:bodyPr/>
                        <a:lstStyle/>
                        <a:p>
                          <a:pPr algn="ctr"/>
                          <a:r>
                            <a:rPr lang="en-US" altLang="zh-CN" sz="1000" dirty="0">
                              <a:solidFill>
                                <a:schemeClr val="bg2"/>
                              </a:solidFill>
                            </a:rPr>
                            <a:t>1.05</a:t>
                          </a:r>
                          <a:endParaRPr lang="zh-CN" altLang="en-US" sz="1000" dirty="0">
                            <a:solidFill>
                              <a:schemeClr val="bg2"/>
                            </a:solidFill>
                          </a:endParaRPr>
                        </a:p>
                      </a:txBody>
                      <a:tcPr>
                        <a:solidFill>
                          <a:srgbClr val="92D050"/>
                        </a:solidFill>
                      </a:tcPr>
                    </a:tc>
                    <a:extLst>
                      <a:ext uri="{0D108BD9-81ED-4DB2-BD59-A6C34878D82A}">
                        <a16:rowId xmlns:a16="http://schemas.microsoft.com/office/drawing/2014/main" val="1663659852"/>
                      </a:ext>
                    </a:extLst>
                  </a:tr>
                  <a:tr h="0">
                    <a:tc>
                      <a:txBody>
                        <a:bodyPr/>
                        <a:lstStyle/>
                        <a:p>
                          <a:pPr algn="l"/>
                          <a14:m>
                            <m:oMath xmlns:m="http://schemas.openxmlformats.org/officeDocument/2006/math">
                              <m:sSub>
                                <m:sSubPr>
                                  <m:ctrlPr>
                                    <a:rPr lang="en-US" altLang="zh-CN" sz="1000" b="0" i="1" smtClean="0">
                                      <a:solidFill>
                                        <a:schemeClr val="bg2"/>
                                      </a:solidFill>
                                      <a:latin typeface="Cambria Math" panose="02040503050406030204" pitchFamily="18" charset="0"/>
                                    </a:rPr>
                                  </m:ctrlPr>
                                </m:sSubPr>
                                <m:e>
                                  <m:r>
                                    <a:rPr lang="en-US" altLang="zh-CN" sz="1000" b="0" i="1" smtClean="0">
                                      <a:solidFill>
                                        <a:schemeClr val="bg2"/>
                                      </a:solidFill>
                                      <a:latin typeface="Cambria Math" panose="02040503050406030204" pitchFamily="18" charset="0"/>
                                    </a:rPr>
                                    <m:t>𝜀</m:t>
                                  </m:r>
                                </m:e>
                                <m:sub>
                                  <m:r>
                                    <a:rPr lang="en-US" altLang="zh-CN" sz="1000" b="0" i="1" smtClean="0">
                                      <a:solidFill>
                                        <a:schemeClr val="bg2"/>
                                      </a:solidFill>
                                      <a:latin typeface="Cambria Math" panose="02040503050406030204" pitchFamily="18" charset="0"/>
                                    </a:rPr>
                                    <m:t>𝑥</m:t>
                                  </m:r>
                                </m:sub>
                              </m:sSub>
                              <m:r>
                                <a:rPr lang="en-US" altLang="zh-CN" sz="1000" b="0" i="1" smtClean="0">
                                  <a:solidFill>
                                    <a:schemeClr val="bg2"/>
                                  </a:solidFill>
                                  <a:latin typeface="Cambria Math" panose="02040503050406030204" pitchFamily="18" charset="0"/>
                                </a:rPr>
                                <m:t>/</m:t>
                              </m:r>
                              <m:sSub>
                                <m:sSubPr>
                                  <m:ctrlPr>
                                    <a:rPr lang="en-US" altLang="zh-CN" sz="1000" b="0" i="1" smtClean="0">
                                      <a:solidFill>
                                        <a:schemeClr val="bg2"/>
                                      </a:solidFill>
                                      <a:latin typeface="Cambria Math" panose="02040503050406030204" pitchFamily="18" charset="0"/>
                                    </a:rPr>
                                  </m:ctrlPr>
                                </m:sSubPr>
                                <m:e>
                                  <m:r>
                                    <a:rPr lang="en-US" altLang="zh-CN" sz="1000" b="0" i="1" smtClean="0">
                                      <a:solidFill>
                                        <a:schemeClr val="bg2"/>
                                      </a:solidFill>
                                      <a:latin typeface="Cambria Math" panose="02040503050406030204" pitchFamily="18" charset="0"/>
                                    </a:rPr>
                                    <m:t>𝜀</m:t>
                                  </m:r>
                                </m:e>
                                <m:sub>
                                  <m:r>
                                    <a:rPr lang="en-US" altLang="zh-CN" sz="1000" b="0" i="1" smtClean="0">
                                      <a:solidFill>
                                        <a:schemeClr val="bg2"/>
                                      </a:solidFill>
                                      <a:latin typeface="Cambria Math" panose="02040503050406030204" pitchFamily="18" charset="0"/>
                                    </a:rPr>
                                    <m:t>𝑦</m:t>
                                  </m:r>
                                </m:sub>
                              </m:sSub>
                            </m:oMath>
                          </a14:m>
                          <a:r>
                            <a:rPr lang="zh-CN" altLang="en-US" sz="1000" dirty="0">
                              <a:solidFill>
                                <a:schemeClr val="bg2"/>
                              </a:solidFill>
                            </a:rPr>
                            <a:t> </a:t>
                          </a:r>
                          <a:r>
                            <a:rPr lang="en-US" altLang="zh-CN" sz="1000" dirty="0">
                              <a:solidFill>
                                <a:schemeClr val="bg2"/>
                              </a:solidFill>
                            </a:rPr>
                            <a:t>(</a:t>
                          </a:r>
                          <a:r>
                            <a:rPr lang="en-US" altLang="zh-CN" sz="1000" dirty="0" err="1">
                              <a:solidFill>
                                <a:schemeClr val="bg2"/>
                              </a:solidFill>
                            </a:rPr>
                            <a:t>nm∙rad</a:t>
                          </a:r>
                          <a:r>
                            <a:rPr lang="en-US" altLang="zh-CN" sz="1000" dirty="0">
                              <a:solidFill>
                                <a:schemeClr val="bg2"/>
                              </a:solidFill>
                            </a:rPr>
                            <a:t>, rms)</a:t>
                          </a:r>
                          <a:endParaRPr lang="zh-CN" altLang="en-US" sz="1000" dirty="0">
                            <a:solidFill>
                              <a:schemeClr val="bg2"/>
                            </a:solidFill>
                          </a:endParaRPr>
                        </a:p>
                      </a:txBody>
                      <a:tcPr/>
                    </a:tc>
                    <a:tc>
                      <a:txBody>
                        <a:bodyPr/>
                        <a:lstStyle/>
                        <a:p>
                          <a:pPr algn="ctr"/>
                          <a:r>
                            <a:rPr lang="en-US" altLang="zh-CN" sz="1000" dirty="0">
                              <a:solidFill>
                                <a:schemeClr val="bg2"/>
                              </a:solidFill>
                            </a:rPr>
                            <a:t>60/60</a:t>
                          </a:r>
                          <a:endParaRPr lang="zh-CN" altLang="en-US" sz="1000" dirty="0">
                            <a:solidFill>
                              <a:schemeClr val="bg2"/>
                            </a:solidFill>
                          </a:endParaRPr>
                        </a:p>
                      </a:txBody>
                      <a:tcPr/>
                    </a:tc>
                    <a:tc>
                      <a:txBody>
                        <a:bodyPr/>
                        <a:lstStyle/>
                        <a:p>
                          <a:pPr algn="ctr"/>
                          <a:r>
                            <a:rPr lang="en-US" altLang="zh-CN" sz="1000" dirty="0">
                              <a:solidFill>
                                <a:schemeClr val="bg2"/>
                              </a:solidFill>
                            </a:rPr>
                            <a:t>300/180</a:t>
                          </a:r>
                          <a:endParaRPr lang="zh-CN" altLang="en-US" sz="1000" dirty="0">
                            <a:solidFill>
                              <a:schemeClr val="bg2"/>
                            </a:solidFill>
                          </a:endParaRPr>
                        </a:p>
                      </a:txBody>
                      <a:tcPr/>
                    </a:tc>
                    <a:tc>
                      <a:txBody>
                        <a:bodyPr/>
                        <a:lstStyle/>
                        <a:p>
                          <a:pPr algn="ctr"/>
                          <a:r>
                            <a:rPr lang="en-US" altLang="zh-CN" sz="1000" dirty="0">
                              <a:solidFill>
                                <a:schemeClr val="bg2"/>
                              </a:solidFill>
                            </a:rPr>
                            <a:t>60/60</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80/40</a:t>
                          </a:r>
                          <a:endParaRPr lang="zh-CN" altLang="en-US" sz="1000" dirty="0">
                            <a:solidFill>
                              <a:schemeClr val="bg2"/>
                            </a:solidFill>
                          </a:endParaRPr>
                        </a:p>
                      </a:txBody>
                      <a:tcPr>
                        <a:solidFill>
                          <a:schemeClr val="accent2">
                            <a:lumMod val="60000"/>
                            <a:lumOff val="40000"/>
                          </a:schemeClr>
                        </a:solidFill>
                      </a:tcPr>
                    </a:tc>
                    <a:tc>
                      <a:txBody>
                        <a:bodyPr/>
                        <a:lstStyle/>
                        <a:p>
                          <a:pPr algn="ctr"/>
                          <a:r>
                            <a:rPr lang="en-US" altLang="zh-CN" sz="1000" dirty="0">
                              <a:solidFill>
                                <a:schemeClr val="bg2"/>
                              </a:solidFill>
                            </a:rPr>
                            <a:t>50/15</a:t>
                          </a:r>
                          <a:endParaRPr lang="zh-CN" altLang="en-US" sz="1000" dirty="0">
                            <a:solidFill>
                              <a:schemeClr val="bg2"/>
                            </a:solidFill>
                          </a:endParaRPr>
                        </a:p>
                      </a:txBody>
                      <a:tcPr>
                        <a:solidFill>
                          <a:srgbClr val="92D050"/>
                        </a:solidFill>
                      </a:tcPr>
                    </a:tc>
                    <a:tc>
                      <a:txBody>
                        <a:bodyPr/>
                        <a:lstStyle/>
                        <a:p>
                          <a:pPr algn="ctr"/>
                          <a:r>
                            <a:rPr lang="en-US" altLang="zh-CN" sz="1000" dirty="0">
                              <a:solidFill>
                                <a:schemeClr val="bg2"/>
                              </a:solidFill>
                            </a:rPr>
                            <a:t>100/50</a:t>
                          </a:r>
                          <a:endParaRPr lang="zh-CN" altLang="en-US" sz="1000" dirty="0">
                            <a:solidFill>
                              <a:schemeClr val="bg2"/>
                            </a:solidFill>
                          </a:endParaRPr>
                        </a:p>
                      </a:txBody>
                      <a:tcPr>
                        <a:solidFill>
                          <a:srgbClr val="92D050"/>
                        </a:solidFill>
                      </a:tcPr>
                    </a:tc>
                    <a:extLst>
                      <a:ext uri="{0D108BD9-81ED-4DB2-BD59-A6C34878D82A}">
                        <a16:rowId xmlns:a16="http://schemas.microsoft.com/office/drawing/2014/main" val="3210951491"/>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Sup>
                                <m:sSubSupPr>
                                  <m:ctrlPr>
                                    <a:rPr lang="en-US" altLang="zh-CN" sz="1000" b="0" i="1" smtClean="0">
                                      <a:solidFill>
                                        <a:schemeClr val="bg2"/>
                                      </a:solidFill>
                                      <a:latin typeface="Cambria Math" panose="02040503050406030204" pitchFamily="18" charset="0"/>
                                    </a:rPr>
                                  </m:ctrlPr>
                                </m:sSubSupPr>
                                <m:e>
                                  <m:r>
                                    <a:rPr lang="en-US" altLang="zh-CN" sz="1000" b="0" i="1" smtClean="0">
                                      <a:solidFill>
                                        <a:schemeClr val="bg2"/>
                                      </a:solidFill>
                                      <a:latin typeface="Cambria Math" panose="02040503050406030204" pitchFamily="18" charset="0"/>
                                    </a:rPr>
                                    <m:t>𝛽</m:t>
                                  </m:r>
                                </m:e>
                                <m:sub>
                                  <m:r>
                                    <a:rPr lang="en-US" altLang="zh-CN" sz="1000" b="0" i="1" smtClean="0">
                                      <a:solidFill>
                                        <a:schemeClr val="bg2"/>
                                      </a:solidFill>
                                      <a:latin typeface="Cambria Math" panose="02040503050406030204" pitchFamily="18" charset="0"/>
                                    </a:rPr>
                                    <m:t>𝑥</m:t>
                                  </m:r>
                                </m:sub>
                                <m:sup>
                                  <m:r>
                                    <a:rPr lang="en-US" altLang="zh-CN" sz="1000" b="0" i="1" smtClean="0">
                                      <a:solidFill>
                                        <a:schemeClr val="bg2"/>
                                      </a:solidFill>
                                      <a:latin typeface="Cambria Math" panose="02040503050406030204" pitchFamily="18" charset="0"/>
                                    </a:rPr>
                                    <m:t>∗</m:t>
                                  </m:r>
                                </m:sup>
                              </m:sSubSup>
                              <m:r>
                                <a:rPr lang="en-US" altLang="zh-CN" sz="1000" b="0" i="1" smtClean="0">
                                  <a:solidFill>
                                    <a:schemeClr val="bg2"/>
                                  </a:solidFill>
                                  <a:latin typeface="Cambria Math" panose="02040503050406030204" pitchFamily="18" charset="0"/>
                                </a:rPr>
                                <m:t>/</m:t>
                              </m:r>
                              <m:sSubSup>
                                <m:sSubSupPr>
                                  <m:ctrlPr>
                                    <a:rPr lang="en-US" altLang="zh-CN" sz="1000" b="0" i="1" smtClean="0">
                                      <a:solidFill>
                                        <a:schemeClr val="bg2"/>
                                      </a:solidFill>
                                      <a:latin typeface="Cambria Math" panose="02040503050406030204" pitchFamily="18" charset="0"/>
                                    </a:rPr>
                                  </m:ctrlPr>
                                </m:sSubSupPr>
                                <m:e>
                                  <m:r>
                                    <a:rPr lang="en-US" altLang="zh-CN" sz="1000" b="0" i="1" smtClean="0">
                                      <a:solidFill>
                                        <a:schemeClr val="bg2"/>
                                      </a:solidFill>
                                      <a:latin typeface="Cambria Math" panose="02040503050406030204" pitchFamily="18" charset="0"/>
                                    </a:rPr>
                                    <m:t>𝛽</m:t>
                                  </m:r>
                                </m:e>
                                <m:sub>
                                  <m:r>
                                    <a:rPr lang="en-US" altLang="zh-CN" sz="1000" b="0" i="1" smtClean="0">
                                      <a:solidFill>
                                        <a:schemeClr val="bg2"/>
                                      </a:solidFill>
                                      <a:latin typeface="Cambria Math" panose="02040503050406030204" pitchFamily="18" charset="0"/>
                                    </a:rPr>
                                    <m:t>𝑦</m:t>
                                  </m:r>
                                </m:sub>
                                <m:sup>
                                  <m:r>
                                    <a:rPr lang="en-US" altLang="zh-CN" sz="1000" b="0" i="1" smtClean="0">
                                      <a:solidFill>
                                        <a:schemeClr val="bg2"/>
                                      </a:solidFill>
                                      <a:latin typeface="Cambria Math" panose="02040503050406030204" pitchFamily="18" charset="0"/>
                                    </a:rPr>
                                    <m:t>∗</m:t>
                                  </m:r>
                                </m:sup>
                              </m:sSubSup>
                            </m:oMath>
                          </a14:m>
                          <a:r>
                            <a:rPr lang="zh-CN" altLang="en-US" sz="1000" dirty="0">
                              <a:solidFill>
                                <a:schemeClr val="bg2"/>
                              </a:solidFill>
                            </a:rPr>
                            <a:t> </a:t>
                          </a:r>
                          <a:r>
                            <a:rPr lang="en-US" altLang="zh-CN" sz="1000" dirty="0">
                              <a:solidFill>
                                <a:schemeClr val="bg2"/>
                              </a:solidFill>
                            </a:rPr>
                            <a:t>(cm)</a:t>
                          </a:r>
                          <a:endParaRPr lang="zh-CN" altLang="en-US" sz="1000" dirty="0">
                            <a:solidFill>
                              <a:schemeClr val="bg2"/>
                            </a:solidFill>
                          </a:endParaRPr>
                        </a:p>
                      </a:txBody>
                      <a:tcPr/>
                    </a:tc>
                    <a:tc>
                      <a:txBody>
                        <a:bodyPr/>
                        <a:lstStyle/>
                        <a:p>
                          <a:pPr algn="ctr"/>
                          <a:r>
                            <a:rPr lang="en-US" altLang="zh-CN" sz="1000" dirty="0">
                              <a:solidFill>
                                <a:schemeClr val="bg2"/>
                              </a:solidFill>
                            </a:rPr>
                            <a:t>20/6</a:t>
                          </a:r>
                          <a:endParaRPr lang="zh-CN" altLang="en-US" sz="1000" dirty="0">
                            <a:solidFill>
                              <a:schemeClr val="bg2"/>
                            </a:solidFill>
                          </a:endParaRPr>
                        </a:p>
                      </a:txBody>
                      <a:tcPr/>
                    </a:tc>
                    <a:tc>
                      <a:txBody>
                        <a:bodyPr/>
                        <a:lstStyle/>
                        <a:p>
                          <a:pPr algn="ctr"/>
                          <a:r>
                            <a:rPr lang="en-US" altLang="zh-CN" sz="1000" dirty="0">
                              <a:solidFill>
                                <a:schemeClr val="bg2"/>
                              </a:solidFill>
                            </a:rPr>
                            <a:t>4/2</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5.3/1.3</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4/2</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10/4</a:t>
                          </a:r>
                          <a:endParaRPr lang="zh-CN" altLang="en-US" sz="1000" dirty="0">
                            <a:solidFill>
                              <a:schemeClr val="bg2"/>
                            </a:solidFill>
                          </a:endParaRPr>
                        </a:p>
                      </a:txBody>
                      <a:tcPr>
                        <a:solidFill>
                          <a:srgbClr val="92D050"/>
                        </a:solidFill>
                      </a:tcPr>
                    </a:tc>
                    <a:tc>
                      <a:txBody>
                        <a:bodyPr/>
                        <a:lstStyle/>
                        <a:p>
                          <a:pPr algn="ctr"/>
                          <a:r>
                            <a:rPr lang="en-US" altLang="zh-CN" sz="1000" dirty="0">
                              <a:solidFill>
                                <a:schemeClr val="bg2"/>
                              </a:solidFill>
                            </a:rPr>
                            <a:t>5/1.2</a:t>
                          </a:r>
                          <a:endParaRPr lang="zh-CN" altLang="en-US" sz="1000" dirty="0">
                            <a:solidFill>
                              <a:schemeClr val="bg2"/>
                            </a:solidFill>
                          </a:endParaRPr>
                        </a:p>
                      </a:txBody>
                      <a:tcPr>
                        <a:solidFill>
                          <a:srgbClr val="92D050"/>
                        </a:solidFill>
                      </a:tcPr>
                    </a:tc>
                    <a:extLst>
                      <a:ext uri="{0D108BD9-81ED-4DB2-BD59-A6C34878D82A}">
                        <a16:rowId xmlns:a16="http://schemas.microsoft.com/office/drawing/2014/main" val="2612860442"/>
                      </a:ext>
                    </a:extLst>
                  </a:tr>
                  <a:tr h="0">
                    <a:tc>
                      <a:txBody>
                        <a:bodyPr/>
                        <a:lstStyle/>
                        <a:p>
                          <a:pPr algn="l"/>
                          <a:r>
                            <a:rPr lang="en-US" altLang="zh-CN" sz="1000" dirty="0">
                              <a:solidFill>
                                <a:schemeClr val="bg2"/>
                              </a:solidFill>
                            </a:rPr>
                            <a:t>Bunch length (cm, rms)</a:t>
                          </a:r>
                          <a:endParaRPr lang="zh-CN" altLang="en-US" sz="1000" dirty="0">
                            <a:solidFill>
                              <a:schemeClr val="bg2"/>
                            </a:solidFill>
                          </a:endParaRPr>
                        </a:p>
                      </a:txBody>
                      <a:tcPr/>
                    </a:tc>
                    <a:tc>
                      <a:txBody>
                        <a:bodyPr/>
                        <a:lstStyle/>
                        <a:p>
                          <a:pPr algn="ctr"/>
                          <a:r>
                            <a:rPr lang="en-US" altLang="zh-CN" sz="1000" dirty="0">
                              <a:solidFill>
                                <a:schemeClr val="bg2"/>
                              </a:solidFill>
                            </a:rPr>
                            <a:t>2</a:t>
                          </a:r>
                          <a:endParaRPr lang="zh-CN" altLang="en-US" sz="1000" dirty="0">
                            <a:solidFill>
                              <a:schemeClr val="bg2"/>
                            </a:solidFill>
                          </a:endParaRPr>
                        </a:p>
                      </a:txBody>
                      <a:tcPr/>
                    </a:tc>
                    <a:tc>
                      <a:txBody>
                        <a:bodyPr/>
                        <a:lstStyle/>
                        <a:p>
                          <a:pPr algn="ctr"/>
                          <a:r>
                            <a:rPr lang="en-US" altLang="zh-CN" sz="1000" dirty="0">
                              <a:solidFill>
                                <a:schemeClr val="bg2"/>
                              </a:solidFill>
                            </a:rPr>
                            <a:t>4</a:t>
                          </a:r>
                          <a:endParaRPr lang="zh-CN" altLang="en-US" sz="1000" dirty="0">
                            <a:solidFill>
                              <a:schemeClr val="bg2"/>
                            </a:solidFill>
                          </a:endParaRPr>
                        </a:p>
                      </a:txBody>
                      <a:tcPr/>
                    </a:tc>
                    <a:tc>
                      <a:txBody>
                        <a:bodyPr/>
                        <a:lstStyle/>
                        <a:p>
                          <a:pPr algn="ctr"/>
                          <a:r>
                            <a:rPr lang="en-US" altLang="zh-CN" sz="1000" dirty="0">
                              <a:solidFill>
                                <a:schemeClr val="bg2"/>
                              </a:solidFill>
                            </a:rPr>
                            <a:t>2</a:t>
                          </a:r>
                          <a:endParaRPr lang="zh-CN" altLang="en-US" sz="1000" dirty="0">
                            <a:solidFill>
                              <a:schemeClr val="bg2"/>
                            </a:solidFill>
                          </a:endParaRPr>
                        </a:p>
                      </a:txBody>
                      <a:tcPr/>
                    </a:tc>
                    <a:tc>
                      <a:txBody>
                        <a:bodyPr/>
                        <a:lstStyle/>
                        <a:p>
                          <a:pPr algn="ctr"/>
                          <a:r>
                            <a:rPr lang="en-US" altLang="zh-CN" sz="1000" dirty="0">
                              <a:solidFill>
                                <a:schemeClr val="bg2"/>
                              </a:solidFill>
                            </a:rPr>
                            <a:t>4</a:t>
                          </a:r>
                          <a:endParaRPr lang="zh-CN" altLang="en-US" sz="1000" dirty="0">
                            <a:solidFill>
                              <a:schemeClr val="bg2"/>
                            </a:solidFill>
                          </a:endParaRPr>
                        </a:p>
                      </a:txBody>
                      <a:tcPr>
                        <a:solidFill>
                          <a:schemeClr val="accent2">
                            <a:lumMod val="60000"/>
                            <a:lumOff val="40000"/>
                          </a:schemeClr>
                        </a:solidFill>
                      </a:tcPr>
                    </a:tc>
                    <a:tc>
                      <a:txBody>
                        <a:bodyPr/>
                        <a:lstStyle/>
                        <a:p>
                          <a:pPr algn="ctr"/>
                          <a:r>
                            <a:rPr lang="en-US" altLang="zh-CN" sz="1000" dirty="0">
                              <a:solidFill>
                                <a:schemeClr val="bg2"/>
                              </a:solidFill>
                            </a:rPr>
                            <a:t>0.75</a:t>
                          </a:r>
                          <a:endParaRPr lang="zh-CN" altLang="en-US" sz="1000" dirty="0">
                            <a:solidFill>
                              <a:schemeClr val="bg2"/>
                            </a:solidFill>
                          </a:endParaRPr>
                        </a:p>
                      </a:txBody>
                      <a:tcPr>
                        <a:solidFill>
                          <a:srgbClr val="92D050"/>
                        </a:solidFill>
                      </a:tcPr>
                    </a:tc>
                    <a:tc>
                      <a:txBody>
                        <a:bodyPr/>
                        <a:lstStyle/>
                        <a:p>
                          <a:pPr algn="ctr"/>
                          <a:r>
                            <a:rPr lang="en-US" altLang="zh-CN" sz="1000" dirty="0">
                              <a:solidFill>
                                <a:schemeClr val="bg2"/>
                              </a:solidFill>
                            </a:rPr>
                            <a:t>8</a:t>
                          </a:r>
                          <a:endParaRPr lang="zh-CN" altLang="en-US" sz="1000" dirty="0">
                            <a:solidFill>
                              <a:schemeClr val="bg2"/>
                            </a:solidFill>
                          </a:endParaRPr>
                        </a:p>
                      </a:txBody>
                      <a:tcPr>
                        <a:solidFill>
                          <a:srgbClr val="92D050"/>
                        </a:solidFill>
                      </a:tcPr>
                    </a:tc>
                    <a:extLst>
                      <a:ext uri="{0D108BD9-81ED-4DB2-BD59-A6C34878D82A}">
                        <a16:rowId xmlns:a16="http://schemas.microsoft.com/office/drawing/2014/main" val="98991201"/>
                      </a:ext>
                    </a:extLst>
                  </a:tr>
                  <a:tr h="0">
                    <a:tc>
                      <a:txBody>
                        <a:bodyPr/>
                        <a:lstStyle/>
                        <a:p>
                          <a:pPr algn="l"/>
                          <a:r>
                            <a:rPr lang="en-US" altLang="zh-CN" sz="1000" dirty="0">
                              <a:solidFill>
                                <a:schemeClr val="bg2"/>
                              </a:solidFill>
                            </a:rPr>
                            <a:t>Beam-beam parameter </a:t>
                          </a:r>
                          <a14:m>
                            <m:oMath xmlns:m="http://schemas.openxmlformats.org/officeDocument/2006/math">
                              <m:sSub>
                                <m:sSubPr>
                                  <m:ctrlPr>
                                    <a:rPr lang="en-US" altLang="zh-CN" sz="1000" b="0" i="1" smtClean="0">
                                      <a:solidFill>
                                        <a:schemeClr val="bg2"/>
                                      </a:solidFill>
                                      <a:latin typeface="Cambria Math" panose="02040503050406030204" pitchFamily="18" charset="0"/>
                                    </a:rPr>
                                  </m:ctrlPr>
                                </m:sSubPr>
                                <m:e>
                                  <m:r>
                                    <a:rPr lang="en-US" altLang="zh-CN" sz="1000" b="0" i="1" smtClean="0">
                                      <a:solidFill>
                                        <a:schemeClr val="bg2"/>
                                      </a:solidFill>
                                      <a:latin typeface="Cambria Math" panose="02040503050406030204" pitchFamily="18" charset="0"/>
                                    </a:rPr>
                                    <m:t>𝜉</m:t>
                                  </m:r>
                                </m:e>
                                <m:sub>
                                  <m:r>
                                    <a:rPr lang="en-US" altLang="zh-CN" sz="1000" b="0" i="1" smtClean="0">
                                      <a:solidFill>
                                        <a:schemeClr val="bg2"/>
                                      </a:solidFill>
                                      <a:latin typeface="Cambria Math" panose="02040503050406030204" pitchFamily="18" charset="0"/>
                                    </a:rPr>
                                    <m:t>𝑥</m:t>
                                  </m:r>
                                </m:sub>
                              </m:sSub>
                              <m:r>
                                <a:rPr lang="en-US" altLang="zh-CN" sz="1000" b="0" i="1" smtClean="0">
                                  <a:solidFill>
                                    <a:schemeClr val="bg2"/>
                                  </a:solidFill>
                                  <a:latin typeface="Cambria Math" panose="02040503050406030204" pitchFamily="18" charset="0"/>
                                </a:rPr>
                                <m:t>/</m:t>
                              </m:r>
                              <m:sSub>
                                <m:sSubPr>
                                  <m:ctrlPr>
                                    <a:rPr lang="en-US" altLang="zh-CN" sz="1000" b="0" i="1" smtClean="0">
                                      <a:solidFill>
                                        <a:schemeClr val="bg2"/>
                                      </a:solidFill>
                                      <a:latin typeface="Cambria Math" panose="02040503050406030204" pitchFamily="18" charset="0"/>
                                    </a:rPr>
                                  </m:ctrlPr>
                                </m:sSubPr>
                                <m:e>
                                  <m:r>
                                    <a:rPr lang="en-US" altLang="zh-CN" sz="1000" b="0" i="1" smtClean="0">
                                      <a:solidFill>
                                        <a:schemeClr val="bg2"/>
                                      </a:solidFill>
                                      <a:latin typeface="Cambria Math" panose="02040503050406030204" pitchFamily="18" charset="0"/>
                                    </a:rPr>
                                    <m:t>𝜉</m:t>
                                  </m:r>
                                </m:e>
                                <m:sub>
                                  <m:r>
                                    <a:rPr lang="en-US" altLang="zh-CN" sz="1000" b="0" i="1" smtClean="0">
                                      <a:solidFill>
                                        <a:schemeClr val="bg2"/>
                                      </a:solidFill>
                                      <a:latin typeface="Cambria Math" panose="02040503050406030204" pitchFamily="18" charset="0"/>
                                    </a:rPr>
                                    <m:t>𝑦</m:t>
                                  </m:r>
                                </m:sub>
                              </m:sSub>
                            </m:oMath>
                          </a14:m>
                          <a:endParaRPr lang="zh-CN" altLang="en-US" sz="1000" dirty="0">
                            <a:solidFill>
                              <a:schemeClr val="bg2"/>
                            </a:solidFill>
                          </a:endParaRPr>
                        </a:p>
                      </a:txBody>
                      <a:tcPr/>
                    </a:tc>
                    <a:tc>
                      <a:txBody>
                        <a:bodyPr/>
                        <a:lstStyle/>
                        <a:p>
                          <a:pPr algn="ctr"/>
                          <a:r>
                            <a:rPr lang="en-US" altLang="zh-CN" sz="1000" dirty="0">
                              <a:solidFill>
                                <a:schemeClr val="bg2"/>
                              </a:solidFill>
                            </a:rPr>
                            <a:t>0.09/0.05</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0.004/0.004</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0.056/0.028</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0.017/0.017</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0.102/0.118</a:t>
                          </a:r>
                          <a:endParaRPr lang="zh-CN" altLang="en-US" sz="1000" dirty="0">
                            <a:solidFill>
                              <a:schemeClr val="bg2"/>
                            </a:solidFill>
                          </a:endParaRPr>
                        </a:p>
                      </a:txBody>
                      <a:tcPr>
                        <a:solidFill>
                          <a:srgbClr val="92D050"/>
                        </a:solidFill>
                      </a:tcPr>
                    </a:tc>
                    <a:tc>
                      <a:txBody>
                        <a:bodyPr/>
                        <a:lstStyle/>
                        <a:p>
                          <a:pPr algn="ctr"/>
                          <a:r>
                            <a:rPr lang="en-US" altLang="zh-CN" sz="1000" dirty="0">
                              <a:solidFill>
                                <a:schemeClr val="bg2"/>
                              </a:solidFill>
                            </a:rPr>
                            <a:t>0.0144/0.01</a:t>
                          </a:r>
                          <a:endParaRPr lang="zh-CN" altLang="en-US" sz="1000" dirty="0">
                            <a:solidFill>
                              <a:schemeClr val="bg2"/>
                            </a:solidFill>
                          </a:endParaRPr>
                        </a:p>
                      </a:txBody>
                      <a:tcPr>
                        <a:solidFill>
                          <a:srgbClr val="92D050"/>
                        </a:solidFill>
                      </a:tcPr>
                    </a:tc>
                    <a:extLst>
                      <a:ext uri="{0D108BD9-81ED-4DB2-BD59-A6C34878D82A}">
                        <a16:rowId xmlns:a16="http://schemas.microsoft.com/office/drawing/2014/main" val="3473574715"/>
                      </a:ext>
                    </a:extLst>
                  </a:tr>
                  <a:tr h="0">
                    <a:tc>
                      <a:txBody>
                        <a:bodyPr/>
                        <a:lstStyle/>
                        <a:p>
                          <a:pPr algn="l"/>
                          <a:r>
                            <a:rPr lang="en-US" altLang="zh-CN" sz="1000" dirty="0" err="1">
                              <a:solidFill>
                                <a:schemeClr val="bg2"/>
                              </a:solidFill>
                            </a:rPr>
                            <a:t>Laslett</a:t>
                          </a:r>
                          <a:r>
                            <a:rPr lang="en-US" altLang="zh-CN" sz="1000" dirty="0">
                              <a:solidFill>
                                <a:schemeClr val="bg2"/>
                              </a:solidFill>
                            </a:rPr>
                            <a:t> tune shift</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0.06/0.09</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0.12/0.19</a:t>
                          </a:r>
                          <a:endParaRPr lang="zh-CN" altLang="en-US" sz="1000" dirty="0">
                            <a:solidFill>
                              <a:schemeClr val="bg2"/>
                            </a:solidFill>
                          </a:endParaRPr>
                        </a:p>
                      </a:txBody>
                      <a:tcPr>
                        <a:solidFill>
                          <a:schemeClr val="accent6">
                            <a:lumMod val="75000"/>
                          </a:schemeClr>
                        </a:solidFill>
                      </a:tcPr>
                    </a:tc>
                    <a:tc>
                      <a:txBody>
                        <a:bodyPr/>
                        <a:lstStyle/>
                        <a:p>
                          <a:pPr algn="ctr"/>
                          <a:r>
                            <a:rPr lang="en-US" altLang="zh-CN" sz="1000" dirty="0">
                              <a:solidFill>
                                <a:schemeClr val="bg2"/>
                              </a:solidFill>
                            </a:rPr>
                            <a:t>-</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0.066/0.105</a:t>
                          </a:r>
                          <a:endParaRPr lang="zh-CN" altLang="en-US" sz="1000" dirty="0">
                            <a:solidFill>
                              <a:schemeClr val="bg2"/>
                            </a:solidFill>
                          </a:endParaRPr>
                        </a:p>
                      </a:txBody>
                      <a:tcPr>
                        <a:solidFill>
                          <a:schemeClr val="accent6">
                            <a:lumMod val="75000"/>
                          </a:schemeClr>
                        </a:solidFill>
                      </a:tcPr>
                    </a:tc>
                    <a:extLst>
                      <a:ext uri="{0D108BD9-81ED-4DB2-BD59-A6C34878D82A}">
                        <a16:rowId xmlns:a16="http://schemas.microsoft.com/office/drawing/2014/main" val="1912094115"/>
                      </a:ext>
                    </a:extLst>
                  </a:tr>
                  <a:tr h="0">
                    <a:tc>
                      <a:txBody>
                        <a:bodyPr/>
                        <a:lstStyle/>
                        <a:p>
                          <a:pPr algn="l"/>
                          <a:r>
                            <a:rPr lang="en-US" altLang="zh-CN" sz="1000" dirty="0">
                              <a:solidFill>
                                <a:schemeClr val="bg2"/>
                              </a:solidFill>
                            </a:rPr>
                            <a:t>Energy loss per turn (MeV)</a:t>
                          </a:r>
                          <a:endParaRPr lang="zh-CN" altLang="en-US" sz="1000" dirty="0">
                            <a:solidFill>
                              <a:schemeClr val="bg2"/>
                            </a:solidFill>
                          </a:endParaRPr>
                        </a:p>
                      </a:txBody>
                      <a:tcPr/>
                    </a:tc>
                    <a:tc>
                      <a:txBody>
                        <a:bodyPr/>
                        <a:lstStyle/>
                        <a:p>
                          <a:pPr algn="ctr"/>
                          <a:r>
                            <a:rPr lang="en-US" altLang="zh-CN" sz="1000" dirty="0">
                              <a:solidFill>
                                <a:schemeClr val="bg2"/>
                              </a:solidFill>
                            </a:rPr>
                            <a:t>0.32</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0.32</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0.32</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extLst>
                      <a:ext uri="{0D108BD9-81ED-4DB2-BD59-A6C34878D82A}">
                        <a16:rowId xmlns:a16="http://schemas.microsoft.com/office/drawing/2014/main" val="3876578445"/>
                      </a:ext>
                    </a:extLst>
                  </a:tr>
                  <a:tr h="0">
                    <a:tc>
                      <a:txBody>
                        <a:bodyPr/>
                        <a:lstStyle/>
                        <a:p>
                          <a:pPr algn="l"/>
                          <a:r>
                            <a:rPr lang="en-US" altLang="zh-CN" sz="1000" dirty="0">
                              <a:solidFill>
                                <a:schemeClr val="bg2"/>
                              </a:solidFill>
                            </a:rPr>
                            <a:t>Total SR power (MW)</a:t>
                          </a:r>
                          <a:endParaRPr lang="zh-CN" altLang="en-US" sz="1000" dirty="0">
                            <a:solidFill>
                              <a:schemeClr val="bg2"/>
                            </a:solidFill>
                          </a:endParaRPr>
                        </a:p>
                      </a:txBody>
                      <a:tcPr/>
                    </a:tc>
                    <a:tc>
                      <a:txBody>
                        <a:bodyPr/>
                        <a:lstStyle/>
                        <a:p>
                          <a:pPr algn="ctr"/>
                          <a:r>
                            <a:rPr lang="en-US" altLang="zh-CN" sz="1000" dirty="0">
                              <a:solidFill>
                                <a:schemeClr val="bg2"/>
                              </a:solidFill>
                            </a:rPr>
                            <a:t>0.86</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0.86</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0.86</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extLst>
                      <a:ext uri="{0D108BD9-81ED-4DB2-BD59-A6C34878D82A}">
                        <a16:rowId xmlns:a16="http://schemas.microsoft.com/office/drawing/2014/main" val="364668440"/>
                      </a:ext>
                    </a:extLst>
                  </a:tr>
                  <a:tr h="0">
                    <a:tc>
                      <a:txBody>
                        <a:bodyPr/>
                        <a:lstStyle/>
                        <a:p>
                          <a:pPr algn="l"/>
                          <a:r>
                            <a:rPr lang="en-US" altLang="zh-CN" sz="1000" dirty="0">
                              <a:solidFill>
                                <a:schemeClr val="bg2"/>
                              </a:solidFill>
                            </a:rPr>
                            <a:t>Average Current (A)</a:t>
                          </a:r>
                          <a:endParaRPr lang="zh-CN" altLang="en-US" sz="1000" dirty="0">
                            <a:solidFill>
                              <a:schemeClr val="bg2"/>
                            </a:solidFill>
                          </a:endParaRPr>
                        </a:p>
                      </a:txBody>
                      <a:tcPr/>
                    </a:tc>
                    <a:tc>
                      <a:txBody>
                        <a:bodyPr/>
                        <a:lstStyle/>
                        <a:p>
                          <a:pPr algn="ctr"/>
                          <a:r>
                            <a:rPr lang="en-US" altLang="zh-CN" sz="1000" dirty="0">
                              <a:solidFill>
                                <a:schemeClr val="bg2"/>
                              </a:solidFill>
                            </a:rPr>
                            <a:t>2.7</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2</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2.7</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1.6</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2.7</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1.68</a:t>
                          </a:r>
                          <a:endParaRPr lang="zh-CN" altLang="en-US" sz="1000" dirty="0">
                            <a:solidFill>
                              <a:schemeClr val="bg2"/>
                            </a:solidFill>
                          </a:endParaRPr>
                        </a:p>
                      </a:txBody>
                      <a:tcPr>
                        <a:solidFill>
                          <a:srgbClr val="D0D8E8"/>
                        </a:solidFill>
                      </a:tcPr>
                    </a:tc>
                    <a:extLst>
                      <a:ext uri="{0D108BD9-81ED-4DB2-BD59-A6C34878D82A}">
                        <a16:rowId xmlns:a16="http://schemas.microsoft.com/office/drawing/2014/main" val="3771002891"/>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Crossing angle (</a:t>
                          </a:r>
                          <a:r>
                            <a:rPr lang="en-US" altLang="zh-CN" sz="1000" dirty="0" err="1">
                              <a:solidFill>
                                <a:schemeClr val="bg2"/>
                              </a:solidFill>
                            </a:rPr>
                            <a:t>mrad</a:t>
                          </a:r>
                          <a:r>
                            <a:rPr lang="en-US" altLang="zh-CN" sz="1000" dirty="0">
                              <a:solidFill>
                                <a:schemeClr val="bg2"/>
                              </a:solidFill>
                            </a:rPr>
                            <a:t>)</a:t>
                          </a:r>
                          <a:endParaRPr lang="zh-CN" altLang="en-US" sz="1000" dirty="0">
                            <a:solidFill>
                              <a:schemeClr val="bg2"/>
                            </a:solidFill>
                          </a:endParaRPr>
                        </a:p>
                      </a:txBody>
                      <a:tcPr/>
                    </a:tc>
                    <a:tc gridSpan="6">
                      <a:txBody>
                        <a:bodyPr/>
                        <a:lstStyle/>
                        <a:p>
                          <a:pPr algn="ctr"/>
                          <a:r>
                            <a:rPr lang="en-US" altLang="zh-CN" sz="1000" dirty="0">
                              <a:solidFill>
                                <a:schemeClr val="bg2"/>
                              </a:solidFill>
                            </a:rPr>
                            <a:t>50</a:t>
                          </a:r>
                          <a:endParaRPr lang="zh-CN" altLang="en-US" sz="1000" dirty="0">
                            <a:solidFill>
                              <a:schemeClr val="bg2"/>
                            </a:solidFill>
                          </a:endParaRPr>
                        </a:p>
                      </a:txBody>
                      <a:tcPr>
                        <a:solidFill>
                          <a:srgbClr val="E9EDF4"/>
                        </a:solidFill>
                      </a:tcPr>
                    </a:tc>
                    <a:tc hMerge="1">
                      <a:txBody>
                        <a:bodyPr/>
                        <a:lstStyle/>
                        <a:p>
                          <a:pPr algn="ct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D0D8E8"/>
                        </a:solidFill>
                      </a:tcPr>
                    </a:tc>
                    <a:extLst>
                      <a:ext uri="{0D108BD9-81ED-4DB2-BD59-A6C34878D82A}">
                        <a16:rowId xmlns:a16="http://schemas.microsoft.com/office/drawing/2014/main" val="1961558449"/>
                      </a:ext>
                    </a:extLst>
                  </a:tr>
                  <a:tr h="240564">
                    <a:tc>
                      <a:txBody>
                        <a:bodyPr/>
                        <a:lstStyle/>
                        <a:p>
                          <a:pPr algn="l"/>
                          <a:r>
                            <a:rPr lang="en-US" altLang="zh-CN" sz="1000" dirty="0">
                              <a:solidFill>
                                <a:schemeClr val="bg2"/>
                              </a:solidFill>
                            </a:rPr>
                            <a:t>Luminosity (cm</a:t>
                          </a:r>
                          <a:r>
                            <a:rPr lang="en-US" altLang="zh-CN" sz="1000" baseline="30000" dirty="0">
                              <a:solidFill>
                                <a:schemeClr val="bg2"/>
                              </a:solidFill>
                            </a:rPr>
                            <a:t>-2</a:t>
                          </a:r>
                          <a:r>
                            <a:rPr lang="en-US" altLang="zh-CN" sz="1000" baseline="0" dirty="0">
                              <a:solidFill>
                                <a:schemeClr val="bg2"/>
                              </a:solidFill>
                            </a:rPr>
                            <a:t>∙s</a:t>
                          </a:r>
                          <a:r>
                            <a:rPr lang="en-US" altLang="zh-CN" sz="1000" baseline="30000" dirty="0">
                              <a:solidFill>
                                <a:schemeClr val="bg2"/>
                              </a:solidFill>
                            </a:rPr>
                            <a:t>-1</a:t>
                          </a:r>
                          <a:r>
                            <a:rPr lang="en-US" altLang="zh-CN" sz="1000" dirty="0">
                              <a:solidFill>
                                <a:schemeClr val="bg2"/>
                              </a:solidFill>
                            </a:rPr>
                            <a:t>)</a:t>
                          </a:r>
                        </a:p>
                      </a:txBody>
                      <a:tcPr>
                        <a:solidFill>
                          <a:srgbClr val="D0D8E8"/>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baseline="0" dirty="0">
                              <a:solidFill>
                                <a:schemeClr val="bg2"/>
                              </a:solidFill>
                            </a:rPr>
                            <a:t>2.0×10</a:t>
                          </a:r>
                          <a:r>
                            <a:rPr lang="en-US" altLang="zh-CN" sz="1000" baseline="30000" dirty="0">
                              <a:solidFill>
                                <a:schemeClr val="bg2"/>
                              </a:solidFill>
                            </a:rPr>
                            <a:t>33</a:t>
                          </a:r>
                          <a:r>
                            <a:rPr lang="en-US" altLang="zh-CN" sz="1000" baseline="0" dirty="0">
                              <a:solidFill>
                                <a:schemeClr val="bg2"/>
                              </a:solidFill>
                            </a:rPr>
                            <a:t> (50 fb</a:t>
                          </a:r>
                          <a:r>
                            <a:rPr lang="en-US" altLang="zh-CN" sz="1000" baseline="30000" dirty="0">
                              <a:solidFill>
                                <a:schemeClr val="bg2"/>
                              </a:solidFill>
                            </a:rPr>
                            <a:t>-1</a:t>
                          </a:r>
                          <a:r>
                            <a:rPr lang="en-US" altLang="zh-CN" sz="1000" baseline="0" dirty="0">
                              <a:solidFill>
                                <a:schemeClr val="bg2"/>
                              </a:solidFill>
                            </a:rPr>
                            <a:t>/a @ 80%)</a:t>
                          </a:r>
                          <a:endParaRPr lang="zh-CN" altLang="en-US" sz="1000" dirty="0">
                            <a:solidFill>
                              <a:schemeClr val="bg2"/>
                            </a:solidFill>
                          </a:endParaRPr>
                        </a:p>
                      </a:txBody>
                      <a:tcPr>
                        <a:solidFill>
                          <a:srgbClr val="D0D8E8"/>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zh-CN" altLang="en-US" sz="1000" dirty="0">
                            <a:solidFill>
                              <a:schemeClr val="bg2"/>
                            </a:solidFill>
                          </a:endParaRPr>
                        </a:p>
                      </a:txBody>
                      <a:tcPr>
                        <a:solidFill>
                          <a:srgbClr val="E9EDF4"/>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b="1" baseline="0" dirty="0">
                              <a:solidFill>
                                <a:srgbClr val="0000FF"/>
                              </a:solidFill>
                            </a:rPr>
                            <a:t>4.25×10</a:t>
                          </a:r>
                          <a:r>
                            <a:rPr lang="en-US" altLang="zh-CN" sz="1000" b="1" baseline="30000" dirty="0">
                              <a:solidFill>
                                <a:srgbClr val="0000FF"/>
                              </a:solidFill>
                            </a:rPr>
                            <a:t>33</a:t>
                          </a:r>
                          <a:r>
                            <a:rPr lang="en-US" altLang="zh-CN" sz="1000" b="1" baseline="0" dirty="0">
                              <a:solidFill>
                                <a:srgbClr val="0000FF"/>
                              </a:solidFill>
                            </a:rPr>
                            <a:t> (105 fb</a:t>
                          </a:r>
                          <a:r>
                            <a:rPr lang="en-US" altLang="zh-CN" sz="1000" b="1" baseline="30000" dirty="0">
                              <a:solidFill>
                                <a:srgbClr val="0000FF"/>
                              </a:solidFill>
                            </a:rPr>
                            <a:t>-1</a:t>
                          </a:r>
                          <a:r>
                            <a:rPr lang="en-US" altLang="zh-CN" sz="1000" b="1" baseline="0" dirty="0">
                              <a:solidFill>
                                <a:srgbClr val="0000FF"/>
                              </a:solidFill>
                            </a:rPr>
                            <a:t>/a @ 80%)</a:t>
                          </a:r>
                          <a:endParaRPr lang="zh-CN" altLang="en-US" sz="1000" b="1" dirty="0">
                            <a:solidFill>
                              <a:srgbClr val="0000FF"/>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E9EDF4"/>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b="1" baseline="0" dirty="0">
                              <a:solidFill>
                                <a:srgbClr val="0000FF"/>
                              </a:solidFill>
                            </a:rPr>
                            <a:t>4.25×10</a:t>
                          </a:r>
                          <a:r>
                            <a:rPr lang="en-US" altLang="zh-CN" sz="1000" b="1" baseline="30000" dirty="0">
                              <a:solidFill>
                                <a:srgbClr val="0000FF"/>
                              </a:solidFill>
                            </a:rPr>
                            <a:t>33</a:t>
                          </a:r>
                          <a:r>
                            <a:rPr lang="en-US" altLang="zh-CN" sz="1000" b="1" baseline="0" dirty="0">
                              <a:solidFill>
                                <a:srgbClr val="0000FF"/>
                              </a:solidFill>
                            </a:rPr>
                            <a:t> (H=0.52)</a:t>
                          </a:r>
                          <a:endParaRPr lang="zh-CN" altLang="en-US" sz="1000" b="1" dirty="0">
                            <a:solidFill>
                              <a:srgbClr val="0000FF"/>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E9EDF4"/>
                        </a:solidFill>
                      </a:tcPr>
                    </a:tc>
                    <a:extLst>
                      <a:ext uri="{0D108BD9-81ED-4DB2-BD59-A6C34878D82A}">
                        <a16:rowId xmlns:a16="http://schemas.microsoft.com/office/drawing/2014/main" val="1590420758"/>
                      </a:ext>
                    </a:extLst>
                  </a:tr>
                </a:tbl>
              </a:graphicData>
            </a:graphic>
          </p:graphicFrame>
        </mc:Choice>
        <mc:Fallback xmlns="">
          <p:graphicFrame>
            <p:nvGraphicFramePr>
              <p:cNvPr id="3" name="表格 2">
                <a:extLst>
                  <a:ext uri="{FF2B5EF4-FFF2-40B4-BE49-F238E27FC236}">
                    <a16:creationId xmlns:a16="http://schemas.microsoft.com/office/drawing/2014/main" id="{C18332C7-442A-F1E1-415D-BA686A80F1B3}"/>
                  </a:ext>
                </a:extLst>
              </p:cNvPr>
              <p:cNvGraphicFramePr>
                <a:graphicFrameLocks noGrp="1"/>
              </p:cNvGraphicFramePr>
              <p:nvPr>
                <p:extLst>
                  <p:ext uri="{D42A27DB-BD31-4B8C-83A1-F6EECF244321}">
                    <p14:modId xmlns:p14="http://schemas.microsoft.com/office/powerpoint/2010/main" val="3805093156"/>
                  </p:ext>
                </p:extLst>
              </p:nvPr>
            </p:nvGraphicFramePr>
            <p:xfrm>
              <a:off x="513803" y="1321044"/>
              <a:ext cx="8116391" cy="5309235"/>
            </p:xfrm>
            <a:graphic>
              <a:graphicData uri="http://schemas.openxmlformats.org/drawingml/2006/table">
                <a:tbl>
                  <a:tblPr firstRow="1" bandRow="1">
                    <a:tableStyleId>{5C22544A-7EE6-4342-B048-85BDC9FD1C3A}</a:tableStyleId>
                  </a:tblPr>
                  <a:tblGrid>
                    <a:gridCol w="2442797">
                      <a:extLst>
                        <a:ext uri="{9D8B030D-6E8A-4147-A177-3AD203B41FA5}">
                          <a16:colId xmlns:a16="http://schemas.microsoft.com/office/drawing/2014/main" val="946909486"/>
                        </a:ext>
                      </a:extLst>
                    </a:gridCol>
                    <a:gridCol w="945599">
                      <a:extLst>
                        <a:ext uri="{9D8B030D-6E8A-4147-A177-3AD203B41FA5}">
                          <a16:colId xmlns:a16="http://schemas.microsoft.com/office/drawing/2014/main" val="4282933291"/>
                        </a:ext>
                      </a:extLst>
                    </a:gridCol>
                    <a:gridCol w="945599">
                      <a:extLst>
                        <a:ext uri="{9D8B030D-6E8A-4147-A177-3AD203B41FA5}">
                          <a16:colId xmlns:a16="http://schemas.microsoft.com/office/drawing/2014/main" val="470286385"/>
                        </a:ext>
                      </a:extLst>
                    </a:gridCol>
                    <a:gridCol w="945599">
                      <a:extLst>
                        <a:ext uri="{9D8B030D-6E8A-4147-A177-3AD203B41FA5}">
                          <a16:colId xmlns:a16="http://schemas.microsoft.com/office/drawing/2014/main" val="3205151155"/>
                        </a:ext>
                      </a:extLst>
                    </a:gridCol>
                    <a:gridCol w="945599">
                      <a:extLst>
                        <a:ext uri="{9D8B030D-6E8A-4147-A177-3AD203B41FA5}">
                          <a16:colId xmlns:a16="http://schemas.microsoft.com/office/drawing/2014/main" val="484517576"/>
                        </a:ext>
                      </a:extLst>
                    </a:gridCol>
                    <a:gridCol w="945599">
                      <a:extLst>
                        <a:ext uri="{9D8B030D-6E8A-4147-A177-3AD203B41FA5}">
                          <a16:colId xmlns:a16="http://schemas.microsoft.com/office/drawing/2014/main" val="3439796249"/>
                        </a:ext>
                      </a:extLst>
                    </a:gridCol>
                    <a:gridCol w="945599">
                      <a:extLst>
                        <a:ext uri="{9D8B030D-6E8A-4147-A177-3AD203B41FA5}">
                          <a16:colId xmlns:a16="http://schemas.microsoft.com/office/drawing/2014/main" val="3296502702"/>
                        </a:ext>
                      </a:extLst>
                    </a:gridCol>
                  </a:tblGrid>
                  <a:tr h="396240">
                    <a:tc>
                      <a:txBody>
                        <a:bodyPr/>
                        <a:lstStyle/>
                        <a:p>
                          <a:pPr algn="l"/>
                          <a:r>
                            <a:rPr lang="en-US" altLang="zh-CN" sz="1000" dirty="0">
                              <a:solidFill>
                                <a:schemeClr val="bg2"/>
                              </a:solidFill>
                            </a:rPr>
                            <a:t>Designs</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HIAF</a:t>
                          </a:r>
                          <a:endParaRPr lang="zh-CN" altLang="en-US" sz="1000" dirty="0">
                            <a:solidFill>
                              <a:schemeClr val="bg2"/>
                            </a:solidFill>
                          </a:endParaRPr>
                        </a:p>
                      </a:txBody>
                      <a:tcPr/>
                    </a:tc>
                    <a:tc>
                      <a:txBody>
                        <a:bodyPr/>
                        <a:lstStyle/>
                        <a:p>
                          <a:pPr algn="ctr"/>
                          <a:r>
                            <a:rPr lang="en-US" altLang="zh-CN" sz="1000" dirty="0">
                              <a:solidFill>
                                <a:schemeClr val="bg2"/>
                              </a:solidFill>
                            </a:rPr>
                            <a:t>HIAF</a:t>
                          </a:r>
                          <a:endParaRPr lang="zh-CN" altLang="en-US" sz="1000" dirty="0">
                            <a:solidFill>
                              <a:schemeClr val="bg2"/>
                            </a:solidFill>
                          </a:endParaRPr>
                        </a:p>
                      </a:txBody>
                      <a:tcPr/>
                    </a:tc>
                    <a:tc>
                      <a:txBody>
                        <a:bodyPr/>
                        <a:lstStyle/>
                        <a:p>
                          <a:pPr algn="ctr"/>
                          <a:r>
                            <a:rPr lang="en-US" altLang="zh-CN" sz="1000" dirty="0">
                              <a:solidFill>
                                <a:schemeClr val="bg2"/>
                              </a:solidFill>
                            </a:rPr>
                            <a:t>HIAF-U-1st</a:t>
                          </a:r>
                          <a:endParaRPr lang="zh-CN" altLang="en-US" sz="1000" dirty="0">
                            <a:solidFill>
                              <a:schemeClr val="bg2"/>
                            </a:solidFill>
                          </a:endParaRPr>
                        </a:p>
                      </a:txBody>
                      <a:tcPr/>
                    </a:tc>
                    <a:tc>
                      <a:txBody>
                        <a:bodyPr/>
                        <a:lstStyle/>
                        <a:p>
                          <a:pPr algn="ctr"/>
                          <a:r>
                            <a:rPr lang="en-US" altLang="zh-CN" sz="1000" dirty="0">
                              <a:solidFill>
                                <a:schemeClr val="bg2"/>
                              </a:solidFill>
                            </a:rPr>
                            <a:t>HIAF-U-1st</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Floating-waist</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Floating-waist</a:t>
                          </a:r>
                          <a:endParaRPr lang="zh-CN" altLang="en-US" sz="1000" dirty="0">
                            <a:solidFill>
                              <a:schemeClr val="bg2"/>
                            </a:solidFill>
                          </a:endParaRPr>
                        </a:p>
                      </a:txBody>
                      <a:tcPr/>
                    </a:tc>
                    <a:extLst>
                      <a:ext uri="{0D108BD9-81ED-4DB2-BD59-A6C34878D82A}">
                        <a16:rowId xmlns:a16="http://schemas.microsoft.com/office/drawing/2014/main" val="3787481615"/>
                      </a:ext>
                    </a:extLst>
                  </a:tr>
                  <a:tr h="243840">
                    <a:tc>
                      <a:txBody>
                        <a:bodyPr/>
                        <a:lstStyle/>
                        <a:p>
                          <a:pPr algn="l"/>
                          <a:r>
                            <a:rPr lang="en-US" altLang="zh-CN" sz="1000" dirty="0">
                              <a:solidFill>
                                <a:schemeClr val="bg2"/>
                              </a:solidFill>
                            </a:rPr>
                            <a:t>Particle</a:t>
                          </a:r>
                          <a:endParaRPr lang="zh-CN" altLang="en-US" sz="1000" dirty="0">
                            <a:solidFill>
                              <a:schemeClr val="bg2"/>
                            </a:solidFill>
                          </a:endParaRPr>
                        </a:p>
                      </a:txBody>
                      <a:tcPr/>
                    </a:tc>
                    <a:tc>
                      <a:txBody>
                        <a:bodyPr/>
                        <a:lstStyle/>
                        <a:p>
                          <a:pPr algn="ctr"/>
                          <a:r>
                            <a:rPr lang="en-US" altLang="zh-CN" sz="1000" dirty="0">
                              <a:solidFill>
                                <a:schemeClr val="bg2"/>
                              </a:solidFill>
                            </a:rPr>
                            <a:t>e</a:t>
                          </a:r>
                          <a:endParaRPr lang="zh-CN" altLang="en-US" sz="1000" dirty="0">
                            <a:solidFill>
                              <a:schemeClr val="bg2"/>
                            </a:solidFill>
                          </a:endParaRPr>
                        </a:p>
                      </a:txBody>
                      <a:tcPr/>
                    </a:tc>
                    <a:tc>
                      <a:txBody>
                        <a:bodyPr/>
                        <a:lstStyle/>
                        <a:p>
                          <a:pPr algn="ctr"/>
                          <a:r>
                            <a:rPr lang="en-US" altLang="zh-CN" sz="1000" dirty="0">
                              <a:solidFill>
                                <a:schemeClr val="bg2"/>
                              </a:solidFill>
                            </a:rPr>
                            <a:t>p</a:t>
                          </a:r>
                          <a:endParaRPr lang="zh-CN" altLang="en-US" sz="1000" dirty="0">
                            <a:solidFill>
                              <a:schemeClr val="bg2"/>
                            </a:solidFill>
                          </a:endParaRPr>
                        </a:p>
                      </a:txBody>
                      <a:tcPr/>
                    </a:tc>
                    <a:tc>
                      <a:txBody>
                        <a:bodyPr/>
                        <a:lstStyle/>
                        <a:p>
                          <a:pPr algn="ctr"/>
                          <a:r>
                            <a:rPr lang="en-US" altLang="zh-CN" sz="1000" dirty="0">
                              <a:solidFill>
                                <a:schemeClr val="bg2"/>
                              </a:solidFill>
                            </a:rPr>
                            <a:t>e</a:t>
                          </a:r>
                          <a:endParaRPr lang="zh-CN" altLang="en-US" sz="1000" dirty="0">
                            <a:solidFill>
                              <a:schemeClr val="bg2"/>
                            </a:solidFill>
                          </a:endParaRPr>
                        </a:p>
                      </a:txBody>
                      <a:tcPr/>
                    </a:tc>
                    <a:tc>
                      <a:txBody>
                        <a:bodyPr/>
                        <a:lstStyle/>
                        <a:p>
                          <a:pPr algn="ctr"/>
                          <a:r>
                            <a:rPr lang="en-US" altLang="zh-CN" sz="1000" dirty="0">
                              <a:solidFill>
                                <a:schemeClr val="bg2"/>
                              </a:solidFill>
                            </a:rPr>
                            <a:t>p</a:t>
                          </a:r>
                          <a:endParaRPr lang="zh-CN" altLang="en-US" sz="1000" dirty="0">
                            <a:solidFill>
                              <a:schemeClr val="bg2"/>
                            </a:solidFill>
                          </a:endParaRPr>
                        </a:p>
                      </a:txBody>
                      <a:tcPr/>
                    </a:tc>
                    <a:tc>
                      <a:txBody>
                        <a:bodyPr/>
                        <a:lstStyle/>
                        <a:p>
                          <a:pPr algn="ctr"/>
                          <a:r>
                            <a:rPr lang="en-US" altLang="zh-CN" sz="1000" dirty="0">
                              <a:solidFill>
                                <a:schemeClr val="bg2"/>
                              </a:solidFill>
                            </a:rPr>
                            <a:t>e</a:t>
                          </a:r>
                          <a:endParaRPr lang="zh-CN" altLang="en-US" sz="1000" dirty="0">
                            <a:solidFill>
                              <a:schemeClr val="bg2"/>
                            </a:solidFill>
                          </a:endParaRPr>
                        </a:p>
                      </a:txBody>
                      <a:tcPr/>
                    </a:tc>
                    <a:tc>
                      <a:txBody>
                        <a:bodyPr/>
                        <a:lstStyle/>
                        <a:p>
                          <a:pPr algn="ctr"/>
                          <a:r>
                            <a:rPr lang="en-US" altLang="zh-CN" sz="1000" dirty="0">
                              <a:solidFill>
                                <a:schemeClr val="bg2"/>
                              </a:solidFill>
                            </a:rPr>
                            <a:t>p</a:t>
                          </a:r>
                          <a:endParaRPr lang="zh-CN" altLang="en-US" sz="1000" dirty="0">
                            <a:solidFill>
                              <a:schemeClr val="bg2"/>
                            </a:solidFill>
                          </a:endParaRPr>
                        </a:p>
                      </a:txBody>
                      <a:tcPr/>
                    </a:tc>
                    <a:extLst>
                      <a:ext uri="{0D108BD9-81ED-4DB2-BD59-A6C34878D82A}">
                        <a16:rowId xmlns:a16="http://schemas.microsoft.com/office/drawing/2014/main" val="1600060698"/>
                      </a:ext>
                    </a:extLst>
                  </a:tr>
                  <a:tr h="243840">
                    <a:tc>
                      <a:txBody>
                        <a:bodyPr/>
                        <a:lstStyle/>
                        <a:p>
                          <a:pPr algn="l"/>
                          <a:r>
                            <a:rPr lang="en-US" altLang="zh-CN" sz="1000" dirty="0">
                              <a:solidFill>
                                <a:schemeClr val="bg2"/>
                              </a:solidFill>
                            </a:rPr>
                            <a:t>Circumference(m)</a:t>
                          </a:r>
                          <a:endParaRPr lang="zh-CN" altLang="en-US" sz="1000" dirty="0">
                            <a:solidFill>
                              <a:schemeClr val="bg2"/>
                            </a:solidFill>
                          </a:endParaRPr>
                        </a:p>
                      </a:txBody>
                      <a:tcPr/>
                    </a:tc>
                    <a:tc>
                      <a:txBody>
                        <a:bodyPr/>
                        <a:lstStyle/>
                        <a:p>
                          <a:pPr algn="ctr"/>
                          <a:r>
                            <a:rPr lang="en-US" altLang="zh-CN" sz="1000" dirty="0">
                              <a:solidFill>
                                <a:schemeClr val="bg2"/>
                              </a:solidFill>
                            </a:rPr>
                            <a:t>809.44</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1341.58</a:t>
                          </a:r>
                          <a:endParaRPr lang="zh-CN" altLang="en-US" sz="1000" dirty="0">
                            <a:solidFill>
                              <a:schemeClr val="bg2"/>
                            </a:solidFill>
                          </a:endParaRPr>
                        </a:p>
                      </a:txBody>
                      <a:tcPr/>
                    </a:tc>
                    <a:tc>
                      <a:txBody>
                        <a:bodyPr/>
                        <a:lstStyle/>
                        <a:p>
                          <a:pPr algn="ctr"/>
                          <a:r>
                            <a:rPr lang="en-US" altLang="zh-CN" sz="1000" dirty="0">
                              <a:solidFill>
                                <a:schemeClr val="bg2"/>
                              </a:solidFill>
                            </a:rPr>
                            <a:t>1151.20</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1149.07</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1151.20</a:t>
                          </a:r>
                          <a:endParaRPr lang="zh-CN" altLang="en-US" sz="1000" dirty="0">
                            <a:solidFill>
                              <a:schemeClr val="bg2"/>
                            </a:solidFill>
                          </a:endParaRPr>
                        </a:p>
                      </a:txBody>
                      <a:tcPr>
                        <a:solidFill>
                          <a:srgbClr val="E9EDF4"/>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1149.07</a:t>
                          </a:r>
                          <a:endParaRPr lang="zh-CN" altLang="en-US" sz="1000" dirty="0">
                            <a:solidFill>
                              <a:schemeClr val="bg2"/>
                            </a:solidFill>
                          </a:endParaRPr>
                        </a:p>
                      </a:txBody>
                      <a:tcPr>
                        <a:solidFill>
                          <a:srgbClr val="E9EDF4"/>
                        </a:solidFill>
                      </a:tcPr>
                    </a:tc>
                    <a:extLst>
                      <a:ext uri="{0D108BD9-81ED-4DB2-BD59-A6C34878D82A}">
                        <a16:rowId xmlns:a16="http://schemas.microsoft.com/office/drawing/2014/main" val="269679980"/>
                      </a:ext>
                    </a:extLst>
                  </a:tr>
                  <a:tr h="243840">
                    <a:tc>
                      <a:txBody>
                        <a:bodyPr/>
                        <a:lstStyle/>
                        <a:p>
                          <a:pPr algn="l"/>
                          <a:r>
                            <a:rPr lang="en-US" altLang="zh-CN" sz="1000" dirty="0">
                              <a:solidFill>
                                <a:schemeClr val="bg2"/>
                              </a:solidFill>
                            </a:rPr>
                            <a:t>Kinetic energy (GeV)</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19.08</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19.08</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19.08</a:t>
                          </a:r>
                          <a:endParaRPr lang="zh-CN" altLang="en-US" sz="1000" dirty="0">
                            <a:solidFill>
                              <a:schemeClr val="bg2"/>
                            </a:solidFill>
                          </a:endParaRPr>
                        </a:p>
                      </a:txBody>
                      <a:tcPr/>
                    </a:tc>
                    <a:extLst>
                      <a:ext uri="{0D108BD9-81ED-4DB2-BD59-A6C34878D82A}">
                        <a16:rowId xmlns:a16="http://schemas.microsoft.com/office/drawing/2014/main" val="1471574549"/>
                      </a:ext>
                    </a:extLst>
                  </a:tr>
                  <a:tr h="243840">
                    <a:tc>
                      <a:txBody>
                        <a:bodyPr/>
                        <a:lstStyle/>
                        <a:p>
                          <a:pPr algn="l"/>
                          <a:r>
                            <a:rPr lang="en-US" altLang="zh-CN" sz="1000" dirty="0">
                              <a:solidFill>
                                <a:schemeClr val="bg2"/>
                              </a:solidFill>
                            </a:rPr>
                            <a:t>Momentum (GeV)</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a:t>
                          </a:r>
                          <a:endParaRPr lang="zh-CN" altLang="en-US" sz="1000" dirty="0">
                            <a:solidFill>
                              <a:schemeClr val="bg2"/>
                            </a:solidFill>
                          </a:endParaRPr>
                        </a:p>
                      </a:txBody>
                      <a:tcPr/>
                    </a:tc>
                    <a:extLst>
                      <a:ext uri="{0D108BD9-81ED-4DB2-BD59-A6C34878D82A}">
                        <a16:rowId xmlns:a16="http://schemas.microsoft.com/office/drawing/2014/main" val="554409298"/>
                      </a:ext>
                    </a:extLst>
                  </a:tr>
                  <a:tr h="243840">
                    <a:tc>
                      <a:txBody>
                        <a:bodyPr/>
                        <a:lstStyle/>
                        <a:p>
                          <a:pPr algn="l"/>
                          <a:r>
                            <a:rPr lang="en-US" altLang="zh-CN" sz="1000" dirty="0">
                              <a:solidFill>
                                <a:schemeClr val="bg2"/>
                              </a:solidFill>
                            </a:rPr>
                            <a:t>Total energy (GeV)</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20.02</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20.02</a:t>
                          </a:r>
                          <a:endParaRPr lang="zh-CN" altLang="en-US" sz="1000" dirty="0">
                            <a:solidFill>
                              <a:schemeClr val="bg2"/>
                            </a:solidFill>
                          </a:endParaRPr>
                        </a:p>
                      </a:txBody>
                      <a:tcPr/>
                    </a:tc>
                    <a:tc>
                      <a:txBody>
                        <a:bodyPr/>
                        <a:lstStyle/>
                        <a:p>
                          <a:pPr algn="ctr"/>
                          <a:r>
                            <a:rPr lang="en-US" altLang="zh-CN" sz="1000" dirty="0">
                              <a:solidFill>
                                <a:schemeClr val="bg2"/>
                              </a:solidFill>
                            </a:rPr>
                            <a:t>3.5</a:t>
                          </a:r>
                          <a:endParaRPr lang="zh-CN" altLang="en-US" sz="1000" dirty="0">
                            <a:solidFill>
                              <a:schemeClr val="bg2"/>
                            </a:solidFill>
                          </a:endParaRPr>
                        </a:p>
                      </a:txBody>
                      <a:tcPr/>
                    </a:tc>
                    <a:tc>
                      <a:txBody>
                        <a:bodyPr/>
                        <a:lstStyle/>
                        <a:p>
                          <a:pPr algn="ctr"/>
                          <a:r>
                            <a:rPr lang="en-US" altLang="zh-CN" sz="1000" dirty="0">
                              <a:solidFill>
                                <a:schemeClr val="bg2"/>
                              </a:solidFill>
                            </a:rPr>
                            <a:t>20.02</a:t>
                          </a:r>
                          <a:endParaRPr lang="zh-CN" altLang="en-US" sz="1000" dirty="0">
                            <a:solidFill>
                              <a:schemeClr val="bg2"/>
                            </a:solidFill>
                          </a:endParaRPr>
                        </a:p>
                      </a:txBody>
                      <a:tcPr/>
                    </a:tc>
                    <a:extLst>
                      <a:ext uri="{0D108BD9-81ED-4DB2-BD59-A6C34878D82A}">
                        <a16:rowId xmlns:a16="http://schemas.microsoft.com/office/drawing/2014/main" val="2720874185"/>
                      </a:ext>
                    </a:extLst>
                  </a:tr>
                  <a:tr h="243840">
                    <a:tc>
                      <a:txBody>
                        <a:bodyPr/>
                        <a:lstStyle/>
                        <a:p>
                          <a:pPr algn="l"/>
                          <a:r>
                            <a:rPr lang="en-US" altLang="zh-CN" sz="1000" dirty="0">
                              <a:solidFill>
                                <a:schemeClr val="bg2"/>
                              </a:solidFill>
                            </a:rPr>
                            <a:t>CM energy (GeV)</a:t>
                          </a:r>
                          <a:endParaRPr lang="zh-CN" altLang="en-US" sz="1000" dirty="0">
                            <a:solidFill>
                              <a:schemeClr val="bg2"/>
                            </a:solidFill>
                          </a:endParaRPr>
                        </a:p>
                      </a:txBody>
                      <a:tcPr/>
                    </a:tc>
                    <a:tc gridSpan="6">
                      <a:txBody>
                        <a:bodyPr/>
                        <a:lstStyle/>
                        <a:p>
                          <a:pPr algn="ctr"/>
                          <a:r>
                            <a:rPr lang="en-US" altLang="zh-CN" sz="1000" dirty="0">
                              <a:solidFill>
                                <a:schemeClr val="bg2"/>
                              </a:solidFill>
                            </a:rPr>
                            <a:t>16.76</a:t>
                          </a:r>
                          <a:endParaRPr lang="zh-CN" altLang="en-US" sz="1000" dirty="0">
                            <a:solidFill>
                              <a:schemeClr val="bg2"/>
                            </a:solidFill>
                          </a:endParaRPr>
                        </a:p>
                      </a:txBody>
                      <a:tcPr>
                        <a:solidFill>
                          <a:srgbClr val="E9EDF4"/>
                        </a:solidFill>
                      </a:tcPr>
                    </a:tc>
                    <a:tc hMerge="1">
                      <a:txBody>
                        <a:bodyPr/>
                        <a:lstStyle/>
                        <a:p>
                          <a:pPr algn="ctr"/>
                          <a:endParaRPr lang="zh-CN" altLang="en-US" sz="1000" dirty="0">
                            <a:solidFill>
                              <a:schemeClr val="bg2"/>
                            </a:solidFill>
                          </a:endParaRPr>
                        </a:p>
                      </a:txBody>
                      <a:tcPr/>
                    </a:tc>
                    <a:tc hMerge="1">
                      <a:txBody>
                        <a:bodyPr/>
                        <a:lstStyle/>
                        <a:p>
                          <a:pPr algn="ctr"/>
                          <a:endParaRPr lang="zh-CN" altLang="en-US" sz="1000" dirty="0">
                            <a:solidFill>
                              <a:schemeClr val="bg2"/>
                            </a:solidFill>
                          </a:endParaRPr>
                        </a:p>
                      </a:txBody>
                      <a:tcPr>
                        <a:solidFill>
                          <a:srgbClr val="E9EDF4"/>
                        </a:solidFill>
                      </a:tcPr>
                    </a:tc>
                    <a:tc hMerge="1">
                      <a:txBody>
                        <a:bodyPr/>
                        <a:lstStyle/>
                        <a:p>
                          <a:pPr algn="ctr"/>
                          <a:endParaRPr lang="zh-CN" altLang="en-US" sz="1000" dirty="0">
                            <a:solidFill>
                              <a:schemeClr val="bg2"/>
                            </a:solidFill>
                          </a:endParaRPr>
                        </a:p>
                      </a:txBody>
                      <a:tcPr>
                        <a:solidFill>
                          <a:srgbClr val="E9EDF4"/>
                        </a:solidFill>
                      </a:tcPr>
                    </a:tc>
                    <a:tc hMerge="1">
                      <a:txBody>
                        <a:bodyPr/>
                        <a:lstStyle/>
                        <a:p>
                          <a:endParaRPr lang="zh-CN" altLang="en-US"/>
                        </a:p>
                      </a:txBody>
                      <a:tcPr/>
                    </a:tc>
                    <a:tc hMerge="1">
                      <a:txBody>
                        <a:bodyPr/>
                        <a:lstStyle/>
                        <a:p>
                          <a:pPr algn="ctr"/>
                          <a:endParaRPr lang="zh-CN" altLang="en-US" sz="1000" dirty="0">
                            <a:solidFill>
                              <a:schemeClr val="bg2"/>
                            </a:solidFill>
                          </a:endParaRPr>
                        </a:p>
                      </a:txBody>
                      <a:tcPr>
                        <a:solidFill>
                          <a:srgbClr val="E9EDF4"/>
                        </a:solidFill>
                      </a:tcPr>
                    </a:tc>
                    <a:extLst>
                      <a:ext uri="{0D108BD9-81ED-4DB2-BD59-A6C34878D82A}">
                        <a16:rowId xmlns:a16="http://schemas.microsoft.com/office/drawing/2014/main" val="961697609"/>
                      </a:ext>
                    </a:extLst>
                  </a:tr>
                  <a:tr h="243840">
                    <a:tc>
                      <a:txBody>
                        <a:bodyPr/>
                        <a:lstStyle/>
                        <a:p>
                          <a:endParaRPr lang="zh-CN"/>
                        </a:p>
                      </a:txBody>
                      <a:tcPr>
                        <a:blipFill>
                          <a:blip r:embed="rId2"/>
                          <a:stretch>
                            <a:fillRect l="-249" t="-765000" r="-233167" b="-1327500"/>
                          </a:stretch>
                        </a:blipFill>
                      </a:tcPr>
                    </a:tc>
                    <a:tc gridSpan="6">
                      <a:txBody>
                        <a:bodyPr/>
                        <a:lstStyle/>
                        <a:p>
                          <a:pPr algn="ctr"/>
                          <a:r>
                            <a:rPr lang="en-US" altLang="zh-CN" sz="1000" dirty="0">
                              <a:solidFill>
                                <a:schemeClr val="bg2"/>
                              </a:solidFill>
                            </a:rPr>
                            <a:t>100</a:t>
                          </a: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tc>
                    <a:tc hMerge="1">
                      <a:txBody>
                        <a:bodyPr/>
                        <a:lstStyle/>
                        <a:p>
                          <a:pPr algn="ct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D0D8E8"/>
                        </a:solidFill>
                      </a:tcPr>
                    </a:tc>
                    <a:tc hMerge="1">
                      <a:txBody>
                        <a:bodyPr/>
                        <a:lstStyle/>
                        <a:p>
                          <a:endParaRPr lang="zh-CN" altLang="en-US"/>
                        </a:p>
                      </a:txBody>
                      <a:tcPr/>
                    </a:tc>
                    <a:tc hMerge="1">
                      <a:txBody>
                        <a:bodyPr/>
                        <a:lstStyle/>
                        <a:p>
                          <a:pPr algn="ctr"/>
                          <a:endParaRPr lang="zh-CN" altLang="en-US" sz="1000" dirty="0">
                            <a:solidFill>
                              <a:schemeClr val="bg2"/>
                            </a:solidFill>
                          </a:endParaRPr>
                        </a:p>
                      </a:txBody>
                      <a:tcPr>
                        <a:solidFill>
                          <a:srgbClr val="D0D8E8"/>
                        </a:solidFill>
                      </a:tcPr>
                    </a:tc>
                    <a:extLst>
                      <a:ext uri="{0D108BD9-81ED-4DB2-BD59-A6C34878D82A}">
                        <a16:rowId xmlns:a16="http://schemas.microsoft.com/office/drawing/2014/main" val="3754245184"/>
                      </a:ext>
                    </a:extLst>
                  </a:tr>
                  <a:tr h="243840">
                    <a:tc>
                      <a:txBody>
                        <a:bodyPr/>
                        <a:lstStyle/>
                        <a:p>
                          <a:pPr algn="l"/>
                          <a:r>
                            <a:rPr lang="en-US" altLang="zh-CN" sz="1000" dirty="0">
                              <a:solidFill>
                                <a:schemeClr val="bg2"/>
                              </a:solidFill>
                            </a:rPr>
                            <a:t>Polarization</a:t>
                          </a:r>
                          <a:endParaRPr lang="zh-CN" altLang="en-US" sz="1000" dirty="0">
                            <a:solidFill>
                              <a:schemeClr val="bg2"/>
                            </a:solidFill>
                          </a:endParaRPr>
                        </a:p>
                      </a:txBody>
                      <a:tcPr/>
                    </a:tc>
                    <a:tc>
                      <a:txBody>
                        <a:bodyPr/>
                        <a:lstStyle/>
                        <a:p>
                          <a:pPr algn="ctr"/>
                          <a:r>
                            <a:rPr lang="en-US" altLang="zh-CN" sz="1000" dirty="0">
                              <a:solidFill>
                                <a:schemeClr val="bg2"/>
                              </a:solidFill>
                            </a:rPr>
                            <a:t>80%</a:t>
                          </a:r>
                          <a:endParaRPr lang="zh-CN" altLang="en-US" sz="1000" dirty="0">
                            <a:solidFill>
                              <a:schemeClr val="bg2"/>
                            </a:solidFill>
                          </a:endParaRPr>
                        </a:p>
                      </a:txBody>
                      <a:tcPr/>
                    </a:tc>
                    <a:tc>
                      <a:txBody>
                        <a:bodyPr/>
                        <a:lstStyle/>
                        <a:p>
                          <a:pPr algn="ctr"/>
                          <a:r>
                            <a:rPr lang="en-US" altLang="zh-CN" sz="1000" dirty="0">
                              <a:solidFill>
                                <a:schemeClr val="bg2"/>
                              </a:solidFill>
                            </a:rPr>
                            <a:t>70%</a:t>
                          </a:r>
                          <a:endParaRPr lang="zh-CN" altLang="en-US" sz="1000" dirty="0">
                            <a:solidFill>
                              <a:schemeClr val="bg2"/>
                            </a:solidFill>
                          </a:endParaRPr>
                        </a:p>
                      </a:txBody>
                      <a:tcPr/>
                    </a:tc>
                    <a:tc>
                      <a:txBody>
                        <a:bodyPr/>
                        <a:lstStyle/>
                        <a:p>
                          <a:pPr algn="ctr"/>
                          <a:r>
                            <a:rPr lang="en-US" altLang="zh-CN" sz="1000" dirty="0">
                              <a:solidFill>
                                <a:schemeClr val="bg2"/>
                              </a:solidFill>
                            </a:rPr>
                            <a:t>80%</a:t>
                          </a:r>
                          <a:endParaRPr lang="zh-CN" altLang="en-US" sz="1000" dirty="0">
                            <a:solidFill>
                              <a:schemeClr val="bg2"/>
                            </a:solidFill>
                          </a:endParaRPr>
                        </a:p>
                      </a:txBody>
                      <a:tcPr/>
                    </a:tc>
                    <a:tc>
                      <a:txBody>
                        <a:bodyPr/>
                        <a:lstStyle/>
                        <a:p>
                          <a:pPr algn="ctr"/>
                          <a:r>
                            <a:rPr lang="en-US" altLang="zh-CN" sz="1000" dirty="0">
                              <a:solidFill>
                                <a:schemeClr val="bg2"/>
                              </a:solidFill>
                            </a:rPr>
                            <a:t>70%</a:t>
                          </a:r>
                          <a:endParaRPr lang="zh-CN" altLang="en-US" sz="1000" dirty="0">
                            <a:solidFill>
                              <a:schemeClr val="bg2"/>
                            </a:solidFill>
                          </a:endParaRPr>
                        </a:p>
                      </a:txBody>
                      <a:tcPr/>
                    </a:tc>
                    <a:tc>
                      <a:txBody>
                        <a:bodyPr/>
                        <a:lstStyle/>
                        <a:p>
                          <a:pPr algn="ctr"/>
                          <a:r>
                            <a:rPr lang="en-US" altLang="zh-CN" sz="1000" dirty="0">
                              <a:solidFill>
                                <a:schemeClr val="bg2"/>
                              </a:solidFill>
                            </a:rPr>
                            <a:t>80%</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70%</a:t>
                          </a:r>
                          <a:endParaRPr lang="zh-CN" altLang="en-US" sz="1000" dirty="0">
                            <a:solidFill>
                              <a:schemeClr val="bg2"/>
                            </a:solidFill>
                          </a:endParaRPr>
                        </a:p>
                      </a:txBody>
                      <a:tcPr/>
                    </a:tc>
                    <a:extLst>
                      <a:ext uri="{0D108BD9-81ED-4DB2-BD59-A6C34878D82A}">
                        <a16:rowId xmlns:a16="http://schemas.microsoft.com/office/drawing/2014/main" val="3422264698"/>
                      </a:ext>
                    </a:extLst>
                  </a:tr>
                  <a:tr h="243840">
                    <a:tc>
                      <a:txBody>
                        <a:bodyPr/>
                        <a:lstStyle/>
                        <a:p>
                          <a:endParaRPr lang="zh-CN"/>
                        </a:p>
                      </a:txBody>
                      <a:tcPr>
                        <a:blipFill>
                          <a:blip r:embed="rId2"/>
                          <a:stretch>
                            <a:fillRect l="-249" t="-941463" r="-233167" b="-1097561"/>
                          </a:stretch>
                        </a:blipFill>
                      </a:tcPr>
                    </a:tc>
                    <a:tc>
                      <a:txBody>
                        <a:bodyPr/>
                        <a:lstStyle/>
                        <a:p>
                          <a:pPr algn="ctr"/>
                          <a:r>
                            <a:rPr lang="en-US" altLang="zh-CN" sz="1000" dirty="0">
                              <a:solidFill>
                                <a:schemeClr val="bg2"/>
                              </a:solidFill>
                            </a:rPr>
                            <a:t>11.7</a:t>
                          </a:r>
                          <a:endParaRPr lang="zh-CN" altLang="en-US" sz="1000" dirty="0">
                            <a:solidFill>
                              <a:schemeClr val="bg2"/>
                            </a:solidFill>
                          </a:endParaRPr>
                        </a:p>
                      </a:txBody>
                      <a:tcPr/>
                    </a:tc>
                    <a:tc>
                      <a:txBody>
                        <a:bodyPr/>
                        <a:lstStyle/>
                        <a:p>
                          <a:pPr algn="ctr"/>
                          <a:r>
                            <a:rPr lang="en-US" altLang="zh-CN" sz="1000" dirty="0">
                              <a:solidFill>
                                <a:schemeClr val="bg2"/>
                              </a:solidFill>
                            </a:rPr>
                            <a:t>67.2</a:t>
                          </a:r>
                          <a:endParaRPr lang="zh-CN" altLang="en-US" sz="1000" dirty="0">
                            <a:solidFill>
                              <a:schemeClr val="bg2"/>
                            </a:solidFill>
                          </a:endParaRPr>
                        </a:p>
                      </a:txBody>
                      <a:tcPr/>
                    </a:tc>
                    <a:tc>
                      <a:txBody>
                        <a:bodyPr/>
                        <a:lstStyle/>
                        <a:p>
                          <a:pPr algn="ctr"/>
                          <a:r>
                            <a:rPr lang="en-US" altLang="zh-CN" sz="1000" dirty="0">
                              <a:solidFill>
                                <a:schemeClr val="bg2"/>
                              </a:solidFill>
                            </a:rPr>
                            <a:t>11.7</a:t>
                          </a:r>
                          <a:endParaRPr lang="zh-CN" altLang="en-US" sz="1000" dirty="0">
                            <a:solidFill>
                              <a:schemeClr val="bg2"/>
                            </a:solidFill>
                          </a:endParaRPr>
                        </a:p>
                      </a:txBody>
                      <a:tcPr/>
                    </a:tc>
                    <a:tc>
                      <a:txBody>
                        <a:bodyPr/>
                        <a:lstStyle/>
                        <a:p>
                          <a:pPr algn="ctr"/>
                          <a:r>
                            <a:rPr lang="en-US" altLang="zh-CN" sz="1000" dirty="0">
                              <a:solidFill>
                                <a:schemeClr val="bg2"/>
                              </a:solidFill>
                            </a:rPr>
                            <a:t>67.2</a:t>
                          </a:r>
                          <a:endParaRPr lang="zh-CN" altLang="en-US" sz="1000" dirty="0">
                            <a:solidFill>
                              <a:schemeClr val="bg2"/>
                            </a:solidFill>
                          </a:endParaRPr>
                        </a:p>
                      </a:txBody>
                      <a:tcPr/>
                    </a:tc>
                    <a:tc>
                      <a:txBody>
                        <a:bodyPr/>
                        <a:lstStyle/>
                        <a:p>
                          <a:pPr algn="ctr"/>
                          <a:r>
                            <a:rPr lang="en-US" altLang="zh-CN" sz="1000" dirty="0">
                              <a:solidFill>
                                <a:schemeClr val="bg2"/>
                              </a:solidFill>
                            </a:rPr>
                            <a:t>11.7</a:t>
                          </a:r>
                          <a:endParaRPr lang="zh-CN" altLang="en-US" sz="1000" dirty="0">
                            <a:solidFill>
                              <a:schemeClr val="bg2"/>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67.2</a:t>
                          </a:r>
                          <a:endParaRPr lang="zh-CN" altLang="en-US" sz="1000" dirty="0">
                            <a:solidFill>
                              <a:schemeClr val="bg2"/>
                            </a:solidFill>
                          </a:endParaRPr>
                        </a:p>
                      </a:txBody>
                      <a:tcPr/>
                    </a:tc>
                    <a:extLst>
                      <a:ext uri="{0D108BD9-81ED-4DB2-BD59-A6C34878D82A}">
                        <a16:rowId xmlns:a16="http://schemas.microsoft.com/office/drawing/2014/main" val="2677034257"/>
                      </a:ext>
                    </a:extLst>
                  </a:tr>
                  <a:tr h="243840">
                    <a:tc>
                      <a:txBody>
                        <a:bodyPr/>
                        <a:lstStyle/>
                        <a:p>
                          <a:pPr algn="l"/>
                          <a:r>
                            <a:rPr lang="en-US" altLang="zh-CN" sz="1000" dirty="0">
                              <a:solidFill>
                                <a:schemeClr val="bg2"/>
                              </a:solidFill>
                            </a:rPr>
                            <a:t>Particles per bunch (×10</a:t>
                          </a:r>
                          <a:r>
                            <a:rPr lang="en-US" altLang="zh-CN" sz="1000" baseline="30000" dirty="0">
                              <a:solidFill>
                                <a:schemeClr val="bg2"/>
                              </a:solidFill>
                            </a:rPr>
                            <a:t>11</a:t>
                          </a:r>
                          <a:r>
                            <a:rPr lang="en-US" altLang="zh-CN" sz="1000" baseline="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1.7</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1.25</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1.7</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0.76</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1.7</a:t>
                          </a:r>
                          <a:endParaRPr lang="zh-CN" altLang="en-US" sz="1000" dirty="0">
                            <a:solidFill>
                              <a:schemeClr val="bg2"/>
                            </a:solidFill>
                          </a:endParaRPr>
                        </a:p>
                      </a:txBody>
                      <a:tcPr>
                        <a:solidFill>
                          <a:srgbClr val="92D050"/>
                        </a:solidFill>
                      </a:tcPr>
                    </a:tc>
                    <a:tc>
                      <a:txBody>
                        <a:bodyPr/>
                        <a:lstStyle/>
                        <a:p>
                          <a:pPr algn="ctr"/>
                          <a:r>
                            <a:rPr lang="en-US" altLang="zh-CN" sz="1000" dirty="0">
                              <a:solidFill>
                                <a:schemeClr val="bg2"/>
                              </a:solidFill>
                            </a:rPr>
                            <a:t>1.05</a:t>
                          </a:r>
                          <a:endParaRPr lang="zh-CN" altLang="en-US" sz="1000" dirty="0">
                            <a:solidFill>
                              <a:schemeClr val="bg2"/>
                            </a:solidFill>
                          </a:endParaRPr>
                        </a:p>
                      </a:txBody>
                      <a:tcPr>
                        <a:solidFill>
                          <a:srgbClr val="92D050"/>
                        </a:solidFill>
                      </a:tcPr>
                    </a:tc>
                    <a:extLst>
                      <a:ext uri="{0D108BD9-81ED-4DB2-BD59-A6C34878D82A}">
                        <a16:rowId xmlns:a16="http://schemas.microsoft.com/office/drawing/2014/main" val="1663659852"/>
                      </a:ext>
                    </a:extLst>
                  </a:tr>
                  <a:tr h="255905">
                    <a:tc>
                      <a:txBody>
                        <a:bodyPr/>
                        <a:lstStyle/>
                        <a:p>
                          <a:endParaRPr lang="zh-CN"/>
                        </a:p>
                      </a:txBody>
                      <a:tcPr>
                        <a:blipFill>
                          <a:blip r:embed="rId2"/>
                          <a:stretch>
                            <a:fillRect l="-249" t="-1111905" r="-233167" b="-876190"/>
                          </a:stretch>
                        </a:blipFill>
                      </a:tcPr>
                    </a:tc>
                    <a:tc>
                      <a:txBody>
                        <a:bodyPr/>
                        <a:lstStyle/>
                        <a:p>
                          <a:pPr algn="ctr"/>
                          <a:r>
                            <a:rPr lang="en-US" altLang="zh-CN" sz="1000" dirty="0">
                              <a:solidFill>
                                <a:schemeClr val="bg2"/>
                              </a:solidFill>
                            </a:rPr>
                            <a:t>60/60</a:t>
                          </a:r>
                          <a:endParaRPr lang="zh-CN" altLang="en-US" sz="1000" dirty="0">
                            <a:solidFill>
                              <a:schemeClr val="bg2"/>
                            </a:solidFill>
                          </a:endParaRPr>
                        </a:p>
                      </a:txBody>
                      <a:tcPr/>
                    </a:tc>
                    <a:tc>
                      <a:txBody>
                        <a:bodyPr/>
                        <a:lstStyle/>
                        <a:p>
                          <a:pPr algn="ctr"/>
                          <a:r>
                            <a:rPr lang="en-US" altLang="zh-CN" sz="1000" dirty="0">
                              <a:solidFill>
                                <a:schemeClr val="bg2"/>
                              </a:solidFill>
                            </a:rPr>
                            <a:t>300/180</a:t>
                          </a:r>
                          <a:endParaRPr lang="zh-CN" altLang="en-US" sz="1000" dirty="0">
                            <a:solidFill>
                              <a:schemeClr val="bg2"/>
                            </a:solidFill>
                          </a:endParaRPr>
                        </a:p>
                      </a:txBody>
                      <a:tcPr/>
                    </a:tc>
                    <a:tc>
                      <a:txBody>
                        <a:bodyPr/>
                        <a:lstStyle/>
                        <a:p>
                          <a:pPr algn="ctr"/>
                          <a:r>
                            <a:rPr lang="en-US" altLang="zh-CN" sz="1000" dirty="0">
                              <a:solidFill>
                                <a:schemeClr val="bg2"/>
                              </a:solidFill>
                            </a:rPr>
                            <a:t>60/60</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80/40</a:t>
                          </a:r>
                          <a:endParaRPr lang="zh-CN" altLang="en-US" sz="1000" dirty="0">
                            <a:solidFill>
                              <a:schemeClr val="bg2"/>
                            </a:solidFill>
                          </a:endParaRPr>
                        </a:p>
                      </a:txBody>
                      <a:tcPr>
                        <a:solidFill>
                          <a:schemeClr val="accent2">
                            <a:lumMod val="60000"/>
                            <a:lumOff val="40000"/>
                          </a:schemeClr>
                        </a:solidFill>
                      </a:tcPr>
                    </a:tc>
                    <a:tc>
                      <a:txBody>
                        <a:bodyPr/>
                        <a:lstStyle/>
                        <a:p>
                          <a:pPr algn="ctr"/>
                          <a:r>
                            <a:rPr lang="en-US" altLang="zh-CN" sz="1000" dirty="0">
                              <a:solidFill>
                                <a:schemeClr val="bg2"/>
                              </a:solidFill>
                            </a:rPr>
                            <a:t>50/15</a:t>
                          </a:r>
                          <a:endParaRPr lang="zh-CN" altLang="en-US" sz="1000" dirty="0">
                            <a:solidFill>
                              <a:schemeClr val="bg2"/>
                            </a:solidFill>
                          </a:endParaRPr>
                        </a:p>
                      </a:txBody>
                      <a:tcPr>
                        <a:solidFill>
                          <a:srgbClr val="92D050"/>
                        </a:solidFill>
                      </a:tcPr>
                    </a:tc>
                    <a:tc>
                      <a:txBody>
                        <a:bodyPr/>
                        <a:lstStyle/>
                        <a:p>
                          <a:pPr algn="ctr"/>
                          <a:r>
                            <a:rPr lang="en-US" altLang="zh-CN" sz="1000" dirty="0">
                              <a:solidFill>
                                <a:schemeClr val="bg2"/>
                              </a:solidFill>
                            </a:rPr>
                            <a:t>100/50</a:t>
                          </a:r>
                          <a:endParaRPr lang="zh-CN" altLang="en-US" sz="1000" dirty="0">
                            <a:solidFill>
                              <a:schemeClr val="bg2"/>
                            </a:solidFill>
                          </a:endParaRPr>
                        </a:p>
                      </a:txBody>
                      <a:tcPr>
                        <a:solidFill>
                          <a:srgbClr val="92D050"/>
                        </a:solidFill>
                      </a:tcPr>
                    </a:tc>
                    <a:extLst>
                      <a:ext uri="{0D108BD9-81ED-4DB2-BD59-A6C34878D82A}">
                        <a16:rowId xmlns:a16="http://schemas.microsoft.com/office/drawing/2014/main" val="3210951491"/>
                      </a:ext>
                    </a:extLst>
                  </a:tr>
                  <a:tr h="255905">
                    <a:tc>
                      <a:txBody>
                        <a:bodyPr/>
                        <a:lstStyle/>
                        <a:p>
                          <a:endParaRPr lang="zh-CN"/>
                        </a:p>
                      </a:txBody>
                      <a:tcPr>
                        <a:blipFill>
                          <a:blip r:embed="rId2"/>
                          <a:stretch>
                            <a:fillRect l="-249" t="-1211905" r="-233167" b="-776190"/>
                          </a:stretch>
                        </a:blipFill>
                      </a:tcPr>
                    </a:tc>
                    <a:tc>
                      <a:txBody>
                        <a:bodyPr/>
                        <a:lstStyle/>
                        <a:p>
                          <a:pPr algn="ctr"/>
                          <a:r>
                            <a:rPr lang="en-US" altLang="zh-CN" sz="1000" dirty="0">
                              <a:solidFill>
                                <a:schemeClr val="bg2"/>
                              </a:solidFill>
                            </a:rPr>
                            <a:t>20/6</a:t>
                          </a:r>
                          <a:endParaRPr lang="zh-CN" altLang="en-US" sz="1000" dirty="0">
                            <a:solidFill>
                              <a:schemeClr val="bg2"/>
                            </a:solidFill>
                          </a:endParaRPr>
                        </a:p>
                      </a:txBody>
                      <a:tcPr/>
                    </a:tc>
                    <a:tc>
                      <a:txBody>
                        <a:bodyPr/>
                        <a:lstStyle/>
                        <a:p>
                          <a:pPr algn="ctr"/>
                          <a:r>
                            <a:rPr lang="en-US" altLang="zh-CN" sz="1000" dirty="0">
                              <a:solidFill>
                                <a:schemeClr val="bg2"/>
                              </a:solidFill>
                            </a:rPr>
                            <a:t>4/2</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5.3/1.3</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4/2</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10/4</a:t>
                          </a:r>
                          <a:endParaRPr lang="zh-CN" altLang="en-US" sz="1000" dirty="0">
                            <a:solidFill>
                              <a:schemeClr val="bg2"/>
                            </a:solidFill>
                          </a:endParaRPr>
                        </a:p>
                      </a:txBody>
                      <a:tcPr>
                        <a:solidFill>
                          <a:srgbClr val="92D050"/>
                        </a:solidFill>
                      </a:tcPr>
                    </a:tc>
                    <a:tc>
                      <a:txBody>
                        <a:bodyPr/>
                        <a:lstStyle/>
                        <a:p>
                          <a:pPr algn="ctr"/>
                          <a:r>
                            <a:rPr lang="en-US" altLang="zh-CN" sz="1000" dirty="0">
                              <a:solidFill>
                                <a:schemeClr val="bg2"/>
                              </a:solidFill>
                            </a:rPr>
                            <a:t>5/1.2</a:t>
                          </a:r>
                          <a:endParaRPr lang="zh-CN" altLang="en-US" sz="1000" dirty="0">
                            <a:solidFill>
                              <a:schemeClr val="bg2"/>
                            </a:solidFill>
                          </a:endParaRPr>
                        </a:p>
                      </a:txBody>
                      <a:tcPr>
                        <a:solidFill>
                          <a:srgbClr val="92D050"/>
                        </a:solidFill>
                      </a:tcPr>
                    </a:tc>
                    <a:extLst>
                      <a:ext uri="{0D108BD9-81ED-4DB2-BD59-A6C34878D82A}">
                        <a16:rowId xmlns:a16="http://schemas.microsoft.com/office/drawing/2014/main" val="2612860442"/>
                      </a:ext>
                    </a:extLst>
                  </a:tr>
                  <a:tr h="243840">
                    <a:tc>
                      <a:txBody>
                        <a:bodyPr/>
                        <a:lstStyle/>
                        <a:p>
                          <a:pPr algn="l"/>
                          <a:r>
                            <a:rPr lang="en-US" altLang="zh-CN" sz="1000" dirty="0">
                              <a:solidFill>
                                <a:schemeClr val="bg2"/>
                              </a:solidFill>
                            </a:rPr>
                            <a:t>Bunch length (cm, rms)</a:t>
                          </a:r>
                          <a:endParaRPr lang="zh-CN" altLang="en-US" sz="1000" dirty="0">
                            <a:solidFill>
                              <a:schemeClr val="bg2"/>
                            </a:solidFill>
                          </a:endParaRPr>
                        </a:p>
                      </a:txBody>
                      <a:tcPr/>
                    </a:tc>
                    <a:tc>
                      <a:txBody>
                        <a:bodyPr/>
                        <a:lstStyle/>
                        <a:p>
                          <a:pPr algn="ctr"/>
                          <a:r>
                            <a:rPr lang="en-US" altLang="zh-CN" sz="1000" dirty="0">
                              <a:solidFill>
                                <a:schemeClr val="bg2"/>
                              </a:solidFill>
                            </a:rPr>
                            <a:t>2</a:t>
                          </a:r>
                          <a:endParaRPr lang="zh-CN" altLang="en-US" sz="1000" dirty="0">
                            <a:solidFill>
                              <a:schemeClr val="bg2"/>
                            </a:solidFill>
                          </a:endParaRPr>
                        </a:p>
                      </a:txBody>
                      <a:tcPr/>
                    </a:tc>
                    <a:tc>
                      <a:txBody>
                        <a:bodyPr/>
                        <a:lstStyle/>
                        <a:p>
                          <a:pPr algn="ctr"/>
                          <a:r>
                            <a:rPr lang="en-US" altLang="zh-CN" sz="1000" dirty="0">
                              <a:solidFill>
                                <a:schemeClr val="bg2"/>
                              </a:solidFill>
                            </a:rPr>
                            <a:t>4</a:t>
                          </a:r>
                          <a:endParaRPr lang="zh-CN" altLang="en-US" sz="1000" dirty="0">
                            <a:solidFill>
                              <a:schemeClr val="bg2"/>
                            </a:solidFill>
                          </a:endParaRPr>
                        </a:p>
                      </a:txBody>
                      <a:tcPr/>
                    </a:tc>
                    <a:tc>
                      <a:txBody>
                        <a:bodyPr/>
                        <a:lstStyle/>
                        <a:p>
                          <a:pPr algn="ctr"/>
                          <a:r>
                            <a:rPr lang="en-US" altLang="zh-CN" sz="1000" dirty="0">
                              <a:solidFill>
                                <a:schemeClr val="bg2"/>
                              </a:solidFill>
                            </a:rPr>
                            <a:t>2</a:t>
                          </a:r>
                          <a:endParaRPr lang="zh-CN" altLang="en-US" sz="1000" dirty="0">
                            <a:solidFill>
                              <a:schemeClr val="bg2"/>
                            </a:solidFill>
                          </a:endParaRPr>
                        </a:p>
                      </a:txBody>
                      <a:tcPr/>
                    </a:tc>
                    <a:tc>
                      <a:txBody>
                        <a:bodyPr/>
                        <a:lstStyle/>
                        <a:p>
                          <a:pPr algn="ctr"/>
                          <a:r>
                            <a:rPr lang="en-US" altLang="zh-CN" sz="1000" dirty="0">
                              <a:solidFill>
                                <a:schemeClr val="bg2"/>
                              </a:solidFill>
                            </a:rPr>
                            <a:t>4</a:t>
                          </a:r>
                          <a:endParaRPr lang="zh-CN" altLang="en-US" sz="1000" dirty="0">
                            <a:solidFill>
                              <a:schemeClr val="bg2"/>
                            </a:solidFill>
                          </a:endParaRPr>
                        </a:p>
                      </a:txBody>
                      <a:tcPr>
                        <a:solidFill>
                          <a:schemeClr val="accent2">
                            <a:lumMod val="60000"/>
                            <a:lumOff val="40000"/>
                          </a:schemeClr>
                        </a:solidFill>
                      </a:tcPr>
                    </a:tc>
                    <a:tc>
                      <a:txBody>
                        <a:bodyPr/>
                        <a:lstStyle/>
                        <a:p>
                          <a:pPr algn="ctr"/>
                          <a:r>
                            <a:rPr lang="en-US" altLang="zh-CN" sz="1000" dirty="0">
                              <a:solidFill>
                                <a:schemeClr val="bg2"/>
                              </a:solidFill>
                            </a:rPr>
                            <a:t>0.75</a:t>
                          </a:r>
                          <a:endParaRPr lang="zh-CN" altLang="en-US" sz="1000" dirty="0">
                            <a:solidFill>
                              <a:schemeClr val="bg2"/>
                            </a:solidFill>
                          </a:endParaRPr>
                        </a:p>
                      </a:txBody>
                      <a:tcPr>
                        <a:solidFill>
                          <a:srgbClr val="92D050"/>
                        </a:solidFill>
                      </a:tcPr>
                    </a:tc>
                    <a:tc>
                      <a:txBody>
                        <a:bodyPr/>
                        <a:lstStyle/>
                        <a:p>
                          <a:pPr algn="ctr"/>
                          <a:r>
                            <a:rPr lang="en-US" altLang="zh-CN" sz="1000" dirty="0">
                              <a:solidFill>
                                <a:schemeClr val="bg2"/>
                              </a:solidFill>
                            </a:rPr>
                            <a:t>8</a:t>
                          </a:r>
                          <a:endParaRPr lang="zh-CN" altLang="en-US" sz="1000" dirty="0">
                            <a:solidFill>
                              <a:schemeClr val="bg2"/>
                            </a:solidFill>
                          </a:endParaRPr>
                        </a:p>
                      </a:txBody>
                      <a:tcPr>
                        <a:solidFill>
                          <a:srgbClr val="92D050"/>
                        </a:solidFill>
                      </a:tcPr>
                    </a:tc>
                    <a:extLst>
                      <a:ext uri="{0D108BD9-81ED-4DB2-BD59-A6C34878D82A}">
                        <a16:rowId xmlns:a16="http://schemas.microsoft.com/office/drawing/2014/main" val="98991201"/>
                      </a:ext>
                    </a:extLst>
                  </a:tr>
                  <a:tr h="255905">
                    <a:tc>
                      <a:txBody>
                        <a:bodyPr/>
                        <a:lstStyle/>
                        <a:p>
                          <a:endParaRPr lang="zh-CN"/>
                        </a:p>
                      </a:txBody>
                      <a:tcPr>
                        <a:blipFill>
                          <a:blip r:embed="rId2"/>
                          <a:stretch>
                            <a:fillRect l="-249" t="-1407143" r="-233167" b="-580952"/>
                          </a:stretch>
                        </a:blipFill>
                      </a:tcPr>
                    </a:tc>
                    <a:tc>
                      <a:txBody>
                        <a:bodyPr/>
                        <a:lstStyle/>
                        <a:p>
                          <a:pPr algn="ctr"/>
                          <a:r>
                            <a:rPr lang="en-US" altLang="zh-CN" sz="1000" dirty="0">
                              <a:solidFill>
                                <a:schemeClr val="bg2"/>
                              </a:solidFill>
                            </a:rPr>
                            <a:t>0.09/0.05</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0.004/0.004</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0.056/0.028</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0.017/0.017</a:t>
                          </a:r>
                          <a:endParaRPr lang="zh-CN" altLang="en-US" sz="1000" dirty="0">
                            <a:solidFill>
                              <a:schemeClr val="bg2"/>
                            </a:solidFill>
                          </a:endParaRPr>
                        </a:p>
                      </a:txBody>
                      <a:tcPr>
                        <a:solidFill>
                          <a:srgbClr val="E9EDF4"/>
                        </a:solidFill>
                      </a:tcPr>
                    </a:tc>
                    <a:tc>
                      <a:txBody>
                        <a:bodyPr/>
                        <a:lstStyle/>
                        <a:p>
                          <a:pPr algn="ctr"/>
                          <a:r>
                            <a:rPr lang="en-US" altLang="zh-CN" sz="1000" dirty="0">
                              <a:solidFill>
                                <a:schemeClr val="bg2"/>
                              </a:solidFill>
                            </a:rPr>
                            <a:t>0.102/0.118</a:t>
                          </a:r>
                          <a:endParaRPr lang="zh-CN" altLang="en-US" sz="1000" dirty="0">
                            <a:solidFill>
                              <a:schemeClr val="bg2"/>
                            </a:solidFill>
                          </a:endParaRPr>
                        </a:p>
                      </a:txBody>
                      <a:tcPr>
                        <a:solidFill>
                          <a:srgbClr val="92D050"/>
                        </a:solidFill>
                      </a:tcPr>
                    </a:tc>
                    <a:tc>
                      <a:txBody>
                        <a:bodyPr/>
                        <a:lstStyle/>
                        <a:p>
                          <a:pPr algn="ctr"/>
                          <a:r>
                            <a:rPr lang="en-US" altLang="zh-CN" sz="1000" dirty="0">
                              <a:solidFill>
                                <a:schemeClr val="bg2"/>
                              </a:solidFill>
                            </a:rPr>
                            <a:t>0.0144/0.01</a:t>
                          </a:r>
                          <a:endParaRPr lang="zh-CN" altLang="en-US" sz="1000" dirty="0">
                            <a:solidFill>
                              <a:schemeClr val="bg2"/>
                            </a:solidFill>
                          </a:endParaRPr>
                        </a:p>
                      </a:txBody>
                      <a:tcPr>
                        <a:solidFill>
                          <a:srgbClr val="92D050"/>
                        </a:solidFill>
                      </a:tcPr>
                    </a:tc>
                    <a:extLst>
                      <a:ext uri="{0D108BD9-81ED-4DB2-BD59-A6C34878D82A}">
                        <a16:rowId xmlns:a16="http://schemas.microsoft.com/office/drawing/2014/main" val="3473574715"/>
                      </a:ext>
                    </a:extLst>
                  </a:tr>
                  <a:tr h="243840">
                    <a:tc>
                      <a:txBody>
                        <a:bodyPr/>
                        <a:lstStyle/>
                        <a:p>
                          <a:pPr algn="l"/>
                          <a:r>
                            <a:rPr lang="en-US" altLang="zh-CN" sz="1000" dirty="0" err="1">
                              <a:solidFill>
                                <a:schemeClr val="bg2"/>
                              </a:solidFill>
                            </a:rPr>
                            <a:t>Laslett</a:t>
                          </a:r>
                          <a:r>
                            <a:rPr lang="en-US" altLang="zh-CN" sz="1000" dirty="0">
                              <a:solidFill>
                                <a:schemeClr val="bg2"/>
                              </a:solidFill>
                            </a:rPr>
                            <a:t> tune shift</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0.06/0.09</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0.12/0.19</a:t>
                          </a:r>
                          <a:endParaRPr lang="zh-CN" altLang="en-US" sz="1000" dirty="0">
                            <a:solidFill>
                              <a:schemeClr val="bg2"/>
                            </a:solidFill>
                          </a:endParaRPr>
                        </a:p>
                      </a:txBody>
                      <a:tcPr>
                        <a:solidFill>
                          <a:schemeClr val="accent6">
                            <a:lumMod val="75000"/>
                          </a:schemeClr>
                        </a:solidFill>
                      </a:tcPr>
                    </a:tc>
                    <a:tc>
                      <a:txBody>
                        <a:bodyPr/>
                        <a:lstStyle/>
                        <a:p>
                          <a:pPr algn="ctr"/>
                          <a:r>
                            <a:rPr lang="en-US" altLang="zh-CN" sz="1000" dirty="0">
                              <a:solidFill>
                                <a:schemeClr val="bg2"/>
                              </a:solidFill>
                            </a:rPr>
                            <a:t>-</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0.066/0.105</a:t>
                          </a:r>
                          <a:endParaRPr lang="zh-CN" altLang="en-US" sz="1000" dirty="0">
                            <a:solidFill>
                              <a:schemeClr val="bg2"/>
                            </a:solidFill>
                          </a:endParaRPr>
                        </a:p>
                      </a:txBody>
                      <a:tcPr>
                        <a:solidFill>
                          <a:schemeClr val="accent6">
                            <a:lumMod val="75000"/>
                          </a:schemeClr>
                        </a:solidFill>
                      </a:tcPr>
                    </a:tc>
                    <a:extLst>
                      <a:ext uri="{0D108BD9-81ED-4DB2-BD59-A6C34878D82A}">
                        <a16:rowId xmlns:a16="http://schemas.microsoft.com/office/drawing/2014/main" val="1912094115"/>
                      </a:ext>
                    </a:extLst>
                  </a:tr>
                  <a:tr h="243840">
                    <a:tc>
                      <a:txBody>
                        <a:bodyPr/>
                        <a:lstStyle/>
                        <a:p>
                          <a:pPr algn="l"/>
                          <a:r>
                            <a:rPr lang="en-US" altLang="zh-CN" sz="1000" dirty="0">
                              <a:solidFill>
                                <a:schemeClr val="bg2"/>
                              </a:solidFill>
                            </a:rPr>
                            <a:t>Energy loss per turn (MeV)</a:t>
                          </a:r>
                          <a:endParaRPr lang="zh-CN" altLang="en-US" sz="1000" dirty="0">
                            <a:solidFill>
                              <a:schemeClr val="bg2"/>
                            </a:solidFill>
                          </a:endParaRPr>
                        </a:p>
                      </a:txBody>
                      <a:tcPr/>
                    </a:tc>
                    <a:tc>
                      <a:txBody>
                        <a:bodyPr/>
                        <a:lstStyle/>
                        <a:p>
                          <a:pPr algn="ctr"/>
                          <a:r>
                            <a:rPr lang="en-US" altLang="zh-CN" sz="1000" dirty="0">
                              <a:solidFill>
                                <a:schemeClr val="bg2"/>
                              </a:solidFill>
                            </a:rPr>
                            <a:t>0.32</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0.32</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0.32</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extLst>
                      <a:ext uri="{0D108BD9-81ED-4DB2-BD59-A6C34878D82A}">
                        <a16:rowId xmlns:a16="http://schemas.microsoft.com/office/drawing/2014/main" val="3876578445"/>
                      </a:ext>
                    </a:extLst>
                  </a:tr>
                  <a:tr h="243840">
                    <a:tc>
                      <a:txBody>
                        <a:bodyPr/>
                        <a:lstStyle/>
                        <a:p>
                          <a:pPr algn="l"/>
                          <a:r>
                            <a:rPr lang="en-US" altLang="zh-CN" sz="1000" dirty="0">
                              <a:solidFill>
                                <a:schemeClr val="bg2"/>
                              </a:solidFill>
                            </a:rPr>
                            <a:t>Total SR power (MW)</a:t>
                          </a:r>
                          <a:endParaRPr lang="zh-CN" altLang="en-US" sz="1000" dirty="0">
                            <a:solidFill>
                              <a:schemeClr val="bg2"/>
                            </a:solidFill>
                          </a:endParaRPr>
                        </a:p>
                      </a:txBody>
                      <a:tcPr/>
                    </a:tc>
                    <a:tc>
                      <a:txBody>
                        <a:bodyPr/>
                        <a:lstStyle/>
                        <a:p>
                          <a:pPr algn="ctr"/>
                          <a:r>
                            <a:rPr lang="en-US" altLang="zh-CN" sz="1000" dirty="0">
                              <a:solidFill>
                                <a:schemeClr val="bg2"/>
                              </a:solidFill>
                            </a:rPr>
                            <a:t>0.86</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0.86</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tc>
                      <a:txBody>
                        <a:bodyPr/>
                        <a:lstStyle/>
                        <a:p>
                          <a:pPr algn="ctr"/>
                          <a:r>
                            <a:rPr lang="en-US" altLang="zh-CN" sz="1000" dirty="0">
                              <a:solidFill>
                                <a:schemeClr val="bg2"/>
                              </a:solidFill>
                            </a:rPr>
                            <a:t>0.86</a:t>
                          </a:r>
                          <a:endParaRPr lang="zh-CN" altLang="en-US" sz="1000" dirty="0">
                            <a:solidFill>
                              <a:schemeClr val="bg2"/>
                            </a:solidFill>
                          </a:endParaRPr>
                        </a:p>
                      </a:txBody>
                      <a:tcPr/>
                    </a:tc>
                    <a:tc>
                      <a:txBody>
                        <a:bodyPr/>
                        <a:lstStyle/>
                        <a:p>
                          <a:pPr algn="ctr"/>
                          <a:r>
                            <a:rPr lang="en-US" altLang="zh-CN" sz="1000" dirty="0">
                              <a:solidFill>
                                <a:schemeClr val="bg2"/>
                              </a:solidFill>
                            </a:rPr>
                            <a:t>-</a:t>
                          </a:r>
                          <a:endParaRPr lang="zh-CN" altLang="en-US" sz="1000" dirty="0">
                            <a:solidFill>
                              <a:schemeClr val="bg2"/>
                            </a:solidFill>
                          </a:endParaRPr>
                        </a:p>
                      </a:txBody>
                      <a:tcPr/>
                    </a:tc>
                    <a:extLst>
                      <a:ext uri="{0D108BD9-81ED-4DB2-BD59-A6C34878D82A}">
                        <a16:rowId xmlns:a16="http://schemas.microsoft.com/office/drawing/2014/main" val="364668440"/>
                      </a:ext>
                    </a:extLst>
                  </a:tr>
                  <a:tr h="243840">
                    <a:tc>
                      <a:txBody>
                        <a:bodyPr/>
                        <a:lstStyle/>
                        <a:p>
                          <a:pPr algn="l"/>
                          <a:r>
                            <a:rPr lang="en-US" altLang="zh-CN" sz="1000" dirty="0">
                              <a:solidFill>
                                <a:schemeClr val="bg2"/>
                              </a:solidFill>
                            </a:rPr>
                            <a:t>Average Current (A)</a:t>
                          </a:r>
                          <a:endParaRPr lang="zh-CN" altLang="en-US" sz="1000" dirty="0">
                            <a:solidFill>
                              <a:schemeClr val="bg2"/>
                            </a:solidFill>
                          </a:endParaRPr>
                        </a:p>
                      </a:txBody>
                      <a:tcPr/>
                    </a:tc>
                    <a:tc>
                      <a:txBody>
                        <a:bodyPr/>
                        <a:lstStyle/>
                        <a:p>
                          <a:pPr algn="ctr"/>
                          <a:r>
                            <a:rPr lang="en-US" altLang="zh-CN" sz="1000" dirty="0">
                              <a:solidFill>
                                <a:schemeClr val="bg2"/>
                              </a:solidFill>
                            </a:rPr>
                            <a:t>2.7</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2</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2.7</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1.6</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2.7</a:t>
                          </a:r>
                          <a:endParaRPr lang="zh-CN" altLang="en-US" sz="1000" dirty="0">
                            <a:solidFill>
                              <a:schemeClr val="bg2"/>
                            </a:solidFill>
                          </a:endParaRPr>
                        </a:p>
                      </a:txBody>
                      <a:tcPr>
                        <a:solidFill>
                          <a:srgbClr val="D0D8E8"/>
                        </a:solidFill>
                      </a:tcPr>
                    </a:tc>
                    <a:tc>
                      <a:txBody>
                        <a:bodyPr/>
                        <a:lstStyle/>
                        <a:p>
                          <a:pPr algn="ctr"/>
                          <a:r>
                            <a:rPr lang="en-US" altLang="zh-CN" sz="1000" dirty="0">
                              <a:solidFill>
                                <a:schemeClr val="bg2"/>
                              </a:solidFill>
                            </a:rPr>
                            <a:t>1.68</a:t>
                          </a:r>
                          <a:endParaRPr lang="zh-CN" altLang="en-US" sz="1000" dirty="0">
                            <a:solidFill>
                              <a:schemeClr val="bg2"/>
                            </a:solidFill>
                          </a:endParaRPr>
                        </a:p>
                      </a:txBody>
                      <a:tcPr>
                        <a:solidFill>
                          <a:srgbClr val="D0D8E8"/>
                        </a:solidFill>
                      </a:tcPr>
                    </a:tc>
                    <a:extLst>
                      <a:ext uri="{0D108BD9-81ED-4DB2-BD59-A6C34878D82A}">
                        <a16:rowId xmlns:a16="http://schemas.microsoft.com/office/drawing/2014/main" val="3771002891"/>
                      </a:ext>
                    </a:extLst>
                  </a:tr>
                  <a:tr h="243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000" dirty="0">
                              <a:solidFill>
                                <a:schemeClr val="bg2"/>
                              </a:solidFill>
                            </a:rPr>
                            <a:t>Crossing angle (</a:t>
                          </a:r>
                          <a:r>
                            <a:rPr lang="en-US" altLang="zh-CN" sz="1000" dirty="0" err="1">
                              <a:solidFill>
                                <a:schemeClr val="bg2"/>
                              </a:solidFill>
                            </a:rPr>
                            <a:t>mrad</a:t>
                          </a:r>
                          <a:r>
                            <a:rPr lang="en-US" altLang="zh-CN" sz="1000" dirty="0">
                              <a:solidFill>
                                <a:schemeClr val="bg2"/>
                              </a:solidFill>
                            </a:rPr>
                            <a:t>)</a:t>
                          </a:r>
                          <a:endParaRPr lang="zh-CN" altLang="en-US" sz="1000" dirty="0">
                            <a:solidFill>
                              <a:schemeClr val="bg2"/>
                            </a:solidFill>
                          </a:endParaRPr>
                        </a:p>
                      </a:txBody>
                      <a:tcPr/>
                    </a:tc>
                    <a:tc gridSpan="6">
                      <a:txBody>
                        <a:bodyPr/>
                        <a:lstStyle/>
                        <a:p>
                          <a:pPr algn="ctr"/>
                          <a:r>
                            <a:rPr lang="en-US" altLang="zh-CN" sz="1000" dirty="0">
                              <a:solidFill>
                                <a:schemeClr val="bg2"/>
                              </a:solidFill>
                            </a:rPr>
                            <a:t>50</a:t>
                          </a:r>
                          <a:endParaRPr lang="zh-CN" altLang="en-US" sz="1000" dirty="0">
                            <a:solidFill>
                              <a:schemeClr val="bg2"/>
                            </a:solidFill>
                          </a:endParaRPr>
                        </a:p>
                      </a:txBody>
                      <a:tcPr>
                        <a:solidFill>
                          <a:srgbClr val="E9EDF4"/>
                        </a:solidFill>
                      </a:tcPr>
                    </a:tc>
                    <a:tc hMerge="1">
                      <a:txBody>
                        <a:bodyPr/>
                        <a:lstStyle/>
                        <a:p>
                          <a:pPr algn="ct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D0D8E8"/>
                        </a:solidFill>
                      </a:tcPr>
                    </a:tc>
                    <a:extLst>
                      <a:ext uri="{0D108BD9-81ED-4DB2-BD59-A6C34878D82A}">
                        <a16:rowId xmlns:a16="http://schemas.microsoft.com/office/drawing/2014/main" val="1961558449"/>
                      </a:ext>
                    </a:extLst>
                  </a:tr>
                  <a:tr h="243840">
                    <a:tc>
                      <a:txBody>
                        <a:bodyPr/>
                        <a:lstStyle/>
                        <a:p>
                          <a:pPr algn="l"/>
                          <a:r>
                            <a:rPr lang="en-US" altLang="zh-CN" sz="1000" dirty="0">
                              <a:solidFill>
                                <a:schemeClr val="bg2"/>
                              </a:solidFill>
                            </a:rPr>
                            <a:t>Luminosity (cm</a:t>
                          </a:r>
                          <a:r>
                            <a:rPr lang="en-US" altLang="zh-CN" sz="1000" baseline="30000" dirty="0">
                              <a:solidFill>
                                <a:schemeClr val="bg2"/>
                              </a:solidFill>
                            </a:rPr>
                            <a:t>-2</a:t>
                          </a:r>
                          <a:r>
                            <a:rPr lang="en-US" altLang="zh-CN" sz="1000" baseline="0" dirty="0">
                              <a:solidFill>
                                <a:schemeClr val="bg2"/>
                              </a:solidFill>
                            </a:rPr>
                            <a:t>∙s</a:t>
                          </a:r>
                          <a:r>
                            <a:rPr lang="en-US" altLang="zh-CN" sz="1000" baseline="30000" dirty="0">
                              <a:solidFill>
                                <a:schemeClr val="bg2"/>
                              </a:solidFill>
                            </a:rPr>
                            <a:t>-1</a:t>
                          </a:r>
                          <a:r>
                            <a:rPr lang="en-US" altLang="zh-CN" sz="1000" dirty="0">
                              <a:solidFill>
                                <a:schemeClr val="bg2"/>
                              </a:solidFill>
                            </a:rPr>
                            <a:t>)</a:t>
                          </a:r>
                        </a:p>
                      </a:txBody>
                      <a:tcPr>
                        <a:solidFill>
                          <a:srgbClr val="D0D8E8"/>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baseline="0" dirty="0">
                              <a:solidFill>
                                <a:schemeClr val="bg2"/>
                              </a:solidFill>
                            </a:rPr>
                            <a:t>2.0×10</a:t>
                          </a:r>
                          <a:r>
                            <a:rPr lang="en-US" altLang="zh-CN" sz="1000" baseline="30000" dirty="0">
                              <a:solidFill>
                                <a:schemeClr val="bg2"/>
                              </a:solidFill>
                            </a:rPr>
                            <a:t>33</a:t>
                          </a:r>
                          <a:r>
                            <a:rPr lang="en-US" altLang="zh-CN" sz="1000" baseline="0" dirty="0">
                              <a:solidFill>
                                <a:schemeClr val="bg2"/>
                              </a:solidFill>
                            </a:rPr>
                            <a:t> (50 fb</a:t>
                          </a:r>
                          <a:r>
                            <a:rPr lang="en-US" altLang="zh-CN" sz="1000" baseline="30000" dirty="0">
                              <a:solidFill>
                                <a:schemeClr val="bg2"/>
                              </a:solidFill>
                            </a:rPr>
                            <a:t>-1</a:t>
                          </a:r>
                          <a:r>
                            <a:rPr lang="en-US" altLang="zh-CN" sz="1000" baseline="0" dirty="0">
                              <a:solidFill>
                                <a:schemeClr val="bg2"/>
                              </a:solidFill>
                            </a:rPr>
                            <a:t>/a @ 80%)</a:t>
                          </a:r>
                          <a:endParaRPr lang="zh-CN" altLang="en-US" sz="1000" dirty="0">
                            <a:solidFill>
                              <a:schemeClr val="bg2"/>
                            </a:solidFill>
                          </a:endParaRPr>
                        </a:p>
                      </a:txBody>
                      <a:tcPr>
                        <a:solidFill>
                          <a:srgbClr val="D0D8E8"/>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zh-CN" altLang="en-US" sz="1000" dirty="0">
                            <a:solidFill>
                              <a:schemeClr val="bg2"/>
                            </a:solidFill>
                          </a:endParaRPr>
                        </a:p>
                      </a:txBody>
                      <a:tcPr>
                        <a:solidFill>
                          <a:srgbClr val="E9EDF4"/>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b="1" baseline="0" dirty="0">
                              <a:solidFill>
                                <a:srgbClr val="0000FF"/>
                              </a:solidFill>
                            </a:rPr>
                            <a:t>4.25×10</a:t>
                          </a:r>
                          <a:r>
                            <a:rPr lang="en-US" altLang="zh-CN" sz="1000" b="1" baseline="30000" dirty="0">
                              <a:solidFill>
                                <a:srgbClr val="0000FF"/>
                              </a:solidFill>
                            </a:rPr>
                            <a:t>33</a:t>
                          </a:r>
                          <a:r>
                            <a:rPr lang="en-US" altLang="zh-CN" sz="1000" b="1" baseline="0" dirty="0">
                              <a:solidFill>
                                <a:srgbClr val="0000FF"/>
                              </a:solidFill>
                            </a:rPr>
                            <a:t> (105 fb</a:t>
                          </a:r>
                          <a:r>
                            <a:rPr lang="en-US" altLang="zh-CN" sz="1000" b="1" baseline="30000" dirty="0">
                              <a:solidFill>
                                <a:srgbClr val="0000FF"/>
                              </a:solidFill>
                            </a:rPr>
                            <a:t>-1</a:t>
                          </a:r>
                          <a:r>
                            <a:rPr lang="en-US" altLang="zh-CN" sz="1000" b="1" baseline="0" dirty="0">
                              <a:solidFill>
                                <a:srgbClr val="0000FF"/>
                              </a:solidFill>
                            </a:rPr>
                            <a:t>/a @ 80%)</a:t>
                          </a:r>
                          <a:endParaRPr lang="zh-CN" altLang="en-US" sz="1000" b="1" dirty="0">
                            <a:solidFill>
                              <a:srgbClr val="0000FF"/>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E9EDF4"/>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b="1" baseline="0" dirty="0">
                              <a:solidFill>
                                <a:srgbClr val="0000FF"/>
                              </a:solidFill>
                            </a:rPr>
                            <a:t>4.25×10</a:t>
                          </a:r>
                          <a:r>
                            <a:rPr lang="en-US" altLang="zh-CN" sz="1000" b="1" baseline="30000" dirty="0">
                              <a:solidFill>
                                <a:srgbClr val="0000FF"/>
                              </a:solidFill>
                            </a:rPr>
                            <a:t>33</a:t>
                          </a:r>
                          <a:r>
                            <a:rPr lang="en-US" altLang="zh-CN" sz="1000" b="1" baseline="0" dirty="0">
                              <a:solidFill>
                                <a:srgbClr val="0000FF"/>
                              </a:solidFill>
                            </a:rPr>
                            <a:t> (H=0.52)</a:t>
                          </a:r>
                          <a:endParaRPr lang="zh-CN" altLang="en-US" sz="1000" b="1" dirty="0">
                            <a:solidFill>
                              <a:srgbClr val="0000FF"/>
                            </a:solidFill>
                          </a:endParaRPr>
                        </a:p>
                      </a:txBody>
                      <a:tcPr>
                        <a:solidFill>
                          <a:srgbClr val="D0D8E8"/>
                        </a:solidFill>
                      </a:tcPr>
                    </a:tc>
                    <a:tc hMerge="1">
                      <a:txBody>
                        <a:bodyPr/>
                        <a:lstStyle/>
                        <a:p>
                          <a:pPr algn="ctr"/>
                          <a:endParaRPr lang="zh-CN" altLang="en-US" sz="1000" dirty="0">
                            <a:solidFill>
                              <a:schemeClr val="bg2"/>
                            </a:solidFill>
                          </a:endParaRPr>
                        </a:p>
                      </a:txBody>
                      <a:tcPr>
                        <a:solidFill>
                          <a:srgbClr val="E9EDF4"/>
                        </a:solidFill>
                      </a:tcPr>
                    </a:tc>
                    <a:extLst>
                      <a:ext uri="{0D108BD9-81ED-4DB2-BD59-A6C34878D82A}">
                        <a16:rowId xmlns:a16="http://schemas.microsoft.com/office/drawing/2014/main" val="1590420758"/>
                      </a:ext>
                    </a:extLst>
                  </a:tr>
                </a:tbl>
              </a:graphicData>
            </a:graphic>
          </p:graphicFrame>
        </mc:Fallback>
      </mc:AlternateContent>
    </p:spTree>
    <p:extLst>
      <p:ext uri="{BB962C8B-B14F-4D97-AF65-F5344CB8AC3E}">
        <p14:creationId xmlns:p14="http://schemas.microsoft.com/office/powerpoint/2010/main" val="37506854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1. New </a:t>
            </a:r>
            <a:r>
              <a:rPr lang="en-US" altLang="zh-CN" dirty="0" err="1"/>
              <a:t>EicC</a:t>
            </a:r>
            <a:r>
              <a:rPr lang="en-US" altLang="zh-CN" dirty="0"/>
              <a:t> general design – New collision scheme</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282935" cy="456535"/>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Compared with other facilities</a:t>
            </a:r>
          </a:p>
        </p:txBody>
      </p:sp>
      <p:graphicFrame>
        <p:nvGraphicFramePr>
          <p:cNvPr id="4" name="表格 3">
            <a:extLst>
              <a:ext uri="{FF2B5EF4-FFF2-40B4-BE49-F238E27FC236}">
                <a16:creationId xmlns:a16="http://schemas.microsoft.com/office/drawing/2014/main" id="{78D9A9DC-6B7E-1AA0-B6F3-6A8167DCFAF7}"/>
              </a:ext>
            </a:extLst>
          </p:cNvPr>
          <p:cNvGraphicFramePr>
            <a:graphicFrameLocks noGrp="1"/>
          </p:cNvGraphicFramePr>
          <p:nvPr>
            <p:extLst>
              <p:ext uri="{D42A27DB-BD31-4B8C-83A1-F6EECF244321}">
                <p14:modId xmlns:p14="http://schemas.microsoft.com/office/powerpoint/2010/main" val="1860765119"/>
              </p:ext>
            </p:extLst>
          </p:nvPr>
        </p:nvGraphicFramePr>
        <p:xfrm>
          <a:off x="441953" y="1417320"/>
          <a:ext cx="8282935" cy="4023360"/>
        </p:xfrm>
        <a:graphic>
          <a:graphicData uri="http://schemas.openxmlformats.org/drawingml/2006/table">
            <a:tbl>
              <a:tblPr firstRow="1" bandRow="1">
                <a:tableStyleId>{5C22544A-7EE6-4342-B048-85BDC9FD1C3A}</a:tableStyleId>
              </a:tblPr>
              <a:tblGrid>
                <a:gridCol w="1656587">
                  <a:extLst>
                    <a:ext uri="{9D8B030D-6E8A-4147-A177-3AD203B41FA5}">
                      <a16:colId xmlns:a16="http://schemas.microsoft.com/office/drawing/2014/main" val="3483054810"/>
                    </a:ext>
                  </a:extLst>
                </a:gridCol>
                <a:gridCol w="1656587">
                  <a:extLst>
                    <a:ext uri="{9D8B030D-6E8A-4147-A177-3AD203B41FA5}">
                      <a16:colId xmlns:a16="http://schemas.microsoft.com/office/drawing/2014/main" val="3523894756"/>
                    </a:ext>
                  </a:extLst>
                </a:gridCol>
                <a:gridCol w="1656587">
                  <a:extLst>
                    <a:ext uri="{9D8B030D-6E8A-4147-A177-3AD203B41FA5}">
                      <a16:colId xmlns:a16="http://schemas.microsoft.com/office/drawing/2014/main" val="2572017167"/>
                    </a:ext>
                  </a:extLst>
                </a:gridCol>
                <a:gridCol w="1656587">
                  <a:extLst>
                    <a:ext uri="{9D8B030D-6E8A-4147-A177-3AD203B41FA5}">
                      <a16:colId xmlns:a16="http://schemas.microsoft.com/office/drawing/2014/main" val="3194410842"/>
                    </a:ext>
                  </a:extLst>
                </a:gridCol>
                <a:gridCol w="1656587">
                  <a:extLst>
                    <a:ext uri="{9D8B030D-6E8A-4147-A177-3AD203B41FA5}">
                      <a16:colId xmlns:a16="http://schemas.microsoft.com/office/drawing/2014/main" val="2611390189"/>
                    </a:ext>
                  </a:extLst>
                </a:gridCol>
              </a:tblGrid>
              <a:tr h="327408">
                <a:tc>
                  <a:txBody>
                    <a:bodyPr/>
                    <a:lstStyle/>
                    <a:p>
                      <a:endParaRPr lang="zh-CN" altLang="en-US" sz="1600" b="0">
                        <a:solidFill>
                          <a:schemeClr val="bg2"/>
                        </a:solidFill>
                        <a:latin typeface="Arial" panose="020B0604020202020204" pitchFamily="34" charset="0"/>
                        <a:cs typeface="Arial" panose="020B0604020202020204" pitchFamily="34" charset="0"/>
                      </a:endParaRPr>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Accelerator</a:t>
                      </a:r>
                      <a:endParaRPr lang="zh-CN" altLang="en-US" sz="1600" b="0" dirty="0">
                        <a:solidFill>
                          <a:schemeClr val="bg2"/>
                        </a:solidFill>
                        <a:latin typeface="Arial" panose="020B0604020202020204" pitchFamily="34" charset="0"/>
                        <a:cs typeface="Arial" panose="020B0604020202020204" pitchFamily="34" charset="0"/>
                      </a:endParaRPr>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Value</a:t>
                      </a:r>
                      <a:endParaRPr lang="zh-CN" altLang="en-US" sz="1600" b="0" dirty="0">
                        <a:solidFill>
                          <a:schemeClr val="bg2"/>
                        </a:solidFill>
                        <a:latin typeface="Arial" panose="020B0604020202020204" pitchFamily="34" charset="0"/>
                        <a:cs typeface="Arial" panose="020B0604020202020204" pitchFamily="34" charset="0"/>
                      </a:endParaRPr>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HIAF-U</a:t>
                      </a:r>
                      <a:endParaRPr lang="zh-CN" altLang="en-US" sz="1600" b="0" dirty="0">
                        <a:solidFill>
                          <a:schemeClr val="bg2"/>
                        </a:solidFill>
                        <a:latin typeface="Arial" panose="020B0604020202020204" pitchFamily="34" charset="0"/>
                        <a:cs typeface="Arial" panose="020B0604020202020204" pitchFamily="34" charset="0"/>
                      </a:endParaRPr>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HIAF-U+FW</a:t>
                      </a:r>
                      <a:endParaRPr lang="zh-CN" altLang="en-US" sz="1600" b="0" dirty="0">
                        <a:solidFill>
                          <a:schemeClr val="bg2"/>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63266193"/>
                  </a:ext>
                </a:extLst>
              </a:tr>
              <a:tr h="327408">
                <a:tc rowSpan="4">
                  <a:txBody>
                    <a:bodyPr/>
                    <a:lstStyle/>
                    <a:p>
                      <a:pPr algn="l"/>
                      <a:r>
                        <a:rPr lang="en-US" altLang="zh-CN" sz="1600" b="0" dirty="0" err="1">
                          <a:solidFill>
                            <a:schemeClr val="bg2"/>
                          </a:solidFill>
                          <a:latin typeface="Arial" panose="020B0604020202020204" pitchFamily="34" charset="0"/>
                          <a:cs typeface="Arial" panose="020B0604020202020204" pitchFamily="34" charset="0"/>
                        </a:rPr>
                        <a:t>Laslett</a:t>
                      </a:r>
                      <a:r>
                        <a:rPr lang="en-US" altLang="zh-CN" sz="1600" b="0" dirty="0">
                          <a:solidFill>
                            <a:schemeClr val="bg2"/>
                          </a:solidFill>
                          <a:latin typeface="Arial" panose="020B0604020202020204" pitchFamily="34" charset="0"/>
                          <a:cs typeface="Arial" panose="020B0604020202020204" pitchFamily="34" charset="0"/>
                        </a:rPr>
                        <a:t> tune shift</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ENC</a:t>
                      </a:r>
                      <a:endParaRPr lang="zh-CN" altLang="en-US" sz="1600" b="0" dirty="0">
                        <a:solidFill>
                          <a:schemeClr val="bg2"/>
                        </a:solidFill>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&gt; 0.1</a:t>
                      </a:r>
                      <a:endParaRPr lang="zh-CN" altLang="en-US" sz="1600" b="0" dirty="0">
                        <a:solidFill>
                          <a:schemeClr val="bg2"/>
                        </a:solidFill>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rowSpan="4">
                  <a:txBody>
                    <a:bodyPr/>
                    <a:lstStyle/>
                    <a:p>
                      <a:pPr algn="ctr"/>
                      <a:r>
                        <a:rPr lang="en-US" altLang="zh-CN" sz="1600" b="0" dirty="0">
                          <a:solidFill>
                            <a:schemeClr val="bg2"/>
                          </a:solidFill>
                          <a:latin typeface="Arial" panose="020B0604020202020204" pitchFamily="34" charset="0"/>
                          <a:cs typeface="Arial" panose="020B0604020202020204" pitchFamily="34" charset="0"/>
                        </a:rPr>
                        <a:t>0.12/0.19</a:t>
                      </a:r>
                      <a:endParaRPr lang="zh-CN" altLang="en-US" sz="1600" b="0" dirty="0">
                        <a:solidFill>
                          <a:schemeClr val="bg2"/>
                        </a:solidFill>
                        <a:latin typeface="Arial" panose="020B0604020202020204" pitchFamily="34" charset="0"/>
                        <a:cs typeface="Arial" panose="020B0604020202020204" pitchFamily="34" charset="0"/>
                      </a:endParaRPr>
                    </a:p>
                  </a:txBody>
                  <a:tcPr anchor="ctr">
                    <a:solidFill>
                      <a:schemeClr val="accent5">
                        <a:lumMod val="20000"/>
                        <a:lumOff val="80000"/>
                      </a:schemeClr>
                    </a:solidFill>
                  </a:tcPr>
                </a:tc>
                <a:tc rowSpan="4">
                  <a:txBody>
                    <a:bodyPr/>
                    <a:lstStyle/>
                    <a:p>
                      <a:pPr algn="ctr"/>
                      <a:r>
                        <a:rPr lang="en-US" altLang="zh-CN" sz="1600" b="0" dirty="0">
                          <a:solidFill>
                            <a:schemeClr val="bg2"/>
                          </a:solidFill>
                          <a:latin typeface="Arial" panose="020B0604020202020204" pitchFamily="34" charset="0"/>
                          <a:cs typeface="Arial" panose="020B0604020202020204" pitchFamily="34" charset="0"/>
                        </a:rPr>
                        <a:t>0.066/0.105</a:t>
                      </a:r>
                    </a:p>
                  </a:txBody>
                  <a:tcPr anchor="ctr">
                    <a:solidFill>
                      <a:schemeClr val="accent6">
                        <a:lumMod val="20000"/>
                        <a:lumOff val="80000"/>
                      </a:schemeClr>
                    </a:solidFill>
                  </a:tcPr>
                </a:tc>
                <a:extLst>
                  <a:ext uri="{0D108BD9-81ED-4DB2-BD59-A6C34878D82A}">
                    <a16:rowId xmlns:a16="http://schemas.microsoft.com/office/drawing/2014/main" val="1482365375"/>
                  </a:ext>
                </a:extLst>
              </a:tr>
              <a:tr h="327408">
                <a:tc vMerge="1">
                  <a:txBody>
                    <a:bodyPr/>
                    <a:lstStyle/>
                    <a:p>
                      <a:endParaRPr lang="zh-CN" altLang="en-US" dirty="0"/>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EIC</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 0.06</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57565882"/>
                  </a:ext>
                </a:extLst>
              </a:tr>
              <a:tr h="327408">
                <a:tc vMerge="1">
                  <a:txBody>
                    <a:bodyPr/>
                    <a:lstStyle/>
                    <a:p>
                      <a:endParaRPr lang="zh-CN" altLang="en-US" dirty="0"/>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JLEIC</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 0.06</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6631016"/>
                  </a:ext>
                </a:extLst>
              </a:tr>
              <a:tr h="327408">
                <a:tc vMerge="1">
                  <a:txBody>
                    <a:bodyPr/>
                    <a:lstStyle/>
                    <a:p>
                      <a:endParaRPr lang="zh-CN" altLang="en-US" dirty="0"/>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NICA</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&lt; 0.075</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41149350"/>
                  </a:ext>
                </a:extLst>
              </a:tr>
              <a:tr h="327408">
                <a:tc rowSpan="4">
                  <a:txBody>
                    <a:bodyPr/>
                    <a:lstStyle/>
                    <a:p>
                      <a:pPr algn="l"/>
                      <a:r>
                        <a:rPr lang="en-US" altLang="zh-CN" sz="1600" b="0" dirty="0">
                          <a:solidFill>
                            <a:schemeClr val="bg2"/>
                          </a:solidFill>
                          <a:latin typeface="Arial" panose="020B0604020202020204" pitchFamily="34" charset="0"/>
                          <a:cs typeface="Arial" panose="020B0604020202020204" pitchFamily="34" charset="0"/>
                        </a:rPr>
                        <a:t>Beam-beam parameters for lepton</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CESR-B</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0.062</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rowSpan="4">
                  <a:txBody>
                    <a:bodyPr/>
                    <a:lstStyle/>
                    <a:p>
                      <a:pPr algn="ctr"/>
                      <a:r>
                        <a:rPr lang="en-US" altLang="zh-CN" sz="1600" b="0" dirty="0">
                          <a:solidFill>
                            <a:schemeClr val="bg2"/>
                          </a:solidFill>
                          <a:latin typeface="Arial" panose="020B0604020202020204" pitchFamily="34" charset="0"/>
                          <a:cs typeface="Arial" panose="020B0604020202020204" pitchFamily="34" charset="0"/>
                        </a:rPr>
                        <a:t>0.056/0.028</a:t>
                      </a:r>
                    </a:p>
                  </a:txBody>
                  <a:tcPr anchor="ctr">
                    <a:solidFill>
                      <a:schemeClr val="accent5">
                        <a:lumMod val="20000"/>
                        <a:lumOff val="80000"/>
                      </a:schemeClr>
                    </a:solidFill>
                  </a:tcPr>
                </a:tc>
                <a:tc rowSpan="4">
                  <a:txBody>
                    <a:bodyPr/>
                    <a:lstStyle/>
                    <a:p>
                      <a:pPr algn="ctr"/>
                      <a:r>
                        <a:rPr lang="en-US" altLang="zh-CN" sz="1600" b="0" dirty="0">
                          <a:solidFill>
                            <a:schemeClr val="bg2"/>
                          </a:solidFill>
                          <a:latin typeface="Arial" panose="020B0604020202020204" pitchFamily="34" charset="0"/>
                          <a:cs typeface="Arial" panose="020B0604020202020204" pitchFamily="34" charset="0"/>
                        </a:rPr>
                        <a:t>0.102/0.118</a:t>
                      </a:r>
                    </a:p>
                  </a:txBody>
                  <a:tcPr anchor="ctr">
                    <a:solidFill>
                      <a:schemeClr val="accent6">
                        <a:lumMod val="20000"/>
                        <a:lumOff val="80000"/>
                      </a:schemeClr>
                    </a:solidFill>
                  </a:tcPr>
                </a:tc>
                <a:extLst>
                  <a:ext uri="{0D108BD9-81ED-4DB2-BD59-A6C34878D82A}">
                    <a16:rowId xmlns:a16="http://schemas.microsoft.com/office/drawing/2014/main" val="100420527"/>
                  </a:ext>
                </a:extLst>
              </a:tr>
              <a:tr h="327408">
                <a:tc vMerge="1">
                  <a:txBody>
                    <a:bodyPr/>
                    <a:lstStyle/>
                    <a:p>
                      <a:endParaRPr lang="zh-CN" altLang="en-US" dirty="0"/>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PEP-II</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0.064/0.055</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42409081"/>
                  </a:ext>
                </a:extLst>
              </a:tr>
              <a:tr h="327408">
                <a:tc vMerge="1">
                  <a:txBody>
                    <a:bodyPr/>
                    <a:lstStyle/>
                    <a:p>
                      <a:endParaRPr lang="zh-CN" altLang="en-US" dirty="0"/>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KEKB</a:t>
                      </a:r>
                      <a:endParaRPr lang="zh-CN" altLang="en-US" sz="1600" b="0" dirty="0">
                        <a:solidFill>
                          <a:schemeClr val="bg2"/>
                        </a:solidFill>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0.12/0.1</a:t>
                      </a:r>
                      <a:endParaRPr lang="zh-CN" altLang="en-US" sz="1600" b="0" dirty="0">
                        <a:solidFill>
                          <a:schemeClr val="bg2"/>
                        </a:solidFill>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solidFill>
                      <a:schemeClr val="accent2">
                        <a:lumMod val="60000"/>
                        <a:lumOff val="40000"/>
                      </a:schemeClr>
                    </a:solidFill>
                  </a:tcPr>
                </a:tc>
                <a:extLst>
                  <a:ext uri="{0D108BD9-81ED-4DB2-BD59-A6C34878D82A}">
                    <a16:rowId xmlns:a16="http://schemas.microsoft.com/office/drawing/2014/main" val="1983929659"/>
                  </a:ext>
                </a:extLst>
              </a:tr>
              <a:tr h="327408">
                <a:tc vMerge="1">
                  <a:txBody>
                    <a:bodyPr/>
                    <a:lstStyle/>
                    <a:p>
                      <a:endParaRPr lang="zh-CN" altLang="en-US" dirty="0"/>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EIC</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 0.1</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93833437"/>
                  </a:ext>
                </a:extLst>
              </a:tr>
              <a:tr h="327408">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600" b="0" dirty="0">
                          <a:solidFill>
                            <a:schemeClr val="bg2"/>
                          </a:solidFill>
                          <a:latin typeface="Arial" panose="020B0604020202020204" pitchFamily="34" charset="0"/>
                          <a:cs typeface="Arial" panose="020B0604020202020204" pitchFamily="34" charset="0"/>
                        </a:rPr>
                        <a:t>Beam-beam parameters for hadron</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RHIC</a:t>
                      </a:r>
                      <a:endParaRPr lang="zh-CN" altLang="en-US" sz="1600" b="0" dirty="0">
                        <a:solidFill>
                          <a:schemeClr val="bg2"/>
                        </a:solidFill>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0.015</a:t>
                      </a:r>
                      <a:endParaRPr lang="zh-CN" altLang="en-US" sz="1600" b="0" dirty="0">
                        <a:solidFill>
                          <a:schemeClr val="bg2"/>
                        </a:solidFill>
                        <a:latin typeface="Arial" panose="020B0604020202020204" pitchFamily="34" charset="0"/>
                        <a:cs typeface="Arial" panose="020B0604020202020204" pitchFamily="34" charset="0"/>
                      </a:endParaRPr>
                    </a:p>
                  </a:txBody>
                  <a:tcPr anchor="ctr">
                    <a:solidFill>
                      <a:schemeClr val="accent2">
                        <a:lumMod val="60000"/>
                        <a:lumOff val="40000"/>
                      </a:schemeClr>
                    </a:solidFill>
                  </a:tcPr>
                </a:tc>
                <a:tc rowSpan="3">
                  <a:txBody>
                    <a:bodyPr/>
                    <a:lstStyle/>
                    <a:p>
                      <a:pPr algn="ctr"/>
                      <a:r>
                        <a:rPr lang="en-US" altLang="zh-CN" sz="1600" b="0" dirty="0">
                          <a:solidFill>
                            <a:schemeClr val="bg2"/>
                          </a:solidFill>
                          <a:latin typeface="Arial" panose="020B0604020202020204" pitchFamily="34" charset="0"/>
                          <a:cs typeface="Arial" panose="020B0604020202020204" pitchFamily="34" charset="0"/>
                        </a:rPr>
                        <a:t>0.017/0.017</a:t>
                      </a:r>
                    </a:p>
                  </a:txBody>
                  <a:tcPr anchor="ctr">
                    <a:solidFill>
                      <a:schemeClr val="accent5">
                        <a:lumMod val="20000"/>
                        <a:lumOff val="80000"/>
                      </a:schemeClr>
                    </a:solidFill>
                  </a:tcPr>
                </a:tc>
                <a:tc rowSpan="3">
                  <a:txBody>
                    <a:bodyPr/>
                    <a:lstStyle/>
                    <a:p>
                      <a:pPr algn="ctr"/>
                      <a:r>
                        <a:rPr lang="en-US" altLang="zh-CN" sz="1600" b="0" dirty="0">
                          <a:solidFill>
                            <a:schemeClr val="bg2"/>
                          </a:solidFill>
                          <a:latin typeface="Arial" panose="020B0604020202020204" pitchFamily="34" charset="0"/>
                          <a:cs typeface="Arial" panose="020B0604020202020204" pitchFamily="34" charset="0"/>
                        </a:rPr>
                        <a:t>0.0144/0.01</a:t>
                      </a:r>
                    </a:p>
                  </a:txBody>
                  <a:tcPr anchor="ctr">
                    <a:solidFill>
                      <a:schemeClr val="accent6">
                        <a:lumMod val="20000"/>
                        <a:lumOff val="80000"/>
                      </a:schemeClr>
                    </a:solidFill>
                  </a:tcPr>
                </a:tc>
                <a:extLst>
                  <a:ext uri="{0D108BD9-81ED-4DB2-BD59-A6C34878D82A}">
                    <a16:rowId xmlns:a16="http://schemas.microsoft.com/office/drawing/2014/main" val="2701785953"/>
                  </a:ext>
                </a:extLst>
              </a:tr>
              <a:tr h="327408">
                <a:tc vMerge="1">
                  <a:txBody>
                    <a:bodyPr/>
                    <a:lstStyle/>
                    <a:p>
                      <a:endParaRPr lang="zh-CN" altLang="en-US" dirty="0"/>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LHC (design)</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0.0034</a:t>
                      </a:r>
                      <a:endParaRPr lang="zh-CN" altLang="en-US" sz="1600" b="0" dirty="0">
                        <a:solidFill>
                          <a:schemeClr val="bg2"/>
                        </a:solidFill>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91729283"/>
                  </a:ext>
                </a:extLst>
              </a:tr>
              <a:tr h="327408">
                <a:tc vMerge="1">
                  <a:txBody>
                    <a:bodyPr/>
                    <a:lstStyle/>
                    <a:p>
                      <a:endParaRPr lang="zh-CN" altLang="en-US" dirty="0"/>
                    </a:p>
                  </a:txBody>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LHC (1 IP / 2 IP)</a:t>
                      </a:r>
                      <a:endParaRPr lang="zh-CN" altLang="en-US" sz="1600" b="0" dirty="0">
                        <a:solidFill>
                          <a:schemeClr val="bg2"/>
                        </a:solidFill>
                        <a:latin typeface="Arial" panose="020B0604020202020204" pitchFamily="34" charset="0"/>
                        <a:cs typeface="Arial" panose="020B0604020202020204" pitchFamily="34" charset="0"/>
                      </a:endParaRPr>
                    </a:p>
                  </a:txBody>
                  <a:tcPr anchor="ctr">
                    <a:solidFill>
                      <a:srgbClr val="D0D8E8"/>
                    </a:solidFill>
                  </a:tcPr>
                </a:tc>
                <a:tc>
                  <a:txBody>
                    <a:bodyPr/>
                    <a:lstStyle/>
                    <a:p>
                      <a:pPr algn="ctr"/>
                      <a:r>
                        <a:rPr lang="en-US" altLang="zh-CN" sz="1600" b="0" dirty="0">
                          <a:solidFill>
                            <a:schemeClr val="bg2"/>
                          </a:solidFill>
                          <a:latin typeface="Arial" panose="020B0604020202020204" pitchFamily="34" charset="0"/>
                          <a:cs typeface="Arial" panose="020B0604020202020204" pitchFamily="34" charset="0"/>
                        </a:rPr>
                        <a:t>0.017 / 0.034</a:t>
                      </a:r>
                      <a:endParaRPr lang="zh-CN" altLang="en-US" sz="1600" b="0" dirty="0">
                        <a:solidFill>
                          <a:schemeClr val="bg2"/>
                        </a:solidFill>
                        <a:latin typeface="Arial" panose="020B0604020202020204" pitchFamily="34" charset="0"/>
                        <a:cs typeface="Arial" panose="020B0604020202020204" pitchFamily="34" charset="0"/>
                      </a:endParaRPr>
                    </a:p>
                  </a:txBody>
                  <a:tcPr anchor="ctr">
                    <a:solidFill>
                      <a:srgbClr val="D0D8E8"/>
                    </a:solidFill>
                  </a:tcP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solidFill>
                      <a:srgbClr val="D0D8E8"/>
                    </a:solidFill>
                  </a:tcPr>
                </a:tc>
                <a:tc vMerge="1">
                  <a:txBody>
                    <a:bodyPr/>
                    <a:lstStyle/>
                    <a:p>
                      <a:pPr algn="ctr"/>
                      <a:endParaRPr lang="zh-CN" altLang="en-US" b="0" dirty="0">
                        <a:latin typeface="Arial" panose="020B0604020202020204" pitchFamily="34" charset="0"/>
                        <a:cs typeface="Arial" panose="020B0604020202020204" pitchFamily="34" charset="0"/>
                      </a:endParaRPr>
                    </a:p>
                  </a:txBody>
                  <a:tcPr anchor="ctr">
                    <a:solidFill>
                      <a:srgbClr val="D0D8E8"/>
                    </a:solidFill>
                  </a:tcPr>
                </a:tc>
                <a:extLst>
                  <a:ext uri="{0D108BD9-81ED-4DB2-BD59-A6C34878D82A}">
                    <a16:rowId xmlns:a16="http://schemas.microsoft.com/office/drawing/2014/main" val="1429826060"/>
                  </a:ext>
                </a:extLst>
              </a:tr>
            </a:tbl>
          </a:graphicData>
        </a:graphic>
      </p:graphicFrame>
      <p:sp>
        <p:nvSpPr>
          <p:cNvPr id="5" name="文本框 4">
            <a:extLst>
              <a:ext uri="{FF2B5EF4-FFF2-40B4-BE49-F238E27FC236}">
                <a16:creationId xmlns:a16="http://schemas.microsoft.com/office/drawing/2014/main" id="{562BB716-38A0-5C53-0000-B5225C7C9980}"/>
              </a:ext>
            </a:extLst>
          </p:cNvPr>
          <p:cNvSpPr txBox="1"/>
          <p:nvPr/>
        </p:nvSpPr>
        <p:spPr>
          <a:xfrm>
            <a:off x="251520" y="5550861"/>
            <a:ext cx="8712968" cy="872034"/>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With the new collision scheme, the integral luminosity of the </a:t>
            </a:r>
            <a:r>
              <a:rPr lang="en-US" altLang="zh-CN" dirty="0" err="1">
                <a:solidFill>
                  <a:schemeClr val="bg2"/>
                </a:solidFill>
                <a:ea typeface="黑体" panose="02010609060101010101" pitchFamily="49" charset="-122"/>
                <a:cs typeface="Times New Roman" panose="02020603050405020304" pitchFamily="18" charset="0"/>
              </a:rPr>
              <a:t>EicC</a:t>
            </a:r>
            <a:r>
              <a:rPr lang="en-US" altLang="zh-CN" dirty="0">
                <a:solidFill>
                  <a:schemeClr val="bg2"/>
                </a:solidFill>
                <a:ea typeface="黑体" panose="02010609060101010101" pitchFamily="49" charset="-122"/>
                <a:cs typeface="Times New Roman" panose="02020603050405020304" pitchFamily="18" charset="0"/>
              </a:rPr>
              <a:t> now is twice higher than the one based on HIAF. And the scheme is much more feasible now.</a:t>
            </a:r>
          </a:p>
        </p:txBody>
      </p:sp>
      <p:sp>
        <p:nvSpPr>
          <p:cNvPr id="6" name="矩形 5">
            <a:extLst>
              <a:ext uri="{FF2B5EF4-FFF2-40B4-BE49-F238E27FC236}">
                <a16:creationId xmlns:a16="http://schemas.microsoft.com/office/drawing/2014/main" id="{C8C7DDCF-2ED3-58D0-E128-02E1082685C8}"/>
              </a:ext>
            </a:extLst>
          </p:cNvPr>
          <p:cNvSpPr/>
          <p:nvPr/>
        </p:nvSpPr>
        <p:spPr bwMode="auto">
          <a:xfrm>
            <a:off x="5580113" y="2204864"/>
            <a:ext cx="2999738" cy="432048"/>
          </a:xfrm>
          <a:prstGeom prst="rect">
            <a:avLst/>
          </a:prstGeom>
          <a:noFill/>
          <a:ln w="38100">
            <a:solidFill>
              <a:srgbClr val="C00000"/>
            </a:solidFill>
          </a:ln>
        </p:spPr>
        <p:txBody>
          <a:bodyPr vert="horz" wrap="square" lIns="91440" tIns="45720" rIns="91440" bIns="45720" numCol="1" rtlCol="0" anchor="t" anchorCtr="0" compatLnSpc="1"/>
          <a:lstStyle/>
          <a:p>
            <a: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pPr>
            <a:endParaRPr kumimoji="0" lang="zh-CN" alt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endParaRPr>
          </a:p>
        </p:txBody>
      </p:sp>
    </p:spTree>
    <p:extLst>
      <p:ext uri="{BB962C8B-B14F-4D97-AF65-F5344CB8AC3E}">
        <p14:creationId xmlns:p14="http://schemas.microsoft.com/office/powerpoint/2010/main" val="373650464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1. New </a:t>
            </a:r>
            <a:r>
              <a:rPr lang="en-US" altLang="zh-CN" dirty="0" err="1"/>
              <a:t>EicC</a:t>
            </a:r>
            <a:r>
              <a:rPr lang="en-US" altLang="zh-CN" dirty="0"/>
              <a:t> general design – Rapid cycling mode</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568952" cy="872034"/>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The high integral luminosity also relies on the special rapid cycling mode supported by the HIAF-U facility.</a:t>
            </a:r>
          </a:p>
        </p:txBody>
      </p:sp>
      <p:pic>
        <p:nvPicPr>
          <p:cNvPr id="3" name="图片 2" descr="直方图&#10;&#10;描述已自动生成">
            <a:extLst>
              <a:ext uri="{FF2B5EF4-FFF2-40B4-BE49-F238E27FC236}">
                <a16:creationId xmlns:a16="http://schemas.microsoft.com/office/drawing/2014/main" id="{E0E5434B-7471-4129-F82F-7FD6235465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054" t="10773" r="13000" b="6058"/>
          <a:stretch/>
        </p:blipFill>
        <p:spPr>
          <a:xfrm>
            <a:off x="5569363" y="2443667"/>
            <a:ext cx="2714187" cy="2188107"/>
          </a:xfrm>
          <a:prstGeom prst="rect">
            <a:avLst/>
          </a:prstGeom>
        </p:spPr>
      </p:pic>
      <p:cxnSp>
        <p:nvCxnSpPr>
          <p:cNvPr id="7" name="直接连接符 6">
            <a:extLst>
              <a:ext uri="{FF2B5EF4-FFF2-40B4-BE49-F238E27FC236}">
                <a16:creationId xmlns:a16="http://schemas.microsoft.com/office/drawing/2014/main" id="{BA01D9D4-FC55-4CAF-5F8B-3D167B3E8D48}"/>
              </a:ext>
            </a:extLst>
          </p:cNvPr>
          <p:cNvCxnSpPr/>
          <p:nvPr/>
        </p:nvCxnSpPr>
        <p:spPr>
          <a:xfrm flipV="1">
            <a:off x="1443387" y="3360426"/>
            <a:ext cx="570451" cy="79216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F9C761C7-A7D4-5EFF-9114-089E48A09F37}"/>
              </a:ext>
            </a:extLst>
          </p:cNvPr>
          <p:cNvCxnSpPr>
            <a:cxnSpLocks/>
          </p:cNvCxnSpPr>
          <p:nvPr/>
        </p:nvCxnSpPr>
        <p:spPr>
          <a:xfrm>
            <a:off x="2013838" y="3360425"/>
            <a:ext cx="541090"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2E2F113F-BAF6-8143-898D-6AA654C47A50}"/>
              </a:ext>
            </a:extLst>
          </p:cNvPr>
          <p:cNvSpPr/>
          <p:nvPr/>
        </p:nvSpPr>
        <p:spPr>
          <a:xfrm>
            <a:off x="2407015" y="3012132"/>
            <a:ext cx="923525" cy="613801"/>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rgbClr val="FFFF00"/>
                </a:solidFill>
                <a:latin typeface="Arial" panose="020B0604020202020204" pitchFamily="34" charset="0"/>
                <a:cs typeface="Arial" panose="020B0604020202020204" pitchFamily="34" charset="0"/>
              </a:rPr>
              <a:t>Beam dump</a:t>
            </a:r>
            <a:endParaRPr lang="zh-CN" altLang="en-US" sz="1600" dirty="0">
              <a:solidFill>
                <a:srgbClr val="FFFF00"/>
              </a:solidFill>
              <a:latin typeface="Arial" panose="020B0604020202020204" pitchFamily="34" charset="0"/>
              <a:cs typeface="Arial" panose="020B0604020202020204" pitchFamily="34" charset="0"/>
            </a:endParaRPr>
          </a:p>
        </p:txBody>
      </p:sp>
      <p:cxnSp>
        <p:nvCxnSpPr>
          <p:cNvPr id="10" name="直接连接符 9">
            <a:extLst>
              <a:ext uri="{FF2B5EF4-FFF2-40B4-BE49-F238E27FC236}">
                <a16:creationId xmlns:a16="http://schemas.microsoft.com/office/drawing/2014/main" id="{0488872D-A3D3-C62A-E7DB-6D5529907CAC}"/>
              </a:ext>
            </a:extLst>
          </p:cNvPr>
          <p:cNvCxnSpPr/>
          <p:nvPr/>
        </p:nvCxnSpPr>
        <p:spPr>
          <a:xfrm>
            <a:off x="914883" y="2550996"/>
            <a:ext cx="2437002"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AF534BDC-08F0-B108-DEA8-8C0311AA8BE7}"/>
              </a:ext>
            </a:extLst>
          </p:cNvPr>
          <p:cNvCxnSpPr>
            <a:cxnSpLocks/>
          </p:cNvCxnSpPr>
          <p:nvPr/>
        </p:nvCxnSpPr>
        <p:spPr>
          <a:xfrm>
            <a:off x="3343497" y="2546802"/>
            <a:ext cx="813732" cy="160159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5E971CCE-6243-EA6F-2371-501022C79704}"/>
              </a:ext>
            </a:extLst>
          </p:cNvPr>
          <p:cNvCxnSpPr>
            <a:cxnSpLocks/>
          </p:cNvCxnSpPr>
          <p:nvPr/>
        </p:nvCxnSpPr>
        <p:spPr>
          <a:xfrm>
            <a:off x="805827" y="4152590"/>
            <a:ext cx="3875714" cy="0"/>
          </a:xfrm>
          <a:prstGeom prst="line">
            <a:avLst/>
          </a:prstGeom>
          <a:ln w="57150"/>
        </p:spPr>
        <p:style>
          <a:lnRef idx="1">
            <a:schemeClr val="dk1"/>
          </a:lnRef>
          <a:fillRef idx="0">
            <a:schemeClr val="dk1"/>
          </a:fillRef>
          <a:effectRef idx="0">
            <a:schemeClr val="dk1"/>
          </a:effectRef>
          <a:fontRef idx="minor">
            <a:schemeClr val="tx1"/>
          </a:fontRef>
        </p:style>
      </p:cxnSp>
      <p:sp>
        <p:nvSpPr>
          <p:cNvPr id="13" name="椭圆 12">
            <a:extLst>
              <a:ext uri="{FF2B5EF4-FFF2-40B4-BE49-F238E27FC236}">
                <a16:creationId xmlns:a16="http://schemas.microsoft.com/office/drawing/2014/main" id="{A1D8CA3A-3EB8-55B6-42E2-F167839E0265}"/>
              </a:ext>
            </a:extLst>
          </p:cNvPr>
          <p:cNvSpPr/>
          <p:nvPr/>
        </p:nvSpPr>
        <p:spPr>
          <a:xfrm>
            <a:off x="1292101" y="3850978"/>
            <a:ext cx="397691" cy="287330"/>
          </a:xfrm>
          <a:prstGeom prst="ellips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14" name="椭圆 13">
            <a:extLst>
              <a:ext uri="{FF2B5EF4-FFF2-40B4-BE49-F238E27FC236}">
                <a16:creationId xmlns:a16="http://schemas.microsoft.com/office/drawing/2014/main" id="{40C82E5E-0CB4-EC9A-F05D-FDBE3FDBEAB2}"/>
              </a:ext>
            </a:extLst>
          </p:cNvPr>
          <p:cNvSpPr/>
          <p:nvPr/>
        </p:nvSpPr>
        <p:spPr>
          <a:xfrm>
            <a:off x="2157237" y="2414011"/>
            <a:ext cx="397691" cy="287330"/>
          </a:xfrm>
          <a:prstGeom prst="ellipse">
            <a:avLst/>
          </a:prstGeom>
          <a:solidFill>
            <a:schemeClr val="accent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15" name="椭圆 14">
            <a:extLst>
              <a:ext uri="{FF2B5EF4-FFF2-40B4-BE49-F238E27FC236}">
                <a16:creationId xmlns:a16="http://schemas.microsoft.com/office/drawing/2014/main" id="{032DFFC3-40B1-DEE9-71CB-066C76EF1275}"/>
              </a:ext>
            </a:extLst>
          </p:cNvPr>
          <p:cNvSpPr/>
          <p:nvPr/>
        </p:nvSpPr>
        <p:spPr>
          <a:xfrm>
            <a:off x="2177306" y="3994643"/>
            <a:ext cx="397691" cy="287330"/>
          </a:xfrm>
          <a:prstGeom prst="ellips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16" name="椭圆 15">
            <a:extLst>
              <a:ext uri="{FF2B5EF4-FFF2-40B4-BE49-F238E27FC236}">
                <a16:creationId xmlns:a16="http://schemas.microsoft.com/office/drawing/2014/main" id="{273D76A1-34BE-3A40-C2A1-8F069BF161C4}"/>
              </a:ext>
            </a:extLst>
          </p:cNvPr>
          <p:cNvSpPr/>
          <p:nvPr/>
        </p:nvSpPr>
        <p:spPr>
          <a:xfrm>
            <a:off x="3053265" y="3994643"/>
            <a:ext cx="397691" cy="287330"/>
          </a:xfrm>
          <a:prstGeom prst="ellipse">
            <a:avLst/>
          </a:prstGeom>
          <a:solidFill>
            <a:srgbClr val="00B0F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17" name="椭圆 16">
            <a:extLst>
              <a:ext uri="{FF2B5EF4-FFF2-40B4-BE49-F238E27FC236}">
                <a16:creationId xmlns:a16="http://schemas.microsoft.com/office/drawing/2014/main" id="{310F0DB7-AC13-A024-05B1-498AFB85262E}"/>
              </a:ext>
            </a:extLst>
          </p:cNvPr>
          <p:cNvSpPr/>
          <p:nvPr/>
        </p:nvSpPr>
        <p:spPr>
          <a:xfrm>
            <a:off x="3879436" y="3839674"/>
            <a:ext cx="397691" cy="287330"/>
          </a:xfrm>
          <a:prstGeom prst="ellipse">
            <a:avLst/>
          </a:prstGeom>
          <a:solidFill>
            <a:schemeClr val="accent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18" name="文本框 17">
            <a:extLst>
              <a:ext uri="{FF2B5EF4-FFF2-40B4-BE49-F238E27FC236}">
                <a16:creationId xmlns:a16="http://schemas.microsoft.com/office/drawing/2014/main" id="{6F1E1A6F-59E3-78C1-41BA-82C857C0EC58}"/>
              </a:ext>
            </a:extLst>
          </p:cNvPr>
          <p:cNvSpPr txBox="1"/>
          <p:nvPr/>
        </p:nvSpPr>
        <p:spPr>
          <a:xfrm>
            <a:off x="1374259" y="1959942"/>
            <a:ext cx="6395481" cy="369332"/>
          </a:xfrm>
          <a:prstGeom prst="rect">
            <a:avLst/>
          </a:prstGeom>
          <a:noFill/>
        </p:spPr>
        <p:txBody>
          <a:bodyPr wrap="square" rtlCol="0">
            <a:spAutoFit/>
          </a:bodyPr>
          <a:lstStyle/>
          <a:p>
            <a:pPr algn="ctr"/>
            <a:r>
              <a:rPr kumimoji="1" lang="en-US" altLang="zh-CN" b="1" dirty="0">
                <a:solidFill>
                  <a:srgbClr val="0066FF"/>
                </a:solidFill>
                <a:latin typeface="Arial" panose="020B0604020202020204" pitchFamily="34" charset="0"/>
                <a:ea typeface="黑体" panose="02010609060101010101" pitchFamily="49" charset="-122"/>
                <a:cs typeface="Arial" panose="020B0604020202020204" pitchFamily="34" charset="0"/>
              </a:rPr>
              <a:t>Replace bunches online in minutes</a:t>
            </a:r>
          </a:p>
        </p:txBody>
      </p:sp>
      <p:sp>
        <p:nvSpPr>
          <p:cNvPr id="19" name="文本框 18">
            <a:extLst>
              <a:ext uri="{FF2B5EF4-FFF2-40B4-BE49-F238E27FC236}">
                <a16:creationId xmlns:a16="http://schemas.microsoft.com/office/drawing/2014/main" id="{A4D3FB93-596D-CF53-89E0-35AC5EE28677}"/>
              </a:ext>
            </a:extLst>
          </p:cNvPr>
          <p:cNvSpPr txBox="1"/>
          <p:nvPr/>
        </p:nvSpPr>
        <p:spPr>
          <a:xfrm>
            <a:off x="1607965" y="4840229"/>
            <a:ext cx="6147149" cy="646331"/>
          </a:xfrm>
          <a:prstGeom prst="rect">
            <a:avLst/>
          </a:prstGeom>
          <a:noFill/>
        </p:spPr>
        <p:txBody>
          <a:bodyPr wrap="square" rtlCol="0">
            <a:spAutoFit/>
          </a:bodyPr>
          <a:lstStyle/>
          <a:p>
            <a:pPr algn="ctr"/>
            <a:r>
              <a:rPr lang="en-US" altLang="zh-CN" dirty="0">
                <a:solidFill>
                  <a:srgbClr val="0000FF"/>
                </a:solidFill>
                <a:latin typeface="Arial" panose="020B0604020202020204" pitchFamily="34" charset="0"/>
                <a:ea typeface="黑体" panose="02010609060101010101" pitchFamily="49" charset="-122"/>
                <a:cs typeface="Arial" panose="020B0604020202020204" pitchFamily="34" charset="0"/>
              </a:rPr>
              <a:t>High quality, as well as high luminosity, should be kept only in a relatively short time as bunches are replaced quickly.</a:t>
            </a:r>
            <a:endParaRPr lang="zh-CN" altLang="en-US" dirty="0">
              <a:solidFill>
                <a:srgbClr val="0000FF"/>
              </a:solidFill>
              <a:latin typeface="Arial" panose="020B0604020202020204" pitchFamily="34" charset="0"/>
              <a:ea typeface="黑体" panose="02010609060101010101" pitchFamily="49" charset="-122"/>
              <a:cs typeface="Arial" panose="020B0604020202020204" pitchFamily="34" charset="0"/>
            </a:endParaRPr>
          </a:p>
        </p:txBody>
      </p:sp>
      <p:sp>
        <p:nvSpPr>
          <p:cNvPr id="20" name="文本框 19">
            <a:extLst>
              <a:ext uri="{FF2B5EF4-FFF2-40B4-BE49-F238E27FC236}">
                <a16:creationId xmlns:a16="http://schemas.microsoft.com/office/drawing/2014/main" id="{5BB7F049-7835-2A86-CF2A-F5558A96C3C7}"/>
              </a:ext>
            </a:extLst>
          </p:cNvPr>
          <p:cNvSpPr txBox="1"/>
          <p:nvPr/>
        </p:nvSpPr>
        <p:spPr>
          <a:xfrm>
            <a:off x="561921" y="2931806"/>
            <a:ext cx="1192939" cy="830997"/>
          </a:xfrm>
          <a:prstGeom prst="rect">
            <a:avLst/>
          </a:prstGeom>
          <a:noFill/>
        </p:spPr>
        <p:txBody>
          <a:bodyPr wrap="square" rtlCol="0">
            <a:spAutoFit/>
          </a:bodyPr>
          <a:lstStyle/>
          <a:p>
            <a:pPr algn="ctr"/>
            <a:r>
              <a:rPr lang="en-US" altLang="zh-CN" sz="1600" dirty="0">
                <a:solidFill>
                  <a:srgbClr val="00B0F0"/>
                </a:solidFill>
                <a:latin typeface="Arial" panose="020B0604020202020204" pitchFamily="34" charset="0"/>
                <a:ea typeface="黑体" panose="02010609060101010101" pitchFamily="49" charset="-122"/>
                <a:cs typeface="Arial" panose="020B0604020202020204" pitchFamily="34" charset="0"/>
              </a:rPr>
              <a:t>Old bunches extracted</a:t>
            </a:r>
            <a:endParaRPr lang="zh-CN" altLang="en-US" sz="1600" dirty="0">
              <a:solidFill>
                <a:srgbClr val="00B0F0"/>
              </a:solidFill>
              <a:latin typeface="Arial" panose="020B0604020202020204" pitchFamily="34" charset="0"/>
              <a:ea typeface="黑体" panose="02010609060101010101" pitchFamily="49" charset="-122"/>
              <a:cs typeface="Arial" panose="020B0604020202020204" pitchFamily="34" charset="0"/>
            </a:endParaRPr>
          </a:p>
        </p:txBody>
      </p:sp>
      <p:sp>
        <p:nvSpPr>
          <p:cNvPr id="21" name="文本框 20">
            <a:extLst>
              <a:ext uri="{FF2B5EF4-FFF2-40B4-BE49-F238E27FC236}">
                <a16:creationId xmlns:a16="http://schemas.microsoft.com/office/drawing/2014/main" id="{E0A7338F-63FE-273E-CDCD-B9B873E5C756}"/>
              </a:ext>
            </a:extLst>
          </p:cNvPr>
          <p:cNvSpPr txBox="1"/>
          <p:nvPr/>
        </p:nvSpPr>
        <p:spPr>
          <a:xfrm>
            <a:off x="3853496" y="2932100"/>
            <a:ext cx="1138134" cy="830997"/>
          </a:xfrm>
          <a:prstGeom prst="rect">
            <a:avLst/>
          </a:prstGeom>
          <a:noFill/>
        </p:spPr>
        <p:txBody>
          <a:bodyPr wrap="square" rtlCol="0">
            <a:spAutoFit/>
          </a:bodyPr>
          <a:lstStyle/>
          <a:p>
            <a:pPr algn="ctr"/>
            <a:r>
              <a:rPr lang="en-US" altLang="zh-CN" sz="1600" dirty="0">
                <a:solidFill>
                  <a:schemeClr val="accent2">
                    <a:lumMod val="75000"/>
                  </a:schemeClr>
                </a:solidFill>
                <a:latin typeface="Arial" panose="020B0604020202020204" pitchFamily="34" charset="0"/>
                <a:ea typeface="黑体" panose="02010609060101010101" pitchFamily="49" charset="-122"/>
                <a:cs typeface="Arial" panose="020B0604020202020204" pitchFamily="34" charset="0"/>
              </a:rPr>
              <a:t>New bunches injected</a:t>
            </a:r>
            <a:endParaRPr lang="zh-CN" altLang="en-US" sz="1600" dirty="0">
              <a:solidFill>
                <a:schemeClr val="accent2">
                  <a:lumMod val="75000"/>
                </a:schemeClr>
              </a:solidFill>
              <a:latin typeface="Arial" panose="020B0604020202020204" pitchFamily="34" charset="0"/>
              <a:ea typeface="黑体" panose="02010609060101010101" pitchFamily="49" charset="-122"/>
              <a:cs typeface="Arial" panose="020B0604020202020204" pitchFamily="34" charset="0"/>
            </a:endParaRPr>
          </a:p>
        </p:txBody>
      </p:sp>
      <p:sp>
        <p:nvSpPr>
          <p:cNvPr id="22" name="箭头: 右 21">
            <a:extLst>
              <a:ext uri="{FF2B5EF4-FFF2-40B4-BE49-F238E27FC236}">
                <a16:creationId xmlns:a16="http://schemas.microsoft.com/office/drawing/2014/main" id="{A2BA7932-E8F5-BA22-AC2B-CBCDAA2B9700}"/>
              </a:ext>
            </a:extLst>
          </p:cNvPr>
          <p:cNvSpPr/>
          <p:nvPr/>
        </p:nvSpPr>
        <p:spPr>
          <a:xfrm>
            <a:off x="5117301" y="3201726"/>
            <a:ext cx="131411" cy="354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B7B0520B-2C2C-E36F-F936-CC4C423D276A}"/>
              </a:ext>
            </a:extLst>
          </p:cNvPr>
          <p:cNvSpPr txBox="1"/>
          <p:nvPr/>
        </p:nvSpPr>
        <p:spPr>
          <a:xfrm>
            <a:off x="1618317" y="4327133"/>
            <a:ext cx="2169048" cy="338554"/>
          </a:xfrm>
          <a:prstGeom prst="rect">
            <a:avLst/>
          </a:prstGeom>
          <a:noFill/>
        </p:spPr>
        <p:txBody>
          <a:bodyPr wrap="square" rtlCol="0">
            <a:spAutoFit/>
          </a:bodyPr>
          <a:lstStyle/>
          <a:p>
            <a:pPr algn="ctr"/>
            <a:r>
              <a:rPr lang="en-US" altLang="zh-CN" sz="1600" dirty="0">
                <a:solidFill>
                  <a:schemeClr val="bg2"/>
                </a:solidFill>
                <a:latin typeface="Arial" panose="020B0604020202020204" pitchFamily="34" charset="0"/>
                <a:ea typeface="黑体" panose="02010609060101010101" pitchFamily="49" charset="-122"/>
                <a:cs typeface="Arial" panose="020B0604020202020204" pitchFamily="34" charset="0"/>
              </a:rPr>
              <a:t>In a single turn</a:t>
            </a:r>
            <a:endParaRPr lang="zh-CN" altLang="en-US" sz="1600" dirty="0">
              <a:solidFill>
                <a:schemeClr val="bg2"/>
              </a:solidFill>
              <a:latin typeface="Arial" panose="020B0604020202020204" pitchFamily="34" charset="0"/>
              <a:ea typeface="黑体" panose="02010609060101010101" pitchFamily="49" charset="-122"/>
              <a:cs typeface="Arial" panose="020B0604020202020204" pitchFamily="34" charset="0"/>
            </a:endParaRPr>
          </a:p>
        </p:txBody>
      </p:sp>
      <p:cxnSp>
        <p:nvCxnSpPr>
          <p:cNvPr id="27" name="直接连接符 26">
            <a:extLst>
              <a:ext uri="{FF2B5EF4-FFF2-40B4-BE49-F238E27FC236}">
                <a16:creationId xmlns:a16="http://schemas.microsoft.com/office/drawing/2014/main" id="{E7DD7E2B-CF7D-8243-D6D2-13DA351F8125}"/>
              </a:ext>
            </a:extLst>
          </p:cNvPr>
          <p:cNvCxnSpPr>
            <a:cxnSpLocks/>
            <a:stCxn id="13" idx="4"/>
          </p:cNvCxnSpPr>
          <p:nvPr/>
        </p:nvCxnSpPr>
        <p:spPr bwMode="auto">
          <a:xfrm>
            <a:off x="1490947" y="4138308"/>
            <a:ext cx="440416" cy="358102"/>
          </a:xfrm>
          <a:prstGeom prst="line">
            <a:avLst/>
          </a:prstGeom>
          <a:noFill/>
          <a:ln w="28575">
            <a:solidFill>
              <a:srgbClr val="FFFF00"/>
            </a:solidFill>
          </a:ln>
        </p:spPr>
      </p:cxnSp>
      <p:cxnSp>
        <p:nvCxnSpPr>
          <p:cNvPr id="29" name="直接连接符 28">
            <a:extLst>
              <a:ext uri="{FF2B5EF4-FFF2-40B4-BE49-F238E27FC236}">
                <a16:creationId xmlns:a16="http://schemas.microsoft.com/office/drawing/2014/main" id="{8B2D1C1B-8478-E307-BEBD-DBB58E5F47CF}"/>
              </a:ext>
            </a:extLst>
          </p:cNvPr>
          <p:cNvCxnSpPr>
            <a:cxnSpLocks/>
            <a:stCxn id="17" idx="4"/>
          </p:cNvCxnSpPr>
          <p:nvPr/>
        </p:nvCxnSpPr>
        <p:spPr bwMode="auto">
          <a:xfrm flipH="1">
            <a:off x="3484861" y="4127004"/>
            <a:ext cx="593421" cy="369406"/>
          </a:xfrm>
          <a:prstGeom prst="line">
            <a:avLst/>
          </a:prstGeom>
          <a:noFill/>
          <a:ln w="28575">
            <a:solidFill>
              <a:srgbClr val="FFFF00"/>
            </a:solidFill>
          </a:ln>
        </p:spPr>
      </p:cxnSp>
      <p:sp>
        <p:nvSpPr>
          <p:cNvPr id="33" name="文本框 32">
            <a:extLst>
              <a:ext uri="{FF2B5EF4-FFF2-40B4-BE49-F238E27FC236}">
                <a16:creationId xmlns:a16="http://schemas.microsoft.com/office/drawing/2014/main" id="{37692ADB-6E88-87EB-EA63-D2E7E31ADDEB}"/>
              </a:ext>
            </a:extLst>
          </p:cNvPr>
          <p:cNvSpPr txBox="1"/>
          <p:nvPr/>
        </p:nvSpPr>
        <p:spPr>
          <a:xfrm>
            <a:off x="1025367" y="5698318"/>
            <a:ext cx="7312347" cy="369332"/>
          </a:xfrm>
          <a:prstGeom prst="rect">
            <a:avLst/>
          </a:prstGeom>
          <a:noFill/>
        </p:spPr>
        <p:txBody>
          <a:bodyPr wrap="square" rtlCol="0">
            <a:spAutoFit/>
          </a:bodyPr>
          <a:lstStyle/>
          <a:p>
            <a:pPr algn="ctr"/>
            <a:r>
              <a:rPr lang="en-US" altLang="zh-CN" b="1" dirty="0">
                <a:solidFill>
                  <a:srgbClr val="C00000"/>
                </a:solidFill>
                <a:latin typeface="Arial" panose="020B0604020202020204" pitchFamily="34" charset="0"/>
                <a:ea typeface="黑体" panose="02010609060101010101" pitchFamily="49" charset="-122"/>
                <a:cs typeface="Arial" panose="020B0604020202020204" pitchFamily="34" charset="0"/>
              </a:rPr>
              <a:t>Luminosity life is not a key problem </a:t>
            </a:r>
            <a:r>
              <a:rPr lang="zh-CN" altLang="en-US" b="1" dirty="0">
                <a:solidFill>
                  <a:srgbClr val="C00000"/>
                </a:solidFill>
                <a:latin typeface="Arial" panose="020B0604020202020204" pitchFamily="34" charset="0"/>
                <a:ea typeface="黑体" panose="02010609060101010101" pitchFamily="49" charset="-122"/>
                <a:cs typeface="Arial" panose="020B0604020202020204" pitchFamily="34" charset="0"/>
              </a:rPr>
              <a:t>→ </a:t>
            </a:r>
            <a:r>
              <a:rPr lang="en-US" altLang="zh-CN" b="1" dirty="0">
                <a:solidFill>
                  <a:srgbClr val="C00000"/>
                </a:solidFill>
                <a:latin typeface="Arial" panose="020B0604020202020204" pitchFamily="34" charset="0"/>
                <a:ea typeface="黑体" panose="02010609060101010101" pitchFamily="49" charset="-122"/>
                <a:cs typeface="Arial" panose="020B0604020202020204" pitchFamily="34" charset="0"/>
              </a:rPr>
              <a:t>higher integral luminosity</a:t>
            </a:r>
            <a:endParaRPr lang="zh-CN" altLang="en-US" b="1" dirty="0">
              <a:solidFill>
                <a:srgbClr val="C00000"/>
              </a:solidFill>
              <a:latin typeface="Arial" panose="020B0604020202020204" pitchFamily="34" charset="0"/>
              <a:ea typeface="黑体" panose="02010609060101010101" pitchFamily="49" charset="-122"/>
              <a:cs typeface="Arial" panose="020B0604020202020204" pitchFamily="34" charset="0"/>
            </a:endParaRPr>
          </a:p>
        </p:txBody>
      </p:sp>
    </p:spTree>
    <p:extLst>
      <p:ext uri="{BB962C8B-B14F-4D97-AF65-F5344CB8AC3E}">
        <p14:creationId xmlns:p14="http://schemas.microsoft.com/office/powerpoint/2010/main" val="190523265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00BCB1-56BD-4ABE-A79F-7FF5C826CA8A}"/>
              </a:ext>
            </a:extLst>
          </p:cNvPr>
          <p:cNvSpPr>
            <a:spLocks noGrp="1"/>
          </p:cNvSpPr>
          <p:nvPr>
            <p:ph type="title"/>
          </p:nvPr>
        </p:nvSpPr>
        <p:spPr/>
        <p:txBody>
          <a:bodyPr/>
          <a:lstStyle/>
          <a:p>
            <a:r>
              <a:rPr lang="en-US" altLang="zh-CN" dirty="0"/>
              <a:t>1. New </a:t>
            </a:r>
            <a:r>
              <a:rPr lang="en-US" altLang="zh-CN" dirty="0" err="1"/>
              <a:t>EicC</a:t>
            </a:r>
            <a:r>
              <a:rPr lang="en-US" altLang="zh-CN" dirty="0"/>
              <a:t> general design – Rapid cycling mode</a:t>
            </a:r>
          </a:p>
        </p:txBody>
      </p:sp>
      <p:sp>
        <p:nvSpPr>
          <p:cNvPr id="34" name="文本框 33">
            <a:extLst>
              <a:ext uri="{FF2B5EF4-FFF2-40B4-BE49-F238E27FC236}">
                <a16:creationId xmlns:a16="http://schemas.microsoft.com/office/drawing/2014/main" id="{AA1AE519-8C08-4DCD-B9D2-FB47DE3A7BE8}"/>
              </a:ext>
            </a:extLst>
          </p:cNvPr>
          <p:cNvSpPr txBox="1"/>
          <p:nvPr/>
        </p:nvSpPr>
        <p:spPr>
          <a:xfrm>
            <a:off x="251520" y="836712"/>
            <a:ext cx="8568952" cy="872034"/>
          </a:xfrm>
          <a:prstGeom prst="rect">
            <a:avLst/>
          </a:prstGeom>
          <a:noFill/>
        </p:spPr>
        <p:txBody>
          <a:bodyPr wrap="square" rtlCol="0">
            <a:spAutoFit/>
          </a:bodyPr>
          <a:lstStyle/>
          <a:p>
            <a:pPr marL="285750" indent="-285750" defTabSz="944895">
              <a:lnSpc>
                <a:spcPct val="150000"/>
              </a:lnSpc>
              <a:spcBef>
                <a:spcPts val="1200"/>
              </a:spcBef>
              <a:buClr>
                <a:schemeClr val="bg2"/>
              </a:buClr>
              <a:buFont typeface="Wingdings" panose="05000000000000000000" pitchFamily="2" charset="2"/>
              <a:buChar char="Ø"/>
            </a:pPr>
            <a:r>
              <a:rPr lang="en-US" altLang="zh-CN" dirty="0">
                <a:solidFill>
                  <a:schemeClr val="bg2"/>
                </a:solidFill>
                <a:ea typeface="黑体" panose="02010609060101010101" pitchFamily="49" charset="-122"/>
                <a:cs typeface="Times New Roman" panose="02020603050405020304" pitchFamily="18" charset="0"/>
              </a:rPr>
              <a:t>In the ion accelerator complex, if we use painting injection designed for HIAF and HIAF-U, DC electron cooling in the BRing-N is necessary.</a:t>
            </a:r>
          </a:p>
        </p:txBody>
      </p:sp>
      <p:pic>
        <p:nvPicPr>
          <p:cNvPr id="37" name="图片 36">
            <a:extLst>
              <a:ext uri="{FF2B5EF4-FFF2-40B4-BE49-F238E27FC236}">
                <a16:creationId xmlns:a16="http://schemas.microsoft.com/office/drawing/2014/main" id="{E25073F3-7175-A969-B11F-AE90A344D9A8}"/>
              </a:ext>
            </a:extLst>
          </p:cNvPr>
          <p:cNvPicPr>
            <a:picLocks noChangeAspect="1"/>
          </p:cNvPicPr>
          <p:nvPr/>
        </p:nvPicPr>
        <p:blipFill>
          <a:blip r:embed="rId2"/>
          <a:stretch>
            <a:fillRect/>
          </a:stretch>
        </p:blipFill>
        <p:spPr>
          <a:xfrm>
            <a:off x="271853" y="1959942"/>
            <a:ext cx="8625125" cy="4393338"/>
          </a:xfrm>
          <a:prstGeom prst="rect">
            <a:avLst/>
          </a:prstGeom>
        </p:spPr>
      </p:pic>
      <p:sp>
        <p:nvSpPr>
          <p:cNvPr id="40" name="内容占位符 2">
            <a:extLst>
              <a:ext uri="{FF2B5EF4-FFF2-40B4-BE49-F238E27FC236}">
                <a16:creationId xmlns:a16="http://schemas.microsoft.com/office/drawing/2014/main" id="{C3F428E1-784E-D8EE-F618-F00D52E108A8}"/>
              </a:ext>
            </a:extLst>
          </p:cNvPr>
          <p:cNvSpPr txBox="1">
            <a:spLocks/>
          </p:cNvSpPr>
          <p:nvPr/>
        </p:nvSpPr>
        <p:spPr>
          <a:xfrm>
            <a:off x="2507814" y="3462961"/>
            <a:ext cx="1540662" cy="936104"/>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6.77×10</a:t>
            </a:r>
            <a:r>
              <a:rPr lang="en-US" altLang="zh-CN" sz="1400" kern="12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12</a:t>
            </a: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ppp </a:t>
            </a: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injected with the full emittance </a:t>
            </a:r>
            <a:r>
              <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74/</a:t>
            </a:r>
            <a:r>
              <a:rPr lang="en-US" altLang="zh-CN" sz="1400" i="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7 </a:t>
            </a:r>
            <a:r>
              <a:rPr lang="el-GR"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π</a:t>
            </a:r>
            <a:r>
              <a:rPr lang="en-US" altLang="zh-CN" sz="1400" i="1" kern="1200"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mm⋅mrad</a:t>
            </a:r>
            <a:endPar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1" name="内容占位符 2">
            <a:extLst>
              <a:ext uri="{FF2B5EF4-FFF2-40B4-BE49-F238E27FC236}">
                <a16:creationId xmlns:a16="http://schemas.microsoft.com/office/drawing/2014/main" id="{8CEA476B-87AE-076F-F347-435044BD23F6}"/>
              </a:ext>
            </a:extLst>
          </p:cNvPr>
          <p:cNvSpPr txBox="1">
            <a:spLocks/>
          </p:cNvSpPr>
          <p:nvPr/>
        </p:nvSpPr>
        <p:spPr>
          <a:xfrm>
            <a:off x="4048475" y="3464078"/>
            <a:ext cx="1696963" cy="934987"/>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3 injections: </a:t>
            </a: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intensity </a:t>
            </a: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2.03×10</a:t>
            </a:r>
            <a:r>
              <a:rPr lang="en-US" altLang="zh-CN" sz="1400" kern="12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13</a:t>
            </a: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ppp</a:t>
            </a: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 rms emittance </a:t>
            </a:r>
            <a:r>
              <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200/100 </a:t>
            </a:r>
            <a:r>
              <a:rPr lang="el-GR"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π</a:t>
            </a:r>
            <a:r>
              <a:rPr lang="en-US" altLang="zh-CN" sz="1400" i="1" kern="1200"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nm⋅rad</a:t>
            </a:r>
            <a:endPar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2" name="内容占位符 2">
            <a:extLst>
              <a:ext uri="{FF2B5EF4-FFF2-40B4-BE49-F238E27FC236}">
                <a16:creationId xmlns:a16="http://schemas.microsoft.com/office/drawing/2014/main" id="{5EB5121C-44AC-D3DA-B056-CED2486A31A2}"/>
              </a:ext>
            </a:extLst>
          </p:cNvPr>
          <p:cNvSpPr txBox="1">
            <a:spLocks/>
          </p:cNvSpPr>
          <p:nvPr/>
        </p:nvSpPr>
        <p:spPr>
          <a:xfrm>
            <a:off x="4375841" y="5026597"/>
            <a:ext cx="1369597" cy="787991"/>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Acceleration period ~ 4s, </a:t>
            </a: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6x bunch splitting</a:t>
            </a:r>
          </a:p>
        </p:txBody>
      </p:sp>
      <p:sp>
        <p:nvSpPr>
          <p:cNvPr id="43" name="内容占位符 2">
            <a:extLst>
              <a:ext uri="{FF2B5EF4-FFF2-40B4-BE49-F238E27FC236}">
                <a16:creationId xmlns:a16="http://schemas.microsoft.com/office/drawing/2014/main" id="{229D1A8F-9CD7-6AD5-5A4B-420DDAD9CF53}"/>
              </a:ext>
            </a:extLst>
          </p:cNvPr>
          <p:cNvSpPr txBox="1">
            <a:spLocks/>
          </p:cNvSpPr>
          <p:nvPr/>
        </p:nvSpPr>
        <p:spPr>
          <a:xfrm>
            <a:off x="6302250" y="3465099"/>
            <a:ext cx="2315025" cy="1224987"/>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2 injections</a:t>
            </a:r>
            <a:r>
              <a:rPr lang="en-US" altLang="zh-CN" sz="1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384 bunches, 1.05×10</a:t>
            </a:r>
            <a:r>
              <a:rPr lang="en-US" altLang="zh-CN" sz="1400" baseline="300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11</a:t>
            </a:r>
            <a:r>
              <a:rPr lang="en-US" altLang="zh-CN" sz="1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 ppb</a:t>
            </a:r>
            <a:r>
              <a:rPr lang="zh-CN" altLang="en-US"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4.05×10</a:t>
            </a:r>
            <a:r>
              <a:rPr lang="en-US" altLang="zh-CN" sz="1400" b="0" baseline="300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13</a:t>
            </a:r>
            <a:r>
              <a:rPr lang="en-US" altLang="zh-CN"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0" dirty="0" err="1">
                <a:solidFill>
                  <a:schemeClr val="bg2"/>
                </a:solidFill>
                <a:latin typeface="Times New Roman" panose="02020603050405020304" pitchFamily="18" charset="0"/>
                <a:ea typeface="黑体" panose="02010609060101010101" pitchFamily="49" charset="-122"/>
                <a:cs typeface="Times New Roman" panose="02020603050405020304" pitchFamily="18" charset="0"/>
              </a:rPr>
              <a:t>ppp</a:t>
            </a:r>
            <a:r>
              <a:rPr lang="zh-CN" altLang="en-US"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rms emittance </a:t>
            </a:r>
            <a:r>
              <a:rPr lang="en-US"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100/50 </a:t>
            </a:r>
            <a:r>
              <a:rPr lang="el-GR" altLang="zh-CN" sz="1400" i="1"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π</a:t>
            </a:r>
            <a:r>
              <a:rPr lang="en-US" altLang="zh-CN" sz="1400" i="1" kern="1200" dirty="0" err="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nm⋅rad</a:t>
            </a:r>
            <a:endParaRPr lang="en-US" altLang="zh-CN" sz="1400" i="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4" name="内容占位符 2">
            <a:extLst>
              <a:ext uri="{FF2B5EF4-FFF2-40B4-BE49-F238E27FC236}">
                <a16:creationId xmlns:a16="http://schemas.microsoft.com/office/drawing/2014/main" id="{AA1F8CA4-A25A-4C79-DEE3-91BBD308BBE3}"/>
              </a:ext>
            </a:extLst>
          </p:cNvPr>
          <p:cNvSpPr txBox="1">
            <a:spLocks/>
          </p:cNvSpPr>
          <p:nvPr/>
        </p:nvSpPr>
        <p:spPr>
          <a:xfrm>
            <a:off x="6302250" y="5156825"/>
            <a:ext cx="1767906" cy="543062"/>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kern="1200" dirty="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The replacement time is about </a:t>
            </a:r>
            <a:r>
              <a:rPr lang="en-US" altLang="zh-CN" sz="1400" dirty="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rPr>
              <a:t>12 min</a:t>
            </a:r>
            <a:endParaRPr lang="en-US" altLang="zh-CN" sz="1400" kern="1200" dirty="0">
              <a:solidFill>
                <a:schemeClr val="accent6">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5" name="内容占位符 2">
            <a:extLst>
              <a:ext uri="{FF2B5EF4-FFF2-40B4-BE49-F238E27FC236}">
                <a16:creationId xmlns:a16="http://schemas.microsoft.com/office/drawing/2014/main" id="{818F9633-FBD5-EAAA-62AA-93A78A726A61}"/>
              </a:ext>
            </a:extLst>
          </p:cNvPr>
          <p:cNvSpPr txBox="1">
            <a:spLocks/>
          </p:cNvSpPr>
          <p:nvPr/>
        </p:nvSpPr>
        <p:spPr>
          <a:xfrm>
            <a:off x="3665130" y="3042290"/>
            <a:ext cx="766691" cy="252595"/>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2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1 bunch</a:t>
            </a:r>
            <a:endParaRPr lang="en-US" altLang="zh-CN" sz="1200"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6" name="内容占位符 2">
            <a:extLst>
              <a:ext uri="{FF2B5EF4-FFF2-40B4-BE49-F238E27FC236}">
                <a16:creationId xmlns:a16="http://schemas.microsoft.com/office/drawing/2014/main" id="{87A6B5F1-BB60-C4EB-6806-6EEFDA4D63A7}"/>
              </a:ext>
            </a:extLst>
          </p:cNvPr>
          <p:cNvSpPr txBox="1">
            <a:spLocks/>
          </p:cNvSpPr>
          <p:nvPr/>
        </p:nvSpPr>
        <p:spPr>
          <a:xfrm>
            <a:off x="5342994" y="3042289"/>
            <a:ext cx="1008112" cy="252595"/>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2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192 bunches</a:t>
            </a:r>
            <a:endParaRPr lang="en-US" altLang="zh-CN" sz="1200"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7" name="内容占位符 2">
            <a:extLst>
              <a:ext uri="{FF2B5EF4-FFF2-40B4-BE49-F238E27FC236}">
                <a16:creationId xmlns:a16="http://schemas.microsoft.com/office/drawing/2014/main" id="{7A2CBFF8-DFFE-7B27-B35C-5AC55DD1807F}"/>
              </a:ext>
            </a:extLst>
          </p:cNvPr>
          <p:cNvSpPr txBox="1">
            <a:spLocks/>
          </p:cNvSpPr>
          <p:nvPr/>
        </p:nvSpPr>
        <p:spPr>
          <a:xfrm>
            <a:off x="2446093" y="3042289"/>
            <a:ext cx="484224" cy="252595"/>
          </a:xfrm>
          <a:prstGeom prst="rect">
            <a:avLst/>
          </a:prstGeom>
          <a:noFill/>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2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CW</a:t>
            </a:r>
            <a:endParaRPr lang="en-US" altLang="zh-CN" sz="1200" kern="1200"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8" name="内容占位符 2">
            <a:extLst>
              <a:ext uri="{FF2B5EF4-FFF2-40B4-BE49-F238E27FC236}">
                <a16:creationId xmlns:a16="http://schemas.microsoft.com/office/drawing/2014/main" id="{05E49746-31A5-6E44-DCD6-C4345551CD99}"/>
              </a:ext>
            </a:extLst>
          </p:cNvPr>
          <p:cNvSpPr txBox="1">
            <a:spLocks/>
          </p:cNvSpPr>
          <p:nvPr/>
        </p:nvSpPr>
        <p:spPr>
          <a:xfrm>
            <a:off x="2269205" y="5179498"/>
            <a:ext cx="1696963" cy="787991"/>
          </a:xfrm>
          <a:prstGeom prst="rect">
            <a:avLst/>
          </a:prstGeom>
        </p:spPr>
        <p:txBody>
          <a:bodyPr/>
          <a:lstStyle>
            <a:lvl1pPr marL="190500" indent="-190500" algn="l" rtl="0" eaLnBrk="0" fontAlgn="base" hangingPunct="0">
              <a:spcBef>
                <a:spcPct val="60000"/>
              </a:spcBef>
              <a:spcAft>
                <a:spcPct val="0"/>
              </a:spcAft>
              <a:buClr>
                <a:schemeClr val="accent1"/>
              </a:buClr>
              <a:buFont typeface="Wingdings" panose="05000000000000000000" pitchFamily="2" charset="2"/>
              <a:buChar char="§"/>
              <a:defRPr sz="2000" b="1">
                <a:solidFill>
                  <a:schemeClr val="tx1"/>
                </a:solidFill>
                <a:latin typeface="+mn-lt"/>
                <a:ea typeface="+mn-ea"/>
                <a:cs typeface="宋体" panose="02010600030101010101" pitchFamily="2" charset="-122"/>
              </a:defRPr>
            </a:lvl1pPr>
            <a:lvl2pPr marL="381000" indent="-189230" algn="l" rtl="0" eaLnBrk="0" fontAlgn="base" hangingPunct="0">
              <a:spcBef>
                <a:spcPct val="30000"/>
              </a:spcBef>
              <a:spcAft>
                <a:spcPct val="0"/>
              </a:spcAft>
              <a:buClr>
                <a:schemeClr val="accent1"/>
              </a:buClr>
              <a:buChar char="-"/>
              <a:defRPr kumimoji="1" sz="2800">
                <a:solidFill>
                  <a:schemeClr val="tx1"/>
                </a:solidFill>
                <a:latin typeface="+mn-lt"/>
                <a:ea typeface="+mn-ea"/>
              </a:defRPr>
            </a:lvl2pPr>
            <a:lvl3pPr marL="561975" indent="-179705" algn="l" rtl="0" eaLnBrk="0" fontAlgn="base" hangingPunct="0">
              <a:spcBef>
                <a:spcPct val="30000"/>
              </a:spcBef>
              <a:spcAft>
                <a:spcPct val="0"/>
              </a:spcAft>
              <a:buClr>
                <a:schemeClr val="accent1"/>
              </a:buClr>
              <a:buChar char="-"/>
              <a:defRPr kumimoji="1" sz="1600">
                <a:solidFill>
                  <a:schemeClr val="tx1"/>
                </a:solidFill>
                <a:latin typeface="+mn-lt"/>
                <a:ea typeface="+mn-ea"/>
              </a:defRPr>
            </a:lvl3pPr>
            <a:lvl4pPr marL="768350" indent="-205105" algn="l" rtl="0" eaLnBrk="0" fontAlgn="base" hangingPunct="0">
              <a:spcBef>
                <a:spcPct val="30000"/>
              </a:spcBef>
              <a:spcAft>
                <a:spcPct val="0"/>
              </a:spcAft>
              <a:buClr>
                <a:schemeClr val="accent1"/>
              </a:buClr>
              <a:buChar char="-"/>
              <a:defRPr kumimoji="1" sz="1600">
                <a:solidFill>
                  <a:schemeClr val="tx1"/>
                </a:solidFill>
                <a:latin typeface="+mn-lt"/>
                <a:ea typeface="+mn-ea"/>
              </a:defRPr>
            </a:lvl4pPr>
            <a:lvl5pPr marL="1050925" indent="-168275" algn="l" rtl="0" eaLnBrk="0" fontAlgn="base" hangingPunct="0">
              <a:spcBef>
                <a:spcPct val="40000"/>
              </a:spcBef>
              <a:spcAft>
                <a:spcPct val="0"/>
              </a:spcAft>
              <a:buClr>
                <a:schemeClr val="accent1"/>
              </a:buClr>
              <a:buFont typeface="Wingdings" panose="05000000000000000000" pitchFamily="2" charset="2"/>
              <a:buChar char="»"/>
              <a:defRPr kumimoji="1" sz="2000">
                <a:solidFill>
                  <a:schemeClr val="tx1"/>
                </a:solidFill>
                <a:latin typeface="+mn-lt"/>
                <a:ea typeface="+mn-ea"/>
              </a:defRPr>
            </a:lvl5pPr>
            <a:lvl6pPr marL="15081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6pPr>
            <a:lvl7pPr marL="19653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7pPr>
            <a:lvl8pPr marL="24225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8pPr>
            <a:lvl9pPr marL="2879725" indent="-168275" algn="l" rtl="0" eaLnBrk="0" fontAlgn="base" hangingPunct="0">
              <a:spcBef>
                <a:spcPct val="40000"/>
              </a:spcBef>
              <a:spcAft>
                <a:spcPct val="0"/>
              </a:spcAft>
              <a:buClr>
                <a:schemeClr val="accent1"/>
              </a:buClr>
              <a:buFont typeface="Wingdings" panose="05000000000000000000" charset="0"/>
              <a:buChar char="»"/>
              <a:defRPr sz="2000">
                <a:solidFill>
                  <a:schemeClr val="tx1"/>
                </a:solidFill>
                <a:latin typeface="+mn-lt"/>
                <a:ea typeface="+mn-ea"/>
              </a:defRPr>
            </a:lvl9pPr>
          </a:lstStyle>
          <a:p>
            <a:pPr marL="0" indent="0">
              <a:buClrTx/>
              <a:buNone/>
            </a:pP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BRing-N</a:t>
            </a:r>
            <a:r>
              <a:rPr lang="zh-CN" altLang="en-US"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1400" b="0" kern="120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acc. Period ~ </a:t>
            </a:r>
            <a:r>
              <a:rPr lang="en-US" altLang="zh-CN" sz="1400" b="0" dirty="0">
                <a:solidFill>
                  <a:schemeClr val="bg2"/>
                </a:solidFill>
                <a:latin typeface="Times New Roman" panose="02020603050405020304" pitchFamily="18" charset="0"/>
                <a:ea typeface="黑体" panose="02010609060101010101" pitchFamily="49" charset="-122"/>
                <a:cs typeface="Times New Roman" panose="02020603050405020304" pitchFamily="18" charset="0"/>
              </a:rPr>
              <a:t>0.1 s, </a:t>
            </a:r>
            <a:r>
              <a:rPr lang="en-US" altLang="zh-CN" sz="14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rPr>
              <a:t>DC electron cooling time ~ 120 s</a:t>
            </a:r>
            <a:endParaRPr lang="en-US" altLang="zh-CN" sz="1400" kern="1200" dirty="0">
              <a:solidFill>
                <a:srgbClr val="0070C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9" name="文本框 48">
            <a:extLst>
              <a:ext uri="{FF2B5EF4-FFF2-40B4-BE49-F238E27FC236}">
                <a16:creationId xmlns:a16="http://schemas.microsoft.com/office/drawing/2014/main" id="{397614AE-74AF-9572-A721-5662A26CB968}"/>
              </a:ext>
            </a:extLst>
          </p:cNvPr>
          <p:cNvSpPr txBox="1"/>
          <p:nvPr/>
        </p:nvSpPr>
        <p:spPr>
          <a:xfrm>
            <a:off x="340378" y="6073708"/>
            <a:ext cx="8201230" cy="388311"/>
          </a:xfrm>
          <a:prstGeom prst="rect">
            <a:avLst/>
          </a:prstGeom>
          <a:noFill/>
        </p:spPr>
        <p:txBody>
          <a:bodyPr wrap="square">
            <a:spAutoFit/>
          </a:bodyPr>
          <a:lstStyle/>
          <a:p>
            <a:pPr marL="285750" marR="0" lvl="0" indent="-285750" algn="l" defTabSz="944895" rtl="0" eaLnBrk="1" fontAlgn="auto" latinLnBrk="0" hangingPunct="1">
              <a:lnSpc>
                <a:spcPct val="135000"/>
              </a:lnSpc>
              <a:spcBef>
                <a:spcPts val="0"/>
              </a:spcBef>
              <a:spcAft>
                <a:spcPts val="0"/>
              </a:spcAft>
              <a:buClr>
                <a:prstClr val="black"/>
              </a:buClr>
              <a:buSzTx/>
              <a:buFont typeface="Wingdings" panose="05000000000000000000" pitchFamily="2" charset="2"/>
              <a:buChar char="p"/>
              <a:tabLst/>
              <a:defRPr/>
            </a:pP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Times New Roman" panose="02020603050405020304" pitchFamily="18" charset="0"/>
              </a:rPr>
              <a:t>The cooling time is too long in this design. Maybe new cooling scheme can be applied.</a:t>
            </a:r>
            <a:endParaRPr kumimoji="0" lang="en-US" altLang="zh-CN" sz="1600" b="1" i="0" u="none" strike="noStrike" kern="1200" cap="none" spc="0" normalizeH="0" baseline="0" noProof="0" dirty="0">
              <a:ln>
                <a:noFill/>
              </a:ln>
              <a:solidFill>
                <a:srgbClr val="0000FF"/>
              </a:solidFill>
              <a:effectLst/>
              <a:uLnTx/>
              <a:uFillTx/>
              <a:latin typeface="Arial"/>
              <a:ea typeface="黑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989347907"/>
      </p:ext>
    </p:extLst>
  </p:cSld>
  <p:clrMapOvr>
    <a:masterClrMapping/>
  </p:clrMapOvr>
  <p:transition spd="med">
    <p:fade/>
  </p:transition>
</p:sld>
</file>

<file path=ppt/theme/theme1.xml><?xml version="1.0" encoding="utf-8"?>
<a:theme xmlns:a="http://schemas.openxmlformats.org/drawingml/2006/main" name="Zimc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imcon">
      <a:majorFont>
        <a:latin typeface="Arial"/>
        <a:ea typeface="宋体"/>
        <a:cs typeface=""/>
      </a:majorFont>
      <a:minorFont>
        <a:latin typeface="Arial"/>
        <a:ea typeface="宋体"/>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060"/>
        </a:solidFill>
        <a:ln>
          <a:noFill/>
        </a:ln>
      </a:spPr>
      <a:bodyPr vert="horz" wrap="square" lIns="91440" tIns="45720" rIns="91440" bIns="45720" numCol="1" rtlCol="0"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defRPr kumimoji="0"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180000"/>
          </a:lnSpc>
          <a:spcBef>
            <a:spcPct val="0"/>
          </a:spcBef>
          <a:spcAft>
            <a:spcPct val="0"/>
          </a:spcAft>
          <a:buClr>
            <a:schemeClr val="tx1"/>
          </a:buClr>
          <a:buSzTx/>
          <a:buFont typeface="Wingdings" panose="05000000000000000000" charset="0"/>
          <a:buNone/>
          <a:defRPr kumimoji="0" lang="en-US" sz="2000" b="1" i="0" u="none" strike="noStrike" cap="none" normalizeH="0" baseline="0">
            <a:ln>
              <a:noFill/>
            </a:ln>
            <a:solidFill>
              <a:srgbClr val="000000"/>
            </a:solidFill>
            <a:effectLst/>
            <a:latin typeface="Arial" panose="020B0604020202020204" pitchFamily="34" charset="0"/>
            <a:ea typeface="楷体_GB2312" charset="0"/>
            <a:cs typeface="Arial" panose="020B0604020202020204" pitchFamily="34" charset="0"/>
          </a:defRPr>
        </a:defPPr>
      </a:lstStyle>
    </a:lnDef>
  </a:objectDefaults>
  <a:extraClrSchemeLst>
    <a:extraClrScheme>
      <a:clrScheme name="Zimcon 1">
        <a:dk1>
          <a:srgbClr val="FEA501"/>
        </a:dk1>
        <a:lt1>
          <a:srgbClr val="FFFFFF"/>
        </a:lt1>
        <a:dk2>
          <a:srgbClr val="000000"/>
        </a:dk2>
        <a:lt2>
          <a:srgbClr val="004074"/>
        </a:lt2>
        <a:accent1>
          <a:srgbClr val="0061B2"/>
        </a:accent1>
        <a:accent2>
          <a:srgbClr val="2A79D0"/>
        </a:accent2>
        <a:accent3>
          <a:srgbClr val="AAAAAA"/>
        </a:accent3>
        <a:accent4>
          <a:srgbClr val="DADADA"/>
        </a:accent4>
        <a:accent5>
          <a:srgbClr val="AAB7D5"/>
        </a:accent5>
        <a:accent6>
          <a:srgbClr val="256DBC"/>
        </a:accent6>
        <a:hlink>
          <a:srgbClr val="69A2E1"/>
        </a:hlink>
        <a:folHlink>
          <a:srgbClr val="9DC2EB"/>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24109</TotalTime>
  <Words>2722</Words>
  <Application>Microsoft Office PowerPoint</Application>
  <PresentationFormat>全屏显示(4:3)</PresentationFormat>
  <Paragraphs>620</Paragraphs>
  <Slides>24</Slides>
  <Notes>7</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24</vt:i4>
      </vt:variant>
    </vt:vector>
  </HeadingPairs>
  <TitlesOfParts>
    <vt:vector size="34" baseType="lpstr">
      <vt:lpstr>等线</vt:lpstr>
      <vt:lpstr>微软雅黑</vt:lpstr>
      <vt:lpstr>Arial</vt:lpstr>
      <vt:lpstr>Calibri</vt:lpstr>
      <vt:lpstr>Cambria Math</vt:lpstr>
      <vt:lpstr>Kunstler Script</vt:lpstr>
      <vt:lpstr>Times New Roman</vt:lpstr>
      <vt:lpstr>Wingdings</vt:lpstr>
      <vt:lpstr>Zimcon</vt:lpstr>
      <vt:lpstr>Equation</vt:lpstr>
      <vt:lpstr>PowerPoint 演示文稿</vt:lpstr>
      <vt:lpstr>Outline</vt:lpstr>
      <vt:lpstr>1. New EicC general design – New layout for spin flip</vt:lpstr>
      <vt:lpstr>1. New EicC general design – New layout for spin flip</vt:lpstr>
      <vt:lpstr>1. New EicC general design – New collision scheme</vt:lpstr>
      <vt:lpstr>1. New EicC general design – New collision scheme</vt:lpstr>
      <vt:lpstr>1. New EicC general design – New collision scheme</vt:lpstr>
      <vt:lpstr>1. New EicC general design – Rapid cycling mode</vt:lpstr>
      <vt:lpstr>1. New EicC general design – Rapid cycling mode</vt:lpstr>
      <vt:lpstr>1. New EicC general design – Rapid cycling mode</vt:lpstr>
      <vt:lpstr>1. New EicC general design – Rapid cycling mode</vt:lpstr>
      <vt:lpstr>1. New EicC general design – Ions</vt:lpstr>
      <vt:lpstr>2. Ion accelerator complex</vt:lpstr>
      <vt:lpstr>2. Ion accelerator complex</vt:lpstr>
      <vt:lpstr>3. Electron accelerator complex</vt:lpstr>
      <vt:lpstr>3. Electron accelerator complex</vt:lpstr>
      <vt:lpstr>4. Polarization – Electrons</vt:lpstr>
      <vt:lpstr>4. Polarization – Ions</vt:lpstr>
      <vt:lpstr>5. Electron cooling</vt:lpstr>
      <vt:lpstr>5. Electron cooling</vt:lpstr>
      <vt:lpstr>5. Electron cooling</vt:lpstr>
      <vt:lpstr>6. Accelerator Chapters in the CDR</vt:lpstr>
      <vt:lpstr>6. Accelerator Chapters in the CDR</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杰 刘</cp:lastModifiedBy>
  <cp:revision>4666</cp:revision>
  <dcterms:created xsi:type="dcterms:W3CDTF">2019-10-22T06:33:51Z</dcterms:created>
  <dcterms:modified xsi:type="dcterms:W3CDTF">2023-12-21T00:50:16Z</dcterms:modified>
</cp:coreProperties>
</file>