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1" r:id="rId2"/>
  </p:sldMasterIdLst>
  <p:notesMasterIdLst>
    <p:notesMasterId r:id="rId28"/>
  </p:notesMasterIdLst>
  <p:sldIdLst>
    <p:sldId id="256" r:id="rId3"/>
    <p:sldId id="387" r:id="rId4"/>
    <p:sldId id="409" r:id="rId5"/>
    <p:sldId id="388" r:id="rId6"/>
    <p:sldId id="389" r:id="rId7"/>
    <p:sldId id="390" r:id="rId8"/>
    <p:sldId id="391" r:id="rId9"/>
    <p:sldId id="392" r:id="rId10"/>
    <p:sldId id="410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2" r:id="rId20"/>
    <p:sldId id="403" r:id="rId21"/>
    <p:sldId id="401" r:id="rId22"/>
    <p:sldId id="405" r:id="rId23"/>
    <p:sldId id="406" r:id="rId24"/>
    <p:sldId id="407" r:id="rId25"/>
    <p:sldId id="408" r:id="rId26"/>
    <p:sldId id="404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7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1E90E-D3D5-4A5E-AAAC-80058441310A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488D6-2261-4456-A436-F97D3CD21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080" y="1114509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CF2A-855F-417A-9010-9D687790216F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@Tsinghua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250425" y="1100653"/>
            <a:ext cx="75953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342900" y="6256421"/>
            <a:ext cx="85028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2" y="322996"/>
            <a:ext cx="1049325" cy="113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369022" y="1240972"/>
            <a:ext cx="7476767" cy="4709503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3A5-3C55-4CE3-9469-B51054B4E5AB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3941" y="907525"/>
            <a:ext cx="75953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42900" y="6256421"/>
            <a:ext cx="85028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4" y="225247"/>
            <a:ext cx="1049325" cy="1151395"/>
          </a:xfrm>
          <a:prstGeom prst="rect">
            <a:avLst/>
          </a:prstGeom>
        </p:spPr>
      </p:pic>
      <p:sp>
        <p:nvSpPr>
          <p:cNvPr id="12" name="副标题 2"/>
          <p:cNvSpPr>
            <a:spLocks noGrp="1"/>
          </p:cNvSpPr>
          <p:nvPr>
            <p:ph type="subTitle" idx="1"/>
          </p:nvPr>
        </p:nvSpPr>
        <p:spPr>
          <a:xfrm>
            <a:off x="1316213" y="375739"/>
            <a:ext cx="4740701" cy="481822"/>
          </a:xfrm>
        </p:spPr>
        <p:txBody>
          <a:bodyPr>
            <a:noAutofit/>
          </a:bodyPr>
          <a:lstStyle>
            <a:lvl1pPr marL="0" indent="0" algn="ctr">
              <a:buNone/>
              <a:defRPr sz="2700" b="1">
                <a:solidFill>
                  <a:srgbClr val="00B05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3BBA-CAF0-4B54-9782-A4E0EC70F60E}" type="datetime1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8C1C-CDF5-4C89-9033-F305CA07551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04614" y="6370673"/>
            <a:ext cx="180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2023.9.16@USTC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8933" y="2339758"/>
            <a:ext cx="753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QCD transition in the early universe</a:t>
            </a:r>
          </a:p>
        </p:txBody>
      </p:sp>
      <p:sp>
        <p:nvSpPr>
          <p:cNvPr id="15" name="副标题 2"/>
          <p:cNvSpPr txBox="1"/>
          <p:nvPr/>
        </p:nvSpPr>
        <p:spPr>
          <a:xfrm>
            <a:off x="1808924" y="3621555"/>
            <a:ext cx="5395521" cy="111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00B050"/>
                </a:solidFill>
              </a:rPr>
              <a:t>曹高清</a:t>
            </a:r>
            <a:r>
              <a:rPr lang="zh-CN" altLang="en-US" sz="2800" dirty="0">
                <a:solidFill>
                  <a:schemeClr val="accent2"/>
                </a:solidFill>
              </a:rPr>
              <a:t> </a:t>
            </a:r>
            <a:endParaRPr lang="en-US" altLang="zh-CN" sz="2800" dirty="0">
              <a:solidFill>
                <a:schemeClr val="accent2"/>
              </a:solidFill>
            </a:endParaRPr>
          </a:p>
          <a:p>
            <a:r>
              <a:rPr lang="zh-CN" altLang="en-US" sz="2800" dirty="0">
                <a:solidFill>
                  <a:schemeClr val="accent2"/>
                </a:solidFill>
              </a:rPr>
              <a:t>中山大学</a:t>
            </a:r>
            <a:r>
              <a:rPr lang="zh-CN" altLang="en-US" sz="2800" dirty="0">
                <a:solidFill>
                  <a:srgbClr val="00B0F0"/>
                </a:solidFill>
              </a:rPr>
              <a:t>物理与天文学院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1320655" y="468166"/>
            <a:ext cx="697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</a:rPr>
              <a:t>Quark matter under extreme conditions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4859" y="4923607"/>
            <a:ext cx="6827895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u="sng" dirty="0">
                <a:latin typeface="Arial Unicode MS" panose="020B0604020202020204" pitchFamily="34" charset="-122"/>
                <a:ea typeface="SFMono-Regular"/>
              </a:rPr>
              <a:t>1.</a:t>
            </a:r>
            <a:r>
              <a:rPr lang="en-US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GC, L. He and P. Zhang, 104, 054007 (2021).</a:t>
            </a:r>
          </a:p>
          <a:p>
            <a:pPr>
              <a:lnSpc>
                <a:spcPct val="150000"/>
              </a:lnSpc>
            </a:pPr>
            <a:r>
              <a:rPr lang="en-US" altLang="zh-CN" sz="2400" b="1" u="sng" dirty="0">
                <a:latin typeface="Arial Unicode MS" panose="020B0604020202020204" pitchFamily="34" charset="-122"/>
                <a:ea typeface="SFMono-Regular"/>
              </a:rPr>
              <a:t>2.</a:t>
            </a:r>
            <a:r>
              <a:rPr lang="en-US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G</a:t>
            </a:r>
            <a:r>
              <a:rPr lang="en-US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C</a:t>
            </a:r>
            <a:r>
              <a:rPr lang="zh-CN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, Phys. Rev. D </a:t>
            </a:r>
            <a:r>
              <a:rPr lang="en-US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107</a:t>
            </a:r>
            <a:r>
              <a:rPr lang="zh-CN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, 014021 (2023)</a:t>
            </a:r>
            <a:r>
              <a:rPr lang="en-US" altLang="zh-CN" sz="24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.</a:t>
            </a:r>
            <a:r>
              <a:rPr lang="zh-CN" altLang="zh-CN" sz="2400" b="1" u="sng" dirty="0">
                <a:solidFill>
                  <a:srgbClr val="00B050"/>
                </a:solidFill>
              </a:rPr>
              <a:t> </a:t>
            </a:r>
            <a:endParaRPr lang="zh-CN" altLang="zh-CN" sz="2400" b="1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55720" y="171307"/>
            <a:ext cx="782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Superconductor in an external magnetic field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55720" y="1048953"/>
            <a:ext cx="7948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pion superfluid </a:t>
            </a:r>
            <a:r>
              <a:rPr lang="en-US" altLang="zh-CN" sz="3200" b="1" dirty="0"/>
              <a:t>is also</a:t>
            </a:r>
            <a:r>
              <a:rPr lang="en-US" altLang="zh-CN" sz="3200" b="1" dirty="0">
                <a:solidFill>
                  <a:srgbClr val="7030A0"/>
                </a:solidFill>
              </a:rPr>
              <a:t> </a:t>
            </a:r>
            <a:r>
              <a:rPr lang="en-US" altLang="zh-CN" sz="3200" b="1" dirty="0">
                <a:solidFill>
                  <a:schemeClr val="accent2"/>
                </a:solidFill>
              </a:rPr>
              <a:t>electric superconductor </a:t>
            </a:r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038" name="Picture 14" descr="https://www.kepu.net.cn/blog/uploads/sites/9/2012/07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8" y="1710189"/>
            <a:ext cx="6695057" cy="31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文本框 53"/>
          <p:cNvSpPr txBox="1"/>
          <p:nvPr/>
        </p:nvSpPr>
        <p:spPr>
          <a:xfrm>
            <a:off x="940185" y="4726103"/>
            <a:ext cx="8055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(a) </a:t>
            </a:r>
            <a:r>
              <a:rPr lang="en-US" altLang="zh-CN" sz="2800" b="1" dirty="0">
                <a:solidFill>
                  <a:schemeClr val="accent2"/>
                </a:solidFill>
              </a:rPr>
              <a:t>Type-I</a:t>
            </a:r>
            <a:r>
              <a:rPr lang="en-US" altLang="zh-CN" sz="2800" b="1" dirty="0"/>
              <a:t>: </a:t>
            </a:r>
            <a:r>
              <a:rPr lang="en-US" altLang="zh-CN" sz="2800" b="1" dirty="0">
                <a:solidFill>
                  <a:srgbClr val="0070C0"/>
                </a:solidFill>
              </a:rPr>
              <a:t>Meissner effect </a:t>
            </a:r>
            <a:r>
              <a:rPr lang="en-US" altLang="zh-CN" sz="2800" b="1" dirty="0"/>
              <a:t>in the bulk, </a:t>
            </a:r>
            <a:r>
              <a:rPr lang="en-US" altLang="zh-CN" sz="2800" b="1" dirty="0">
                <a:solidFill>
                  <a:srgbClr val="0070C0"/>
                </a:solidFill>
              </a:rPr>
              <a:t>homogeneous</a:t>
            </a:r>
            <a:r>
              <a:rPr lang="en-US" altLang="zh-CN" sz="2800" b="1" dirty="0"/>
              <a:t> </a:t>
            </a:r>
          </a:p>
          <a:p>
            <a:r>
              <a:rPr lang="en-US" altLang="zh-CN" sz="2800" b="1" dirty="0"/>
              <a:t>                    phases, </a:t>
            </a:r>
            <a:r>
              <a:rPr lang="en-US" altLang="zh-CN" sz="2800" b="1" dirty="0">
                <a:solidFill>
                  <a:srgbClr val="FF0000"/>
                </a:solidFill>
              </a:rPr>
              <a:t>first-order</a:t>
            </a:r>
            <a:r>
              <a:rPr lang="en-US" altLang="zh-CN" sz="2800" b="1" dirty="0"/>
              <a:t> transition</a:t>
            </a:r>
            <a:endParaRPr lang="zh-CN" altLang="en-US" sz="2800" b="1" dirty="0"/>
          </a:p>
        </p:txBody>
      </p:sp>
      <p:sp>
        <p:nvSpPr>
          <p:cNvPr id="61" name="文本框 60"/>
          <p:cNvSpPr txBox="1"/>
          <p:nvPr/>
        </p:nvSpPr>
        <p:spPr>
          <a:xfrm>
            <a:off x="940185" y="5680210"/>
            <a:ext cx="832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(b) </a:t>
            </a:r>
            <a:r>
              <a:rPr lang="en-US" altLang="zh-CN" sz="2800" b="1" dirty="0">
                <a:solidFill>
                  <a:schemeClr val="accent2"/>
                </a:solidFill>
              </a:rPr>
              <a:t>Type-II</a:t>
            </a:r>
            <a:r>
              <a:rPr lang="en-US" altLang="zh-CN" sz="2800" b="1" dirty="0"/>
              <a:t>: </a:t>
            </a:r>
            <a:r>
              <a:rPr lang="en-US" altLang="zh-CN" sz="2800" b="1" dirty="0">
                <a:solidFill>
                  <a:srgbClr val="0070C0"/>
                </a:solidFill>
              </a:rPr>
              <a:t>magnetic vortices</a:t>
            </a:r>
            <a:r>
              <a:rPr lang="en-US" altLang="zh-CN" sz="2800" b="1" dirty="0"/>
              <a:t>, </a:t>
            </a:r>
            <a:r>
              <a:rPr lang="en-US" altLang="zh-CN" sz="2800" b="1" dirty="0">
                <a:solidFill>
                  <a:srgbClr val="FF0000"/>
                </a:solidFill>
              </a:rPr>
              <a:t>second-order</a:t>
            </a:r>
            <a:r>
              <a:rPr lang="en-US" altLang="zh-CN" sz="2800" b="1" dirty="0"/>
              <a:t> transition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449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Primordial magnetic field 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s://12124543.s21i.faiusr.com/3/ABUIABADGAAgyrrv2wUosvjXhAUwrAI43w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04" y="1346834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 flipH="1">
            <a:off x="1257300" y="3584715"/>
            <a:ext cx="306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</a:rPr>
              <a:t>A.</a:t>
            </a:r>
            <a:r>
              <a:rPr lang="en-US" altLang="zh-CN" sz="2800" b="1" dirty="0">
                <a:solidFill>
                  <a:srgbClr val="0070C0"/>
                </a:solidFill>
              </a:rPr>
              <a:t> Faraday rotation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471251" y="1427649"/>
            <a:ext cx="11709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070103" y="1427649"/>
            <a:ext cx="11217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71251" y="2939080"/>
            <a:ext cx="11259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070103" y="2946934"/>
            <a:ext cx="1121790" cy="94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070103" y="1165269"/>
            <a:ext cx="11217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070103" y="1693171"/>
            <a:ext cx="11217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13391" y="1437076"/>
            <a:ext cx="0" cy="1502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7618081" y="1444931"/>
            <a:ext cx="0" cy="15020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228700" y="1706526"/>
            <a:ext cx="0" cy="12325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8027535" y="1165269"/>
            <a:ext cx="0" cy="17816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 flipH="1">
            <a:off x="4968800" y="3501076"/>
            <a:ext cx="40809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</a:rPr>
              <a:t>B. </a:t>
            </a:r>
            <a:r>
              <a:rPr lang="en-US" altLang="zh-CN" sz="2800" b="1" dirty="0">
                <a:solidFill>
                  <a:srgbClr val="0070C0"/>
                </a:solidFill>
              </a:rPr>
              <a:t>Zeeman effect </a:t>
            </a:r>
          </a:p>
          <a:p>
            <a:pPr algn="ctr"/>
            <a:r>
              <a:rPr lang="en-US" altLang="zh-CN" sz="2400" b="1" dirty="0">
                <a:solidFill>
                  <a:schemeClr val="accent2"/>
                </a:solidFill>
              </a:rPr>
              <a:t>celestial 21 cm-hydrogen line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629998" y="2739982"/>
                <a:ext cx="86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98" y="2739982"/>
                <a:ext cx="863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5" t="-160" r="25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4586181" y="1260265"/>
                <a:ext cx="86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81" y="1260265"/>
                <a:ext cx="863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" t="-115" r="24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8207603" y="1242983"/>
                <a:ext cx="86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603" y="1242983"/>
                <a:ext cx="863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6" t="-78" r="26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8175892" y="1541832"/>
                <a:ext cx="1066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892" y="1541832"/>
                <a:ext cx="106695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5" t="-14" r="39" b="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8186133" y="944135"/>
                <a:ext cx="86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133" y="944135"/>
                <a:ext cx="8636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40" t="-142" r="40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/>
          <p:cNvSpPr/>
          <p:nvPr/>
        </p:nvSpPr>
        <p:spPr>
          <a:xfrm>
            <a:off x="5246343" y="1998699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21 cm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5385342" y="3045266"/>
                <a:ext cx="1125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42" y="3045266"/>
                <a:ext cx="112594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48" t="-96" r="56" b="-2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/>
              <p:cNvSpPr txBox="1"/>
              <p:nvPr/>
            </p:nvSpPr>
            <p:spPr>
              <a:xfrm>
                <a:off x="7077126" y="3052177"/>
                <a:ext cx="1125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26" y="3052177"/>
                <a:ext cx="112594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" t="-79" r="12"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936836" y="4188215"/>
            <a:ext cx="4297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galactic background </a:t>
            </a:r>
            <a:r>
              <a:rPr lang="en-US" altLang="zh-CN" sz="2800" b="1" dirty="0">
                <a:solidFill>
                  <a:srgbClr val="0070C0"/>
                </a:solidFill>
              </a:rPr>
              <a:t>radio radiation</a:t>
            </a:r>
            <a:r>
              <a:rPr lang="zh-CN" altLang="en-US" sz="2800" b="1" dirty="0"/>
              <a:t>、</a:t>
            </a:r>
            <a:r>
              <a:rPr lang="en-US" altLang="zh-CN" sz="2800" b="1" dirty="0">
                <a:solidFill>
                  <a:srgbClr val="0070C0"/>
                </a:solidFill>
              </a:rPr>
              <a:t>polarization of star light</a:t>
            </a:r>
            <a:r>
              <a:rPr lang="en-US" altLang="zh-CN" sz="2800" b="1" dirty="0"/>
              <a:t>…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 flipH="1">
                <a:off x="5364686" y="4536846"/>
                <a:ext cx="3442029" cy="5393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𝑮𝒔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64686" y="4536846"/>
                <a:ext cx="3442029" cy="539315"/>
              </a:xfrm>
              <a:prstGeom prst="rect">
                <a:avLst/>
              </a:prstGeom>
              <a:blipFill rotWithShape="1">
                <a:blip r:embed="rId10"/>
                <a:stretch>
                  <a:fillRect l="-283" t="-1841" r="-261" b="-1654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 flipH="1">
                <a:off x="379349" y="5680040"/>
                <a:ext cx="4466844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scaling factor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9349" y="5680040"/>
                <a:ext cx="4466844" cy="475451"/>
              </a:xfrm>
              <a:prstGeom prst="rect">
                <a:avLst/>
              </a:prstGeom>
              <a:blipFill rotWithShape="1">
                <a:blip r:embed="rId11"/>
                <a:stretch>
                  <a:fillRect l="-6" t="-126" r="11" b="-89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箭头: 下 49"/>
          <p:cNvSpPr/>
          <p:nvPr/>
        </p:nvSpPr>
        <p:spPr>
          <a:xfrm>
            <a:off x="6903836" y="5120022"/>
            <a:ext cx="324864" cy="310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/>
            </p:nvSpPr>
            <p:spPr>
              <a:xfrm flipH="1">
                <a:off x="4846193" y="5587268"/>
                <a:ext cx="4225010" cy="532966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7030A0"/>
                    </a:solidFill>
                  </a:rPr>
                  <a:t>PMF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𝒆𝑯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46193" y="5587268"/>
                <a:ext cx="4225010" cy="532966"/>
              </a:xfrm>
              <a:prstGeom prst="rect">
                <a:avLst/>
              </a:prstGeom>
              <a:blipFill rotWithShape="1">
                <a:blip r:embed="rId12"/>
                <a:stretch>
                  <a:fillRect l="-237" t="-1888" r="-220" b="-2244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165319" y="932680"/>
            <a:ext cx="2364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B0F0"/>
                </a:solidFill>
              </a:rPr>
              <a:t>Milkyway</a:t>
            </a:r>
            <a:r>
              <a:rPr lang="en-US" altLang="zh-CN" sz="2800" b="1" dirty="0">
                <a:solidFill>
                  <a:srgbClr val="00B0F0"/>
                </a:solidFill>
              </a:rPr>
              <a:t> magnetic field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0" grpId="0"/>
      <p:bldP spid="46" grpId="0"/>
      <p:bldP spid="47" grpId="0"/>
      <p:bldP spid="48" grpId="0"/>
      <p:bldP spid="49" grpId="0"/>
      <p:bldP spid="41" grpId="0"/>
      <p:bldP spid="51" grpId="0"/>
      <p:bldP spid="52" grpId="0"/>
      <p:bldP spid="42" grpId="0"/>
      <p:bldP spid="43" grpId="0" animBg="1"/>
      <p:bldP spid="45" grpId="0"/>
      <p:bldP spid="50" grpId="0" animBg="1"/>
      <p:bldP spid="5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2" y="249358"/>
            <a:ext cx="7132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Study within the three-flavor PNJL model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8952" y="1124712"/>
            <a:ext cx="19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Lagrangian</a:t>
            </a:r>
            <a:endParaRPr lang="zh-CN" altLang="en-US" sz="28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46" y="913172"/>
            <a:ext cx="6209464" cy="16414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120" y="2633648"/>
            <a:ext cx="6046394" cy="8996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46" y="3731751"/>
            <a:ext cx="5373186" cy="123030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-2286" y="2735809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‘t </a:t>
            </a:r>
            <a:r>
              <a:rPr lang="en-US" altLang="zh-CN" sz="2800" b="1" dirty="0" err="1">
                <a:solidFill>
                  <a:srgbClr val="0070C0"/>
                </a:solidFill>
              </a:rPr>
              <a:t>Hooft</a:t>
            </a:r>
            <a:r>
              <a:rPr lang="en-US" altLang="zh-CN" sz="2800" b="1" dirty="0">
                <a:solidFill>
                  <a:srgbClr val="0070C0"/>
                </a:solidFill>
              </a:rPr>
              <a:t> interaction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4800" y="3868626"/>
            <a:ext cx="2529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Gluon potential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21511" y="5262917"/>
            <a:ext cx="2529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Polyakov loop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851" y="5262917"/>
            <a:ext cx="3321221" cy="615982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648457" y="979100"/>
            <a:ext cx="581746" cy="6688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381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Normal chiral phase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 flipH="1">
                <a:off x="1657350" y="1042416"/>
                <a:ext cx="5257801" cy="57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1" i="1" smtClean="0"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57350" y="1042416"/>
                <a:ext cx="5257801" cy="574644"/>
              </a:xfrm>
              <a:prstGeom prst="rect">
                <a:avLst/>
              </a:prstGeom>
              <a:blipFill rotWithShape="1">
                <a:blip r:embed="rId2"/>
                <a:stretch>
                  <a:fillRect t="-66" b="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84" y="1668467"/>
            <a:ext cx="4361424" cy="754693"/>
          </a:xfrm>
          <a:prstGeom prst="rect">
            <a:avLst/>
          </a:prstGeom>
        </p:spPr>
      </p:pic>
      <p:sp>
        <p:nvSpPr>
          <p:cNvPr id="7" name="左大括号 6"/>
          <p:cNvSpPr/>
          <p:nvPr/>
        </p:nvSpPr>
        <p:spPr>
          <a:xfrm>
            <a:off x="1874520" y="1216152"/>
            <a:ext cx="184464" cy="10149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606" y="2490228"/>
            <a:ext cx="3590628" cy="9038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flipH="1">
            <a:off x="1657350" y="2680557"/>
            <a:ext cx="2246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Gap equation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箭头: 左弧形 9"/>
          <p:cNvSpPr/>
          <p:nvPr/>
        </p:nvSpPr>
        <p:spPr>
          <a:xfrm>
            <a:off x="868680" y="1662488"/>
            <a:ext cx="621792" cy="1355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5376672" y="3245727"/>
            <a:ext cx="355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Quark propagator in B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7406640" y="3127248"/>
            <a:ext cx="283464" cy="3017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箭头: 下 17"/>
          <p:cNvSpPr/>
          <p:nvPr/>
        </p:nvSpPr>
        <p:spPr>
          <a:xfrm>
            <a:off x="2452293" y="3217126"/>
            <a:ext cx="354536" cy="304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flipH="1">
            <a:off x="628650" y="3498401"/>
            <a:ext cx="422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Thermodynamic potential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5589"/>
            <a:ext cx="9144000" cy="17568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62" y="5659607"/>
            <a:ext cx="8826954" cy="558829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868680" y="5093208"/>
            <a:ext cx="820823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334216" y="5128094"/>
            <a:ext cx="345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G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C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and J.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Li,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Phys. Rev. D 107, 094020 (2023) .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  <p:bldP spid="10" grpId="0" animBg="1"/>
      <p:bldP spid="13" grpId="0"/>
      <p:bldP spid="18" grpId="0" animBg="1"/>
      <p:bldP spid="1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233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Free energy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1163256" y="1107789"/>
            <a:ext cx="374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Helmholtz free energy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10" y="1014746"/>
            <a:ext cx="3710213" cy="709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450617" y="1823006"/>
                <a:ext cx="5007333" cy="894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32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altLang="zh-CN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</m:sSubSup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zh-CN" altLang="en-US" sz="32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3200" dirty="0"/>
                  <a:t>is the true </a:t>
                </a:r>
                <a:r>
                  <a:rPr lang="en-US" altLang="zh-CN" sz="3200" dirty="0">
                    <a:solidFill>
                      <a:srgbClr val="0070C0"/>
                    </a:solidFill>
                  </a:rPr>
                  <a:t>variable</a:t>
                </a:r>
                <a:r>
                  <a:rPr lang="zh-CN" alt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617" y="1823006"/>
                <a:ext cx="5007333" cy="894284"/>
              </a:xfrm>
              <a:prstGeom prst="rect">
                <a:avLst/>
              </a:prstGeom>
              <a:blipFill rotWithShape="1">
                <a:blip r:embed="rId3"/>
                <a:stretch>
                  <a:fillRect l="-6" t="-62" r="-4895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/>
          <p:cNvSpPr/>
          <p:nvPr/>
        </p:nvSpPr>
        <p:spPr>
          <a:xfrm>
            <a:off x="923544" y="1230388"/>
            <a:ext cx="239712" cy="134822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610312" y="2078533"/>
                <a:ext cx="9733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12" y="2078533"/>
                <a:ext cx="973343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1" t="-30" r="50" b="-55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左弧形 11"/>
          <p:cNvSpPr/>
          <p:nvPr/>
        </p:nvSpPr>
        <p:spPr>
          <a:xfrm>
            <a:off x="325286" y="2073968"/>
            <a:ext cx="680553" cy="15651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1248802" y="3237332"/>
            <a:ext cx="3323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Gibbs free energy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40" y="3973230"/>
            <a:ext cx="2589520" cy="7093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164" y="4080040"/>
            <a:ext cx="4323592" cy="56337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01883" y="3980217"/>
            <a:ext cx="978407" cy="70930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598614" y="4892511"/>
            <a:ext cx="854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External </a:t>
            </a:r>
            <a:r>
              <a:rPr lang="en-US" altLang="zh-CN" sz="3200" b="1" dirty="0">
                <a:solidFill>
                  <a:schemeClr val="accent2"/>
                </a:solidFill>
              </a:rPr>
              <a:t>magnetic field </a:t>
            </a:r>
            <a:r>
              <a:rPr lang="en-US" altLang="zh-CN" sz="3200" b="1" dirty="0">
                <a:solidFill>
                  <a:srgbClr val="FF0000"/>
                </a:solidFill>
              </a:rPr>
              <a:t>reduces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Gibbs free energy 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12882" y="2587752"/>
            <a:ext cx="486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>
                <a:solidFill>
                  <a:srgbClr val="00B050"/>
                </a:solidFill>
              </a:rPr>
              <a:t>A. L. Fetter and J. D. </a:t>
            </a:r>
            <a:r>
              <a:rPr lang="en-US" altLang="zh-CN" u="sng" dirty="0" err="1">
                <a:solidFill>
                  <a:srgbClr val="00B050"/>
                </a:solidFill>
              </a:rPr>
              <a:t>Walecka</a:t>
            </a:r>
            <a:r>
              <a:rPr lang="en-US" altLang="zh-CN" u="sng" dirty="0">
                <a:solidFill>
                  <a:srgbClr val="00B050"/>
                </a:solidFill>
              </a:rPr>
              <a:t>, Quantum theory of many-particle systems, Chapter 13 (McGraw-Hill Book Company, New York, 1971). </a:t>
            </a:r>
            <a:endParaRPr lang="zh-CN" altLang="en-US" u="sng" dirty="0">
              <a:solidFill>
                <a:srgbClr val="00B05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86709" y="1107789"/>
            <a:ext cx="540939" cy="61626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  <p:bldP spid="16" grpId="0" animBg="1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330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Pion superfluidity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570366" y="1125691"/>
                <a:ext cx="60806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0070C0"/>
                    </a:solidFill>
                  </a:rPr>
                  <a:t>Meissner effect</a:t>
                </a:r>
                <a:r>
                  <a:rPr lang="en-US" altLang="zh-CN" sz="3200" b="1" dirty="0"/>
                  <a:t>: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sz="3200" b="1" dirty="0"/>
                  <a:t>, but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66" y="1125691"/>
                <a:ext cx="6080639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81" r="-7834" b="-5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27" y="1899724"/>
            <a:ext cx="1113853" cy="5847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041" y="1852811"/>
            <a:ext cx="2179620" cy="5847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661" y="1981777"/>
            <a:ext cx="2599344" cy="4558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B4DBF8-F4D6-7ECB-633A-CE83724E8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500" y="2456719"/>
            <a:ext cx="6177005" cy="7570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64ECDD-41D0-DD72-38F8-B95AEE9DB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316" y="3192657"/>
            <a:ext cx="5779249" cy="588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76E3A9-E3AF-C32F-F9D6-1388DBD2E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070" y="3857359"/>
            <a:ext cx="3646477" cy="455809"/>
          </a:xfrm>
          <a:prstGeom prst="rect">
            <a:avLst/>
          </a:prstGeom>
        </p:spPr>
      </p:pic>
      <p:sp>
        <p:nvSpPr>
          <p:cNvPr id="11" name="左大括号 10">
            <a:extLst>
              <a:ext uri="{FF2B5EF4-FFF2-40B4-BE49-F238E27FC236}">
                <a16:creationId xmlns:a16="http://schemas.microsoft.com/office/drawing/2014/main" id="{D258C3A7-1CE3-1899-080B-3DBA4327FED8}"/>
              </a:ext>
            </a:extLst>
          </p:cNvPr>
          <p:cNvSpPr/>
          <p:nvPr/>
        </p:nvSpPr>
        <p:spPr>
          <a:xfrm>
            <a:off x="1615187" y="2774032"/>
            <a:ext cx="184464" cy="152859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左弧形 12">
            <a:extLst>
              <a:ext uri="{FF2B5EF4-FFF2-40B4-BE49-F238E27FC236}">
                <a16:creationId xmlns:a16="http://schemas.microsoft.com/office/drawing/2014/main" id="{923FAC95-EBB9-E448-F101-2B488F047798}"/>
              </a:ext>
            </a:extLst>
          </p:cNvPr>
          <p:cNvSpPr/>
          <p:nvPr/>
        </p:nvSpPr>
        <p:spPr>
          <a:xfrm>
            <a:off x="900202" y="3606617"/>
            <a:ext cx="621792" cy="1355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7AE7F8C-D1D5-F130-FE43-08F4E198CB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187" y="4389438"/>
            <a:ext cx="6716980" cy="110753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DA65B60-ADFA-1D50-6797-62F10896B107}"/>
              </a:ext>
            </a:extLst>
          </p:cNvPr>
          <p:cNvCxnSpPr/>
          <p:nvPr/>
        </p:nvCxnSpPr>
        <p:spPr>
          <a:xfrm flipH="1">
            <a:off x="1615187" y="4862584"/>
            <a:ext cx="2908470" cy="801575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3F9CE98-CAC8-7BD5-368F-4DE2508950FD}"/>
              </a:ext>
            </a:extLst>
          </p:cNvPr>
          <p:cNvSpPr txBox="1"/>
          <p:nvPr/>
        </p:nvSpPr>
        <p:spPr>
          <a:xfrm flipH="1">
            <a:off x="252509" y="5187106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bilinear contribution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E0C249-478C-2792-7F56-8B920143A1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3553" y="5514829"/>
            <a:ext cx="6834091" cy="648806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7013448" y="2404991"/>
            <a:ext cx="201257" cy="1857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81808" y="249358"/>
            <a:ext cx="430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The electroweak sector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55" y="2882707"/>
            <a:ext cx="6449675" cy="2344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96696" y="1234404"/>
                <a:ext cx="8130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0070C0"/>
                    </a:solidFill>
                  </a:rPr>
                  <a:t>photons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sz="3200" b="1" dirty="0"/>
                  <a:t>, </a:t>
                </a:r>
                <a:r>
                  <a:rPr lang="en-US" altLang="zh-CN" sz="3200" b="1" dirty="0">
                    <a:solidFill>
                      <a:srgbClr val="0070C0"/>
                    </a:solidFill>
                  </a:rPr>
                  <a:t>leptons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altLang="zh-CN" sz="3200" b="1" dirty="0"/>
                  <a:t> (</a:t>
                </a:r>
                <a:r>
                  <a:rPr lang="en-US" altLang="zh-CN" sz="3200" b="1" dirty="0">
                    <a:solidFill>
                      <a:schemeClr val="accent2"/>
                    </a:solidFill>
                  </a:rPr>
                  <a:t>charged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zh-CN" altLang="en-US" sz="32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3200" b="1" dirty="0"/>
                  <a:t>not important)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6" y="1234404"/>
                <a:ext cx="813093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" t="-102" r="2" b="-88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90981" y="2178772"/>
            <a:ext cx="3673378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Free gas approximation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364359" y="214799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59" y="2147994"/>
                <a:ext cx="4572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" t="-73" r="1" b="-5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4910328" y="2202905"/>
            <a:ext cx="4098430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consistent magnetic effect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7363" y="3569254"/>
            <a:ext cx="2163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</a:rPr>
              <a:t>pion superfluidity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501586" y="3134683"/>
            <a:ext cx="176369" cy="193109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7363" y="5437113"/>
            <a:ext cx="49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Total thermodynamic potential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230368" y="5377255"/>
                <a:ext cx="3602736" cy="64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p>
                          <m:r>
                            <a:rPr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</m:sSup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zh-CN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8" y="5377255"/>
                <a:ext cx="3602736" cy="644792"/>
              </a:xfrm>
              <a:prstGeom prst="rect">
                <a:avLst/>
              </a:prstGeom>
              <a:blipFill rotWithShape="1">
                <a:blip r:embed="rId5"/>
                <a:stretch>
                  <a:fillRect l="-14" t="-12" r="7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/>
          <p:cNvCxnSpPr/>
          <p:nvPr/>
        </p:nvCxnSpPr>
        <p:spPr>
          <a:xfrm>
            <a:off x="7744968" y="4242816"/>
            <a:ext cx="77038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81809" y="267646"/>
            <a:ext cx="34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cosmic trajectory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70329" y="1112131"/>
                <a:ext cx="8138160" cy="55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unknown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chemical potentials </a:t>
                </a:r>
                <a:r>
                  <a:rPr lang="en-US" altLang="zh-CN" sz="2800" b="1" dirty="0"/>
                  <a:t>(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5</a:t>
                </a:r>
                <a:r>
                  <a:rPr lang="en-US" altLang="zh-CN" sz="2800" b="1" dirty="0"/>
                  <a:t>):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sub>
                    </m:sSub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9" y="1112131"/>
                <a:ext cx="8138160" cy="558166"/>
              </a:xfrm>
              <a:prstGeom prst="rect">
                <a:avLst/>
              </a:prstGeom>
              <a:blipFill rotWithShape="1">
                <a:blip r:embed="rId2"/>
                <a:stretch>
                  <a:fillRect l="-5" t="-44" r="5" b="-75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76069" y="1832437"/>
                <a:ext cx="772668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known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constraints </a:t>
                </a:r>
                <a:r>
                  <a:rPr lang="en-US" altLang="zh-CN" sz="2800" b="1" dirty="0"/>
                  <a:t>(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zh-CN" sz="2800" b="1" dirty="0"/>
                  <a:t>):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69" y="1832437"/>
                <a:ext cx="7726680" cy="575479"/>
              </a:xfrm>
              <a:prstGeom prst="rect">
                <a:avLst/>
              </a:prstGeom>
              <a:blipFill rotWithShape="1">
                <a:blip r:embed="rId3"/>
                <a:stretch>
                  <a:fillRect l="-5" t="-80" r="5" b="-837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785011" y="2401430"/>
                <a:ext cx="21271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altLang="zh-CN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011" y="2401430"/>
                <a:ext cx="212718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5" t="-95" r="22" b="-4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大括号 8"/>
          <p:cNvSpPr/>
          <p:nvPr/>
        </p:nvSpPr>
        <p:spPr>
          <a:xfrm>
            <a:off x="628650" y="1347508"/>
            <a:ext cx="241679" cy="15453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94846" y="3292502"/>
            <a:ext cx="33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flexible constraints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箭头: 下 10"/>
          <p:cNvSpPr/>
          <p:nvPr/>
        </p:nvSpPr>
        <p:spPr>
          <a:xfrm>
            <a:off x="2322576" y="2892844"/>
            <a:ext cx="502920" cy="33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409825" y="3968802"/>
            <a:ext cx="0" cy="6916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大括号 13"/>
          <p:cNvSpPr/>
          <p:nvPr/>
        </p:nvSpPr>
        <p:spPr>
          <a:xfrm>
            <a:off x="1881722" y="4507411"/>
            <a:ext cx="142494" cy="101268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39443" y="4721367"/>
            <a:ext cx="114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setup</a:t>
            </a:r>
            <a:endParaRPr lang="zh-CN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178716" y="4398881"/>
                <a:ext cx="12406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16" y="4398881"/>
                <a:ext cx="124066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" t="-45" r="43" b="-4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178716" y="5013755"/>
                <a:ext cx="2393284" cy="558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</a:rPr>
                  <a:t>varying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16" y="5013755"/>
                <a:ext cx="2393284" cy="558166"/>
              </a:xfrm>
              <a:prstGeom prst="rect">
                <a:avLst/>
              </a:prstGeom>
              <a:blipFill rotWithShape="1">
                <a:blip r:embed="rId6"/>
                <a:stretch>
                  <a:fillRect l="-1" t="-77" r="-5200" b="-6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936" y="2279312"/>
            <a:ext cx="3502340" cy="3975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11816" y="3710331"/>
                <a:ext cx="2117420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𝒆𝑯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816" y="3710331"/>
                <a:ext cx="2117420" cy="739754"/>
              </a:xfrm>
              <a:prstGeom prst="rect">
                <a:avLst/>
              </a:prstGeom>
              <a:blipFill rotWithShape="1">
                <a:blip r:embed="rId8"/>
                <a:stretch>
                  <a:fillRect l="-30" t="-4" r="15" b="-7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/>
      <p:bldP spid="11" grpId="0" animBg="1"/>
      <p:bldP spid="14" grpId="0" animBg="1"/>
      <p:bldP spid="15" grpId="0"/>
      <p:bldP spid="16" grpId="0"/>
      <p:bldP spid="1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81809" y="267646"/>
            <a:ext cx="288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phase diagram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18" y="1033273"/>
            <a:ext cx="3954553" cy="2592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44" y="3625408"/>
            <a:ext cx="3773100" cy="2461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886171" y="982995"/>
                <a:ext cx="42062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0070C0"/>
                    </a:solidFill>
                  </a:rPr>
                  <a:t>pion superfluid </a:t>
                </a:r>
                <a:r>
                  <a:rPr lang="en-US" altLang="zh-CN" sz="3200" b="1" dirty="0"/>
                  <a:t>phase 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shrinks</a:t>
                </a:r>
                <a:r>
                  <a:rPr lang="en-US" altLang="zh-CN" sz="3200" b="1" dirty="0"/>
                  <a:t> quickly </a:t>
                </a:r>
                <a:r>
                  <a:rPr lang="en-US" altLang="zh-CN" sz="3200" b="1" dirty="0">
                    <a:solidFill>
                      <a:schemeClr val="accent2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𝒆𝑯</m:t>
                    </m:r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71" y="982995"/>
                <a:ext cx="420624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1" t="-1" r="11" b="-478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269" y="1939139"/>
            <a:ext cx="3773099" cy="4198956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>
            <a:off x="931617" y="5129784"/>
            <a:ext cx="1061775" cy="566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9768" y="5635610"/>
            <a:ext cx="222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de Haas-van Alphen oscillation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4443984" y="2404872"/>
            <a:ext cx="760107" cy="44567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81809" y="267646"/>
            <a:ext cx="351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Bubble dynamics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0409" y="1147247"/>
            <a:ext cx="415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complete</a:t>
            </a:r>
            <a:r>
              <a:rPr lang="en-US" altLang="zh-CN" sz="2800" b="1" dirty="0"/>
              <a:t> for </a:t>
            </a:r>
            <a:r>
              <a:rPr lang="en-US" altLang="zh-CN" sz="2800" b="1" dirty="0">
                <a:solidFill>
                  <a:srgbClr val="0070C0"/>
                </a:solidFill>
              </a:rPr>
              <a:t>boson theory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0392" y="2729608"/>
            <a:ext cx="7589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b. </a:t>
            </a:r>
            <a:r>
              <a:rPr lang="en-US" altLang="zh-CN" sz="2000" b="1" u="sng" dirty="0">
                <a:solidFill>
                  <a:srgbClr val="00B050"/>
                </a:solidFill>
              </a:rPr>
              <a:t>C. G. Callan, Jr. and S. R. Coleman, “The Fate of the False Vacuum. 2. </a:t>
            </a:r>
          </a:p>
          <a:p>
            <a:r>
              <a:rPr lang="en-US" altLang="zh-CN" sz="2000" b="1" u="sng" dirty="0">
                <a:solidFill>
                  <a:srgbClr val="00B050"/>
                </a:solidFill>
              </a:rPr>
              <a:t>    First Quantum Corrections,” Phys. Rev. D 16, 1762 (1977).  </a:t>
            </a:r>
            <a:endParaRPr lang="zh-CN" altLang="en-US" sz="2000" b="1" u="sng" dirty="0">
              <a:solidFill>
                <a:srgbClr val="00B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0392" y="1821668"/>
            <a:ext cx="82360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a.</a:t>
            </a:r>
            <a:r>
              <a:rPr lang="en-US" altLang="zh-CN" sz="2000" b="1" dirty="0"/>
              <a:t> </a:t>
            </a:r>
            <a:r>
              <a:rPr lang="en-US" altLang="zh-CN" sz="2000" b="1" u="sng" dirty="0">
                <a:solidFill>
                  <a:srgbClr val="00B050"/>
                </a:solidFill>
              </a:rPr>
              <a:t>S. R. Coleman, “The Fate of the False Vacuum. 1. Semiclassical Theory,”    </a:t>
            </a:r>
          </a:p>
          <a:p>
            <a:r>
              <a:rPr lang="en-US" altLang="zh-CN" sz="2000" b="1" u="sng" dirty="0">
                <a:solidFill>
                  <a:srgbClr val="00B050"/>
                </a:solidFill>
              </a:rPr>
              <a:t>    Phys. Rev. D 15, 2929 (1977), Erratum: [Phys. Rev. D 16, 1248 (1977)].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4989828"/>
            <a:ext cx="8930979" cy="10953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8422" y="4374716"/>
            <a:ext cx="847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Two-flavor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chemeClr val="accent2"/>
                </a:solidFill>
              </a:rPr>
              <a:t>Polyakov-quark-meson model </a:t>
            </a:r>
            <a:r>
              <a:rPr lang="en-US" altLang="zh-CN" sz="2800" b="1" dirty="0"/>
              <a:t>for illustration</a:t>
            </a:r>
            <a:endParaRPr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1867662" y="3721218"/>
            <a:ext cx="465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unclear</a:t>
            </a:r>
            <a:r>
              <a:rPr lang="en-US" altLang="zh-CN" sz="2800" b="1" dirty="0"/>
              <a:t> with </a:t>
            </a:r>
            <a:r>
              <a:rPr lang="en-US" altLang="zh-CN" sz="2800" b="1" dirty="0">
                <a:solidFill>
                  <a:srgbClr val="0070C0"/>
                </a:solidFill>
              </a:rPr>
              <a:t>fermion theory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44687" y="287065"/>
            <a:ext cx="16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50"/>
                </a:solidFill>
              </a:rPr>
              <a:t>outline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75873" y="1297634"/>
            <a:ext cx="7685892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Little bang and big bang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QCD epoch of the early universe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Lepton flavor densities and pion superfluidity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Primordial magnetic field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Phase diagram within three-flavor PNJL model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Bubble dynamics and gravitational wave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Summary and prospective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282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Simplification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87" y="993275"/>
            <a:ext cx="4260805" cy="2554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864993" y="1150011"/>
                <a:ext cx="2117420" cy="73975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𝒆𝑯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𝑮𝒆</m:t>
                      </m:r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993" y="1150011"/>
                <a:ext cx="2117420" cy="739754"/>
              </a:xfrm>
              <a:prstGeom prst="rect">
                <a:avLst/>
              </a:prstGeom>
              <a:blipFill rotWithShape="1">
                <a:blip r:embed="rId3"/>
                <a:stretch>
                  <a:fillRect l="-456" t="-1291" r="-428" b="-763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5748699" y="2044005"/>
            <a:ext cx="2350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The </a:t>
            </a:r>
            <a:r>
              <a:rPr lang="en-US" altLang="zh-CN" sz="2800" b="1" dirty="0">
                <a:solidFill>
                  <a:schemeClr val="accent2"/>
                </a:solidFill>
              </a:rPr>
              <a:t>QCD part </a:t>
            </a:r>
            <a:r>
              <a:rPr lang="en-US" altLang="zh-CN" sz="2800" b="1" dirty="0">
                <a:solidFill>
                  <a:srgbClr val="FF0000"/>
                </a:solidFill>
              </a:rPr>
              <a:t>dominates</a:t>
            </a:r>
            <a:r>
              <a:rPr lang="en-US" altLang="zh-CN" sz="2800" b="1" dirty="0"/>
              <a:t> the change</a:t>
            </a:r>
            <a:endParaRPr lang="zh-CN" altLang="en-US" sz="28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547" y="3685410"/>
            <a:ext cx="6400073" cy="702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473" y="4306294"/>
            <a:ext cx="5561838" cy="19413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2917" y="4494742"/>
            <a:ext cx="2408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</a:rPr>
              <a:t>local approximation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345936" y="4197634"/>
            <a:ext cx="685800" cy="277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062899" y="2126734"/>
            <a:ext cx="2087709" cy="16775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5534168" y="4097806"/>
                <a:ext cx="1032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CN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68" y="4097806"/>
                <a:ext cx="103207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4" t="-33" r="33" b="-2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352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Equations of state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2" y="1174347"/>
            <a:ext cx="5909308" cy="1376829"/>
          </a:xfrm>
          <a:prstGeom prst="rect">
            <a:avLst/>
          </a:prstGeom>
        </p:spPr>
      </p:pic>
      <p:sp>
        <p:nvSpPr>
          <p:cNvPr id="7" name="右大括号 6"/>
          <p:cNvSpPr/>
          <p:nvPr/>
        </p:nvSpPr>
        <p:spPr>
          <a:xfrm>
            <a:off x="7163221" y="1289221"/>
            <a:ext cx="310896" cy="12161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左 12"/>
          <p:cNvSpPr/>
          <p:nvPr/>
        </p:nvSpPr>
        <p:spPr>
          <a:xfrm>
            <a:off x="4435704" y="1289221"/>
            <a:ext cx="438912" cy="201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146360" y="1073414"/>
                <a:ext cx="9292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acc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60" y="1073414"/>
                <a:ext cx="92925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61" t="-50" r="20" b="-4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/>
          <p:cNvCxnSpPr/>
          <p:nvPr/>
        </p:nvCxnSpPr>
        <p:spPr>
          <a:xfrm flipH="1">
            <a:off x="2686050" y="2329207"/>
            <a:ext cx="6035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54" y="2146645"/>
            <a:ext cx="1364867" cy="36512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556411" y="1444586"/>
            <a:ext cx="1587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Coulomb gauge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609" y="2996060"/>
            <a:ext cx="4213741" cy="3651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92883" y="2917013"/>
            <a:ext cx="330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Rotational symmetry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981" y="3666628"/>
            <a:ext cx="6077034" cy="1578697"/>
          </a:xfrm>
          <a:prstGeom prst="rect">
            <a:avLst/>
          </a:prstGeom>
        </p:spPr>
      </p:pic>
      <p:sp>
        <p:nvSpPr>
          <p:cNvPr id="26" name="右大括号 25"/>
          <p:cNvSpPr/>
          <p:nvPr/>
        </p:nvSpPr>
        <p:spPr>
          <a:xfrm>
            <a:off x="7379208" y="3855379"/>
            <a:ext cx="403519" cy="12161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716" y="3429000"/>
            <a:ext cx="2271525" cy="348056"/>
          </a:xfrm>
          <a:prstGeom prst="rect">
            <a:avLst/>
          </a:prstGeom>
        </p:spPr>
      </p:pic>
      <p:cxnSp>
        <p:nvCxnSpPr>
          <p:cNvPr id="28" name="直接箭头连接符 27"/>
          <p:cNvCxnSpPr/>
          <p:nvPr/>
        </p:nvCxnSpPr>
        <p:spPr>
          <a:xfrm flipV="1">
            <a:off x="6267450" y="3681527"/>
            <a:ext cx="0" cy="2871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004" y="5384208"/>
            <a:ext cx="4898887" cy="6594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83492" y="5507515"/>
            <a:ext cx="270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Boundary condition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/>
      <p:bldP spid="22" grpId="0"/>
      <p:bldP spid="24" grpId="0"/>
      <p:bldP spid="26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352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Bubble evolution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74" y="1082947"/>
            <a:ext cx="3929714" cy="25424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88" y="1026593"/>
            <a:ext cx="4170943" cy="50815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97042" y="3686522"/>
            <a:ext cx="37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Initial bubble structure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382393" y="4805993"/>
                <a:ext cx="29619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0070C0"/>
                    </a:solidFill>
                  </a:rPr>
                  <a:t>Expanding velocity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zh-CN" alt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93" y="4805993"/>
                <a:ext cx="2961964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1" t="-33" r="11" b="-1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左 10"/>
          <p:cNvSpPr/>
          <p:nvPr/>
        </p:nvSpPr>
        <p:spPr>
          <a:xfrm>
            <a:off x="4443984" y="5138928"/>
            <a:ext cx="374904" cy="3108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580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Estimation of gravitational wave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8" y="1048144"/>
            <a:ext cx="3020278" cy="2708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28721" y="99796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𝒑𝒎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721" y="997960"/>
                <a:ext cx="1828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2" t="-72" r="22" b="-4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>
            <a:off x="4916227" y="1296540"/>
            <a:ext cx="448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507582" y="988212"/>
                <a:ext cx="30851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Current</a:t>
                </a:r>
                <a:r>
                  <a:rPr lang="en-US" altLang="zh-CN" sz="2800" b="1" dirty="0"/>
                  <a:t>: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582" y="988212"/>
                <a:ext cx="308519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7" t="-29" r="19" b="-99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378" y="1511432"/>
            <a:ext cx="3295453" cy="7061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105" y="2217600"/>
            <a:ext cx="5599893" cy="1225211"/>
          </a:xfrm>
          <a:prstGeom prst="rect">
            <a:avLst/>
          </a:prstGeom>
        </p:spPr>
      </p:pic>
      <p:sp>
        <p:nvSpPr>
          <p:cNvPr id="18" name="左大括号 17"/>
          <p:cNvSpPr/>
          <p:nvPr/>
        </p:nvSpPr>
        <p:spPr>
          <a:xfrm>
            <a:off x="3430165" y="1686729"/>
            <a:ext cx="84940" cy="174227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AA0358A-2672-2BD4-1E9F-1B7B11221270}"/>
                  </a:ext>
                </a:extLst>
              </p:cNvPr>
              <p:cNvSpPr txBox="1"/>
              <p:nvPr/>
            </p:nvSpPr>
            <p:spPr>
              <a:xfrm flipH="1">
                <a:off x="7145874" y="3233516"/>
                <a:ext cx="1369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4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altLang="zh-CN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AA0358A-2672-2BD4-1E9F-1B7B11221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45874" y="3233516"/>
                <a:ext cx="1369476" cy="461665"/>
              </a:xfrm>
              <a:prstGeom prst="rect">
                <a:avLst/>
              </a:prstGeom>
              <a:blipFill>
                <a:blip r:embed="rId7"/>
                <a:stretch>
                  <a:fillRect r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03FD9A25-4FDF-D1D1-7403-7A36D4CBC0BC}"/>
              </a:ext>
            </a:extLst>
          </p:cNvPr>
          <p:cNvCxnSpPr/>
          <p:nvPr/>
        </p:nvCxnSpPr>
        <p:spPr>
          <a:xfrm>
            <a:off x="8475647" y="3140580"/>
            <a:ext cx="205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BA43340-4774-5274-719E-C5C520B5CC39}"/>
                  </a:ext>
                </a:extLst>
              </p:cNvPr>
              <p:cNvSpPr txBox="1"/>
              <p:nvPr/>
            </p:nvSpPr>
            <p:spPr>
              <a:xfrm>
                <a:off x="8684546" y="2878970"/>
                <a:ext cx="437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BA43340-4774-5274-719E-C5C520B5C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46" y="2878970"/>
                <a:ext cx="4379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C973497E-F88D-FE9F-3681-7B66A35B47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25" y="3756770"/>
            <a:ext cx="3924502" cy="2487987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6BA6247-F210-681E-6035-0B3E7E946371}"/>
              </a:ext>
            </a:extLst>
          </p:cNvPr>
          <p:cNvCxnSpPr/>
          <p:nvPr/>
        </p:nvCxnSpPr>
        <p:spPr>
          <a:xfrm flipH="1">
            <a:off x="3426366" y="2724912"/>
            <a:ext cx="248064" cy="115879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CBD098F-286B-D5A3-6B4F-47422CB6E6EA}"/>
              </a:ext>
            </a:extLst>
          </p:cNvPr>
          <p:cNvSpPr txBox="1"/>
          <p:nvPr/>
        </p:nvSpPr>
        <p:spPr>
          <a:xfrm>
            <a:off x="3515105" y="3392906"/>
            <a:ext cx="322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Fourier transformation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9373949-0678-3ECD-5E76-CD4E12D367D8}"/>
                  </a:ext>
                </a:extLst>
              </p:cNvPr>
              <p:cNvSpPr txBox="1"/>
              <p:nvPr/>
            </p:nvSpPr>
            <p:spPr>
              <a:xfrm>
                <a:off x="5035433" y="3809738"/>
                <a:ext cx="3375935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𝑮𝒆𝑽</m:t>
                    </m:r>
                  </m:oMath>
                </a14:m>
                <a:r>
                  <a:rPr lang="en-US" altLang="zh-CN" sz="2800" b="1" dirty="0"/>
                  <a:t>, consistent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𝑸𝑪𝑫</m:t>
                        </m:r>
                      </m:sub>
                    </m:sSub>
                  </m:oMath>
                </a14:m>
                <a:endParaRPr lang="zh-CN" alt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9373949-0678-3ECD-5E76-CD4E12D36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33" y="3809738"/>
                <a:ext cx="3375935" cy="986680"/>
              </a:xfrm>
              <a:prstGeom prst="rect">
                <a:avLst/>
              </a:prstGeom>
              <a:blipFill>
                <a:blip r:embed="rId10"/>
                <a:stretch>
                  <a:fillRect l="-3610" t="-6173" b="-13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箭头: 下 25">
            <a:extLst>
              <a:ext uri="{FF2B5EF4-FFF2-40B4-BE49-F238E27FC236}">
                <a16:creationId xmlns:a16="http://schemas.microsoft.com/office/drawing/2014/main" id="{531C399B-F582-244B-A938-26CED0AE3C3E}"/>
              </a:ext>
            </a:extLst>
          </p:cNvPr>
          <p:cNvSpPr/>
          <p:nvPr/>
        </p:nvSpPr>
        <p:spPr>
          <a:xfrm>
            <a:off x="6250203" y="4787622"/>
            <a:ext cx="415493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D38356B-B60E-E247-D7D5-360140B06E46}"/>
                  </a:ext>
                </a:extLst>
              </p:cNvPr>
              <p:cNvSpPr txBox="1"/>
              <p:nvPr/>
            </p:nvSpPr>
            <p:spPr>
              <a:xfrm>
                <a:off x="4467251" y="5138740"/>
                <a:ext cx="464774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</a:rPr>
                  <a:t>Relic GW</a:t>
                </a:r>
                <a:r>
                  <a:rPr lang="en-US" altLang="zh-CN" sz="28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𝑯𝒛</m:t>
                    </m:r>
                  </m:oMath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D38356B-B60E-E247-D7D5-360140B06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51" y="5138740"/>
                <a:ext cx="4647747" cy="532966"/>
              </a:xfrm>
              <a:prstGeom prst="rect">
                <a:avLst/>
              </a:prstGeom>
              <a:blipFill>
                <a:blip r:embed="rId11"/>
                <a:stretch>
                  <a:fillRect l="-2756" t="-919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CFF55A5-0828-7DC1-9239-D9A1BCD50188}"/>
                  </a:ext>
                </a:extLst>
              </p:cNvPr>
              <p:cNvSpPr txBox="1"/>
              <p:nvPr/>
            </p:nvSpPr>
            <p:spPr>
              <a:xfrm>
                <a:off x="6215189" y="5740196"/>
                <a:ext cx="2146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or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zh-CN" altLang="en-US" sz="2800" b="1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CFF55A5-0828-7DC1-9239-D9A1BCD50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189" y="5740196"/>
                <a:ext cx="2146485" cy="523220"/>
              </a:xfrm>
              <a:prstGeom prst="rect">
                <a:avLst/>
              </a:prstGeom>
              <a:blipFill>
                <a:blip r:embed="rId12"/>
                <a:stretch>
                  <a:fillRect l="-5966" t="-11765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 animBg="1"/>
      <p:bldP spid="19" grpId="0"/>
      <p:bldP spid="21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478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Summary and prospective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098929" y="1092111"/>
                <a:ext cx="7340983" cy="3980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b="1" dirty="0">
                    <a:solidFill>
                      <a:schemeClr val="accent2"/>
                    </a:solidFill>
                  </a:rPr>
                  <a:t> Gibbs free energy </a:t>
                </a:r>
                <a:r>
                  <a:rPr lang="en-US" altLang="zh-CN" sz="2800" b="1" dirty="0"/>
                  <a:t>has to be adopted for the study of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Type-I superconductor</a:t>
                </a: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b="1" dirty="0">
                    <a:solidFill>
                      <a:schemeClr val="accent2"/>
                    </a:solidFill>
                  </a:rPr>
                  <a:t>First-order transition </a:t>
                </a:r>
                <a:r>
                  <a:rPr lang="en-US" altLang="zh-CN" sz="2800" b="1" dirty="0"/>
                  <a:t>to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pion superfluidity </a:t>
                </a:r>
                <a:r>
                  <a:rPr lang="en-US" altLang="zh-CN" sz="2800" b="1" dirty="0"/>
                  <a:t>can happen when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proper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/>
                  <a:t>magnitude of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primordial magnetic field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/>
                  <a:t>was present</a:t>
                </a: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b="1" dirty="0"/>
                  <a:t>The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pion superfluidity </a:t>
                </a:r>
                <a:r>
                  <a:rPr lang="en-US" altLang="zh-CN" sz="2800" b="1" dirty="0"/>
                  <a:t>phase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shrinks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/>
                  <a:t>quickly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𝒆𝑯</m:t>
                    </m:r>
                  </m:oMath>
                </a14:m>
                <a:endParaRPr lang="en-US" altLang="zh-CN" sz="2800" b="1" dirty="0">
                  <a:solidFill>
                    <a:srgbClr val="0070C0"/>
                  </a:solidFill>
                </a:endParaRP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b="1" dirty="0"/>
                  <a:t>The characteristic frequency of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relic GW </a:t>
                </a:r>
                <a:r>
                  <a:rPr lang="en-US" altLang="zh-CN" sz="2800" b="1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𝑯𝒛</m:t>
                    </m:r>
                  </m:oMath>
                </a14:m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/>
                  <a:t>or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29" y="1092111"/>
                <a:ext cx="7340983" cy="3980064"/>
              </a:xfrm>
              <a:prstGeom prst="rect">
                <a:avLst/>
              </a:prstGeom>
              <a:blipFill rotWithShape="1">
                <a:blip r:embed="rId2"/>
                <a:stretch>
                  <a:fillRect l="-5" t="-14" r="2" b="-12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382394" y="5094690"/>
                <a:ext cx="5923048" cy="95410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Future: the possibility of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Type-II superconductor</a:t>
                </a:r>
                <a:r>
                  <a:rPr lang="en-US" altLang="zh-CN" sz="2800" b="1" dirty="0"/>
                  <a:t>,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00B050"/>
                    </a:solidFill>
                  </a:rPr>
                  <a:t> condensation</a:t>
                </a:r>
                <a:r>
                  <a:rPr lang="en-US" altLang="zh-CN" sz="2800" b="1" dirty="0"/>
                  <a:t>?</a:t>
                </a:r>
                <a:endParaRPr lang="zh-CN" altLang="en-US" sz="2800" b="1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94" y="5094690"/>
                <a:ext cx="5923048" cy="954107"/>
              </a:xfrm>
              <a:prstGeom prst="rect">
                <a:avLst/>
              </a:prstGeom>
              <a:blipFill>
                <a:blip r:embed="rId3"/>
                <a:stretch>
                  <a:fillRect l="-2163" t="-6410" r="-4943" b="-1859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星形: 五角 1">
            <a:extLst>
              <a:ext uri="{FF2B5EF4-FFF2-40B4-BE49-F238E27FC236}">
                <a16:creationId xmlns:a16="http://schemas.microsoft.com/office/drawing/2014/main" id="{CDAE3B06-3771-E8F0-B97A-EE33D0806F8E}"/>
              </a:ext>
            </a:extLst>
          </p:cNvPr>
          <p:cNvSpPr/>
          <p:nvPr/>
        </p:nvSpPr>
        <p:spPr>
          <a:xfrm>
            <a:off x="723854" y="5275376"/>
            <a:ext cx="563336" cy="4953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A1DC95-37F6-F972-208F-A3E7A4AAFEF1}"/>
              </a:ext>
            </a:extLst>
          </p:cNvPr>
          <p:cNvSpPr txBox="1"/>
          <p:nvPr/>
        </p:nvSpPr>
        <p:spPr>
          <a:xfrm>
            <a:off x="7065956" y="4787136"/>
            <a:ext cx="1656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Thanks!</a:t>
            </a:r>
            <a:endParaRPr lang="zh-CN" altLang="en-US" sz="40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156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Backup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5131"/>
            <a:ext cx="9144000" cy="1163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69273" y="268211"/>
            <a:ext cx="20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Little bang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8836533-9413-0266-D7E8-86F9D3286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041402"/>
            <a:ext cx="7078436" cy="3508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65923E-6659-A0C0-C2A3-E342FD0BB6C6}"/>
                  </a:ext>
                </a:extLst>
              </p:cNvPr>
              <p:cNvSpPr txBox="1"/>
              <p:nvPr/>
            </p:nvSpPr>
            <p:spPr>
              <a:xfrm>
                <a:off x="1541689" y="4738646"/>
                <a:ext cx="6753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</a:rPr>
                  <a:t>Fireball</a:t>
                </a:r>
                <a:r>
                  <a:rPr lang="en-US" altLang="zh-CN" sz="2800" b="1" dirty="0"/>
                  <a:t> with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initial temperature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𝑮𝒆𝑽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A65923E-6659-A0C0-C2A3-E342FD0BB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689" y="4738646"/>
                <a:ext cx="6753225" cy="523220"/>
              </a:xfrm>
              <a:prstGeom prst="rect">
                <a:avLst/>
              </a:prstGeom>
              <a:blipFill>
                <a:blip r:embed="rId3"/>
                <a:stretch>
                  <a:fillRect l="-1895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37E820B2-A9E3-104C-CF73-42D328D4C852}"/>
              </a:ext>
            </a:extLst>
          </p:cNvPr>
          <p:cNvSpPr txBox="1"/>
          <p:nvPr/>
        </p:nvSpPr>
        <p:spPr>
          <a:xfrm>
            <a:off x="2709181" y="5293378"/>
            <a:ext cx="441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Expand</a:t>
            </a:r>
            <a:r>
              <a:rPr lang="en-US" altLang="zh-CN" sz="2800" b="1" dirty="0"/>
              <a:t>,</a:t>
            </a:r>
            <a:r>
              <a:rPr lang="en-US" altLang="zh-CN" sz="2800" b="1" dirty="0">
                <a:solidFill>
                  <a:srgbClr val="0070C0"/>
                </a:solidFill>
              </a:rPr>
              <a:t> cool </a:t>
            </a:r>
            <a:r>
              <a:rPr lang="en-US" altLang="zh-CN" sz="2800" b="1" dirty="0"/>
              <a:t>and</a:t>
            </a:r>
            <a:r>
              <a:rPr lang="en-US" altLang="zh-CN" sz="2800" b="1" dirty="0">
                <a:solidFill>
                  <a:srgbClr val="0070C0"/>
                </a:solidFill>
              </a:rPr>
              <a:t> freeze out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FCADEC-9176-AC53-6BF6-0C0BA65E2858}"/>
              </a:ext>
            </a:extLst>
          </p:cNvPr>
          <p:cNvSpPr txBox="1"/>
          <p:nvPr/>
        </p:nvSpPr>
        <p:spPr>
          <a:xfrm flipH="1">
            <a:off x="1148441" y="5747447"/>
            <a:ext cx="799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Probe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/>
              <a:t>of </a:t>
            </a:r>
            <a:r>
              <a:rPr lang="en-US" altLang="zh-CN" sz="2800" b="1" dirty="0">
                <a:solidFill>
                  <a:srgbClr val="0070C0"/>
                </a:solidFill>
              </a:rPr>
              <a:t>QGP</a:t>
            </a:r>
            <a:r>
              <a:rPr lang="en-US" altLang="zh-CN" sz="2800" b="1" dirty="0"/>
              <a:t>: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</a:rPr>
              <a:t>heavy flavors</a:t>
            </a:r>
            <a:r>
              <a:rPr lang="en-US" altLang="zh-CN" sz="2800" b="1" dirty="0"/>
              <a:t>, </a:t>
            </a:r>
            <a:r>
              <a:rPr lang="en-US" altLang="zh-CN" sz="2800" b="1" dirty="0">
                <a:solidFill>
                  <a:schemeClr val="accent2"/>
                </a:solidFill>
              </a:rPr>
              <a:t>photon</a:t>
            </a:r>
            <a:r>
              <a:rPr lang="en-US" altLang="zh-CN" sz="2800" b="1" dirty="0"/>
              <a:t>,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</a:rPr>
              <a:t>leptons</a:t>
            </a:r>
            <a:r>
              <a:rPr lang="en-US" altLang="zh-CN" sz="2800" b="1" dirty="0"/>
              <a:t>,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</a:rPr>
              <a:t>jets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69273" y="268211"/>
            <a:ext cx="196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Big bang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http://mms0.baidu.com/it/u=1143000243,333353899&amp;fm=253&amp;app=120&amp;f=JPEG&amp;fmt=auto&amp;q=75?w=591&amp;h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1" y="1041195"/>
            <a:ext cx="7777997" cy="32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055801" y="4355528"/>
                <a:ext cx="77779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Formation of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atoms</a:t>
                </a:r>
                <a:r>
                  <a:rPr lang="en-US" altLang="zh-CN" sz="2800" b="1" dirty="0"/>
                  <a:t>: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photons </a:t>
                </a:r>
                <a:r>
                  <a:rPr lang="en-US" altLang="zh-CN" sz="2800" b="1" dirty="0"/>
                  <a:t>escape and produce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cosmic microwave background </a:t>
                </a:r>
                <a:r>
                  <a:rPr lang="en-US" altLang="zh-CN" sz="2800" b="1" dirty="0"/>
                  <a:t>(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CMB</a:t>
                </a:r>
                <a:r>
                  <a:rPr lang="en-US" altLang="zh-CN" sz="2800" b="1" dirty="0"/>
                  <a:t>) of</a:t>
                </a:r>
                <a:r>
                  <a:rPr lang="zh-CN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zh-CN" altLang="en-US" sz="2800" b="1" dirty="0"/>
                  <a:t> 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1" y="4355528"/>
                <a:ext cx="7777997" cy="954107"/>
              </a:xfrm>
              <a:prstGeom prst="rect">
                <a:avLst/>
              </a:prstGeom>
              <a:blipFill>
                <a:blip r:embed="rId3"/>
                <a:stretch>
                  <a:fillRect l="-1567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519202" y="5204118"/>
            <a:ext cx="657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——one of the strongest </a:t>
            </a:r>
            <a:r>
              <a:rPr lang="en-US" altLang="zh-CN" sz="2800" b="1" dirty="0">
                <a:solidFill>
                  <a:srgbClr val="FF0000"/>
                </a:solidFill>
              </a:rPr>
              <a:t>proof </a:t>
            </a:r>
            <a:r>
              <a:rPr lang="en-US" altLang="zh-CN" sz="2800" b="1" dirty="0"/>
              <a:t>of </a:t>
            </a:r>
            <a:r>
              <a:rPr lang="en-US" altLang="zh-CN" sz="2800" b="1" dirty="0">
                <a:solidFill>
                  <a:srgbClr val="0070C0"/>
                </a:solidFill>
              </a:rPr>
              <a:t>Big Bang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9" name="直接箭头连接符 8"/>
          <p:cNvCxnSpPr>
            <a:cxnSpLocks/>
          </p:cNvCxnSpPr>
          <p:nvPr/>
        </p:nvCxnSpPr>
        <p:spPr>
          <a:xfrm flipH="1">
            <a:off x="5910943" y="3186260"/>
            <a:ext cx="357882" cy="12380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5D30C4-12A4-3138-3DDE-1CA60742BF62}"/>
                  </a:ext>
                </a:extLst>
              </p:cNvPr>
              <p:cNvSpPr txBox="1"/>
              <p:nvPr/>
            </p:nvSpPr>
            <p:spPr>
              <a:xfrm flipH="1">
                <a:off x="1606316" y="5672165"/>
                <a:ext cx="626882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QCD</a:t>
                </a:r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dominant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epoch</a:t>
                </a:r>
                <a:r>
                  <a:rPr lang="zh-CN" altLang="en-US" sz="2800" b="1" dirty="0"/>
                  <a:t>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5D30C4-12A4-3138-3DDE-1CA60742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6316" y="5672165"/>
                <a:ext cx="6268826" cy="532966"/>
              </a:xfrm>
              <a:prstGeom prst="rect">
                <a:avLst/>
              </a:prstGeom>
              <a:blipFill>
                <a:blip r:embed="rId4"/>
                <a:stretch>
                  <a:fillRect l="-2043" t="-14773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69272" y="268211"/>
            <a:ext cx="581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QCD epoch of the early universe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2317416" y="1033933"/>
            <a:ext cx="464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The </a:t>
            </a:r>
            <a:r>
              <a:rPr lang="en-US" altLang="zh-CN" sz="2800" b="1" dirty="0">
                <a:solidFill>
                  <a:srgbClr val="FF0000"/>
                </a:solidFill>
              </a:rPr>
              <a:t>probe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/>
              <a:t>to the </a:t>
            </a:r>
            <a:r>
              <a:rPr lang="en-US" altLang="zh-CN" sz="2800" b="1" dirty="0">
                <a:solidFill>
                  <a:srgbClr val="0070C0"/>
                </a:solidFill>
              </a:rPr>
              <a:t>QCD</a:t>
            </a:r>
            <a:r>
              <a:rPr lang="zh-CN" altLang="en-US" sz="2800" b="1" dirty="0"/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epoch</a:t>
            </a:r>
            <a:r>
              <a:rPr lang="en-US" altLang="zh-CN" sz="2800" b="1" dirty="0"/>
              <a:t>?</a:t>
            </a:r>
            <a:endParaRPr lang="zh-CN" altLang="en-US" sz="28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987007" y="1590878"/>
            <a:ext cx="752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Candidates: </a:t>
            </a:r>
            <a:r>
              <a:rPr lang="en-US" altLang="zh-CN" sz="2800" b="1" dirty="0">
                <a:solidFill>
                  <a:schemeClr val="accent2"/>
                </a:solidFill>
              </a:rPr>
              <a:t>gluons</a:t>
            </a:r>
            <a:r>
              <a:rPr lang="en-US" altLang="zh-CN" sz="2800" b="1" dirty="0"/>
              <a:t>, </a:t>
            </a:r>
            <a:r>
              <a:rPr lang="en-US" altLang="zh-CN" sz="2800" b="1" dirty="0">
                <a:solidFill>
                  <a:schemeClr val="accent2"/>
                </a:solidFill>
              </a:rPr>
              <a:t>neutrinos</a:t>
            </a:r>
            <a:r>
              <a:rPr lang="en-US" altLang="zh-CN" sz="2800" b="1" dirty="0"/>
              <a:t>, </a:t>
            </a:r>
            <a:r>
              <a:rPr lang="en-US" altLang="zh-CN" sz="2800" b="1" dirty="0">
                <a:solidFill>
                  <a:schemeClr val="accent2"/>
                </a:solidFill>
              </a:rPr>
              <a:t>gravitational wave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988393" y="1696001"/>
            <a:ext cx="650449" cy="4180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cxnSpLocks/>
          </p:cNvCxnSpPr>
          <p:nvPr/>
        </p:nvCxnSpPr>
        <p:spPr>
          <a:xfrm flipH="1">
            <a:off x="7235071" y="2030799"/>
            <a:ext cx="355138" cy="486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flipH="1">
            <a:off x="5791229" y="2544164"/>
            <a:ext cx="324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Direct generation</a:t>
            </a:r>
            <a:r>
              <a:rPr lang="en-US" altLang="zh-CN" sz="2800" b="1" dirty="0"/>
              <a:t>: </a:t>
            </a:r>
            <a:r>
              <a:rPr lang="en-US" altLang="zh-CN" sz="2800" b="1" dirty="0">
                <a:solidFill>
                  <a:srgbClr val="FF0000"/>
                </a:solidFill>
              </a:rPr>
              <a:t>first-order transition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 flipH="1">
                <a:off x="5468442" y="3569045"/>
                <a:ext cx="1318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800" b="1" dirty="0"/>
                  <a:t>，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68442" y="3569045"/>
                <a:ext cx="1318857" cy="523220"/>
              </a:xfrm>
              <a:prstGeom prst="rect">
                <a:avLst/>
              </a:prstGeom>
              <a:blipFill>
                <a:blip r:embed="rId2"/>
                <a:stretch>
                  <a:fillRect t="-16279" r="-37037" b="-26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/>
          <p:cNvCxnSpPr/>
          <p:nvPr/>
        </p:nvCxnSpPr>
        <p:spPr>
          <a:xfrm flipV="1">
            <a:off x="4393775" y="1686381"/>
            <a:ext cx="650449" cy="4180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176671" y="2041844"/>
                <a:ext cx="4075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zh-CN" alt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decouple</a:t>
                </a:r>
                <a:r>
                  <a:rPr lang="en-US" altLang="zh-CN" sz="2800" b="1" dirty="0"/>
                  <a:t> (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CNB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𝟗𝟔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zh-CN" sz="2800" b="1" dirty="0"/>
                  <a:t>)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71" y="2041844"/>
                <a:ext cx="4075422" cy="523220"/>
              </a:xfrm>
              <a:prstGeom prst="rect">
                <a:avLst/>
              </a:prstGeom>
              <a:blipFill>
                <a:blip r:embed="rId3"/>
                <a:stretch>
                  <a:fillRect t="-11628" r="-2691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B1D6702-00F3-E020-6352-35148E4C37C9}"/>
              </a:ext>
            </a:extLst>
          </p:cNvPr>
          <p:cNvSpPr txBox="1"/>
          <p:nvPr/>
        </p:nvSpPr>
        <p:spPr>
          <a:xfrm>
            <a:off x="6787299" y="3461561"/>
            <a:ext cx="2529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>
                <a:solidFill>
                  <a:srgbClr val="00B050"/>
                </a:solidFill>
              </a:rPr>
              <a:t>E. Witten, Phys. Rev. D 30 (1984) 272-285.</a:t>
            </a:r>
            <a:endParaRPr lang="zh-CN" altLang="en-US" sz="2000" u="sng" dirty="0">
              <a:solidFill>
                <a:srgbClr val="00B050"/>
              </a:solidFill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17566A8-114B-93E6-D157-F4A56ACA4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9" y="2517048"/>
            <a:ext cx="4140899" cy="3677097"/>
          </a:xfrm>
          <a:prstGeom prst="rect">
            <a:avLst/>
          </a:prstGeom>
        </p:spPr>
      </p:pic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E6007659-1D90-2AC4-6E3F-83585D09B84B}"/>
              </a:ext>
            </a:extLst>
          </p:cNvPr>
          <p:cNvCxnSpPr>
            <a:cxnSpLocks/>
          </p:cNvCxnSpPr>
          <p:nvPr/>
        </p:nvCxnSpPr>
        <p:spPr>
          <a:xfrm flipV="1">
            <a:off x="7412639" y="3443718"/>
            <a:ext cx="947590" cy="7695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2DDA401-1E19-031F-86DC-0034812BBD37}"/>
              </a:ext>
            </a:extLst>
          </p:cNvPr>
          <p:cNvSpPr txBox="1"/>
          <p:nvPr/>
        </p:nvSpPr>
        <p:spPr>
          <a:xfrm>
            <a:off x="6333611" y="4111465"/>
            <a:ext cx="1836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crossover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92E7EF4-E59B-8AD8-6BF8-3A5CCA3C9470}"/>
                  </a:ext>
                </a:extLst>
              </p:cNvPr>
              <p:cNvSpPr txBox="1"/>
              <p:nvPr/>
            </p:nvSpPr>
            <p:spPr>
              <a:xfrm flipH="1">
                <a:off x="5555522" y="4703952"/>
                <a:ext cx="3359098" cy="95410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How about the cases with </a:t>
                </a:r>
                <a:r>
                  <a:rPr lang="en-US" altLang="zh-CN" sz="2800" b="1" dirty="0" err="1"/>
                  <a:t>nozero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sz="2800" b="1" dirty="0"/>
                  <a:t>?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92E7EF4-E59B-8AD8-6BF8-3A5CCA3C9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5522" y="4703952"/>
                <a:ext cx="3359098" cy="954107"/>
              </a:xfrm>
              <a:prstGeom prst="rect">
                <a:avLst/>
              </a:prstGeom>
              <a:blipFill>
                <a:blip r:embed="rId5"/>
                <a:stretch>
                  <a:fillRect l="-3237" t="-4969" r="-2518" b="-15528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050515D-B84C-8CCD-B33C-8D56F315EA2C}"/>
                  </a:ext>
                </a:extLst>
              </p:cNvPr>
              <p:cNvSpPr txBox="1"/>
              <p:nvPr/>
            </p:nvSpPr>
            <p:spPr>
              <a:xfrm>
                <a:off x="8577042" y="5620661"/>
                <a:ext cx="5389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050515D-B84C-8CCD-B33C-8D56F315E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042" y="5620661"/>
                <a:ext cx="5389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0361A64B-6428-F887-4A38-8DA03563A7D2}"/>
              </a:ext>
            </a:extLst>
          </p:cNvPr>
          <p:cNvSpPr txBox="1"/>
          <p:nvPr/>
        </p:nvSpPr>
        <p:spPr>
          <a:xfrm>
            <a:off x="5371766" y="5788451"/>
            <a:ext cx="318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J. Shao and M. Huang (2023)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8" grpId="0"/>
      <p:bldP spid="20" grpId="0"/>
      <p:bldP spid="4" grpId="0"/>
      <p:bldP spid="7" grpId="0"/>
      <p:bldP spid="43" grpId="0"/>
      <p:bldP spid="44" grpId="0" animBg="1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27870" y="258784"/>
            <a:ext cx="423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Lepton flavor densities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852252" y="1374683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Current constraints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978044" y="1073025"/>
            <a:ext cx="188536" cy="157427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 flipH="1">
                <a:off x="3072312" y="956491"/>
                <a:ext cx="4234050" cy="836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2312" y="956491"/>
                <a:ext cx="4234050" cy="836383"/>
              </a:xfrm>
              <a:prstGeom prst="rect">
                <a:avLst/>
              </a:prstGeom>
              <a:blipFill rotWithShape="1">
                <a:blip r:embed="rId2"/>
                <a:stretch>
                  <a:fillRect l="-4" t="-22" r="1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 flipH="1">
                <a:off x="3072312" y="1882417"/>
                <a:ext cx="3385638" cy="836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72312" y="1882417"/>
                <a:ext cx="3385638" cy="836383"/>
              </a:xfrm>
              <a:prstGeom prst="rect">
                <a:avLst/>
              </a:prstGeom>
              <a:blipFill rotWithShape="1">
                <a:blip r:embed="rId3"/>
                <a:stretch>
                  <a:fillRect l="-5" t="-33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 flipH="1">
                <a:off x="6552218" y="2038022"/>
                <a:ext cx="2611812" cy="55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2218" y="2038022"/>
                <a:ext cx="2611812" cy="558166"/>
              </a:xfrm>
              <a:prstGeom prst="rect">
                <a:avLst/>
              </a:prstGeom>
              <a:blipFill rotWithShape="1">
                <a:blip r:embed="rId4"/>
                <a:stretch>
                  <a:fillRect l="-11" t="-55" r="13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 flipV="1">
            <a:off x="6185160" y="2317105"/>
            <a:ext cx="367058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22569" y="3406352"/>
            <a:ext cx="1916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</a:rPr>
              <a:t>Neutrino oscillation</a:t>
            </a:r>
            <a:endParaRPr lang="zh-CN" altLang="en-US" sz="32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s://img1.baidu.com/it/u=2934932726,4155832713&amp;fm=253&amp;fmt=auto&amp;app=120&amp;f=JPEG?w=600&amp;h=2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12" y="2892449"/>
            <a:ext cx="5715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 flipH="1">
                <a:off x="852252" y="5367150"/>
                <a:ext cx="8016129" cy="58477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0070C0"/>
                    </a:solidFill>
                  </a:rPr>
                  <a:t>Hard to trace back </a:t>
                </a:r>
                <a:r>
                  <a:rPr lang="en-US" altLang="zh-CN" sz="3200" b="1" dirty="0"/>
                  <a:t>the lepton flavor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chemeClr val="accent2"/>
                    </a:solidFill>
                  </a:rPr>
                  <a:t> 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2252" y="5367150"/>
                <a:ext cx="8016129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20" t="-1651" r="-111" b="-88922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7022085" y="4495565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flexibility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022085" y="4526562"/>
            <a:ext cx="1765227" cy="58477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  <p:bldP spid="16" grpId="0"/>
      <p:bldP spid="11" grpId="0"/>
      <p:bldP spid="22" grpId="0"/>
      <p:bldP spid="24" grpId="0" animBg="1"/>
      <p:bldP spid="23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09" y="3591077"/>
            <a:ext cx="4574500" cy="261098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27870" y="258784"/>
            <a:ext cx="801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Lepton flavor densities and pion superfluidity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19659" y="4954596"/>
            <a:ext cx="358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V.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Vovchenko, B.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B.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Brandt, F.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Cuteri, G.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Endr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o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di, F.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Hajkarim and J.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 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Schaffner-Bielich, Phys. Rev. Lett. </a:t>
            </a:r>
            <a:r>
              <a:rPr lang="en-US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126</a:t>
            </a:r>
            <a:r>
              <a:rPr lang="zh-CN" altLang="zh-CN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, 012701 (2021)</a:t>
            </a:r>
            <a:r>
              <a:rPr lang="zh-CN" altLang="zh-CN" sz="800" u="sng" dirty="0">
                <a:solidFill>
                  <a:srgbClr val="00B050"/>
                </a:solidFill>
              </a:rPr>
              <a:t> </a:t>
            </a:r>
            <a:endParaRPr lang="zh-CN" altLang="zh-CN" sz="4000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59" y="939822"/>
            <a:ext cx="4574500" cy="2872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113989" y="1267719"/>
                <a:ext cx="2289152" cy="558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989" y="1267719"/>
                <a:ext cx="2289152" cy="558166"/>
              </a:xfrm>
              <a:prstGeom prst="rect">
                <a:avLst/>
              </a:prstGeom>
              <a:blipFill rotWithShape="1">
                <a:blip r:embed="rId4"/>
                <a:stretch>
                  <a:fillRect l="-9" t="-46" r="8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6038776" y="2027311"/>
                <a:ext cx="2884602" cy="98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Pion superfluidity </a:t>
                </a:r>
                <a:r>
                  <a:rPr lang="en-US" altLang="zh-CN" sz="2800" dirty="0"/>
                  <a:t>for </a:t>
                </a:r>
                <a:r>
                  <a:rPr lang="en-US" altLang="zh-CN" sz="2800" dirty="0">
                    <a:solidFill>
                      <a:srgbClr val="0070C0"/>
                    </a:solidFill>
                  </a:rPr>
                  <a:t>large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2800" dirty="0"/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776" y="2027311"/>
                <a:ext cx="2884602" cy="989053"/>
              </a:xfrm>
              <a:prstGeom prst="rect">
                <a:avLst/>
              </a:prstGeom>
              <a:blipFill rotWithShape="1">
                <a:blip r:embed="rId5"/>
                <a:stretch>
                  <a:fillRect l="-19" t="-40" r="12" b="-46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5275344" y="3812467"/>
                <a:ext cx="3926427" cy="98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Equation of state </a:t>
                </a:r>
                <a:r>
                  <a:rPr lang="en-US" altLang="zh-CN" sz="2800" dirty="0">
                    <a:solidFill>
                      <a:srgbClr val="0070C0"/>
                    </a:solidFill>
                  </a:rPr>
                  <a:t>changes</a:t>
                </a:r>
                <a:r>
                  <a:rPr lang="en-US" altLang="zh-CN" sz="2800" dirty="0"/>
                  <a:t> much for </a:t>
                </a:r>
                <a:r>
                  <a:rPr lang="en-US" altLang="zh-CN" sz="2800" dirty="0">
                    <a:solidFill>
                      <a:srgbClr val="0070C0"/>
                    </a:solidFill>
                  </a:rPr>
                  <a:t>large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2800" dirty="0"/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44" y="3812467"/>
                <a:ext cx="3926427" cy="989053"/>
              </a:xfrm>
              <a:prstGeom prst="rect">
                <a:avLst/>
              </a:prstGeom>
              <a:blipFill rotWithShape="1">
                <a:blip r:embed="rId6"/>
                <a:stretch>
                  <a:fillRect l="-10" t="-57" r="16" b="-46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554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Influence on primordial physics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67" y="1621506"/>
            <a:ext cx="4265943" cy="2809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010" y="1656316"/>
            <a:ext cx="4349974" cy="27750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472067" y="1172501"/>
            <a:ext cx="467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Primordial  gravitational wave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5544491" y="1172501"/>
            <a:ext cx="345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Primordial  black hole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 flipH="1">
                <a:off x="827377" y="4874170"/>
                <a:ext cx="3555321" cy="98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PGW</a:t>
                </a:r>
                <a:r>
                  <a:rPr lang="en-US" altLang="zh-CN" sz="2800" b="1" dirty="0"/>
                  <a:t>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relic density </a:t>
                </a:r>
                <a:r>
                  <a:rPr lang="en-US" altLang="zh-CN" sz="2800" b="1" dirty="0"/>
                  <a:t>is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enhanced</a:t>
                </a:r>
                <a:r>
                  <a:rPr lang="en-US" altLang="zh-CN" sz="2800" b="1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 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377" y="4874170"/>
                <a:ext cx="3555321" cy="989053"/>
              </a:xfrm>
              <a:prstGeom prst="rect">
                <a:avLst/>
              </a:prstGeom>
              <a:blipFill rotWithShape="1">
                <a:blip r:embed="rId4"/>
                <a:stretch>
                  <a:fillRect l="-17" t="-55" r="16" b="-53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 flipH="1">
                <a:off x="5202025" y="4915224"/>
                <a:ext cx="3941975" cy="98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Fraction of small mass PBH</a:t>
                </a:r>
                <a:r>
                  <a:rPr lang="en-US" altLang="zh-CN" sz="2800" b="1" dirty="0"/>
                  <a:t>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reduces</a:t>
                </a:r>
                <a:r>
                  <a:rPr lang="en-US" altLang="zh-CN" sz="2800" b="1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 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02025" y="4915224"/>
                <a:ext cx="3941975" cy="989053"/>
              </a:xfrm>
              <a:prstGeom prst="rect">
                <a:avLst/>
              </a:prstGeom>
              <a:blipFill rotWithShape="1">
                <a:blip r:embed="rId5"/>
                <a:stretch>
                  <a:fillRect l="-3" t="-33" b="-4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2023/9/15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535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Confirmation by PNJL model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42D3588-0ED0-A22C-28AA-9DAAC62C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010929"/>
            <a:ext cx="3980587" cy="5168625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59B0127-6F50-7236-3F59-54A001698D1B}"/>
              </a:ext>
            </a:extLst>
          </p:cNvPr>
          <p:cNvCxnSpPr>
            <a:cxnSpLocks/>
          </p:cNvCxnSpPr>
          <p:nvPr/>
        </p:nvCxnSpPr>
        <p:spPr>
          <a:xfrm>
            <a:off x="2965494" y="3407228"/>
            <a:ext cx="0" cy="870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4B86780-54C5-00AD-20AA-730CFBA0F89F}"/>
              </a:ext>
            </a:extLst>
          </p:cNvPr>
          <p:cNvCxnSpPr>
            <a:cxnSpLocks/>
          </p:cNvCxnSpPr>
          <p:nvPr/>
        </p:nvCxnSpPr>
        <p:spPr>
          <a:xfrm>
            <a:off x="2949168" y="5987157"/>
            <a:ext cx="0" cy="870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5C314DB-8986-996A-F5EF-7BFDEBB8A9AA}"/>
              </a:ext>
            </a:extLst>
          </p:cNvPr>
          <p:cNvSpPr txBox="1"/>
          <p:nvPr/>
        </p:nvSpPr>
        <p:spPr>
          <a:xfrm>
            <a:off x="4951731" y="1102959"/>
            <a:ext cx="3317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u="sng" dirty="0">
                <a:solidFill>
                  <a:srgbClr val="00B050"/>
                </a:solidFill>
                <a:latin typeface="Arial Unicode MS" panose="020B0604020202020204" pitchFamily="34" charset="-122"/>
                <a:ea typeface="SFMono-Regular"/>
              </a:rPr>
              <a:t>GC, L. He and P. Zhang, 104, 054007 (2021).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4998EAC-2F2C-D61D-6FAA-8B98417F9363}"/>
              </a:ext>
            </a:extLst>
          </p:cNvPr>
          <p:cNvSpPr txBox="1"/>
          <p:nvPr/>
        </p:nvSpPr>
        <p:spPr>
          <a:xfrm>
            <a:off x="5040948" y="1872000"/>
            <a:ext cx="333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Advantages</a:t>
            </a:r>
            <a:r>
              <a:rPr lang="en-US" altLang="zh-CN" sz="2800" b="1" dirty="0"/>
              <a:t>: 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DEBAE3-56D0-E184-2141-F78E9732B8BC}"/>
              </a:ext>
            </a:extLst>
          </p:cNvPr>
          <p:cNvSpPr txBox="1"/>
          <p:nvPr/>
        </p:nvSpPr>
        <p:spPr>
          <a:xfrm>
            <a:off x="5040948" y="2364677"/>
            <a:ext cx="337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no sign problem</a:t>
            </a:r>
            <a:r>
              <a:rPr lang="en-US" altLang="zh-CN" sz="2800" b="1" dirty="0"/>
              <a:t>,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22E2D2C-5C0B-EE54-34EC-55F05A9CCEC4}"/>
              </a:ext>
            </a:extLst>
          </p:cNvPr>
          <p:cNvSpPr txBox="1"/>
          <p:nvPr/>
        </p:nvSpPr>
        <p:spPr>
          <a:xfrm>
            <a:off x="5045893" y="2825421"/>
            <a:ext cx="3222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more analytic</a:t>
            </a:r>
            <a:r>
              <a:rPr lang="en-US" altLang="zh-CN" sz="2800" b="1" dirty="0"/>
              <a:t>,</a:t>
            </a:r>
            <a:endParaRPr lang="zh-CN" alt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65D1F9-94A0-3C38-6B28-99752B3658B0}"/>
              </a:ext>
            </a:extLst>
          </p:cNvPr>
          <p:cNvSpPr txBox="1"/>
          <p:nvPr/>
        </p:nvSpPr>
        <p:spPr>
          <a:xfrm>
            <a:off x="5045893" y="3272437"/>
            <a:ext cx="3222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more self-consistent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4AE4CA-8810-AD26-1B5F-5833C5355E88}"/>
              </a:ext>
            </a:extLst>
          </p:cNvPr>
          <p:cNvSpPr txBox="1"/>
          <p:nvPr/>
        </p:nvSpPr>
        <p:spPr>
          <a:xfrm>
            <a:off x="5021217" y="3811311"/>
            <a:ext cx="191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Discoveries</a:t>
            </a:r>
            <a:r>
              <a:rPr lang="en-US" altLang="zh-CN" sz="2800" b="1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5CB2883-C223-D1AA-C2EE-C9DF0650BDBE}"/>
                  </a:ext>
                </a:extLst>
              </p:cNvPr>
              <p:cNvSpPr txBox="1"/>
              <p:nvPr/>
            </p:nvSpPr>
            <p:spPr>
              <a:xfrm>
                <a:off x="4572000" y="4399673"/>
                <a:ext cx="4803321" cy="55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1.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insensitive </a:t>
                </a:r>
                <a:r>
                  <a:rPr lang="en-US" altLang="zh-CN" sz="2800" b="1" dirty="0"/>
                  <a:t>to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CN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zh-CN" sz="2800" b="1" dirty="0">
                    <a:solidFill>
                      <a:schemeClr val="accent2"/>
                    </a:solidFill>
                  </a:rPr>
                  <a:t> quark</a:t>
                </a:r>
                <a:endParaRPr lang="en-US" altLang="zh-CN" sz="2800" b="1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5CB2883-C223-D1AA-C2EE-C9DF0650B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99673"/>
                <a:ext cx="4803321" cy="558166"/>
              </a:xfrm>
              <a:prstGeom prst="rect">
                <a:avLst/>
              </a:prstGeom>
              <a:blipFill>
                <a:blip r:embed="rId3"/>
                <a:stretch>
                  <a:fillRect l="-2538" t="-10989" b="-25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9CA164C-0611-B0DD-7375-9D8575D5EFF7}"/>
              </a:ext>
            </a:extLst>
          </p:cNvPr>
          <p:cNvSpPr txBox="1"/>
          <p:nvPr/>
        </p:nvSpPr>
        <p:spPr>
          <a:xfrm>
            <a:off x="4572000" y="5120135"/>
            <a:ext cx="38639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2.</a:t>
            </a:r>
            <a:r>
              <a:rPr lang="en-US" altLang="zh-CN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/>
              <a:t>the </a:t>
            </a:r>
            <a:r>
              <a:rPr lang="en-US" altLang="zh-CN" sz="2800" b="1" dirty="0">
                <a:solidFill>
                  <a:srgbClr val="0070C0"/>
                </a:solidFill>
              </a:rPr>
              <a:t>upper boundary </a:t>
            </a:r>
            <a:r>
              <a:rPr lang="en-US" altLang="zh-CN" sz="2800" b="1" dirty="0"/>
              <a:t>is </a:t>
            </a:r>
          </a:p>
          <a:p>
            <a:r>
              <a:rPr lang="en-US" altLang="zh-CN" sz="2800" b="1" dirty="0"/>
              <a:t>    almost a </a:t>
            </a:r>
            <a:r>
              <a:rPr lang="en-US" altLang="zh-CN" sz="2800" b="1" dirty="0">
                <a:solidFill>
                  <a:schemeClr val="accent2"/>
                </a:solidFill>
              </a:rPr>
              <a:t>constant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" grpId="0"/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1113</Words>
  <Application>Microsoft Office PowerPoint</Application>
  <PresentationFormat>全屏显示(4:3)</PresentationFormat>
  <Paragraphs>213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 Unicode MS</vt:lpstr>
      <vt:lpstr>等线</vt:lpstr>
      <vt:lpstr>等线 Light</vt:lpstr>
      <vt:lpstr>华文隶书</vt:lpstr>
      <vt:lpstr>Arial</vt:lpstr>
      <vt:lpstr>Calibri</vt:lpstr>
      <vt:lpstr>Calibri Light</vt:lpstr>
      <vt:lpstr>Cambria Math</vt:lpstr>
      <vt:lpstr>Wingdings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曹高清</dc:creator>
  <cp:lastModifiedBy>897525606@qq.com</cp:lastModifiedBy>
  <cp:revision>2598</cp:revision>
  <dcterms:created xsi:type="dcterms:W3CDTF">2023-07-31T13:49:39Z</dcterms:created>
  <dcterms:modified xsi:type="dcterms:W3CDTF">2023-09-15T12:19:07Z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ICV">
    <vt:lpwstr>3F07DD93AF72E109C6BBC764AA0C3BEA_42</vt:lpwstr>
  </property>
</Properties>
</file>