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070" r:id="rId2"/>
    <p:sldId id="1114" r:id="rId3"/>
    <p:sldId id="1017" r:id="rId4"/>
    <p:sldId id="1186" r:id="rId5"/>
    <p:sldId id="1021" r:id="rId6"/>
    <p:sldId id="1022" r:id="rId7"/>
    <p:sldId id="1153" r:id="rId8"/>
    <p:sldId id="1154" r:id="rId9"/>
    <p:sldId id="1148" r:id="rId10"/>
    <p:sldId id="1149" r:id="rId11"/>
    <p:sldId id="1187" r:id="rId12"/>
    <p:sldId id="1155" r:id="rId13"/>
    <p:sldId id="1156" r:id="rId14"/>
    <p:sldId id="1157" r:id="rId15"/>
    <p:sldId id="1158" r:id="rId16"/>
    <p:sldId id="1113" r:id="rId17"/>
    <p:sldId id="1034" r:id="rId18"/>
    <p:sldId id="1160" r:id="rId19"/>
    <p:sldId id="1162" r:id="rId20"/>
    <p:sldId id="1163" r:id="rId21"/>
    <p:sldId id="1161" r:id="rId22"/>
    <p:sldId id="1164" r:id="rId23"/>
    <p:sldId id="1124" r:id="rId24"/>
    <p:sldId id="1184" r:id="rId25"/>
    <p:sldId id="1165" r:id="rId26"/>
    <p:sldId id="1166" r:id="rId27"/>
    <p:sldId id="1167" r:id="rId28"/>
    <p:sldId id="1168" r:id="rId29"/>
    <p:sldId id="1169" r:id="rId30"/>
    <p:sldId id="1171" r:id="rId31"/>
    <p:sldId id="1066" r:id="rId32"/>
    <p:sldId id="1067" r:id="rId33"/>
    <p:sldId id="1110" r:id="rId34"/>
    <p:sldId id="1177" r:id="rId35"/>
    <p:sldId id="1094" r:id="rId36"/>
    <p:sldId id="1178" r:id="rId37"/>
    <p:sldId id="1181" r:id="rId38"/>
    <p:sldId id="1180" r:id="rId39"/>
    <p:sldId id="978" r:id="rId40"/>
    <p:sldId id="1069" r:id="rId41"/>
    <p:sldId id="975" r:id="rId42"/>
    <p:sldId id="1183" r:id="rId43"/>
    <p:sldId id="1185" r:id="rId44"/>
    <p:sldId id="1176" r:id="rId45"/>
  </p:sldIdLst>
  <p:sldSz cx="9144000" cy="6858000" type="screen4x3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0000CC"/>
    <a:srgbClr val="FF0066"/>
    <a:srgbClr val="006600"/>
    <a:srgbClr val="003300"/>
    <a:srgbClr val="800000"/>
    <a:srgbClr val="000099"/>
    <a:srgbClr val="48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3" autoAdjust="0"/>
    <p:restoredTop sz="86688" autoAdjust="0"/>
  </p:normalViewPr>
  <p:slideViewPr>
    <p:cSldViewPr>
      <p:cViewPr varScale="1">
        <p:scale>
          <a:sx n="122" d="100"/>
          <a:sy n="122" d="100"/>
        </p:scale>
        <p:origin x="1906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EF073BE-6E94-4579-8DD9-CA1F67D72D3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3582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弱作用是一切衰变、性质改变的来源</a:t>
            </a:r>
          </a:p>
        </p:txBody>
      </p:sp>
      <p:sp>
        <p:nvSpPr>
          <p:cNvPr id="1126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51D628B-0A3E-461F-AECE-11161711E128}" type="slidenum">
              <a:rPr lang="en-US" altLang="zh-CN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280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EBCA6AE-E26E-4F9C-A131-53C36D975F00}" type="slidenum">
              <a:rPr lang="en-US" altLang="zh-CN"/>
              <a:pPr eaLnBrk="1" hangingPunct="1"/>
              <a:t>22</a:t>
            </a:fld>
            <a:endParaRPr lang="en-US" altLang="zh-CN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1999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A5334F9-BE03-443F-9029-29FE3051B4F7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mtClean="0"/>
              <a:t>Can’t switch between families</a:t>
            </a:r>
          </a:p>
        </p:txBody>
      </p:sp>
    </p:spTree>
    <p:extLst>
      <p:ext uri="{BB962C8B-B14F-4D97-AF65-F5344CB8AC3E}">
        <p14:creationId xmlns:p14="http://schemas.microsoft.com/office/powerpoint/2010/main" val="255675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58E553F-1CD0-40D0-8E9F-601FC5B1517C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mtClean="0"/>
              <a:t>Can’t switch between families</a:t>
            </a:r>
          </a:p>
        </p:txBody>
      </p:sp>
    </p:spTree>
    <p:extLst>
      <p:ext uri="{BB962C8B-B14F-4D97-AF65-F5344CB8AC3E}">
        <p14:creationId xmlns:p14="http://schemas.microsoft.com/office/powerpoint/2010/main" val="346668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58E553F-1CD0-40D0-8E9F-601FC5B1517C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mtClean="0"/>
              <a:t>Can’t switch between families</a:t>
            </a:r>
          </a:p>
        </p:txBody>
      </p:sp>
    </p:spTree>
    <p:extLst>
      <p:ext uri="{BB962C8B-B14F-4D97-AF65-F5344CB8AC3E}">
        <p14:creationId xmlns:p14="http://schemas.microsoft.com/office/powerpoint/2010/main" val="233395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zh-CN"/>
          </a:p>
        </p:txBody>
      </p:sp>
      <p:sp>
        <p:nvSpPr>
          <p:cNvPr id="1177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14DBAD49-F07C-425C-84F3-B75616464ECB}" type="slidenum">
              <a:rPr lang="en-GB" altLang="zh-CN"/>
              <a:pPr>
                <a:spcBef>
                  <a:spcPct val="0"/>
                </a:spcBef>
              </a:pPr>
              <a:t>12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5482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/>
              <a:t>Single scalar SU(2) doublet </a:t>
            </a:r>
            <a:r>
              <a:rPr lang="en-US" altLang="zh-CN">
                <a:sym typeface="Wingdings" pitchFamily="2" charset="2"/>
              </a:rPr>
              <a:t> </a:t>
            </a:r>
            <a:r>
              <a:rPr lang="en-US" altLang="zh-CN"/>
              <a:t>Covaraint differential</a:t>
            </a:r>
            <a:r>
              <a:rPr lang="en-GB" altLang="zh-CN"/>
              <a:t>: 1) Search for Higgs production</a:t>
            </a:r>
          </a:p>
          <a:p>
            <a:r>
              <a:rPr lang="en-GB" altLang="zh-CN"/>
              <a:t>2) Test Standard model internal consistency: strong coupling to W/Z gauge boson and heavy flavor b/t/tau</a:t>
            </a:r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0D9B3AB9-4972-4511-B79B-A830EB4926F3}" type="slidenum">
              <a:rPr lang="en-US" altLang="zh-CN" sz="1100"/>
              <a:pPr>
                <a:spcBef>
                  <a:spcPct val="0"/>
                </a:spcBef>
              </a:pPr>
              <a:t>15</a:t>
            </a:fld>
            <a:endParaRPr lang="en-US" altLang="zh-CN" sz="1100"/>
          </a:p>
        </p:txBody>
      </p:sp>
    </p:spTree>
    <p:extLst>
      <p:ext uri="{BB962C8B-B14F-4D97-AF65-F5344CB8AC3E}">
        <p14:creationId xmlns:p14="http://schemas.microsoft.com/office/powerpoint/2010/main" val="154529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>
            <a:extLst>
              <a:ext uri="{FF2B5EF4-FFF2-40B4-BE49-F238E27FC236}">
                <a16:creationId xmlns:a16="http://schemas.microsoft.com/office/drawing/2014/main" id="{BE22FAB3-2442-4A68-BDA7-A1677AAF3B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备注占位符 2">
            <a:extLst>
              <a:ext uri="{FF2B5EF4-FFF2-40B4-BE49-F238E27FC236}">
                <a16:creationId xmlns:a16="http://schemas.microsoft.com/office/drawing/2014/main" id="{F1090960-6A0D-4518-A4E2-8E21BB212C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19" name="灯片编号占位符 3">
            <a:extLst>
              <a:ext uri="{FF2B5EF4-FFF2-40B4-BE49-F238E27FC236}">
                <a16:creationId xmlns:a16="http://schemas.microsoft.com/office/drawing/2014/main" id="{A6E4E364-56B5-4E79-9A46-AAAC7909D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9C589B-216C-4C2D-BCF2-9F7EE7FE313F}" type="slidenum">
              <a:rPr kumimoji="0" lang="en-GB" altLang="zh-CN" sz="1300">
                <a:latin typeface="Calibri" panose="020F0502020204030204" pitchFamily="34" charset="0"/>
              </a:rPr>
              <a:pPr/>
              <a:t>19</a:t>
            </a:fld>
            <a:endParaRPr kumimoji="0" lang="en-GB" altLang="zh-CN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0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1E-10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GF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1E-6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MZ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1E-5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MW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1E-4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684213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B78BCB-63EE-489F-82D2-8DD004A6B978}" type="slidenum">
              <a:rPr lang="en-US" altLang="zh-CN"/>
              <a:pPr>
                <a:spcBef>
                  <a:spcPct val="0"/>
                </a:spcBef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549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itchFamily="34" charset="0"/>
              </a:rPr>
              <a:t>At same mW, the smaller mt, the lighter mH</a:t>
            </a:r>
          </a:p>
          <a:p>
            <a:r>
              <a:rPr lang="en-US" altLang="zh-CN">
                <a:latin typeface="Arial" pitchFamily="34" charset="0"/>
              </a:rPr>
              <a:t>At same mt, the larger mW, the lighter mH</a:t>
            </a:r>
            <a:endParaRPr lang="en-GB" altLang="zh-CN">
              <a:latin typeface="Arial" pitchFamily="34" charset="0"/>
            </a:endParaRPr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2483FC9-A381-49FE-AB11-7B2341DF5045}" type="slidenum">
              <a:rPr lang="en-US" altLang="zh-CN" smtClean="0"/>
              <a:pPr eaLnBrk="1" hangingPunct="1"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034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87776-998B-4E38-AE36-AB525853B7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971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678EE-70F8-4887-8055-3E5816FB3C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756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D7A4-38D1-44BF-9D2A-C9EEC38567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057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C2CB0-48D8-4B2B-BE18-BFC11834D0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50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F5A5-397E-4145-97CB-885661E0F4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3742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A76FC-4516-417A-AC21-46C35C9DC3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077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1B753-6C9C-4939-A9D7-250A0A2138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5625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47AB0A6D-D098-493A-8E6D-0C042E3C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291DF8-7FE3-4B44-B121-FB4368D9F15D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C4468-78BF-434C-AF11-86705CD988A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-71438" y="6580188"/>
            <a:ext cx="2051051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hanl@SJTU2018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B1E59-D30D-43DA-A620-E4DDF2A92C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CN"/>
              <a:t>L.Han: D0 and Tevatron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21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260A-8A35-4275-B1CC-8CF7FF83AA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943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EC7E-63DD-4CF9-8AAC-0C88A88C19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068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D673-CA78-4837-8635-01C4DE4E14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94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69819-2BE5-480B-9D8B-03603D98AF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181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3048-B1DE-46E3-89A2-EFF194CFA7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1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280-0976-4948-B216-854DADD58D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634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4733E-591D-43E2-9361-15AA895BA4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14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261C2-3233-4985-8494-9FCDFDBCD07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801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r>
              <a:rPr lang="en-US" altLang="zh-CN"/>
              <a:t>2011/10/11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zh-CN"/>
              <a:t>ModernPhys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A2FF070-689C-45FB-A7B0-CB73E64B5C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9.wmf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8.wmf"/><Relationship Id="rId19" Type="http://schemas.openxmlformats.org/officeDocument/2006/relationships/image" Target="../media/image26.png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2.png"/><Relationship Id="rId10" Type="http://schemas.openxmlformats.org/officeDocument/2006/relationships/image" Target="../media/image20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5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7.wmf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5.jpe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4.wmf"/><Relationship Id="rId4" Type="http://schemas.openxmlformats.org/officeDocument/2006/relationships/image" Target="../media/image116.png"/><Relationship Id="rId9" Type="http://schemas.openxmlformats.org/officeDocument/2006/relationships/oleObject" Target="../embeddings/oleObject3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13" Type="http://schemas.openxmlformats.org/officeDocument/2006/relationships/image" Target="../media/image127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12" Type="http://schemas.openxmlformats.org/officeDocument/2006/relationships/image" Target="../media/image12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0.png"/><Relationship Id="rId11" Type="http://schemas.openxmlformats.org/officeDocument/2006/relationships/image" Target="../media/image1200.png"/><Relationship Id="rId5" Type="http://schemas.openxmlformats.org/officeDocument/2006/relationships/image" Target="../media/image390.png"/><Relationship Id="rId10" Type="http://schemas.openxmlformats.org/officeDocument/2006/relationships/image" Target="../media/image119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0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6.png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wmf"/><Relationship Id="rId5" Type="http://schemas.openxmlformats.org/officeDocument/2006/relationships/image" Target="../media/image24.jpe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22.wmf"/><Relationship Id="rId4" Type="http://schemas.openxmlformats.org/officeDocument/2006/relationships/image" Target="../media/image23.png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0" y="908050"/>
            <a:ext cx="91440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7200">
                <a:ea typeface="华文新魏" pitchFamily="2" charset="-122"/>
              </a:rPr>
              <a:t>粒子物理与近代科学</a:t>
            </a:r>
            <a:endParaRPr lang="en-US" altLang="zh-CN" sz="7200">
              <a:solidFill>
                <a:schemeClr val="tx2"/>
              </a:solidFill>
              <a:ea typeface="楷体_GB2312"/>
              <a:cs typeface="Times New Roman" pitchFamily="18" charset="0"/>
            </a:endParaRPr>
          </a:p>
        </p:txBody>
      </p:sp>
      <p:grpSp>
        <p:nvGrpSpPr>
          <p:cNvPr id="2051" name="组合 7"/>
          <p:cNvGrpSpPr>
            <a:grpSpLocks/>
          </p:cNvGrpSpPr>
          <p:nvPr/>
        </p:nvGrpSpPr>
        <p:grpSpPr bwMode="auto">
          <a:xfrm>
            <a:off x="914400" y="3429000"/>
            <a:ext cx="7618413" cy="2333625"/>
            <a:chOff x="914400" y="3400425"/>
            <a:chExt cx="7618040" cy="2333870"/>
          </a:xfrm>
        </p:grpSpPr>
        <p:sp>
          <p:nvSpPr>
            <p:cNvPr id="2053" name="矩形 3"/>
            <p:cNvSpPr>
              <a:spLocks noChangeArrowheads="1"/>
            </p:cNvSpPr>
            <p:nvPr/>
          </p:nvSpPr>
          <p:spPr bwMode="auto">
            <a:xfrm>
              <a:off x="914400" y="3400425"/>
              <a:ext cx="7315200" cy="2000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4000" dirty="0">
                  <a:solidFill>
                    <a:srgbClr val="000099"/>
                  </a:solidFill>
                  <a:latin typeface="华文隶书" pitchFamily="2" charset="-122"/>
                  <a:ea typeface="华文隶书" pitchFamily="2" charset="-122"/>
                </a:rPr>
                <a:t>韩良</a:t>
              </a:r>
              <a:endParaRPr lang="en-US" altLang="zh-CN" sz="4000" dirty="0">
                <a:solidFill>
                  <a:srgbClr val="000099"/>
                </a:solidFill>
                <a:latin typeface="华文隶书" pitchFamily="2" charset="-122"/>
                <a:ea typeface="华文隶书" pitchFamily="2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hanl@ustc.edu.cn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200" dirty="0">
                <a:solidFill>
                  <a:srgbClr val="000099"/>
                </a:solidFill>
                <a:latin typeface="华文隶书" pitchFamily="2" charset="-122"/>
                <a:ea typeface="华文隶书" pitchFamily="2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4000" dirty="0">
                  <a:solidFill>
                    <a:srgbClr val="000099"/>
                  </a:solidFill>
                  <a:latin typeface="华文隶书" pitchFamily="2" charset="-122"/>
                  <a:ea typeface="华文隶书" pitchFamily="2" charset="-122"/>
                </a:rPr>
                <a:t>中国科学技术大学</a:t>
              </a:r>
              <a:endParaRPr lang="en-US" altLang="zh-CN" sz="2400" dirty="0">
                <a:solidFill>
                  <a:srgbClr val="0033CC"/>
                </a:solidFill>
                <a:ea typeface="华文新魏" pitchFamily="2" charset="-122"/>
              </a:endParaRPr>
            </a:p>
          </p:txBody>
        </p:sp>
        <p:sp>
          <p:nvSpPr>
            <p:cNvPr id="2054" name="矩形 4"/>
            <p:cNvSpPr>
              <a:spLocks noChangeArrowheads="1"/>
            </p:cNvSpPr>
            <p:nvPr/>
          </p:nvSpPr>
          <p:spPr bwMode="auto">
            <a:xfrm>
              <a:off x="1182394" y="5272475"/>
              <a:ext cx="7350046" cy="46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002060"/>
                  </a:solidFill>
                </a:rPr>
                <a:t>University of Science &amp; Technology of China (USTC)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79912" y="2204864"/>
            <a:ext cx="53559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粒子物理标准模型的唯像理解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3" name="组合 44"/>
          <p:cNvGrpSpPr>
            <a:grpSpLocks/>
          </p:cNvGrpSpPr>
          <p:nvPr/>
        </p:nvGrpSpPr>
        <p:grpSpPr bwMode="auto">
          <a:xfrm>
            <a:off x="1249363" y="2803525"/>
            <a:ext cx="3286125" cy="1000125"/>
            <a:chOff x="785786" y="1857364"/>
            <a:chExt cx="3286148" cy="1000136"/>
          </a:xfrm>
        </p:grpSpPr>
        <p:sp>
          <p:nvSpPr>
            <p:cNvPr id="71720" name="流程图: 联系 12"/>
            <p:cNvSpPr>
              <a:spLocks noChangeArrowheads="1"/>
            </p:cNvSpPr>
            <p:nvPr/>
          </p:nvSpPr>
          <p:spPr bwMode="auto">
            <a:xfrm>
              <a:off x="2357422" y="2214554"/>
              <a:ext cx="274320" cy="274320"/>
            </a:xfrm>
            <a:prstGeom prst="flowChartConnector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21" name="直接箭头连接符 14"/>
            <p:cNvCxnSpPr>
              <a:cxnSpLocks noChangeShapeType="1"/>
              <a:stCxn id="71720" idx="2"/>
            </p:cNvCxnSpPr>
            <p:nvPr/>
          </p:nvCxnSpPr>
          <p:spPr bwMode="auto">
            <a:xfrm rot="10800000" flipV="1">
              <a:off x="785786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22" name="TextBox 17"/>
            <p:cNvSpPr txBox="1">
              <a:spLocks noChangeArrowheads="1"/>
            </p:cNvSpPr>
            <p:nvPr/>
          </p:nvSpPr>
          <p:spPr bwMode="auto">
            <a:xfrm>
              <a:off x="2285984" y="1857364"/>
              <a:ext cx="526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/>
                <a:t>W</a:t>
              </a:r>
              <a:r>
                <a:rPr lang="en-US" altLang="zh-CN" sz="2000" b="1" i="1" baseline="30000"/>
                <a:t>+</a:t>
              </a:r>
              <a:endParaRPr lang="en-GB" altLang="zh-CN" sz="2000" b="1" i="1" baseline="30000"/>
            </a:p>
          </p:txBody>
        </p:sp>
        <p:sp>
          <p:nvSpPr>
            <p:cNvPr id="71723" name="左箭头 20"/>
            <p:cNvSpPr>
              <a:spLocks noChangeArrowheads="1"/>
            </p:cNvSpPr>
            <p:nvPr/>
          </p:nvSpPr>
          <p:spPr bwMode="auto">
            <a:xfrm>
              <a:off x="142872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24" name="直接箭头连接符 24"/>
            <p:cNvCxnSpPr>
              <a:cxnSpLocks noChangeShapeType="1"/>
              <a:stCxn id="71720" idx="6"/>
            </p:cNvCxnSpPr>
            <p:nvPr/>
          </p:nvCxnSpPr>
          <p:spPr bwMode="auto">
            <a:xfrm>
              <a:off x="2631742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71725" name="Object 2"/>
            <p:cNvGraphicFramePr>
              <a:graphicFrameLocks noChangeAspect="1"/>
            </p:cNvGraphicFramePr>
            <p:nvPr/>
          </p:nvGraphicFramePr>
          <p:xfrm>
            <a:off x="1238226" y="2428868"/>
            <a:ext cx="762006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70" name="Equation" r:id="rId5" imgW="406224" imgH="228501" progId="">
                    <p:embed/>
                  </p:oleObj>
                </mc:Choice>
                <mc:Fallback>
                  <p:oleObj name="Equation" r:id="rId5" imgW="406224" imgH="228501" progId="">
                    <p:embed/>
                    <p:pic>
                      <p:nvPicPr>
                        <p:cNvPr id="7172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226" y="2428868"/>
                          <a:ext cx="762006" cy="4286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6" name="Object 3"/>
            <p:cNvGraphicFramePr>
              <a:graphicFrameLocks noChangeAspect="1"/>
            </p:cNvGraphicFramePr>
            <p:nvPr/>
          </p:nvGraphicFramePr>
          <p:xfrm>
            <a:off x="3011488" y="2428875"/>
            <a:ext cx="738187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71" name="Equation" r:id="rId7" imgW="393529" imgH="228501" progId="">
                    <p:embed/>
                  </p:oleObj>
                </mc:Choice>
                <mc:Fallback>
                  <p:oleObj name="Equation" r:id="rId7" imgW="393529" imgH="228501" progId="">
                    <p:embed/>
                    <p:pic>
                      <p:nvPicPr>
                        <p:cNvPr id="7172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1488" y="2428875"/>
                          <a:ext cx="738187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27" name="左箭头 31"/>
            <p:cNvSpPr>
              <a:spLocks noChangeArrowheads="1"/>
            </p:cNvSpPr>
            <p:nvPr/>
          </p:nvSpPr>
          <p:spPr bwMode="auto">
            <a:xfrm>
              <a:off x="3071802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sp>
        <p:nvSpPr>
          <p:cNvPr id="35" name="流程图: 数据 34"/>
          <p:cNvSpPr/>
          <p:nvPr/>
        </p:nvSpPr>
        <p:spPr bwMode="auto">
          <a:xfrm rot="5400000">
            <a:off x="2604294" y="3498056"/>
            <a:ext cx="4349750" cy="369888"/>
          </a:xfrm>
          <a:prstGeom prst="flowChartInputOutpu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/>
          </a:p>
        </p:txBody>
      </p:sp>
      <p:grpSp>
        <p:nvGrpSpPr>
          <p:cNvPr id="71685" name="组合 55"/>
          <p:cNvGrpSpPr>
            <a:grpSpLocks/>
          </p:cNvGrpSpPr>
          <p:nvPr/>
        </p:nvGrpSpPr>
        <p:grpSpPr bwMode="auto">
          <a:xfrm>
            <a:off x="4964113" y="2803525"/>
            <a:ext cx="3286125" cy="1000125"/>
            <a:chOff x="4500562" y="1857364"/>
            <a:chExt cx="3286148" cy="1000136"/>
          </a:xfrm>
        </p:grpSpPr>
        <p:sp>
          <p:nvSpPr>
            <p:cNvPr id="71712" name="流程图: 联系 36"/>
            <p:cNvSpPr>
              <a:spLocks noChangeArrowheads="1"/>
            </p:cNvSpPr>
            <p:nvPr/>
          </p:nvSpPr>
          <p:spPr bwMode="auto">
            <a:xfrm>
              <a:off x="6072198" y="2214554"/>
              <a:ext cx="274320" cy="274320"/>
            </a:xfrm>
            <a:prstGeom prst="flowChartConnector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13" name="直接箭头连接符 37"/>
            <p:cNvCxnSpPr>
              <a:cxnSpLocks noChangeShapeType="1"/>
              <a:stCxn id="71712" idx="2"/>
            </p:cNvCxnSpPr>
            <p:nvPr/>
          </p:nvCxnSpPr>
          <p:spPr bwMode="auto">
            <a:xfrm rot="10800000" flipV="1">
              <a:off x="4500562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14" name="TextBox 38"/>
            <p:cNvSpPr txBox="1">
              <a:spLocks noChangeArrowheads="1"/>
            </p:cNvSpPr>
            <p:nvPr/>
          </p:nvSpPr>
          <p:spPr bwMode="auto">
            <a:xfrm>
              <a:off x="6000760" y="1857364"/>
              <a:ext cx="526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/>
                <a:t>W</a:t>
              </a:r>
              <a:r>
                <a:rPr lang="en-US" altLang="zh-CN" sz="2000" b="1" i="1" baseline="30000"/>
                <a:t>+</a:t>
              </a:r>
              <a:endParaRPr lang="en-GB" altLang="zh-CN" sz="2000" b="1" i="1" baseline="30000"/>
            </a:p>
          </p:txBody>
        </p:sp>
        <p:sp>
          <p:nvSpPr>
            <p:cNvPr id="71715" name="左箭头 39"/>
            <p:cNvSpPr>
              <a:spLocks noChangeArrowheads="1"/>
            </p:cNvSpPr>
            <p:nvPr/>
          </p:nvSpPr>
          <p:spPr bwMode="auto">
            <a:xfrm>
              <a:off x="5143504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16" name="直接箭头连接符 40"/>
            <p:cNvCxnSpPr>
              <a:cxnSpLocks noChangeShapeType="1"/>
              <a:stCxn id="71712" idx="6"/>
            </p:cNvCxnSpPr>
            <p:nvPr/>
          </p:nvCxnSpPr>
          <p:spPr bwMode="auto">
            <a:xfrm>
              <a:off x="6346518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71717" name="Object 4"/>
            <p:cNvGraphicFramePr>
              <a:graphicFrameLocks noChangeAspect="1"/>
            </p:cNvGraphicFramePr>
            <p:nvPr/>
          </p:nvGraphicFramePr>
          <p:xfrm>
            <a:off x="6750065" y="2428870"/>
            <a:ext cx="738193" cy="428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72" name="Equation" r:id="rId9" imgW="393529" imgH="228501" progId="">
                    <p:embed/>
                  </p:oleObj>
                </mc:Choice>
                <mc:Fallback>
                  <p:oleObj name="Equation" r:id="rId9" imgW="393529" imgH="228501" progId="">
                    <p:embed/>
                    <p:pic>
                      <p:nvPicPr>
                        <p:cNvPr id="7171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0065" y="2428870"/>
                          <a:ext cx="738193" cy="4286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18" name="Object 5"/>
            <p:cNvGraphicFramePr>
              <a:graphicFrameLocks noChangeAspect="1"/>
            </p:cNvGraphicFramePr>
            <p:nvPr/>
          </p:nvGraphicFramePr>
          <p:xfrm>
            <a:off x="4989513" y="2428875"/>
            <a:ext cx="7620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73" name="Equation" r:id="rId11" imgW="406224" imgH="228501" progId="">
                    <p:embed/>
                  </p:oleObj>
                </mc:Choice>
                <mc:Fallback>
                  <p:oleObj name="Equation" r:id="rId11" imgW="406224" imgH="228501" progId="">
                    <p:embed/>
                    <p:pic>
                      <p:nvPicPr>
                        <p:cNvPr id="7171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9513" y="2428875"/>
                          <a:ext cx="7620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19" name="左箭头 43"/>
            <p:cNvSpPr>
              <a:spLocks noChangeArrowheads="1"/>
            </p:cNvSpPr>
            <p:nvPr/>
          </p:nvSpPr>
          <p:spPr bwMode="auto">
            <a:xfrm>
              <a:off x="678657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grpSp>
        <p:nvGrpSpPr>
          <p:cNvPr id="71686" name="组合 54"/>
          <p:cNvGrpSpPr>
            <a:grpSpLocks/>
          </p:cNvGrpSpPr>
          <p:nvPr/>
        </p:nvGrpSpPr>
        <p:grpSpPr bwMode="auto">
          <a:xfrm>
            <a:off x="5392738" y="3375025"/>
            <a:ext cx="857250" cy="357188"/>
            <a:chOff x="5000628" y="3714752"/>
            <a:chExt cx="857256" cy="357190"/>
          </a:xfrm>
        </p:grpSpPr>
        <p:cxnSp>
          <p:nvCxnSpPr>
            <p:cNvPr id="71710" name="直接连接符 46"/>
            <p:cNvCxnSpPr>
              <a:cxnSpLocks noChangeShapeType="1"/>
            </p:cNvCxnSpPr>
            <p:nvPr/>
          </p:nvCxnSpPr>
          <p:spPr bwMode="auto">
            <a:xfrm>
              <a:off x="5000628" y="3714752"/>
              <a:ext cx="857256" cy="357190"/>
            </a:xfrm>
            <a:prstGeom prst="line">
              <a:avLst/>
            </a:prstGeom>
            <a:noFill/>
            <a:ln w="603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11" name="直接连接符 48"/>
            <p:cNvCxnSpPr>
              <a:cxnSpLocks noChangeShapeType="1"/>
            </p:cNvCxnSpPr>
            <p:nvPr/>
          </p:nvCxnSpPr>
          <p:spPr bwMode="auto">
            <a:xfrm rot="10800000" flipV="1">
              <a:off x="5000628" y="3714752"/>
              <a:ext cx="857256" cy="357190"/>
            </a:xfrm>
            <a:prstGeom prst="line">
              <a:avLst/>
            </a:prstGeom>
            <a:noFill/>
            <a:ln w="603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687" name="矩形 27"/>
          <p:cNvSpPr>
            <a:spLocks noChangeArrowheads="1"/>
          </p:cNvSpPr>
          <p:nvPr/>
        </p:nvSpPr>
        <p:spPr bwMode="auto">
          <a:xfrm>
            <a:off x="1868488" y="2276475"/>
            <a:ext cx="248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00CC"/>
                </a:solidFill>
              </a:rPr>
              <a:t>W gauge Boson </a:t>
            </a:r>
            <a:r>
              <a:rPr lang="en-US" altLang="zh-CN" sz="2400">
                <a:solidFill>
                  <a:srgbClr val="0000CC"/>
                </a:solidFill>
              </a:rPr>
              <a:t>J=1</a:t>
            </a:r>
          </a:p>
        </p:txBody>
      </p:sp>
      <p:graphicFrame>
        <p:nvGraphicFramePr>
          <p:cNvPr id="71688" name="Object 27"/>
          <p:cNvGraphicFramePr>
            <a:graphicFrameLocks noChangeAspect="1"/>
          </p:cNvGraphicFramePr>
          <p:nvPr/>
        </p:nvGraphicFramePr>
        <p:xfrm>
          <a:off x="1219200" y="4360863"/>
          <a:ext cx="31829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74" name="公式" r:id="rId13" imgW="1333500" imgH="241300" progId="Equation.3">
                  <p:embed/>
                </p:oleObj>
              </mc:Choice>
              <mc:Fallback>
                <p:oleObj name="公式" r:id="rId13" imgW="1333500" imgH="241300" progId="Equation.3">
                  <p:embed/>
                  <p:pic>
                    <p:nvPicPr>
                      <p:cNvPr id="7168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360863"/>
                        <a:ext cx="31829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28"/>
          <p:cNvGraphicFramePr>
            <a:graphicFrameLocks noChangeAspect="1"/>
          </p:cNvGraphicFramePr>
          <p:nvPr/>
        </p:nvGraphicFramePr>
        <p:xfrm>
          <a:off x="5395913" y="4403725"/>
          <a:ext cx="3184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75" name="公式" r:id="rId15" imgW="1333500" imgH="241300" progId="Equation.3">
                  <p:embed/>
                </p:oleObj>
              </mc:Choice>
              <mc:Fallback>
                <p:oleObj name="公式" r:id="rId15" imgW="1333500" imgH="241300" progId="Equation.3">
                  <p:embed/>
                  <p:pic>
                    <p:nvPicPr>
                      <p:cNvPr id="7168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4403725"/>
                        <a:ext cx="3184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690" name="组合 54"/>
          <p:cNvGrpSpPr>
            <a:grpSpLocks/>
          </p:cNvGrpSpPr>
          <p:nvPr/>
        </p:nvGrpSpPr>
        <p:grpSpPr bwMode="auto">
          <a:xfrm>
            <a:off x="7680682" y="4475163"/>
            <a:ext cx="810856" cy="445759"/>
            <a:chOff x="5000628" y="3714752"/>
            <a:chExt cx="857256" cy="357190"/>
          </a:xfrm>
        </p:grpSpPr>
        <p:cxnSp>
          <p:nvCxnSpPr>
            <p:cNvPr id="71708" name="直接连接符 46"/>
            <p:cNvCxnSpPr>
              <a:cxnSpLocks noChangeShapeType="1"/>
            </p:cNvCxnSpPr>
            <p:nvPr/>
          </p:nvCxnSpPr>
          <p:spPr bwMode="auto">
            <a:xfrm>
              <a:off x="5000628" y="3714752"/>
              <a:ext cx="857256" cy="357190"/>
            </a:xfrm>
            <a:prstGeom prst="line">
              <a:avLst/>
            </a:prstGeom>
            <a:noFill/>
            <a:ln w="603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9" name="直接连接符 48"/>
            <p:cNvCxnSpPr>
              <a:cxnSpLocks noChangeShapeType="1"/>
            </p:cNvCxnSpPr>
            <p:nvPr/>
          </p:nvCxnSpPr>
          <p:spPr bwMode="auto">
            <a:xfrm rot="10800000" flipV="1">
              <a:off x="5000628" y="3714752"/>
              <a:ext cx="857256" cy="357190"/>
            </a:xfrm>
            <a:prstGeom prst="line">
              <a:avLst/>
            </a:prstGeom>
            <a:noFill/>
            <a:ln w="603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692" name="TextBox 8"/>
          <p:cNvSpPr txBox="1">
            <a:spLocks noChangeArrowheads="1"/>
          </p:cNvSpPr>
          <p:nvPr/>
        </p:nvSpPr>
        <p:spPr bwMode="auto">
          <a:xfrm>
            <a:off x="981075" y="390525"/>
            <a:ext cx="740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</a:rPr>
              <a:t>Weak charged current V-A couplings </a:t>
            </a:r>
            <a:endParaRPr lang="zh-CN" altLang="en-US" u="sng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54" y="1266375"/>
            <a:ext cx="4051109" cy="461665"/>
          </a:xfrm>
          <a:prstGeom prst="rect">
            <a:avLst/>
          </a:prstGeom>
          <a:solidFill>
            <a:schemeClr val="accent5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弱作用破缺</a:t>
            </a:r>
            <a:r>
              <a:rPr lang="en-US" altLang="zh-CN" sz="24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</a:t>
            </a:r>
            <a:r>
              <a:rPr lang="zh-CN" altLang="en-US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宇称反演不变性</a:t>
            </a:r>
            <a:endParaRPr lang="zh-CN" altLang="en-US" sz="2400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/>
              <p:cNvSpPr txBox="1"/>
              <p:nvPr/>
            </p:nvSpPr>
            <p:spPr>
              <a:xfrm>
                <a:off x="827584" y="6054397"/>
                <a:ext cx="8116261" cy="461665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2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实验观测：仅存在左手中微子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ν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𝐿</m:t>
                    </m:r>
                    <m:r>
                      <a:rPr lang="en-US" altLang="zh-CN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zh-CN" altLang="en-US" sz="2400" dirty="0" smtClean="0">
                    <a:solidFill>
                      <a:schemeClr val="tx2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、及右手反中微子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9" name="文本框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6054397"/>
                <a:ext cx="8116261" cy="461665"/>
              </a:xfrm>
              <a:prstGeom prst="rect">
                <a:avLst/>
              </a:prstGeom>
              <a:blipFill>
                <a:blip r:embed="rId17"/>
                <a:stretch>
                  <a:fillRect l="-1125" t="-7692" b="-28205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531985" y="3059456"/>
                <a:ext cx="506036" cy="534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accPr>
                        <m:e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zh-CN" altLang="en-US" sz="2800" i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985" y="3059456"/>
                <a:ext cx="506036" cy="53476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/>
          <p:cNvGrpSpPr/>
          <p:nvPr/>
        </p:nvGrpSpPr>
        <p:grpSpPr>
          <a:xfrm>
            <a:off x="6816369" y="992186"/>
            <a:ext cx="2270838" cy="1565275"/>
            <a:chOff x="6949362" y="974725"/>
            <a:chExt cx="2270838" cy="1565275"/>
          </a:xfrm>
        </p:grpSpPr>
        <p:grpSp>
          <p:nvGrpSpPr>
            <p:cNvPr id="52" name="组合 1"/>
            <p:cNvGrpSpPr>
              <a:grpSpLocks/>
            </p:cNvGrpSpPr>
            <p:nvPr/>
          </p:nvGrpSpPr>
          <p:grpSpPr bwMode="auto">
            <a:xfrm>
              <a:off x="6969126" y="974725"/>
              <a:ext cx="2251074" cy="1565275"/>
              <a:chOff x="5453063" y="990600"/>
              <a:chExt cx="2251075" cy="1565275"/>
            </a:xfrm>
          </p:grpSpPr>
          <p:sp>
            <p:nvSpPr>
              <p:cNvPr id="54" name="Text Box 6"/>
              <p:cNvSpPr txBox="1">
                <a:spLocks noChangeArrowheads="1"/>
              </p:cNvSpPr>
              <p:nvPr/>
            </p:nvSpPr>
            <p:spPr bwMode="auto">
              <a:xfrm>
                <a:off x="6281737" y="1335088"/>
                <a:ext cx="576263" cy="4619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en-US" altLang="zh-CN" sz="2400" b="1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zh-CN" b="1" i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5" name="Group 23"/>
              <p:cNvGrpSpPr>
                <a:grpSpLocks/>
              </p:cNvGrpSpPr>
              <p:nvPr/>
            </p:nvGrpSpPr>
            <p:grpSpPr bwMode="auto">
              <a:xfrm>
                <a:off x="5778500" y="1289050"/>
                <a:ext cx="1579563" cy="979488"/>
                <a:chOff x="3643" y="3261"/>
                <a:chExt cx="995" cy="617"/>
              </a:xfrm>
            </p:grpSpPr>
            <p:sp>
              <p:nvSpPr>
                <p:cNvPr id="61" name="Line 24"/>
                <p:cNvSpPr>
                  <a:spLocks noChangeShapeType="1"/>
                </p:cNvSpPr>
                <p:nvPr/>
              </p:nvSpPr>
              <p:spPr bwMode="auto">
                <a:xfrm>
                  <a:off x="3643" y="3277"/>
                  <a:ext cx="339" cy="2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Line 25"/>
                <p:cNvSpPr>
                  <a:spLocks noChangeShapeType="1"/>
                </p:cNvSpPr>
                <p:nvPr/>
              </p:nvSpPr>
              <p:spPr bwMode="auto">
                <a:xfrm rot="-76252">
                  <a:off x="4317" y="3564"/>
                  <a:ext cx="305" cy="3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664" y="35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4332" y="32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334125" y="1692275"/>
                <a:ext cx="506413" cy="123825"/>
              </a:xfrm>
              <a:custGeom>
                <a:avLst/>
                <a:gdLst>
                  <a:gd name="T0" fmla="*/ 0 w 329"/>
                  <a:gd name="T1" fmla="*/ 2147483647 h 116"/>
                  <a:gd name="T2" fmla="*/ 2147483647 w 329"/>
                  <a:gd name="T3" fmla="*/ 2147483647 h 116"/>
                  <a:gd name="T4" fmla="*/ 2147483647 w 329"/>
                  <a:gd name="T5" fmla="*/ 2147483647 h 116"/>
                  <a:gd name="T6" fmla="*/ 2147483647 w 329"/>
                  <a:gd name="T7" fmla="*/ 2147483647 h 116"/>
                  <a:gd name="T8" fmla="*/ 2147483647 w 329"/>
                  <a:gd name="T9" fmla="*/ 2147483647 h 116"/>
                  <a:gd name="T10" fmla="*/ 2147483647 w 329"/>
                  <a:gd name="T11" fmla="*/ 2147483647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9"/>
                  <a:gd name="T19" fmla="*/ 0 h 116"/>
                  <a:gd name="T20" fmla="*/ 329 w 329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9" h="116">
                    <a:moveTo>
                      <a:pt x="0" y="43"/>
                    </a:moveTo>
                    <a:cubicBezTo>
                      <a:pt x="21" y="78"/>
                      <a:pt x="43" y="113"/>
                      <a:pt x="64" y="107"/>
                    </a:cubicBezTo>
                    <a:cubicBezTo>
                      <a:pt x="85" y="101"/>
                      <a:pt x="104" y="5"/>
                      <a:pt x="128" y="6"/>
                    </a:cubicBezTo>
                    <a:cubicBezTo>
                      <a:pt x="152" y="7"/>
                      <a:pt x="186" y="116"/>
                      <a:pt x="210" y="116"/>
                    </a:cubicBezTo>
                    <a:cubicBezTo>
                      <a:pt x="234" y="116"/>
                      <a:pt x="254" y="12"/>
                      <a:pt x="274" y="6"/>
                    </a:cubicBezTo>
                    <a:cubicBezTo>
                      <a:pt x="294" y="0"/>
                      <a:pt x="320" y="68"/>
                      <a:pt x="329" y="80"/>
                    </a:cubicBez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Text Box 15"/>
              <p:cNvSpPr txBox="1">
                <a:spLocks noChangeArrowheads="1"/>
              </p:cNvSpPr>
              <p:nvPr/>
            </p:nvSpPr>
            <p:spPr bwMode="auto">
              <a:xfrm>
                <a:off x="5453063" y="1090613"/>
                <a:ext cx="32861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/>
                  <a:t>u</a:t>
                </a:r>
                <a:endParaRPr lang="en-US" altLang="zh-CN" sz="2000" baseline="30000"/>
              </a:p>
            </p:txBody>
          </p:sp>
          <p:sp>
            <p:nvSpPr>
              <p:cNvPr id="58" name="Text Box 16"/>
              <p:cNvSpPr txBox="1">
                <a:spLocks noChangeArrowheads="1"/>
              </p:cNvSpPr>
              <p:nvPr/>
            </p:nvSpPr>
            <p:spPr bwMode="auto">
              <a:xfrm>
                <a:off x="7229476" y="990600"/>
                <a:ext cx="474662" cy="461963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aseline="30000" dirty="0">
                    <a:latin typeface="+mn-lt"/>
                  </a:rPr>
                  <a:t>+</a:t>
                </a:r>
              </a:p>
            </p:txBody>
          </p:sp>
          <p:sp>
            <p:nvSpPr>
              <p:cNvPr id="59" name="Text Box 16"/>
              <p:cNvSpPr txBox="1">
                <a:spLocks noChangeArrowheads="1"/>
              </p:cNvSpPr>
              <p:nvPr/>
            </p:nvSpPr>
            <p:spPr bwMode="auto">
              <a:xfrm>
                <a:off x="7188201" y="2028825"/>
                <a:ext cx="395287" cy="461963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Symbol" pitchFamily="18" charset="2"/>
                  </a:rPr>
                  <a:t>n</a:t>
                </a:r>
                <a:endParaRPr lang="en-US" altLang="zh-CN" sz="2000" baseline="30000" dirty="0">
                  <a:latin typeface="+mn-lt"/>
                </a:endParaRPr>
              </a:p>
            </p:txBody>
          </p:sp>
          <p:sp>
            <p:nvSpPr>
              <p:cNvPr id="60" name="TextBox 42"/>
              <p:cNvSpPr txBox="1">
                <a:spLocks noChangeArrowheads="1"/>
              </p:cNvSpPr>
              <p:nvPr/>
            </p:nvSpPr>
            <p:spPr bwMode="auto">
              <a:xfrm>
                <a:off x="6183313" y="1909763"/>
                <a:ext cx="723900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rgbClr val="C00000"/>
                    </a:solidFill>
                    <a:latin typeface="黑体" pitchFamily="49" charset="-122"/>
                    <a:ea typeface="黑体" pitchFamily="49" charset="-122"/>
                  </a:rPr>
                  <a:t>弱</a:t>
                </a:r>
                <a:endParaRPr lang="en-US" altLang="zh-CN" sz="1800" b="1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solidFill>
                      <a:srgbClr val="C00000"/>
                    </a:solidFill>
                  </a:rPr>
                  <a:t>weak</a:t>
                </a:r>
                <a:endParaRPr lang="zh-CN" altLang="en-US" sz="1800" b="1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/>
                <p:cNvSpPr txBox="1"/>
                <p:nvPr/>
              </p:nvSpPr>
              <p:spPr>
                <a:xfrm>
                  <a:off x="6949362" y="2050275"/>
                  <a:ext cx="389144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3" name="文本框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9362" y="2050275"/>
                  <a:ext cx="389144" cy="375424"/>
                </a:xfrm>
                <a:prstGeom prst="rect">
                  <a:avLst/>
                </a:prstGeom>
                <a:blipFill>
                  <a:blip r:embed="rId19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433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3" name="组合 44"/>
          <p:cNvGrpSpPr>
            <a:grpSpLocks/>
          </p:cNvGrpSpPr>
          <p:nvPr/>
        </p:nvGrpSpPr>
        <p:grpSpPr bwMode="auto">
          <a:xfrm>
            <a:off x="1249363" y="2803525"/>
            <a:ext cx="3286125" cy="1000125"/>
            <a:chOff x="785786" y="1857364"/>
            <a:chExt cx="3286148" cy="1000136"/>
          </a:xfrm>
        </p:grpSpPr>
        <p:sp>
          <p:nvSpPr>
            <p:cNvPr id="71720" name="流程图: 联系 12"/>
            <p:cNvSpPr>
              <a:spLocks noChangeArrowheads="1"/>
            </p:cNvSpPr>
            <p:nvPr/>
          </p:nvSpPr>
          <p:spPr bwMode="auto">
            <a:xfrm>
              <a:off x="2357422" y="2214554"/>
              <a:ext cx="274320" cy="274320"/>
            </a:xfrm>
            <a:prstGeom prst="flowChartConnector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21" name="直接箭头连接符 14"/>
            <p:cNvCxnSpPr>
              <a:cxnSpLocks noChangeShapeType="1"/>
              <a:stCxn id="71720" idx="2"/>
            </p:cNvCxnSpPr>
            <p:nvPr/>
          </p:nvCxnSpPr>
          <p:spPr bwMode="auto">
            <a:xfrm rot="10800000" flipV="1">
              <a:off x="785786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22" name="TextBox 17"/>
            <p:cNvSpPr txBox="1">
              <a:spLocks noChangeArrowheads="1"/>
            </p:cNvSpPr>
            <p:nvPr/>
          </p:nvSpPr>
          <p:spPr bwMode="auto">
            <a:xfrm>
              <a:off x="2285984" y="1857364"/>
              <a:ext cx="526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/>
                <a:t>W</a:t>
              </a:r>
              <a:r>
                <a:rPr lang="en-US" altLang="zh-CN" sz="2000" b="1" i="1" baseline="30000"/>
                <a:t>+</a:t>
              </a:r>
              <a:endParaRPr lang="en-GB" altLang="zh-CN" sz="2000" b="1" i="1" baseline="30000"/>
            </a:p>
          </p:txBody>
        </p:sp>
        <p:sp>
          <p:nvSpPr>
            <p:cNvPr id="71723" name="左箭头 20"/>
            <p:cNvSpPr>
              <a:spLocks noChangeArrowheads="1"/>
            </p:cNvSpPr>
            <p:nvPr/>
          </p:nvSpPr>
          <p:spPr bwMode="auto">
            <a:xfrm>
              <a:off x="142872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24" name="直接箭头连接符 24"/>
            <p:cNvCxnSpPr>
              <a:cxnSpLocks noChangeShapeType="1"/>
              <a:stCxn id="71720" idx="6"/>
            </p:cNvCxnSpPr>
            <p:nvPr/>
          </p:nvCxnSpPr>
          <p:spPr bwMode="auto">
            <a:xfrm>
              <a:off x="2631742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71725" name="Object 2"/>
            <p:cNvGraphicFramePr>
              <a:graphicFrameLocks noChangeAspect="1"/>
            </p:cNvGraphicFramePr>
            <p:nvPr/>
          </p:nvGraphicFramePr>
          <p:xfrm>
            <a:off x="1238226" y="2428868"/>
            <a:ext cx="762006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81" name="Equation" r:id="rId5" imgW="406224" imgH="228501" progId="">
                    <p:embed/>
                  </p:oleObj>
                </mc:Choice>
                <mc:Fallback>
                  <p:oleObj name="Equation" r:id="rId5" imgW="406224" imgH="228501" progId="">
                    <p:embed/>
                    <p:pic>
                      <p:nvPicPr>
                        <p:cNvPr id="7172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226" y="2428868"/>
                          <a:ext cx="762006" cy="4286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6" name="Object 3"/>
            <p:cNvGraphicFramePr>
              <a:graphicFrameLocks noChangeAspect="1"/>
            </p:cNvGraphicFramePr>
            <p:nvPr/>
          </p:nvGraphicFramePr>
          <p:xfrm>
            <a:off x="3011488" y="2428875"/>
            <a:ext cx="738187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82" name="Equation" r:id="rId7" imgW="393529" imgH="228501" progId="">
                    <p:embed/>
                  </p:oleObj>
                </mc:Choice>
                <mc:Fallback>
                  <p:oleObj name="Equation" r:id="rId7" imgW="393529" imgH="228501" progId="">
                    <p:embed/>
                    <p:pic>
                      <p:nvPicPr>
                        <p:cNvPr id="7172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1488" y="2428875"/>
                          <a:ext cx="738187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27" name="左箭头 31"/>
            <p:cNvSpPr>
              <a:spLocks noChangeArrowheads="1"/>
            </p:cNvSpPr>
            <p:nvPr/>
          </p:nvSpPr>
          <p:spPr bwMode="auto">
            <a:xfrm>
              <a:off x="3071802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sp>
        <p:nvSpPr>
          <p:cNvPr id="35" name="流程图: 数据 34"/>
          <p:cNvSpPr/>
          <p:nvPr/>
        </p:nvSpPr>
        <p:spPr bwMode="auto">
          <a:xfrm rot="5400000">
            <a:off x="2604294" y="3498056"/>
            <a:ext cx="4349750" cy="369888"/>
          </a:xfrm>
          <a:prstGeom prst="flowChartInputOutpu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/>
          </a:p>
        </p:txBody>
      </p:sp>
      <p:grpSp>
        <p:nvGrpSpPr>
          <p:cNvPr id="71685" name="组合 55"/>
          <p:cNvGrpSpPr>
            <a:grpSpLocks/>
          </p:cNvGrpSpPr>
          <p:nvPr/>
        </p:nvGrpSpPr>
        <p:grpSpPr bwMode="auto">
          <a:xfrm>
            <a:off x="4964113" y="2803525"/>
            <a:ext cx="3286125" cy="631503"/>
            <a:chOff x="4500562" y="1857364"/>
            <a:chExt cx="3286148" cy="631510"/>
          </a:xfrm>
        </p:grpSpPr>
        <p:sp>
          <p:nvSpPr>
            <p:cNvPr id="71712" name="流程图: 联系 36"/>
            <p:cNvSpPr>
              <a:spLocks noChangeArrowheads="1"/>
            </p:cNvSpPr>
            <p:nvPr/>
          </p:nvSpPr>
          <p:spPr bwMode="auto">
            <a:xfrm>
              <a:off x="6072198" y="2214554"/>
              <a:ext cx="274320" cy="274320"/>
            </a:xfrm>
            <a:prstGeom prst="flowChartConnector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13" name="直接箭头连接符 37"/>
            <p:cNvCxnSpPr>
              <a:cxnSpLocks noChangeShapeType="1"/>
              <a:stCxn id="71712" idx="2"/>
            </p:cNvCxnSpPr>
            <p:nvPr/>
          </p:nvCxnSpPr>
          <p:spPr bwMode="auto">
            <a:xfrm rot="10800000" flipV="1">
              <a:off x="4500562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14" name="TextBox 38"/>
            <p:cNvSpPr txBox="1">
              <a:spLocks noChangeArrowheads="1"/>
            </p:cNvSpPr>
            <p:nvPr/>
          </p:nvSpPr>
          <p:spPr bwMode="auto">
            <a:xfrm>
              <a:off x="6000761" y="1857364"/>
              <a:ext cx="554964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 dirty="0" smtClean="0">
                  <a:solidFill>
                    <a:srgbClr val="FF0000"/>
                  </a:solidFill>
                </a:rPr>
                <a:t>W </a:t>
              </a:r>
              <a:r>
                <a:rPr lang="en-US" altLang="zh-CN" sz="2000" b="1" i="1" baseline="30000" dirty="0" smtClean="0">
                  <a:solidFill>
                    <a:srgbClr val="FF0000"/>
                  </a:solidFill>
                </a:rPr>
                <a:t>-</a:t>
              </a:r>
              <a:endParaRPr lang="en-GB" altLang="zh-CN" sz="2000" b="1" i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71715" name="左箭头 39"/>
            <p:cNvSpPr>
              <a:spLocks noChangeArrowheads="1"/>
            </p:cNvSpPr>
            <p:nvPr/>
          </p:nvSpPr>
          <p:spPr bwMode="auto">
            <a:xfrm>
              <a:off x="5143504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1716" name="直接箭头连接符 40"/>
            <p:cNvCxnSpPr>
              <a:cxnSpLocks noChangeShapeType="1"/>
              <a:stCxn id="71712" idx="6"/>
            </p:cNvCxnSpPr>
            <p:nvPr/>
          </p:nvCxnSpPr>
          <p:spPr bwMode="auto">
            <a:xfrm>
              <a:off x="6346518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19" name="左箭头 43"/>
            <p:cNvSpPr>
              <a:spLocks noChangeArrowheads="1"/>
            </p:cNvSpPr>
            <p:nvPr/>
          </p:nvSpPr>
          <p:spPr bwMode="auto">
            <a:xfrm>
              <a:off x="678657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graphicFrame>
        <p:nvGraphicFramePr>
          <p:cNvPr id="71688" name="Object 27"/>
          <p:cNvGraphicFramePr>
            <a:graphicFrameLocks noChangeAspect="1"/>
          </p:cNvGraphicFramePr>
          <p:nvPr/>
        </p:nvGraphicFramePr>
        <p:xfrm>
          <a:off x="1219200" y="4360863"/>
          <a:ext cx="31829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3" name="公式" r:id="rId9" imgW="1333500" imgH="241300" progId="Equation.3">
                  <p:embed/>
                </p:oleObj>
              </mc:Choice>
              <mc:Fallback>
                <p:oleObj name="公式" r:id="rId9" imgW="1333500" imgH="241300" progId="Equation.3">
                  <p:embed/>
                  <p:pic>
                    <p:nvPicPr>
                      <p:cNvPr id="7168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360863"/>
                        <a:ext cx="31829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2" name="TextBox 8"/>
          <p:cNvSpPr txBox="1">
            <a:spLocks noChangeArrowheads="1"/>
          </p:cNvSpPr>
          <p:nvPr/>
        </p:nvSpPr>
        <p:spPr bwMode="auto">
          <a:xfrm>
            <a:off x="981075" y="390525"/>
            <a:ext cx="740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</a:rPr>
              <a:t>Weak charged current V-A couplings </a:t>
            </a:r>
            <a:endParaRPr lang="zh-CN" altLang="en-US" u="sng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4535778" y="2855279"/>
                <a:ext cx="506036" cy="885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accPr>
                        <m:e>
                          <m:eqArr>
                            <m:eqArrPr>
                              <m:ctrlPr>
                                <a:rPr lang="en-US" altLang="zh-CN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eqArrPr>
                            <m:e>
                              <m: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𝐶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</m:eqArr>
                        </m:e>
                      </m:acc>
                    </m:oMath>
                  </m:oMathPara>
                </a14:m>
                <a:endParaRPr lang="zh-CN" altLang="en-US" sz="2800" i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778" y="2855279"/>
                <a:ext cx="506036" cy="8851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组合 1"/>
          <p:cNvGrpSpPr>
            <a:grpSpLocks/>
          </p:cNvGrpSpPr>
          <p:nvPr/>
        </p:nvGrpSpPr>
        <p:grpSpPr bwMode="auto">
          <a:xfrm>
            <a:off x="6727352" y="1036382"/>
            <a:ext cx="2252407" cy="1471613"/>
            <a:chOff x="5410200" y="990600"/>
            <a:chExt cx="2252408" cy="1471613"/>
          </a:xfrm>
        </p:grpSpPr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6281737" y="1335088"/>
              <a:ext cx="599075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W </a:t>
              </a:r>
              <a:r>
                <a:rPr lang="en-US" altLang="zh-CN" sz="2400" b="1" i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altLang="zh-CN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23"/>
            <p:cNvGrpSpPr>
              <a:grpSpLocks/>
            </p:cNvGrpSpPr>
            <p:nvPr/>
          </p:nvGrpSpPr>
          <p:grpSpPr bwMode="auto">
            <a:xfrm>
              <a:off x="5778500" y="1289050"/>
              <a:ext cx="1579563" cy="979488"/>
              <a:chOff x="3643" y="3261"/>
              <a:chExt cx="995" cy="617"/>
            </a:xfrm>
          </p:grpSpPr>
          <p:sp>
            <p:nvSpPr>
              <p:cNvPr id="58" name="Line 24"/>
              <p:cNvSpPr>
                <a:spLocks noChangeShapeType="1"/>
              </p:cNvSpPr>
              <p:nvPr/>
            </p:nvSpPr>
            <p:spPr bwMode="auto">
              <a:xfrm>
                <a:off x="3643" y="3277"/>
                <a:ext cx="339" cy="2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9" name="Line 25"/>
              <p:cNvSpPr>
                <a:spLocks noChangeShapeType="1"/>
              </p:cNvSpPr>
              <p:nvPr/>
            </p:nvSpPr>
            <p:spPr bwMode="auto">
              <a:xfrm rot="-76252">
                <a:off x="4317" y="3564"/>
                <a:ext cx="305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0" name="Line 26"/>
              <p:cNvSpPr>
                <a:spLocks noChangeShapeType="1"/>
              </p:cNvSpPr>
              <p:nvPr/>
            </p:nvSpPr>
            <p:spPr bwMode="auto">
              <a:xfrm rot="5400000">
                <a:off x="3664" y="35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Line 27"/>
              <p:cNvSpPr>
                <a:spLocks noChangeShapeType="1"/>
              </p:cNvSpPr>
              <p:nvPr/>
            </p:nvSpPr>
            <p:spPr bwMode="auto">
              <a:xfrm rot="5400000">
                <a:off x="4332" y="32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6334125" y="1692275"/>
              <a:ext cx="506413" cy="123825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Text Box 14"/>
            <p:cNvSpPr txBox="1">
              <a:spLocks noChangeArrowheads="1"/>
            </p:cNvSpPr>
            <p:nvPr/>
          </p:nvSpPr>
          <p:spPr bwMode="auto">
            <a:xfrm>
              <a:off x="5410200" y="2062163"/>
              <a:ext cx="3984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/>
                <a:t> d</a:t>
              </a:r>
              <a:endParaRPr lang="en-US" altLang="zh-CN" sz="2000" baseline="30000"/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7229476" y="990600"/>
              <a:ext cx="433132" cy="461665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dirty="0">
                  <a:latin typeface="Symbol" pitchFamily="18" charset="2"/>
                </a:rPr>
                <a:t> </a:t>
              </a:r>
              <a:r>
                <a:rPr lang="en-US" altLang="zh-CN" sz="2000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000" baseline="30000" dirty="0">
                  <a:latin typeface="+mn-lt"/>
                </a:rPr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584107" y="2101079"/>
                <a:ext cx="484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107" y="2101079"/>
                <a:ext cx="484620" cy="369332"/>
              </a:xfrm>
              <a:prstGeom prst="rect">
                <a:avLst/>
              </a:prstGeom>
              <a:blipFill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341259" y="1117684"/>
            <a:ext cx="2303830" cy="1446987"/>
            <a:chOff x="341259" y="1117684"/>
            <a:chExt cx="2303830" cy="1446987"/>
          </a:xfrm>
        </p:grpSpPr>
        <p:grpSp>
          <p:nvGrpSpPr>
            <p:cNvPr id="71693" name="组合 1"/>
            <p:cNvGrpSpPr>
              <a:grpSpLocks/>
            </p:cNvGrpSpPr>
            <p:nvPr/>
          </p:nvGrpSpPr>
          <p:grpSpPr bwMode="auto">
            <a:xfrm>
              <a:off x="366391" y="1117684"/>
              <a:ext cx="2251074" cy="1277938"/>
              <a:chOff x="5453063" y="990600"/>
              <a:chExt cx="2251075" cy="1277938"/>
            </a:xfrm>
          </p:grpSpPr>
          <p:sp>
            <p:nvSpPr>
              <p:cNvPr id="47" name="Text Box 6"/>
              <p:cNvSpPr txBox="1">
                <a:spLocks noChangeArrowheads="1"/>
              </p:cNvSpPr>
              <p:nvPr/>
            </p:nvSpPr>
            <p:spPr bwMode="auto">
              <a:xfrm>
                <a:off x="6281737" y="1335088"/>
                <a:ext cx="576263" cy="4619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en-US" altLang="zh-CN" sz="2400" b="1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zh-CN" b="1" i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1695" name="Group 23"/>
              <p:cNvGrpSpPr>
                <a:grpSpLocks/>
              </p:cNvGrpSpPr>
              <p:nvPr/>
            </p:nvGrpSpPr>
            <p:grpSpPr bwMode="auto">
              <a:xfrm>
                <a:off x="5778500" y="1289050"/>
                <a:ext cx="1579563" cy="979488"/>
                <a:chOff x="3643" y="3261"/>
                <a:chExt cx="995" cy="617"/>
              </a:xfrm>
            </p:grpSpPr>
            <p:sp>
              <p:nvSpPr>
                <p:cNvPr id="71702" name="Line 24"/>
                <p:cNvSpPr>
                  <a:spLocks noChangeShapeType="1"/>
                </p:cNvSpPr>
                <p:nvPr/>
              </p:nvSpPr>
              <p:spPr bwMode="auto">
                <a:xfrm>
                  <a:off x="3643" y="3277"/>
                  <a:ext cx="339" cy="2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1703" name="Line 25"/>
                <p:cNvSpPr>
                  <a:spLocks noChangeShapeType="1"/>
                </p:cNvSpPr>
                <p:nvPr/>
              </p:nvSpPr>
              <p:spPr bwMode="auto">
                <a:xfrm rot="-76252">
                  <a:off x="4317" y="3564"/>
                  <a:ext cx="305" cy="3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170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664" y="35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170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4332" y="32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1696" name="Freeform 52"/>
              <p:cNvSpPr>
                <a:spLocks/>
              </p:cNvSpPr>
              <p:nvPr/>
            </p:nvSpPr>
            <p:spPr bwMode="auto">
              <a:xfrm>
                <a:off x="6334125" y="1692275"/>
                <a:ext cx="506413" cy="123825"/>
              </a:xfrm>
              <a:custGeom>
                <a:avLst/>
                <a:gdLst>
                  <a:gd name="T0" fmla="*/ 0 w 329"/>
                  <a:gd name="T1" fmla="*/ 2147483647 h 116"/>
                  <a:gd name="T2" fmla="*/ 2147483647 w 329"/>
                  <a:gd name="T3" fmla="*/ 2147483647 h 116"/>
                  <a:gd name="T4" fmla="*/ 2147483647 w 329"/>
                  <a:gd name="T5" fmla="*/ 2147483647 h 116"/>
                  <a:gd name="T6" fmla="*/ 2147483647 w 329"/>
                  <a:gd name="T7" fmla="*/ 2147483647 h 116"/>
                  <a:gd name="T8" fmla="*/ 2147483647 w 329"/>
                  <a:gd name="T9" fmla="*/ 2147483647 h 116"/>
                  <a:gd name="T10" fmla="*/ 2147483647 w 329"/>
                  <a:gd name="T11" fmla="*/ 2147483647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9"/>
                  <a:gd name="T19" fmla="*/ 0 h 116"/>
                  <a:gd name="T20" fmla="*/ 329 w 329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9" h="116">
                    <a:moveTo>
                      <a:pt x="0" y="43"/>
                    </a:moveTo>
                    <a:cubicBezTo>
                      <a:pt x="21" y="78"/>
                      <a:pt x="43" y="113"/>
                      <a:pt x="64" y="107"/>
                    </a:cubicBezTo>
                    <a:cubicBezTo>
                      <a:pt x="85" y="101"/>
                      <a:pt x="104" y="5"/>
                      <a:pt x="128" y="6"/>
                    </a:cubicBezTo>
                    <a:cubicBezTo>
                      <a:pt x="152" y="7"/>
                      <a:pt x="186" y="116"/>
                      <a:pt x="210" y="116"/>
                    </a:cubicBezTo>
                    <a:cubicBezTo>
                      <a:pt x="234" y="116"/>
                      <a:pt x="254" y="12"/>
                      <a:pt x="274" y="6"/>
                    </a:cubicBezTo>
                    <a:cubicBezTo>
                      <a:pt x="294" y="0"/>
                      <a:pt x="320" y="68"/>
                      <a:pt x="329" y="80"/>
                    </a:cubicBez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697" name="Text Box 15"/>
              <p:cNvSpPr txBox="1">
                <a:spLocks noChangeArrowheads="1"/>
              </p:cNvSpPr>
              <p:nvPr/>
            </p:nvSpPr>
            <p:spPr bwMode="auto">
              <a:xfrm>
                <a:off x="5453063" y="1090613"/>
                <a:ext cx="32861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/>
                  <a:t>u</a:t>
                </a:r>
                <a:endParaRPr lang="en-US" altLang="zh-CN" sz="2000" baseline="30000"/>
              </a:p>
            </p:txBody>
          </p:sp>
          <p:sp>
            <p:nvSpPr>
              <p:cNvPr id="43" name="Text Box 16"/>
              <p:cNvSpPr txBox="1">
                <a:spLocks noChangeArrowheads="1"/>
              </p:cNvSpPr>
              <p:nvPr/>
            </p:nvSpPr>
            <p:spPr bwMode="auto">
              <a:xfrm>
                <a:off x="7229476" y="990600"/>
                <a:ext cx="474662" cy="461963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aseline="30000" dirty="0">
                    <a:latin typeface="+mn-lt"/>
                  </a:rPr>
                  <a:t>+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矩形 61"/>
                <p:cNvSpPr/>
                <p:nvPr/>
              </p:nvSpPr>
              <p:spPr>
                <a:xfrm>
                  <a:off x="2180283" y="2189247"/>
                  <a:ext cx="4648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ν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2" name="矩形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283" y="2189247"/>
                  <a:ext cx="464806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341259" y="2189247"/>
                  <a:ext cx="389144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259" y="2189247"/>
                  <a:ext cx="389144" cy="375424"/>
                </a:xfrm>
                <a:prstGeom prst="rect">
                  <a:avLst/>
                </a:prstGeom>
                <a:blipFill>
                  <a:blip r:embed="rId14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/>
              <p:cNvSpPr txBox="1"/>
              <p:nvPr/>
            </p:nvSpPr>
            <p:spPr>
              <a:xfrm>
                <a:off x="6749577" y="1172519"/>
                <a:ext cx="3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4" name="文本框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577" y="1172519"/>
                <a:ext cx="38767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329913" y="4443883"/>
                <a:ext cx="33725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913" y="4443883"/>
                <a:ext cx="3372590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381959" y="3341981"/>
                <a:ext cx="10211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959" y="3341981"/>
                <a:ext cx="1021177" cy="461665"/>
              </a:xfrm>
              <a:prstGeom prst="rect">
                <a:avLst/>
              </a:prstGeom>
              <a:blipFill>
                <a:blip r:embed="rId17"/>
                <a:stretch>
                  <a:fillRect r="-599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993154" y="3356068"/>
                <a:ext cx="10399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154" y="3356068"/>
                <a:ext cx="1039900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文本框 67"/>
          <p:cNvSpPr txBox="1"/>
          <p:nvPr/>
        </p:nvSpPr>
        <p:spPr>
          <a:xfrm>
            <a:off x="1527317" y="5984228"/>
            <a:ext cx="6503703" cy="461665"/>
          </a:xfrm>
          <a:prstGeom prst="rect">
            <a:avLst/>
          </a:prstGeom>
          <a:solidFill>
            <a:schemeClr val="accent5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弱作用在</a:t>
            </a:r>
            <a:r>
              <a:rPr lang="en-US" altLang="zh-CN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联合变换下不变，</a:t>
            </a:r>
            <a:r>
              <a:rPr lang="en-US" altLang="zh-CN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i.e. </a:t>
            </a:r>
            <a:r>
              <a:rPr lang="zh-CN" altLang="en-US" sz="24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正反物质守恒</a:t>
            </a:r>
            <a:endParaRPr lang="zh-CN" altLang="en-US" sz="2400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6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95"/>
          <p:cNvSpPr txBox="1">
            <a:spLocks noChangeArrowheads="1"/>
          </p:cNvSpPr>
          <p:nvPr/>
        </p:nvSpPr>
        <p:spPr bwMode="auto">
          <a:xfrm>
            <a:off x="9585" y="3012844"/>
            <a:ext cx="3910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3333FF"/>
              </a:buClr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For example, what observed at LEP/SLC</a:t>
            </a:r>
            <a:endParaRPr lang="en-GB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8611" name="TextBox 41"/>
          <p:cNvSpPr txBox="1">
            <a:spLocks noChangeArrowheads="1"/>
          </p:cNvSpPr>
          <p:nvPr/>
        </p:nvSpPr>
        <p:spPr bwMode="auto">
          <a:xfrm>
            <a:off x="0" y="725642"/>
            <a:ext cx="4517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baseline="30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→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μ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+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μ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-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predicted by the SM and test</a:t>
            </a:r>
            <a:endParaRPr lang="en-GB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68612" name="Object 3"/>
          <p:cNvGraphicFramePr>
            <a:graphicFrameLocks noChangeAspect="1"/>
          </p:cNvGraphicFramePr>
          <p:nvPr>
            <p:extLst/>
          </p:nvPr>
        </p:nvGraphicFramePr>
        <p:xfrm>
          <a:off x="5879976" y="3545114"/>
          <a:ext cx="28575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50" name="Equation" r:id="rId4" imgW="1409088" imgH="393529" progId="">
                  <p:embed/>
                </p:oleObj>
              </mc:Choice>
              <mc:Fallback>
                <p:oleObj name="Equation" r:id="rId4" imgW="1409088" imgH="393529" progId="">
                  <p:embed/>
                  <p:pic>
                    <p:nvPicPr>
                      <p:cNvPr id="686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976" y="3545114"/>
                        <a:ext cx="28575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TextBox 45"/>
          <p:cNvSpPr txBox="1">
            <a:spLocks noChangeArrowheads="1"/>
          </p:cNvSpPr>
          <p:nvPr/>
        </p:nvSpPr>
        <p:spPr bwMode="auto">
          <a:xfrm>
            <a:off x="5209302" y="3047703"/>
            <a:ext cx="3024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800" dirty="0"/>
              <a:t>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反应能谱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cross section</a:t>
            </a:r>
            <a:endParaRPr lang="en-GB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417" name="TextBox 46"/>
          <p:cNvSpPr txBox="1">
            <a:spLocks noChangeArrowheads="1"/>
          </p:cNvSpPr>
          <p:nvPr/>
        </p:nvSpPr>
        <p:spPr bwMode="auto">
          <a:xfrm>
            <a:off x="5393473" y="4544441"/>
            <a:ext cx="3134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sym typeface="Wingdings" pitchFamily="2" charset="2"/>
              </a:rPr>
              <a:t>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Britten-Wigner @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90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GeV!!!</a:t>
            </a:r>
            <a:endParaRPr lang="en-GB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8615" name="TextBox 47"/>
          <p:cNvSpPr txBox="1">
            <a:spLocks noChangeArrowheads="1"/>
          </p:cNvSpPr>
          <p:nvPr/>
        </p:nvSpPr>
        <p:spPr bwMode="auto">
          <a:xfrm>
            <a:off x="5393473" y="5336130"/>
            <a:ext cx="2831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ym typeface="Wingdings" pitchFamily="2" charset="2"/>
              </a:rPr>
              <a:t> 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Electro vs. weak @ 1GeV</a:t>
            </a:r>
            <a:endParaRPr lang="en-GB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8616" name="TextBox 49"/>
          <p:cNvSpPr txBox="1">
            <a:spLocks noChangeArrowheads="1"/>
          </p:cNvSpPr>
          <p:nvPr/>
        </p:nvSpPr>
        <p:spPr bwMode="auto">
          <a:xfrm>
            <a:off x="6452648" y="5733402"/>
            <a:ext cx="1135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1 : 10</a:t>
            </a:r>
            <a:r>
              <a:rPr lang="en-US" altLang="zh-CN" sz="28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-4</a:t>
            </a:r>
            <a:endParaRPr lang="en-GB" altLang="zh-CN" sz="2800" baseline="30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8620" name="矩形 42"/>
          <p:cNvSpPr>
            <a:spLocks noChangeArrowheads="1"/>
          </p:cNvSpPr>
          <p:nvPr/>
        </p:nvSpPr>
        <p:spPr bwMode="auto">
          <a:xfrm>
            <a:off x="7048074" y="1424206"/>
            <a:ext cx="17924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Z</a:t>
            </a:r>
            <a:r>
              <a:rPr lang="en-US" altLang="zh-CN" sz="1800" baseline="300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0</a:t>
            </a:r>
            <a:r>
              <a:rPr lang="zh-CN" altLang="en-US" sz="1800" b="1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玻色子质量：</a:t>
            </a:r>
          </a:p>
        </p:txBody>
      </p:sp>
      <p:sp>
        <p:nvSpPr>
          <p:cNvPr id="3" name="右箭头 2"/>
          <p:cNvSpPr/>
          <p:nvPr/>
        </p:nvSpPr>
        <p:spPr>
          <a:xfrm>
            <a:off x="6505570" y="1817072"/>
            <a:ext cx="215900" cy="147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020272" y="1386145"/>
            <a:ext cx="1935353" cy="9683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143100" y="1114697"/>
            <a:ext cx="5143500" cy="1821396"/>
            <a:chOff x="1300163" y="1260475"/>
            <a:chExt cx="5143500" cy="1821396"/>
          </a:xfrm>
        </p:grpSpPr>
        <p:sp>
          <p:nvSpPr>
            <p:cNvPr id="68638" name="Text Box 6"/>
            <p:cNvSpPr txBox="1">
              <a:spLocks noChangeArrowheads="1"/>
            </p:cNvSpPr>
            <p:nvPr/>
          </p:nvSpPr>
          <p:spPr bwMode="auto">
            <a:xfrm>
              <a:off x="5148256" y="1604966"/>
              <a:ext cx="369886" cy="457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/>
                <a:t>Z</a:t>
              </a:r>
              <a:endParaRPr lang="en-US" altLang="zh-CN" sz="1800" dirty="0"/>
            </a:p>
          </p:txBody>
        </p:sp>
        <p:grpSp>
          <p:nvGrpSpPr>
            <p:cNvPr id="68642" name="Group 23"/>
            <p:cNvGrpSpPr>
              <a:grpSpLocks/>
            </p:cNvGrpSpPr>
            <p:nvPr/>
          </p:nvGrpSpPr>
          <p:grpSpPr bwMode="auto">
            <a:xfrm>
              <a:off x="4525958" y="1558927"/>
              <a:ext cx="1579560" cy="979452"/>
              <a:chOff x="3643" y="3261"/>
              <a:chExt cx="995" cy="617"/>
            </a:xfrm>
          </p:grpSpPr>
          <p:sp>
            <p:nvSpPr>
              <p:cNvPr id="68645" name="Line 24"/>
              <p:cNvSpPr>
                <a:spLocks noChangeShapeType="1"/>
              </p:cNvSpPr>
              <p:nvPr/>
            </p:nvSpPr>
            <p:spPr bwMode="auto">
              <a:xfrm>
                <a:off x="3643" y="3277"/>
                <a:ext cx="339" cy="2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8646" name="Line 25"/>
              <p:cNvSpPr>
                <a:spLocks noChangeShapeType="1"/>
              </p:cNvSpPr>
              <p:nvPr/>
            </p:nvSpPr>
            <p:spPr bwMode="auto">
              <a:xfrm rot="-76252">
                <a:off x="4317" y="3564"/>
                <a:ext cx="305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8647" name="Line 26"/>
              <p:cNvSpPr>
                <a:spLocks noChangeShapeType="1"/>
              </p:cNvSpPr>
              <p:nvPr/>
            </p:nvSpPr>
            <p:spPr bwMode="auto">
              <a:xfrm rot="5400000">
                <a:off x="3664" y="35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8648" name="Line 27"/>
              <p:cNvSpPr>
                <a:spLocks noChangeShapeType="1"/>
              </p:cNvSpPr>
              <p:nvPr/>
            </p:nvSpPr>
            <p:spPr bwMode="auto">
              <a:xfrm rot="5400000">
                <a:off x="4332" y="32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8644" name="Freeform 52"/>
            <p:cNvSpPr>
              <a:spLocks/>
            </p:cNvSpPr>
            <p:nvPr/>
          </p:nvSpPr>
          <p:spPr bwMode="auto">
            <a:xfrm>
              <a:off x="5081581" y="1962850"/>
              <a:ext cx="507114" cy="122541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1" name="Text Box 21"/>
            <p:cNvSpPr txBox="1">
              <a:spLocks noChangeArrowheads="1"/>
            </p:cNvSpPr>
            <p:nvPr/>
          </p:nvSpPr>
          <p:spPr bwMode="auto">
            <a:xfrm>
              <a:off x="3684583" y="1784346"/>
              <a:ext cx="392111" cy="51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/>
                <a:t>+</a:t>
              </a:r>
              <a:endParaRPr lang="en-US" altLang="zh-CN" sz="1800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300163" y="1360497"/>
              <a:ext cx="2344737" cy="1721374"/>
              <a:chOff x="1300163" y="1360497"/>
              <a:chExt cx="2344737" cy="1721374"/>
            </a:xfrm>
          </p:grpSpPr>
          <p:sp>
            <p:nvSpPr>
              <p:cNvPr id="68639" name="Text Box 7"/>
              <p:cNvSpPr txBox="1">
                <a:spLocks noChangeArrowheads="1"/>
              </p:cNvSpPr>
              <p:nvPr/>
            </p:nvSpPr>
            <p:spPr bwMode="auto">
              <a:xfrm>
                <a:off x="2316160" y="1484320"/>
                <a:ext cx="428624" cy="45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>
                    <a:latin typeface="Symbol" pitchFamily="18" charset="2"/>
                  </a:rPr>
                  <a:t>g</a:t>
                </a:r>
                <a:r>
                  <a:rPr lang="en-US" altLang="zh-CN" sz="2400"/>
                  <a:t>*</a:t>
                </a:r>
                <a:endParaRPr lang="en-US" altLang="zh-CN" sz="1800"/>
              </a:p>
            </p:txBody>
          </p:sp>
          <p:grpSp>
            <p:nvGrpSpPr>
              <p:cNvPr id="68640" name="Group 8"/>
              <p:cNvGrpSpPr>
                <a:grpSpLocks/>
              </p:cNvGrpSpPr>
              <p:nvPr/>
            </p:nvGrpSpPr>
            <p:grpSpPr bwMode="auto">
              <a:xfrm>
                <a:off x="1300163" y="1360497"/>
                <a:ext cx="2324097" cy="1328689"/>
                <a:chOff x="585" y="873"/>
                <a:chExt cx="1464" cy="837"/>
              </a:xfrm>
            </p:grpSpPr>
            <p:grpSp>
              <p:nvGrpSpPr>
                <p:cNvPr id="68649" name="Group 9"/>
                <p:cNvGrpSpPr>
                  <a:grpSpLocks/>
                </p:cNvGrpSpPr>
                <p:nvPr/>
              </p:nvGrpSpPr>
              <p:grpSpPr bwMode="auto">
                <a:xfrm>
                  <a:off x="827" y="990"/>
                  <a:ext cx="995" cy="617"/>
                  <a:chOff x="3643" y="3261"/>
                  <a:chExt cx="995" cy="617"/>
                </a:xfrm>
              </p:grpSpPr>
              <p:sp>
                <p:nvSpPr>
                  <p:cNvPr id="6865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643" y="3277"/>
                    <a:ext cx="339" cy="2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654" name="Line 11"/>
                  <p:cNvSpPr>
                    <a:spLocks noChangeShapeType="1"/>
                  </p:cNvSpPr>
                  <p:nvPr/>
                </p:nvSpPr>
                <p:spPr bwMode="auto">
                  <a:xfrm rot="-76252">
                    <a:off x="4317" y="3564"/>
                    <a:ext cx="305" cy="31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655" name="Line 1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664" y="3554"/>
                    <a:ext cx="299" cy="3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656" name="Line 13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332" y="3254"/>
                    <a:ext cx="299" cy="3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865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85" y="1458"/>
                  <a:ext cx="31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/>
                    <a:t> e</a:t>
                  </a:r>
                  <a:r>
                    <a:rPr lang="en-US" altLang="zh-CN" sz="2000" baseline="30000"/>
                    <a:t>+</a:t>
                  </a:r>
                </a:p>
              </p:txBody>
            </p:sp>
            <p:sp>
              <p:nvSpPr>
                <p:cNvPr id="6865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30" y="894"/>
                  <a:ext cx="24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/>
                    <a:t>e</a:t>
                  </a:r>
                  <a:r>
                    <a:rPr lang="en-US" altLang="zh-CN" sz="2000" baseline="30000"/>
                    <a:t>-</a:t>
                  </a:r>
                </a:p>
              </p:txBody>
            </p:sp>
            <p:sp>
              <p:nvSpPr>
                <p:cNvPr id="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755" y="873"/>
                  <a:ext cx="294" cy="29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dirty="0">
                      <a:latin typeface="Symbol" pitchFamily="18" charset="2"/>
                    </a:rPr>
                    <a:t> </a:t>
                  </a:r>
                  <a:r>
                    <a:rPr lang="en-US" altLang="zh-CN" sz="2000" dirty="0">
                      <a:latin typeface="Symbol" pitchFamily="18" charset="2"/>
                    </a:rPr>
                    <a:t>m</a:t>
                  </a:r>
                  <a:r>
                    <a:rPr lang="en-US" altLang="zh-CN" sz="2000" baseline="30000" dirty="0">
                      <a:latin typeface="+mn-lt"/>
                    </a:rPr>
                    <a:t>-</a:t>
                  </a:r>
                </a:p>
              </p:txBody>
            </p:sp>
          </p:grpSp>
          <p:sp>
            <p:nvSpPr>
              <p:cNvPr id="68643" name="Freeform 51"/>
              <p:cNvSpPr>
                <a:spLocks/>
              </p:cNvSpPr>
              <p:nvPr/>
            </p:nvSpPr>
            <p:spPr bwMode="auto">
              <a:xfrm>
                <a:off x="2214560" y="1938329"/>
                <a:ext cx="522286" cy="184144"/>
              </a:xfrm>
              <a:custGeom>
                <a:avLst/>
                <a:gdLst>
                  <a:gd name="T0" fmla="*/ 0 w 329"/>
                  <a:gd name="T1" fmla="*/ 2147483647 h 116"/>
                  <a:gd name="T2" fmla="*/ 2147483647 w 329"/>
                  <a:gd name="T3" fmla="*/ 2147483647 h 116"/>
                  <a:gd name="T4" fmla="*/ 2147483647 w 329"/>
                  <a:gd name="T5" fmla="*/ 2147483647 h 116"/>
                  <a:gd name="T6" fmla="*/ 2147483647 w 329"/>
                  <a:gd name="T7" fmla="*/ 2147483647 h 116"/>
                  <a:gd name="T8" fmla="*/ 2147483647 w 329"/>
                  <a:gd name="T9" fmla="*/ 2147483647 h 116"/>
                  <a:gd name="T10" fmla="*/ 2147483647 w 329"/>
                  <a:gd name="T11" fmla="*/ 2147483647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9"/>
                  <a:gd name="T19" fmla="*/ 0 h 116"/>
                  <a:gd name="T20" fmla="*/ 329 w 329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9" h="116">
                    <a:moveTo>
                      <a:pt x="0" y="43"/>
                    </a:moveTo>
                    <a:cubicBezTo>
                      <a:pt x="21" y="78"/>
                      <a:pt x="43" y="113"/>
                      <a:pt x="64" y="107"/>
                    </a:cubicBezTo>
                    <a:cubicBezTo>
                      <a:pt x="85" y="101"/>
                      <a:pt x="104" y="5"/>
                      <a:pt x="128" y="6"/>
                    </a:cubicBezTo>
                    <a:cubicBezTo>
                      <a:pt x="152" y="7"/>
                      <a:pt x="186" y="116"/>
                      <a:pt x="210" y="116"/>
                    </a:cubicBezTo>
                    <a:cubicBezTo>
                      <a:pt x="234" y="116"/>
                      <a:pt x="254" y="12"/>
                      <a:pt x="274" y="6"/>
                    </a:cubicBezTo>
                    <a:cubicBezTo>
                      <a:pt x="294" y="0"/>
                      <a:pt x="320" y="68"/>
                      <a:pt x="329" y="80"/>
                    </a:cubicBezTo>
                  </a:path>
                </a:pathLst>
              </a:custGeom>
              <a:noFill/>
              <a:ln w="38100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Text Box 16"/>
              <p:cNvSpPr txBox="1">
                <a:spLocks noChangeArrowheads="1"/>
              </p:cNvSpPr>
              <p:nvPr/>
            </p:nvSpPr>
            <p:spPr bwMode="auto">
              <a:xfrm>
                <a:off x="3136900" y="2227263"/>
                <a:ext cx="508000" cy="461962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Symbol" pitchFamily="18" charset="2"/>
                  </a:rPr>
                  <a:t>m</a:t>
                </a:r>
                <a:r>
                  <a:rPr lang="en-US" altLang="zh-CN" sz="2000" baseline="30000" dirty="0">
                    <a:latin typeface="+mn-lt"/>
                  </a:rPr>
                  <a:t>+</a:t>
                </a:r>
              </a:p>
            </p:txBody>
          </p:sp>
          <p:sp>
            <p:nvSpPr>
              <p:cNvPr id="68636" name="TextBox 41"/>
              <p:cNvSpPr txBox="1">
                <a:spLocks noChangeArrowheads="1"/>
              </p:cNvSpPr>
              <p:nvPr/>
            </p:nvSpPr>
            <p:spPr bwMode="auto">
              <a:xfrm>
                <a:off x="1960791" y="2250874"/>
                <a:ext cx="989373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电磁</a:t>
                </a:r>
                <a:endParaRPr lang="en-US" altLang="zh-CN" sz="2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electro</a:t>
                </a:r>
                <a:endParaRPr lang="zh-CN" altLang="en-US" sz="2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68632" name="Text Box 15"/>
            <p:cNvSpPr txBox="1">
              <a:spLocks noChangeArrowheads="1"/>
            </p:cNvSpPr>
            <p:nvPr/>
          </p:nvSpPr>
          <p:spPr bwMode="auto">
            <a:xfrm>
              <a:off x="4201238" y="1360427"/>
              <a:ext cx="385040" cy="40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/>
                <a:t>e</a:t>
              </a:r>
              <a:r>
                <a:rPr lang="en-US" altLang="zh-CN" sz="2000" baseline="30000"/>
                <a:t>-</a:t>
              </a:r>
            </a:p>
          </p:txBody>
        </p:sp>
        <p:sp>
          <p:nvSpPr>
            <p:cNvPr id="68633" name="Text Box 14"/>
            <p:cNvSpPr txBox="1">
              <a:spLocks noChangeArrowheads="1"/>
            </p:cNvSpPr>
            <p:nvPr/>
          </p:nvSpPr>
          <p:spPr bwMode="auto">
            <a:xfrm>
              <a:off x="4157651" y="2332008"/>
              <a:ext cx="497250" cy="40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/>
                <a:t> e</a:t>
              </a:r>
              <a:r>
                <a:rPr lang="en-US" altLang="zh-CN" sz="2000" baseline="30000"/>
                <a:t>+</a:t>
              </a:r>
            </a:p>
          </p:txBody>
        </p:sp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>
              <a:off x="5976938" y="1260475"/>
              <a:ext cx="466725" cy="46196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400" dirty="0">
                  <a:latin typeface="Symbol" pitchFamily="18" charset="2"/>
                </a:rPr>
                <a:t> </a:t>
              </a:r>
              <a:r>
                <a:rPr lang="en-US" altLang="zh-CN" sz="2000" dirty="0">
                  <a:latin typeface="Symbol" pitchFamily="18" charset="2"/>
                </a:rPr>
                <a:t>m</a:t>
              </a:r>
              <a:r>
                <a:rPr lang="en-US" altLang="zh-CN" sz="2000" baseline="30000" dirty="0">
                  <a:latin typeface="+mn-lt"/>
                </a:rPr>
                <a:t>-</a:t>
              </a: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5935663" y="2298700"/>
              <a:ext cx="508000" cy="46196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400" dirty="0">
                  <a:latin typeface="Symbol" pitchFamily="18" charset="2"/>
                </a:rPr>
                <a:t> </a:t>
              </a:r>
              <a:r>
                <a:rPr lang="en-US" altLang="zh-CN" sz="2000" dirty="0">
                  <a:latin typeface="Symbol" pitchFamily="18" charset="2"/>
                </a:rPr>
                <a:t>m</a:t>
              </a:r>
              <a:r>
                <a:rPr lang="en-US" altLang="zh-CN" sz="2000" baseline="30000" dirty="0">
                  <a:latin typeface="+mn-lt"/>
                </a:rPr>
                <a:t>+</a:t>
              </a:r>
            </a:p>
          </p:txBody>
        </p:sp>
        <p:sp>
          <p:nvSpPr>
            <p:cNvPr id="68637" name="TextBox 42"/>
            <p:cNvSpPr txBox="1">
              <a:spLocks noChangeArrowheads="1"/>
            </p:cNvSpPr>
            <p:nvPr/>
          </p:nvSpPr>
          <p:spPr bwMode="auto">
            <a:xfrm>
              <a:off x="4899492" y="2178868"/>
              <a:ext cx="7873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弱</a:t>
              </a:r>
              <a:endPara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weak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4932363" y="1989138"/>
              <a:ext cx="144462" cy="144462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508625" y="1989138"/>
              <a:ext cx="142875" cy="144462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grpSp>
        <p:nvGrpSpPr>
          <p:cNvPr id="68625" name="组合 50"/>
          <p:cNvGrpSpPr>
            <a:grpSpLocks/>
          </p:cNvGrpSpPr>
          <p:nvPr/>
        </p:nvGrpSpPr>
        <p:grpSpPr bwMode="auto">
          <a:xfrm>
            <a:off x="872484" y="3416801"/>
            <a:ext cx="4214706" cy="3185557"/>
            <a:chOff x="1143000" y="3421063"/>
            <a:chExt cx="4213911" cy="3185026"/>
          </a:xfrm>
        </p:grpSpPr>
        <p:pic>
          <p:nvPicPr>
            <p:cNvPr id="68626" name="Picture 6"/>
            <p:cNvPicPr>
              <a:picLocks noChangeAspect="1" noChangeArrowheads="1"/>
            </p:cNvPicPr>
            <p:nvPr/>
          </p:nvPicPr>
          <p:blipFill>
            <a:blip r:embed="rId6" cstate="print">
              <a:lum bright="-42000" contras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421063"/>
              <a:ext cx="4154488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cxnSp>
          <p:nvCxnSpPr>
            <p:cNvPr id="68627" name="直接连接符 43"/>
            <p:cNvCxnSpPr>
              <a:cxnSpLocks noChangeShapeType="1"/>
            </p:cNvCxnSpPr>
            <p:nvPr/>
          </p:nvCxnSpPr>
          <p:spPr bwMode="auto">
            <a:xfrm flipV="1">
              <a:off x="3157538" y="3708400"/>
              <a:ext cx="0" cy="24923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矩形 44"/>
            <p:cNvSpPr/>
            <p:nvPr/>
          </p:nvSpPr>
          <p:spPr>
            <a:xfrm>
              <a:off x="2806965" y="6228882"/>
              <a:ext cx="832122" cy="3692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rPr>
                <a:t>90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GeV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23775" y="6236819"/>
              <a:ext cx="1433136" cy="3692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E(</a:t>
              </a:r>
              <a:r>
                <a:rPr lang="el-GR" altLang="zh-CN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μ</a:t>
              </a:r>
              <a:r>
                <a:rPr lang="en-US" altLang="zh-CN" b="1" baseline="30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r>
                <a:rPr lang="el-GR" altLang="zh-CN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μ</a:t>
              </a:r>
              <a:r>
                <a:rPr lang="en-US" altLang="zh-CN" b="1" baseline="30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-</a:t>
              </a:r>
              <a:r>
                <a:rPr lang="en-US" altLang="zh-CN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)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16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[</a:t>
              </a:r>
              <a:r>
                <a:rPr lang="en-US" altLang="zh-CN" sz="1600" dirty="0"/>
                <a:t>GeV]</a:t>
              </a:r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609D648-3F56-4020-A4E3-08D3B6D0D9CC}"/>
              </a:ext>
            </a:extLst>
          </p:cNvPr>
          <p:cNvSpPr txBox="1"/>
          <p:nvPr/>
        </p:nvSpPr>
        <p:spPr>
          <a:xfrm>
            <a:off x="7506886" y="1676088"/>
            <a:ext cx="103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US" altLang="zh-CN" sz="36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Z</a:t>
            </a:r>
            <a:endParaRPr lang="zh-CN" altLang="en-US" sz="3600" baseline="-25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86138" y="8209"/>
            <a:ext cx="7863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电弱相互作用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(II):</a:t>
            </a: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Electro-Weak</a:t>
            </a: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中性流</a:t>
            </a:r>
            <a:endParaRPr lang="en-GB" altLang="zh-CN" sz="36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2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94" y="3936354"/>
            <a:ext cx="5384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8"/>
          <p:cNvPicPr>
            <a:picLocks noChangeAspect="1" noChangeArrowheads="1"/>
          </p:cNvPicPr>
          <p:nvPr/>
        </p:nvPicPr>
        <p:blipFill>
          <a:blip r:embed="rId3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973138"/>
            <a:ext cx="2486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4"/>
          <p:cNvPicPr>
            <a:picLocks noChangeAspect="1" noChangeArrowheads="1"/>
          </p:cNvPicPr>
          <p:nvPr/>
        </p:nvPicPr>
        <p:blipFill>
          <a:blip r:embed="rId4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4" y="4099867"/>
            <a:ext cx="28765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5"/>
          <p:cNvPicPr>
            <a:picLocks noChangeAspect="1" noChangeArrowheads="1"/>
          </p:cNvPicPr>
          <p:nvPr/>
        </p:nvPicPr>
        <p:blipFill>
          <a:blip r:embed="rId5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74243"/>
            <a:ext cx="27305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6"/>
          <p:cNvPicPr>
            <a:picLocks noChangeAspect="1" noChangeArrowheads="1"/>
          </p:cNvPicPr>
          <p:nvPr/>
        </p:nvPicPr>
        <p:blipFill>
          <a:blip r:embed="rId6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" y="3179763"/>
            <a:ext cx="3429000" cy="5461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76619" y="1697038"/>
            <a:ext cx="2133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Massless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!</a:t>
            </a: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in theory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itchFamily="18" charset="0"/>
            </a:endParaRPr>
          </a:p>
        </p:txBody>
      </p:sp>
      <p:grpSp>
        <p:nvGrpSpPr>
          <p:cNvPr id="60425" name="组合 14"/>
          <p:cNvGrpSpPr>
            <a:grpSpLocks/>
          </p:cNvGrpSpPr>
          <p:nvPr/>
        </p:nvGrpSpPr>
        <p:grpSpPr bwMode="auto">
          <a:xfrm>
            <a:off x="1976019" y="1608138"/>
            <a:ext cx="4724400" cy="1285875"/>
            <a:chOff x="1981200" y="1714500"/>
            <a:chExt cx="4724400" cy="1285875"/>
          </a:xfrm>
        </p:grpSpPr>
        <p:pic>
          <p:nvPicPr>
            <p:cNvPr id="60427" name="Picture 9"/>
            <p:cNvPicPr>
              <a:picLocks noChangeAspect="1" noChangeArrowheads="1"/>
            </p:cNvPicPr>
            <p:nvPr/>
          </p:nvPicPr>
          <p:blipFill>
            <a:blip r:embed="rId7" cstate="print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05000"/>
              <a:ext cx="4410075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右大括号 13"/>
            <p:cNvSpPr/>
            <p:nvPr/>
          </p:nvSpPr>
          <p:spPr>
            <a:xfrm>
              <a:off x="6248400" y="1714500"/>
              <a:ext cx="457200" cy="1285875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60426" name="TextBox 50"/>
          <p:cNvSpPr txBox="1">
            <a:spLocks noChangeArrowheads="1"/>
          </p:cNvSpPr>
          <p:nvPr/>
        </p:nvSpPr>
        <p:spPr bwMode="auto">
          <a:xfrm>
            <a:off x="1587603" y="171522"/>
            <a:ext cx="6019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电弱统一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SU(2)</a:t>
            </a:r>
            <a:r>
              <a:rPr lang="en-US" altLang="zh-CN" sz="28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itchFamily="18" charset="0"/>
              </a:rPr>
              <a:t>×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U(1)</a:t>
            </a: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规范群</a:t>
            </a:r>
            <a:endParaRPr lang="en-GB" altLang="zh-CN" sz="36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855466" y="5447428"/>
                <a:ext cx="38423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𝑔</m:t>
                      </m:r>
                      <m:func>
                        <m:func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′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𝑊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466" y="5447428"/>
                <a:ext cx="3842306" cy="461665"/>
              </a:xfrm>
              <a:prstGeom prst="rect">
                <a:avLst/>
              </a:prstGeom>
              <a:blipFill>
                <a:blip r:embed="rId8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3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2" name="Rectangle 13"/>
          <p:cNvSpPr>
            <a:spLocks noChangeArrowheads="1"/>
          </p:cNvSpPr>
          <p:nvPr/>
        </p:nvSpPr>
        <p:spPr bwMode="auto">
          <a:xfrm>
            <a:off x="0" y="3279989"/>
            <a:ext cx="4204668" cy="4370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altLang="zh-CN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b="1" dirty="0">
                <a:latin typeface="华文新魏" pitchFamily="2" charset="-122"/>
                <a:ea typeface="华文新魏" pitchFamily="2" charset="-122"/>
              </a:rPr>
              <a:t>Last missing piece:</a:t>
            </a:r>
            <a:r>
              <a:rPr lang="en-US" altLang="zh-CN" b="1" dirty="0"/>
              <a:t> 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zh-CN" sz="2400" dirty="0"/>
              <a:t>=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zh-CN" sz="2800" dirty="0"/>
              <a:t>/</a:t>
            </a:r>
            <a:r>
              <a:rPr lang="en-US" altLang="zh-CN" sz="2800" dirty="0">
                <a:solidFill>
                  <a:srgbClr val="0000CC"/>
                </a:solidFill>
              </a:rPr>
              <a:t>a</a:t>
            </a:r>
            <a:r>
              <a:rPr lang="en-US" altLang="zh-CN" sz="2800" dirty="0"/>
              <a:t>?</a:t>
            </a:r>
            <a:r>
              <a:rPr lang="en-US" altLang="zh-CN" sz="2400" i="1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787712" y="836712"/>
            <a:ext cx="2656496" cy="23698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dirty="0"/>
              <a:t> </a:t>
            </a:r>
            <a:r>
              <a:rPr lang="en-US" altLang="zh-CN" sz="2000" dirty="0"/>
              <a:t>m(</a:t>
            </a:r>
            <a:r>
              <a:rPr lang="en-US" altLang="zh-CN" sz="2000" dirty="0">
                <a:latin typeface="Symbol" pitchFamily="18" charset="2"/>
              </a:rPr>
              <a:t>g</a:t>
            </a:r>
            <a:r>
              <a:rPr lang="en-US" altLang="zh-CN" sz="2000" dirty="0"/>
              <a:t>)  = 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zh-CN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zh-CN" dirty="0"/>
              <a:t> </a:t>
            </a:r>
          </a:p>
          <a:p>
            <a:pPr algn="ctr" eaLnBrk="1" hangingPunct="1">
              <a:defRPr/>
            </a:pPr>
            <a:r>
              <a:rPr lang="en-US" altLang="zh-CN" dirty="0"/>
              <a:t> </a:t>
            </a:r>
            <a:r>
              <a:rPr lang="en-US" altLang="zh-CN" sz="2000" dirty="0"/>
              <a:t>m(Z) =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91.187</a:t>
            </a:r>
            <a:r>
              <a:rPr lang="en-US" altLang="zh-CN" dirty="0"/>
              <a:t>GeV</a:t>
            </a:r>
          </a:p>
          <a:p>
            <a:pPr algn="ctr" eaLnBrk="1" hangingPunct="1">
              <a:defRPr/>
            </a:pPr>
            <a:r>
              <a:rPr lang="en-US" altLang="zh-CN" dirty="0"/>
              <a:t> </a:t>
            </a:r>
            <a:r>
              <a:rPr lang="en-US" altLang="zh-CN" sz="2000" dirty="0"/>
              <a:t>m(W)=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80.403</a:t>
            </a:r>
            <a:r>
              <a:rPr lang="en-US" altLang="zh-CN" dirty="0"/>
              <a:t>GeV</a:t>
            </a:r>
          </a:p>
          <a:p>
            <a:pPr algn="ctr" eaLnBrk="1" hangingPunct="1">
              <a:defRPr/>
            </a:pPr>
            <a:endParaRPr lang="en-US" altLang="zh-CN" sz="1600" dirty="0"/>
          </a:p>
          <a:p>
            <a:pPr algn="ctr" eaLnBrk="1" hangingPunct="1">
              <a:defRPr/>
            </a:pPr>
            <a:r>
              <a:rPr lang="en-US" altLang="zh-CN" dirty="0"/>
              <a:t> </a:t>
            </a:r>
            <a:r>
              <a:rPr lang="en-US" altLang="zh-CN" sz="2000" dirty="0"/>
              <a:t>m(g)  = 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en-GB" altLang="zh-CN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44008" y="260648"/>
            <a:ext cx="324036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SU(2)</a:t>
            </a:r>
            <a:r>
              <a:rPr lang="en-US" altLang="zh-CN" sz="2800" i="1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en-US" altLang="zh-CN" b="1" i="1" dirty="0">
                <a:latin typeface="Comic Sans MS" pitchFamily="66" charset="0"/>
                <a:cs typeface="Times New Roman" pitchFamily="18" charset="0"/>
              </a:rPr>
              <a:t>×</a:t>
            </a:r>
            <a:r>
              <a:rPr lang="en-US" altLang="zh-CN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U(1)</a:t>
            </a:r>
            <a:r>
              <a:rPr lang="en-US" altLang="zh-CN" sz="2800" i="1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Y</a:t>
            </a:r>
            <a:endParaRPr lang="zh-CN" altLang="en-US" sz="2800" baseline="-25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292" y="3821427"/>
            <a:ext cx="2439293" cy="3996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en-US" altLang="zh-CN" sz="20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Higgs</a:t>
            </a:r>
            <a:r>
              <a:rPr lang="zh-CN" alt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机制</a:t>
            </a:r>
            <a:r>
              <a:rPr lang="en-US" altLang="zh-CN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:</a:t>
            </a:r>
            <a:endParaRPr lang="zh-CN" altLang="en-US" sz="2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9" y="147514"/>
            <a:ext cx="2874963" cy="30654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  <p:sp>
        <p:nvSpPr>
          <p:cNvPr id="27" name="矩形 26"/>
          <p:cNvSpPr/>
          <p:nvPr/>
        </p:nvSpPr>
        <p:spPr bwMode="auto">
          <a:xfrm>
            <a:off x="2483769" y="549151"/>
            <a:ext cx="720079" cy="6477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 bwMode="auto">
          <a:xfrm>
            <a:off x="2483098" y="1844551"/>
            <a:ext cx="720750" cy="129698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55576" y="4278404"/>
            <a:ext cx="5544616" cy="2246940"/>
            <a:chOff x="683568" y="4278404"/>
            <a:chExt cx="5544616" cy="2246940"/>
          </a:xfrm>
        </p:grpSpPr>
        <p:grpSp>
          <p:nvGrpSpPr>
            <p:cNvPr id="32" name="组合 86"/>
            <p:cNvGrpSpPr>
              <a:grpSpLocks/>
            </p:cNvGrpSpPr>
            <p:nvPr/>
          </p:nvGrpSpPr>
          <p:grpSpPr bwMode="auto">
            <a:xfrm>
              <a:off x="2590981" y="5405928"/>
              <a:ext cx="972907" cy="615360"/>
              <a:chOff x="1438671" y="5805264"/>
              <a:chExt cx="973089" cy="615553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582567" y="5804998"/>
                <a:ext cx="828830" cy="6161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6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真空</a:t>
                </a:r>
                <a:endParaRPr lang="en-US" altLang="zh-CN" sz="16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defRPr/>
                </a:pPr>
                <a:r>
                  <a:rPr lang="zh-CN" altLang="en-US" sz="16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破缺</a:t>
                </a:r>
                <a:r>
                  <a:rPr lang="zh-CN" altLang="en-US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？</a:t>
                </a:r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438078" y="6094014"/>
                <a:ext cx="936800" cy="0"/>
              </a:xfrm>
              <a:prstGeom prst="straightConnector1">
                <a:avLst/>
              </a:prstGeom>
              <a:ln w="34925">
                <a:solidFill>
                  <a:schemeClr val="tx1">
                    <a:lumMod val="75000"/>
                    <a:lumOff val="25000"/>
                  </a:schemeClr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89"/>
            <p:cNvGrpSpPr>
              <a:grpSpLocks/>
            </p:cNvGrpSpPr>
            <p:nvPr/>
          </p:nvGrpSpPr>
          <p:grpSpPr bwMode="auto">
            <a:xfrm>
              <a:off x="683568" y="4293096"/>
              <a:ext cx="1619001" cy="1455167"/>
              <a:chOff x="179512" y="5040002"/>
              <a:chExt cx="1345972" cy="1125302"/>
            </a:xfrm>
          </p:grpSpPr>
          <p:pic>
            <p:nvPicPr>
              <p:cNvPr id="35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5040002"/>
                <a:ext cx="1345972" cy="1125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5085185"/>
                <a:ext cx="275151" cy="352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2570345" y="4278404"/>
              <a:ext cx="3657839" cy="2246940"/>
              <a:chOff x="2714361" y="4422420"/>
              <a:chExt cx="3657839" cy="2246940"/>
            </a:xfrm>
          </p:grpSpPr>
          <p:grpSp>
            <p:nvGrpSpPr>
              <p:cNvPr id="33" name="组合 87"/>
              <p:cNvGrpSpPr>
                <a:grpSpLocks/>
              </p:cNvGrpSpPr>
              <p:nvPr/>
            </p:nvGrpSpPr>
            <p:grpSpPr bwMode="auto">
              <a:xfrm>
                <a:off x="3923510" y="4422420"/>
                <a:ext cx="2448690" cy="2246940"/>
                <a:chOff x="2339752" y="4893488"/>
                <a:chExt cx="1872208" cy="1919888"/>
              </a:xfrm>
            </p:grpSpPr>
            <p:pic>
              <p:nvPicPr>
                <p:cNvPr id="37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-40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9752" y="5229200"/>
                  <a:ext cx="1872208" cy="1584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6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27784" y="4893488"/>
                  <a:ext cx="387303" cy="911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2714361" y="4579787"/>
                <a:ext cx="13388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b="1" i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anose="05050102010706020507" pitchFamily="18" charset="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:r>
                  <a:rPr lang="en-US" altLang="zh-CN" sz="2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≠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TextBox 8"/>
          <p:cNvSpPr txBox="1">
            <a:spLocks noChangeArrowheads="1"/>
          </p:cNvSpPr>
          <p:nvPr/>
        </p:nvSpPr>
        <p:spPr bwMode="auto">
          <a:xfrm>
            <a:off x="6663726" y="836712"/>
            <a:ext cx="2372770" cy="289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m(e)  = 0.511MeV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</a:t>
            </a:r>
            <a:r>
              <a:rPr lang="en-US" altLang="zh-CN" dirty="0">
                <a:latin typeface="Symbol" pitchFamily="18" charset="2"/>
                <a:cs typeface="Arial" pitchFamily="34" charset="0"/>
              </a:rPr>
              <a:t>m</a:t>
            </a:r>
            <a:r>
              <a:rPr lang="en-US" altLang="zh-CN" dirty="0">
                <a:cs typeface="Arial" pitchFamily="34" charset="0"/>
              </a:rPr>
              <a:t>)  = 130MeV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</a:t>
            </a:r>
            <a:r>
              <a:rPr lang="en-US" altLang="zh-CN" dirty="0">
                <a:latin typeface="Symbol" pitchFamily="18" charset="2"/>
                <a:cs typeface="Arial" pitchFamily="34" charset="0"/>
              </a:rPr>
              <a:t>t</a:t>
            </a:r>
            <a:r>
              <a:rPr lang="en-US" altLang="zh-CN" dirty="0">
                <a:cs typeface="Arial" pitchFamily="34" charset="0"/>
              </a:rPr>
              <a:t>)  = 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1.7</a:t>
            </a:r>
            <a:r>
              <a:rPr lang="en-US" altLang="zh-CN" dirty="0">
                <a:cs typeface="Arial" pitchFamily="34" charset="0"/>
              </a:rPr>
              <a:t>GeV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</a:t>
            </a:r>
            <a:r>
              <a:rPr lang="en-US" altLang="zh-CN" dirty="0">
                <a:latin typeface="Symbol" pitchFamily="18" charset="2"/>
                <a:cs typeface="Arial" pitchFamily="34" charset="0"/>
              </a:rPr>
              <a:t>n</a:t>
            </a:r>
            <a:r>
              <a:rPr lang="en-US" altLang="zh-CN" dirty="0">
                <a:cs typeface="Arial" pitchFamily="34" charset="0"/>
              </a:rPr>
              <a:t>)  </a:t>
            </a:r>
            <a:r>
              <a:rPr lang="en-US" altLang="zh-CN" sz="2000" dirty="0">
                <a:solidFill>
                  <a:srgbClr val="C00000"/>
                </a:solidFill>
                <a:cs typeface="Arial" panose="020B0604020202020204" pitchFamily="34" charset="0"/>
              </a:rPr>
              <a:t>≠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Arial" pitchFamily="34" charset="0"/>
              </a:rPr>
              <a:t> 0</a:t>
            </a:r>
          </a:p>
          <a:p>
            <a:pPr eaLnBrk="1" hangingPunct="1">
              <a:defRPr/>
            </a:pPr>
            <a:endParaRPr lang="en-US" altLang="zh-CN" sz="1200" dirty="0"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m(u) ~ m(d) ~ 4</a:t>
            </a:r>
            <a:r>
              <a:rPr lang="en-US" altLang="zh-CN" dirty="0" smtClean="0">
                <a:cs typeface="Arial" pitchFamily="34" charset="0"/>
              </a:rPr>
              <a:t>MeV</a:t>
            </a:r>
            <a:endParaRPr lang="en-US" altLang="zh-CN" dirty="0"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m(s) ~ 150MeV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m(c) ~ 1.7GeV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m(b) ~ 5GeV</a:t>
            </a:r>
          </a:p>
          <a:p>
            <a:pPr eaLnBrk="1" hangingPunct="1">
              <a:defRPr/>
            </a:pPr>
            <a:r>
              <a:rPr lang="en-US" altLang="zh-CN" dirty="0">
                <a:cs typeface="Arial" pitchFamily="34" charset="0"/>
              </a:rPr>
              <a:t> m(t)  ~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175</a:t>
            </a:r>
            <a:r>
              <a:rPr lang="en-US" altLang="zh-CN" dirty="0">
                <a:cs typeface="Arial" pitchFamily="34" charset="0"/>
              </a:rPr>
              <a:t>GeV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4345100" y="3429000"/>
            <a:ext cx="2027100" cy="1080120"/>
            <a:chOff x="4428064" y="3284984"/>
            <a:chExt cx="2027100" cy="1080120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4428064" y="3890699"/>
              <a:ext cx="720000" cy="0"/>
            </a:xfrm>
            <a:prstGeom prst="line">
              <a:avLst/>
            </a:prstGeom>
            <a:ln w="34925">
              <a:solidFill>
                <a:srgbClr val="0000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531096" y="3546884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zh-CN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6136" y="328498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W/Z</a:t>
              </a:r>
              <a:endParaRPr lang="zh-CN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153031" y="3763626"/>
              <a:ext cx="208575" cy="190609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 rot="-1200000">
              <a:off x="5350360" y="3690233"/>
              <a:ext cx="669772" cy="71485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rot="1800000">
              <a:off x="5350359" y="3965212"/>
              <a:ext cx="669772" cy="71485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68144" y="3995772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W/Z</a:t>
              </a:r>
              <a:endParaRPr lang="zh-CN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6819963" y="6430707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22222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 </a:t>
            </a:r>
            <a:r>
              <a:rPr lang="en-US" altLang="zh-CN" dirty="0">
                <a:solidFill>
                  <a:srgbClr val="0B008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Peter Higgs (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1964</a:t>
            </a:r>
            <a:r>
              <a:rPr lang="en-US" altLang="zh-CN" dirty="0">
                <a:solidFill>
                  <a:srgbClr val="0B008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3" name="Picture 2" descr="âPeter Higgsâçå¾çæç´¢ç»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80" y="3907642"/>
            <a:ext cx="1949097" cy="25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6" descr="higgs-mecanism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06450"/>
            <a:ext cx="22685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9"/>
          <p:cNvSpPr txBox="1">
            <a:spLocks noChangeArrowheads="1"/>
          </p:cNvSpPr>
          <p:nvPr/>
        </p:nvSpPr>
        <p:spPr bwMode="auto">
          <a:xfrm>
            <a:off x="2907037" y="84070"/>
            <a:ext cx="3546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Higgs mechanics </a:t>
            </a:r>
            <a:endParaRPr lang="en-GB" altLang="zh-CN" sz="36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0" y="2508031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zh-CN" sz="2000" dirty="0"/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Spontaneous electro-weak symmetry breaking (EWSB) :  </a:t>
            </a:r>
            <a:r>
              <a:rPr lang="el-GR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ν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l-GR" altLang="zh-CN" sz="36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GB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2470" name="TextBox 11"/>
          <p:cNvSpPr txBox="1">
            <a:spLocks noChangeArrowheads="1"/>
          </p:cNvSpPr>
          <p:nvPr/>
        </p:nvSpPr>
        <p:spPr bwMode="auto">
          <a:xfrm>
            <a:off x="250825" y="3225800"/>
            <a:ext cx="3130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en-US" altLang="zh-CN" sz="20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gauge invariance preserved </a:t>
            </a:r>
          </a:p>
        </p:txBody>
      </p:sp>
      <p:grpSp>
        <p:nvGrpSpPr>
          <p:cNvPr id="62471" name="组合 17"/>
          <p:cNvGrpSpPr>
            <a:grpSpLocks/>
          </p:cNvGrpSpPr>
          <p:nvPr/>
        </p:nvGrpSpPr>
        <p:grpSpPr bwMode="auto">
          <a:xfrm>
            <a:off x="250825" y="3619500"/>
            <a:ext cx="6080477" cy="601663"/>
            <a:chOff x="457200" y="4004400"/>
            <a:chExt cx="6080038" cy="601110"/>
          </a:xfrm>
        </p:grpSpPr>
        <p:sp>
          <p:nvSpPr>
            <p:cNvPr id="62489" name="TextBox 12"/>
            <p:cNvSpPr txBox="1">
              <a:spLocks noChangeArrowheads="1"/>
            </p:cNvSpPr>
            <p:nvPr/>
          </p:nvSpPr>
          <p:spPr bwMode="auto">
            <a:xfrm>
              <a:off x="457200" y="4064913"/>
              <a:ext cx="3664522" cy="43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r>
                <a: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introduce massive vector bosons</a:t>
              </a:r>
            </a:p>
          </p:txBody>
        </p:sp>
        <p:graphicFrame>
          <p:nvGraphicFramePr>
            <p:cNvPr id="62490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4058035" y="4004400"/>
            <a:ext cx="2479203" cy="60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044" name="Equation" r:id="rId5" imgW="1828800" imgH="419100" progId="">
                    <p:embed/>
                  </p:oleObj>
                </mc:Choice>
                <mc:Fallback>
                  <p:oleObj name="Equation" r:id="rId5" imgW="1828800" imgH="419100" progId="">
                    <p:embed/>
                    <p:pic>
                      <p:nvPicPr>
                        <p:cNvPr id="6249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8035" y="4004400"/>
                          <a:ext cx="2479203" cy="6011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472" name="组合 16"/>
          <p:cNvGrpSpPr>
            <a:grpSpLocks/>
          </p:cNvGrpSpPr>
          <p:nvPr/>
        </p:nvGrpSpPr>
        <p:grpSpPr bwMode="auto">
          <a:xfrm>
            <a:off x="250825" y="4216401"/>
            <a:ext cx="4165749" cy="430888"/>
            <a:chOff x="457200" y="4522112"/>
            <a:chExt cx="4165749" cy="431564"/>
          </a:xfrm>
        </p:grpSpPr>
        <p:sp>
          <p:nvSpPr>
            <p:cNvPr id="62487" name="TextBox 14"/>
            <p:cNvSpPr txBox="1">
              <a:spLocks noChangeArrowheads="1"/>
            </p:cNvSpPr>
            <p:nvPr/>
          </p:nvSpPr>
          <p:spPr bwMode="auto">
            <a:xfrm>
              <a:off x="457200" y="4522113"/>
              <a:ext cx="2795958" cy="4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r>
                <a: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introduce Higgs particle</a:t>
              </a:r>
            </a:p>
          </p:txBody>
        </p:sp>
        <p:graphicFrame>
          <p:nvGraphicFramePr>
            <p:cNvPr id="62488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194199" y="4522112"/>
            <a:ext cx="1428750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045" name="Equation" r:id="rId7" imgW="787058" imgH="253890" progId="">
                    <p:embed/>
                  </p:oleObj>
                </mc:Choice>
                <mc:Fallback>
                  <p:oleObj name="Equation" r:id="rId7" imgW="787058" imgH="253890" progId="">
                    <p:embed/>
                    <p:pic>
                      <p:nvPicPr>
                        <p:cNvPr id="624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4199" y="4522112"/>
                          <a:ext cx="1428750" cy="430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247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24175"/>
            <a:ext cx="20891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4" name="组合 23"/>
          <p:cNvGrpSpPr>
            <a:grpSpLocks/>
          </p:cNvGrpSpPr>
          <p:nvPr/>
        </p:nvGrpSpPr>
        <p:grpSpPr bwMode="auto">
          <a:xfrm>
            <a:off x="250825" y="4724400"/>
            <a:ext cx="5761335" cy="871538"/>
            <a:chOff x="457200" y="5455896"/>
            <a:chExt cx="5760134" cy="870192"/>
          </a:xfrm>
        </p:grpSpPr>
        <p:sp>
          <p:nvSpPr>
            <p:cNvPr id="62485" name="TextBox 21"/>
            <p:cNvSpPr txBox="1">
              <a:spLocks noChangeArrowheads="1"/>
            </p:cNvSpPr>
            <p:nvPr/>
          </p:nvSpPr>
          <p:spPr bwMode="auto">
            <a:xfrm>
              <a:off x="457200" y="5637946"/>
              <a:ext cx="4074306" cy="39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 </a:t>
              </a:r>
              <a:r>
                <a:rPr lang="en-US" altLang="zh-CN" sz="2000" dirty="0">
                  <a:solidFill>
                    <a:srgbClr val="8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Yukawa</a:t>
              </a:r>
              <a:r>
                <a:rPr lang="en-US" altLang="zh-CN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couplings for fermions mass</a:t>
              </a:r>
            </a:p>
          </p:txBody>
        </p:sp>
        <p:graphicFrame>
          <p:nvGraphicFramePr>
            <p:cNvPr id="62486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4434650" y="5455896"/>
            <a:ext cx="1782684" cy="870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046" name="Equation" r:id="rId10" imgW="876300" imgH="457200" progId="">
                    <p:embed/>
                  </p:oleObj>
                </mc:Choice>
                <mc:Fallback>
                  <p:oleObj name="Equation" r:id="rId10" imgW="876300" imgH="457200" progId="">
                    <p:embed/>
                    <p:pic>
                      <p:nvPicPr>
                        <p:cNvPr id="6248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4650" y="5455896"/>
                          <a:ext cx="1782684" cy="870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475" name="组合 31"/>
          <p:cNvGrpSpPr>
            <a:grpSpLocks/>
          </p:cNvGrpSpPr>
          <p:nvPr/>
        </p:nvGrpSpPr>
        <p:grpSpPr bwMode="auto">
          <a:xfrm>
            <a:off x="1403350" y="5300663"/>
            <a:ext cx="2089150" cy="1223962"/>
            <a:chOff x="2411760" y="5589240"/>
            <a:chExt cx="2088232" cy="122413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411760" y="6165584"/>
              <a:ext cx="1080613" cy="0"/>
            </a:xfrm>
            <a:prstGeom prst="line">
              <a:avLst/>
            </a:prstGeom>
            <a:ln w="34925">
              <a:solidFill>
                <a:srgbClr val="0000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V="1">
              <a:off x="3492373" y="5805171"/>
              <a:ext cx="791814" cy="36041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 flipV="1">
              <a:off x="3492373" y="6165584"/>
              <a:ext cx="718821" cy="43186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537118" y="5775003"/>
              <a:ext cx="379245" cy="4620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zh-CN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11194" y="5589240"/>
              <a:ext cx="279277" cy="4620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zh-CN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20715" y="6351348"/>
              <a:ext cx="279277" cy="4620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zh-CN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347973" y="6021101"/>
              <a:ext cx="215805" cy="215931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68538" y="1033572"/>
            <a:ext cx="26837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0</a:t>
            </a:r>
            <a:r>
              <a:rPr lang="en-US" altLang="zh-CN" sz="2800" b="1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+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自旋标量场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4300" y="5949950"/>
            <a:ext cx="519588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仅与有质量的物质场直接耦合</a:t>
            </a:r>
            <a:endParaRPr lang="zh-CN" altLang="en-US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93" y="1671677"/>
            <a:ext cx="6669727" cy="8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1112" y="620688"/>
            <a:ext cx="7297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scalar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coupled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“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everything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with </a:t>
            </a:r>
            <a:r>
              <a:rPr lang="en-US" altLang="zh-CN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endParaRPr lang="zh-CN" altLang="en-US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13" y="1094333"/>
            <a:ext cx="3721100" cy="2589362"/>
            <a:chOff x="11113" y="1373311"/>
            <a:chExt cx="3721100" cy="2589362"/>
          </a:xfrm>
        </p:grpSpPr>
        <p:pic>
          <p:nvPicPr>
            <p:cNvPr id="655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984499"/>
              <a:ext cx="2374900" cy="166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113" y="1373311"/>
              <a:ext cx="3721100" cy="6159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altLang="zh-CN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light Higgs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if the theory weakly coupled up to the 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Planck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scale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13428" y="3501008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</a:t>
              </a:r>
              <a:r>
                <a:rPr lang="en-US" altLang="zh-CN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</a:t>
              </a:r>
              <a:r>
                <a:rPr lang="en-US" altLang="zh-CN" b="1" baseline="-25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&lt;</a:t>
              </a: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200</a:t>
              </a:r>
              <a:r>
                <a:rPr lang="en-US" altLang="zh-CN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GeV</a:t>
              </a:r>
              <a:endParaRPr lang="zh-CN" altLang="en-US" sz="14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3654078"/>
            <a:ext cx="2722205" cy="2936309"/>
            <a:chOff x="0" y="3654078"/>
            <a:chExt cx="2722205" cy="2936309"/>
          </a:xfrm>
        </p:grpSpPr>
        <p:sp>
          <p:nvSpPr>
            <p:cNvPr id="7" name="TextBox 6"/>
            <p:cNvSpPr txBox="1"/>
            <p:nvPr/>
          </p:nvSpPr>
          <p:spPr>
            <a:xfrm>
              <a:off x="0" y="3654078"/>
              <a:ext cx="19797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spectrum</a:t>
              </a:r>
              <a:endParaRPr lang="zh-CN" altLang="en-US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755576" y="4005064"/>
              <a:ext cx="1966629" cy="25853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m(e)  = 0.511MeV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m(m)  = 130MeV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m(t)  = 1.7GeV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m(n)  = 0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m(u) ~ m(d) ~ 0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m(s) ~ 150MeV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m(c) ~ 1.7GeV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m(b) ~ 5GeV</a:t>
              </a:r>
            </a:p>
            <a:p>
              <a:pPr algn="l" eaLnBrk="1" hangingPunct="1">
                <a:defRPr/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m(t)  ~ </a:t>
              </a:r>
              <a:r>
                <a:rPr lang="en-US" altLang="zh-CN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175</a:t>
              </a: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</a:p>
          </p:txBody>
        </p:sp>
      </p:grpSp>
      <p:sp>
        <p:nvSpPr>
          <p:cNvPr id="6" name="右大括号 5"/>
          <p:cNvSpPr/>
          <p:nvPr/>
        </p:nvSpPr>
        <p:spPr bwMode="auto">
          <a:xfrm>
            <a:off x="3419872" y="1196752"/>
            <a:ext cx="648072" cy="5472608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99992" y="4081909"/>
            <a:ext cx="3925639" cy="1435323"/>
            <a:chOff x="4534793" y="4081909"/>
            <a:chExt cx="3925639" cy="1435323"/>
          </a:xfrm>
        </p:grpSpPr>
        <p:grpSp>
          <p:nvGrpSpPr>
            <p:cNvPr id="30" name="组合 39"/>
            <p:cNvGrpSpPr>
              <a:grpSpLocks/>
            </p:cNvGrpSpPr>
            <p:nvPr/>
          </p:nvGrpSpPr>
          <p:grpSpPr bwMode="auto">
            <a:xfrm>
              <a:off x="5149974" y="4612357"/>
              <a:ext cx="3310458" cy="904875"/>
              <a:chOff x="4357686" y="3357562"/>
              <a:chExt cx="4381520" cy="1014413"/>
            </a:xfrm>
          </p:grpSpPr>
          <p:grpSp>
            <p:nvGrpSpPr>
              <p:cNvPr id="32" name="组合 35"/>
              <p:cNvGrpSpPr>
                <a:grpSpLocks/>
              </p:cNvGrpSpPr>
              <p:nvPr/>
            </p:nvGrpSpPr>
            <p:grpSpPr bwMode="auto">
              <a:xfrm>
                <a:off x="4357686" y="3357562"/>
                <a:ext cx="4381520" cy="1014413"/>
                <a:chOff x="3929058" y="4000504"/>
                <a:chExt cx="4381520" cy="1014413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36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0694" y="4000504"/>
                  <a:ext cx="1333500" cy="100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36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78" y="4071942"/>
                  <a:ext cx="1524000" cy="942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-36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9058" y="4071942"/>
                  <a:ext cx="15621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矩形 32"/>
              <p:cNvSpPr/>
              <p:nvPr/>
            </p:nvSpPr>
            <p:spPr>
              <a:xfrm>
                <a:off x="4501250" y="3428749"/>
                <a:ext cx="285752" cy="284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6001449" y="3428749"/>
                <a:ext cx="285752" cy="284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7430209" y="3428749"/>
                <a:ext cx="283652" cy="284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sp>
          <p:nvSpPr>
            <p:cNvPr id="31" name="矩形 30"/>
            <p:cNvSpPr/>
            <p:nvPr/>
          </p:nvSpPr>
          <p:spPr bwMode="auto">
            <a:xfrm>
              <a:off x="4534793" y="4081909"/>
              <a:ext cx="2922588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③ </a:t>
              </a:r>
              <a:r>
                <a:rPr lang="en-US" altLang="zh-CN" b="1" i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cs typeface="Times New Roman" panose="02020603050405020304" pitchFamily="18" charset="0"/>
                </a:rPr>
                <a:t>gg</a:t>
              </a:r>
              <a:r>
                <a:rPr lang="zh-CN" altLang="en-US" b="1" dirty="0">
                  <a:latin typeface="+mn-ea"/>
                  <a:cs typeface="Times New Roman" panose="02020603050405020304" pitchFamily="18" charset="0"/>
                </a:rPr>
                <a:t> ：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via loop contributions  </a:t>
              </a:r>
              <a:endParaRPr lang="zh-CN" altLang="en-US" sz="16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6"/>
          <p:cNvSpPr txBox="1"/>
          <p:nvPr/>
        </p:nvSpPr>
        <p:spPr>
          <a:xfrm>
            <a:off x="4211960" y="2380109"/>
            <a:ext cx="36004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light Higgs dominantly decays to</a:t>
            </a:r>
            <a:endParaRPr lang="zh-CN" altLang="en-US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40" name="组合 23"/>
          <p:cNvGrpSpPr>
            <a:grpSpLocks/>
          </p:cNvGrpSpPr>
          <p:nvPr/>
        </p:nvGrpSpPr>
        <p:grpSpPr bwMode="auto">
          <a:xfrm>
            <a:off x="4511998" y="2707134"/>
            <a:ext cx="2579687" cy="658812"/>
            <a:chOff x="5952026" y="4149080"/>
            <a:chExt cx="2580414" cy="659547"/>
          </a:xfrm>
        </p:grpSpPr>
        <p:graphicFrame>
          <p:nvGraphicFramePr>
            <p:cNvPr id="41" name="对象 4"/>
            <p:cNvGraphicFramePr>
              <a:graphicFrameLocks noChangeAspect="1"/>
            </p:cNvGraphicFramePr>
            <p:nvPr/>
          </p:nvGraphicFramePr>
          <p:xfrm>
            <a:off x="7099597" y="4149080"/>
            <a:ext cx="1432843" cy="6595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50" name="公式" r:id="rId7" imgW="850531" imgH="469696" progId="Equation.3">
                    <p:embed/>
                  </p:oleObj>
                </mc:Choice>
                <mc:Fallback>
                  <p:oleObj name="公式" r:id="rId7" imgW="850531" imgH="46969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9597" y="4149080"/>
                          <a:ext cx="1432843" cy="6595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矩形 41"/>
            <p:cNvSpPr/>
            <p:nvPr/>
          </p:nvSpPr>
          <p:spPr>
            <a:xfrm>
              <a:off x="5952026" y="4293703"/>
              <a:ext cx="1257654" cy="3687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①</a:t>
              </a:r>
              <a:r>
                <a:rPr lang="zh-CN" altLang="en-US" dirty="0"/>
                <a:t> </a:t>
              </a:r>
              <a:r>
                <a:rPr lang="en-US" altLang="zh-CN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bb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zh-CN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cs typeface="Times New Roman" panose="02020603050405020304" pitchFamily="18" charset="0"/>
                </a:rPr>
                <a:t>tt</a:t>
              </a:r>
              <a:r>
                <a:rPr lang="en-US" altLang="zh-CN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zh-CN" altLang="en-US" b="1" dirty="0">
                  <a:latin typeface="+mn-ea"/>
                  <a:cs typeface="Times New Roman" panose="02020603050405020304" pitchFamily="18" charset="0"/>
                </a:rPr>
                <a:t>：</a:t>
              </a:r>
              <a:endParaRPr lang="zh-CN" altLang="en-US" dirty="0"/>
            </a:p>
          </p:txBody>
        </p:sp>
      </p:grpSp>
      <p:grpSp>
        <p:nvGrpSpPr>
          <p:cNvPr id="43" name="组合 24"/>
          <p:cNvGrpSpPr>
            <a:grpSpLocks/>
          </p:cNvGrpSpPr>
          <p:nvPr/>
        </p:nvGrpSpPr>
        <p:grpSpPr bwMode="auto">
          <a:xfrm>
            <a:off x="4499298" y="3500884"/>
            <a:ext cx="2797175" cy="369887"/>
            <a:chOff x="5952026" y="4941168"/>
            <a:chExt cx="2796438" cy="369332"/>
          </a:xfrm>
        </p:grpSpPr>
        <p:graphicFrame>
          <p:nvGraphicFramePr>
            <p:cNvPr id="44" name="对象 5"/>
            <p:cNvGraphicFramePr>
              <a:graphicFrameLocks noChangeAspect="1"/>
            </p:cNvGraphicFramePr>
            <p:nvPr/>
          </p:nvGraphicFramePr>
          <p:xfrm>
            <a:off x="7452320" y="4964658"/>
            <a:ext cx="1296144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51" name="公式" r:id="rId9" imgW="901309" imgH="241195" progId="Equation.3">
                    <p:embed/>
                  </p:oleObj>
                </mc:Choice>
                <mc:Fallback>
                  <p:oleObj name="公式" r:id="rId9" imgW="901309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2320" y="4964658"/>
                          <a:ext cx="1296144" cy="336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矩形 44"/>
            <p:cNvSpPr/>
            <p:nvPr/>
          </p:nvSpPr>
          <p:spPr>
            <a:xfrm>
              <a:off x="5952026" y="4941168"/>
              <a:ext cx="1675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② </a:t>
              </a:r>
              <a:r>
                <a:rPr lang="en-US" altLang="zh-CN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WW</a:t>
              </a:r>
              <a:r>
                <a:rPr lang="en-US" altLang="zh-CN" b="1" i="1" baseline="30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zh-CN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ZZ</a:t>
              </a:r>
              <a:r>
                <a:rPr lang="en-US" altLang="zh-CN" b="1" i="1" baseline="30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zh-CN" altLang="en-US" b="1" dirty="0">
                  <a:latin typeface="+mn-ea"/>
                  <a:cs typeface="Times New Roman" panose="02020603050405020304" pitchFamily="18" charset="0"/>
                </a:rPr>
                <a:t>：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dirty="0"/>
            </a:p>
          </p:txBody>
        </p:sp>
      </p:grpSp>
      <p:sp>
        <p:nvSpPr>
          <p:cNvPr id="46" name="TextBox 25"/>
          <p:cNvSpPr txBox="1"/>
          <p:nvPr/>
        </p:nvSpPr>
        <p:spPr>
          <a:xfrm>
            <a:off x="1447477" y="0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itchFamily="34" charset="0"/>
              </a:rPr>
              <a:t>A glance at the feature of the Higgs</a:t>
            </a:r>
            <a:endParaRPr lang="zh-CN" altLang="en-US" sz="36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组合 5"/>
          <p:cNvGrpSpPr>
            <a:grpSpLocks/>
          </p:cNvGrpSpPr>
          <p:nvPr/>
        </p:nvGrpSpPr>
        <p:grpSpPr bwMode="auto">
          <a:xfrm>
            <a:off x="-36513" y="1341438"/>
            <a:ext cx="4032251" cy="4824412"/>
            <a:chOff x="-36512" y="836712"/>
            <a:chExt cx="4266957" cy="4824536"/>
          </a:xfrm>
        </p:grpSpPr>
        <p:grpSp>
          <p:nvGrpSpPr>
            <p:cNvPr id="66595" name="组合 2"/>
            <p:cNvGrpSpPr>
              <a:grpSpLocks/>
            </p:cNvGrpSpPr>
            <p:nvPr/>
          </p:nvGrpSpPr>
          <p:grpSpPr bwMode="auto">
            <a:xfrm>
              <a:off x="-36512" y="836712"/>
              <a:ext cx="4266957" cy="4824536"/>
              <a:chOff x="4895037" y="836712"/>
              <a:chExt cx="4266957" cy="4824536"/>
            </a:xfrm>
          </p:grpSpPr>
          <p:pic>
            <p:nvPicPr>
              <p:cNvPr id="66600" name="Picture 4" descr="CERNAC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037" y="836712"/>
                <a:ext cx="4266957" cy="4824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601" name="Picture 2" descr="0107014_CernView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3189" y="1196752"/>
                <a:ext cx="1512168" cy="1016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矩形 1"/>
              <p:cNvSpPr/>
              <p:nvPr/>
            </p:nvSpPr>
            <p:spPr>
              <a:xfrm>
                <a:off x="6658937" y="1660645"/>
                <a:ext cx="683720" cy="400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000" b="1" u="sng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LEP</a:t>
                </a:r>
                <a:endParaRPr lang="zh-CN" altLang="en-US" sz="20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472499" y="3087845"/>
              <a:ext cx="774436" cy="25400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933559" y="1230422"/>
              <a:ext cx="774435" cy="25400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925159" y="3194210"/>
              <a:ext cx="774436" cy="25400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485939" y="1197083"/>
              <a:ext cx="774436" cy="25400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4463" y="115888"/>
            <a:ext cx="9036050" cy="72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zh-CN" sz="2400" u="sng" smtClean="0"/>
              <a:t>pre-LHC:</a:t>
            </a:r>
            <a:r>
              <a:rPr lang="en-US" altLang="zh-CN" sz="3000" b="1" u="sng" smtClean="0"/>
              <a:t> </a:t>
            </a:r>
            <a:r>
              <a:rPr lang="en-US" altLang="zh-CN" sz="3600" b="1" u="sng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LEP</a:t>
            </a:r>
            <a:r>
              <a:rPr lang="en-US" altLang="zh-CN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(Large Electron Positron collider)</a:t>
            </a:r>
            <a:endParaRPr lang="en-US" altLang="zh-CN" sz="3600" u="sng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900113"/>
            <a:ext cx="28432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dirty="0"/>
              <a:t>Run 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zh-CN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zh-CN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zh-CN" dirty="0"/>
              <a:t> from 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</a:t>
            </a:r>
            <a:r>
              <a:rPr lang="en-US" altLang="zh-CN" dirty="0"/>
              <a:t>-2000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565" name="组合 44"/>
          <p:cNvGrpSpPr>
            <a:grpSpLocks/>
          </p:cNvGrpSpPr>
          <p:nvPr/>
        </p:nvGrpSpPr>
        <p:grpSpPr bwMode="auto">
          <a:xfrm>
            <a:off x="4071938" y="703263"/>
            <a:ext cx="4892675" cy="1357312"/>
            <a:chOff x="3784645" y="807095"/>
            <a:chExt cx="4891811" cy="1357699"/>
          </a:xfrm>
        </p:grpSpPr>
        <p:sp>
          <p:nvSpPr>
            <p:cNvPr id="4" name="TextBox 3"/>
            <p:cNvSpPr txBox="1"/>
            <p:nvPr/>
          </p:nvSpPr>
          <p:spPr>
            <a:xfrm>
              <a:off x="3784645" y="807095"/>
              <a:ext cx="3379190" cy="4620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r>
                <a:rPr lang="en-US" altLang="zh-CN" sz="2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2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Z line shape</a:t>
              </a:r>
              <a:endPara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6591" name="组合 39"/>
            <p:cNvGrpSpPr>
              <a:grpSpLocks/>
            </p:cNvGrpSpPr>
            <p:nvPr/>
          </p:nvGrpSpPr>
          <p:grpSpPr bwMode="auto">
            <a:xfrm>
              <a:off x="4746808" y="1196753"/>
              <a:ext cx="3929648" cy="968041"/>
              <a:chOff x="4746808" y="1268760"/>
              <a:chExt cx="3929648" cy="968041"/>
            </a:xfrm>
          </p:grpSpPr>
          <p:pic>
            <p:nvPicPr>
              <p:cNvPr id="66592" name="Picture 6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6808" y="1268760"/>
                <a:ext cx="1634842" cy="968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右箭头 31"/>
              <p:cNvSpPr/>
              <p:nvPr/>
            </p:nvSpPr>
            <p:spPr>
              <a:xfrm>
                <a:off x="6689257" y="1700073"/>
                <a:ext cx="187292" cy="1270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66594" name="TextBox 35"/>
              <p:cNvSpPr txBox="1">
                <a:spLocks noChangeArrowheads="1"/>
              </p:cNvSpPr>
              <p:nvPr/>
            </p:nvSpPr>
            <p:spPr bwMode="auto">
              <a:xfrm>
                <a:off x="7055499" y="1527175"/>
                <a:ext cx="162095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sz="2400" b="1" baseline="-25000"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altLang="zh-CN" sz="240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zh-CN" sz="2400" b="1">
                    <a:latin typeface="Times New Roman" pitchFamily="18" charset="0"/>
                    <a:cs typeface="Times New Roman" pitchFamily="18" charset="0"/>
                  </a:rPr>
                  <a:t>sin</a:t>
                </a:r>
                <a:r>
                  <a:rPr lang="en-US" altLang="zh-CN" sz="2400" b="1" baseline="3000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altLang="zh-CN" sz="2400" b="1">
                    <a:latin typeface="Symbol" pitchFamily="18" charset="2"/>
                    <a:cs typeface="Times New Roman" pitchFamily="18" charset="0"/>
                  </a:rPr>
                  <a:t>q</a:t>
                </a:r>
                <a:r>
                  <a:rPr lang="en-US" altLang="zh-CN" sz="2400" b="1" baseline="-25000">
                    <a:latin typeface="Times New Roman" pitchFamily="18" charset="0"/>
                    <a:cs typeface="Times New Roman" pitchFamily="18" charset="0"/>
                  </a:rPr>
                  <a:t>W</a:t>
                </a:r>
                <a:endParaRPr lang="zh-CN" altLang="en-US" sz="2400" b="1" baseline="-25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6566" name="组合 12"/>
          <p:cNvGrpSpPr>
            <a:grpSpLocks/>
          </p:cNvGrpSpPr>
          <p:nvPr/>
        </p:nvGrpSpPr>
        <p:grpSpPr bwMode="auto">
          <a:xfrm>
            <a:off x="4076700" y="2420938"/>
            <a:ext cx="4216400" cy="1477962"/>
            <a:chOff x="4076546" y="2636912"/>
            <a:chExt cx="4216411" cy="1478305"/>
          </a:xfrm>
        </p:grpSpPr>
        <p:sp>
          <p:nvSpPr>
            <p:cNvPr id="43" name="TextBox 42"/>
            <p:cNvSpPr txBox="1"/>
            <p:nvPr/>
          </p:nvSpPr>
          <p:spPr>
            <a:xfrm>
              <a:off x="4076546" y="2636912"/>
              <a:ext cx="4216411" cy="4620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160</a:t>
              </a:r>
              <a:r>
                <a:rPr lang="en-US" altLang="zh-CN" sz="2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  <a:r>
                <a:rPr lang="en-US" altLang="zh-CN" sz="2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2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WW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pair production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6574" name="组合 38"/>
            <p:cNvGrpSpPr>
              <a:grpSpLocks/>
            </p:cNvGrpSpPr>
            <p:nvPr/>
          </p:nvGrpSpPr>
          <p:grpSpPr bwMode="auto">
            <a:xfrm>
              <a:off x="4932039" y="2996951"/>
              <a:ext cx="3347012" cy="1118266"/>
              <a:chOff x="4785302" y="3238529"/>
              <a:chExt cx="3347012" cy="1118266"/>
            </a:xfrm>
          </p:grpSpPr>
          <p:grpSp>
            <p:nvGrpSpPr>
              <p:cNvPr id="66575" name="组合 11"/>
              <p:cNvGrpSpPr>
                <a:grpSpLocks/>
              </p:cNvGrpSpPr>
              <p:nvPr/>
            </p:nvGrpSpPr>
            <p:grpSpPr bwMode="auto">
              <a:xfrm>
                <a:off x="4785302" y="3238529"/>
                <a:ext cx="2061933" cy="1118266"/>
                <a:chOff x="5076056" y="4077072"/>
                <a:chExt cx="2331945" cy="1296143"/>
              </a:xfrm>
            </p:grpSpPr>
            <p:sp>
              <p:nvSpPr>
                <p:cNvPr id="1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975740" y="4337047"/>
                  <a:ext cx="495528" cy="32207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zh-CN" sz="1200" b="1" i="1" dirty="0" smtClean="0">
                      <a:latin typeface="Times New Roman" pitchFamily="18" charset="0"/>
                      <a:cs typeface="Times New Roman" pitchFamily="18" charset="0"/>
                    </a:rPr>
                    <a:t>Z</a:t>
                  </a:r>
                  <a:r>
                    <a:rPr lang="en-US" altLang="zh-CN" sz="1200" b="1" i="1" baseline="30000" dirty="0" smtClean="0">
                      <a:latin typeface="Times New Roman" pitchFamily="18" charset="0"/>
                      <a:cs typeface="Times New Roman" pitchFamily="18" charset="0"/>
                    </a:rPr>
                    <a:t>*</a:t>
                  </a:r>
                  <a:r>
                    <a:rPr lang="en-US" altLang="zh-CN" sz="1200" b="1" i="1" dirty="0" smtClean="0">
                      <a:latin typeface="Times New Roman" pitchFamily="18" charset="0"/>
                      <a:cs typeface="Times New Roman" pitchFamily="18" charset="0"/>
                    </a:rPr>
                    <a:t>/</a:t>
                  </a:r>
                  <a:r>
                    <a:rPr lang="en-US" altLang="zh-CN" sz="1200" b="1" i="1" dirty="0" smtClean="0">
                      <a:latin typeface="Symbol" panose="05050102010706020507" pitchFamily="18" charset="2"/>
                      <a:cs typeface="Times New Roman" pitchFamily="18" charset="0"/>
                    </a:rPr>
                    <a:t>g</a:t>
                  </a:r>
                  <a:endParaRPr lang="en-US" altLang="zh-CN" sz="1050" b="1" i="1" baseline="30000" dirty="0" smtClean="0">
                    <a:latin typeface="Symbol" panose="05050102010706020507" pitchFamily="18" charset="2"/>
                    <a:cs typeface="Times New Roman" pitchFamily="18" charset="0"/>
                  </a:endParaRPr>
                </a:p>
              </p:txBody>
            </p:sp>
            <p:sp>
              <p:nvSpPr>
                <p:cNvPr id="66579" name="Freeform 52"/>
                <p:cNvSpPr>
                  <a:spLocks/>
                </p:cNvSpPr>
                <p:nvPr/>
              </p:nvSpPr>
              <p:spPr bwMode="auto">
                <a:xfrm>
                  <a:off x="5940152" y="4634731"/>
                  <a:ext cx="597979" cy="123825"/>
                </a:xfrm>
                <a:custGeom>
                  <a:avLst/>
                  <a:gdLst>
                    <a:gd name="T0" fmla="*/ 0 w 329"/>
                    <a:gd name="T1" fmla="*/ 2147483647 h 116"/>
                    <a:gd name="T2" fmla="*/ 2147483647 w 329"/>
                    <a:gd name="T3" fmla="*/ 2147483647 h 116"/>
                    <a:gd name="T4" fmla="*/ 2147483647 w 329"/>
                    <a:gd name="T5" fmla="*/ 2147483647 h 116"/>
                    <a:gd name="T6" fmla="*/ 2147483647 w 329"/>
                    <a:gd name="T7" fmla="*/ 2147483647 h 116"/>
                    <a:gd name="T8" fmla="*/ 2147483647 w 329"/>
                    <a:gd name="T9" fmla="*/ 2147483647 h 116"/>
                    <a:gd name="T10" fmla="*/ 2147483647 w 329"/>
                    <a:gd name="T11" fmla="*/ 2147483647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9"/>
                    <a:gd name="T19" fmla="*/ 0 h 116"/>
                    <a:gd name="T20" fmla="*/ 329 w 329"/>
                    <a:gd name="T21" fmla="*/ 116 h 1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9" h="116">
                      <a:moveTo>
                        <a:pt x="0" y="43"/>
                      </a:moveTo>
                      <a:cubicBezTo>
                        <a:pt x="21" y="78"/>
                        <a:pt x="43" y="113"/>
                        <a:pt x="64" y="107"/>
                      </a:cubicBezTo>
                      <a:cubicBezTo>
                        <a:pt x="85" y="101"/>
                        <a:pt x="104" y="5"/>
                        <a:pt x="128" y="6"/>
                      </a:cubicBezTo>
                      <a:cubicBezTo>
                        <a:pt x="152" y="7"/>
                        <a:pt x="186" y="116"/>
                        <a:pt x="210" y="116"/>
                      </a:cubicBezTo>
                      <a:cubicBezTo>
                        <a:pt x="234" y="116"/>
                        <a:pt x="254" y="12"/>
                        <a:pt x="274" y="6"/>
                      </a:cubicBezTo>
                      <a:cubicBezTo>
                        <a:pt x="294" y="0"/>
                        <a:pt x="320" y="68"/>
                        <a:pt x="329" y="80"/>
                      </a:cubicBezTo>
                    </a:path>
                  </a:pathLst>
                </a:custGeom>
                <a:noFill/>
                <a:ln w="25400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66580" name="组合 10"/>
                <p:cNvGrpSpPr>
                  <a:grpSpLocks/>
                </p:cNvGrpSpPr>
                <p:nvPr/>
              </p:nvGrpSpPr>
              <p:grpSpPr bwMode="auto">
                <a:xfrm>
                  <a:off x="5076056" y="4077072"/>
                  <a:ext cx="894339" cy="1287780"/>
                  <a:chOff x="5042912" y="4077072"/>
                  <a:chExt cx="894339" cy="1287780"/>
                </a:xfrm>
              </p:grpSpPr>
              <p:sp>
                <p:nvSpPr>
                  <p:cNvPr id="6658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399089" y="4256906"/>
                    <a:ext cx="538162" cy="44450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87" name="Line 26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5432426" y="4696644"/>
                    <a:ext cx="474663" cy="49688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8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6056" y="4077072"/>
                    <a:ext cx="362947" cy="3924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1600" b="1"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altLang="zh-CN" sz="1600" b="1" baseline="30000">
                        <a:latin typeface="Times New Roman" pitchFamily="18" charset="0"/>
                        <a:cs typeface="Times New Roman" pitchFamily="18" charset="0"/>
                      </a:rPr>
                      <a:t>-</a:t>
                    </a:r>
                  </a:p>
                </p:txBody>
              </p:sp>
              <p:sp>
                <p:nvSpPr>
                  <p:cNvPr id="66589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42912" y="4901098"/>
                    <a:ext cx="480785" cy="4637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2000"/>
                      <a:t> </a:t>
                    </a:r>
                    <a:r>
                      <a:rPr lang="en-US" altLang="zh-CN" sz="1600" b="1"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altLang="zh-CN" sz="1600" b="1" baseline="30000">
                        <a:latin typeface="Times New Roman" pitchFamily="18" charset="0"/>
                        <a:cs typeface="Times New Roman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66581" name="组合 9"/>
                <p:cNvGrpSpPr>
                  <a:grpSpLocks/>
                </p:cNvGrpSpPr>
                <p:nvPr/>
              </p:nvGrpSpPr>
              <p:grpSpPr bwMode="auto">
                <a:xfrm>
                  <a:off x="6444208" y="4086957"/>
                  <a:ext cx="963793" cy="1286258"/>
                  <a:chOff x="6520909" y="4044566"/>
                  <a:chExt cx="963793" cy="1286258"/>
                </a:xfrm>
              </p:grpSpPr>
              <p:sp>
                <p:nvSpPr>
                  <p:cNvPr id="6658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51341" y="4044566"/>
                    <a:ext cx="533361" cy="4280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1800">
                        <a:latin typeface="Symbol" pitchFamily="18" charset="2"/>
                      </a:rPr>
                      <a:t> </a:t>
                    </a:r>
                    <a:r>
                      <a:rPr lang="en-US" altLang="zh-CN" sz="1400" b="1" i="1">
                        <a:latin typeface="Times New Roman" pitchFamily="18" charset="0"/>
                        <a:cs typeface="Times New Roman" pitchFamily="18" charset="0"/>
                      </a:rPr>
                      <a:t>W</a:t>
                    </a:r>
                    <a:r>
                      <a:rPr lang="en-US" altLang="zh-CN" sz="1400" b="1" i="1" baseline="30000">
                        <a:latin typeface="Times New Roman" pitchFamily="18" charset="0"/>
                        <a:cs typeface="Times New Roman" pitchFamily="18" charset="0"/>
                      </a:rPr>
                      <a:t>+</a:t>
                    </a:r>
                  </a:p>
                </p:txBody>
              </p:sp>
              <p:sp>
                <p:nvSpPr>
                  <p:cNvPr id="66583" name="Freeform 52"/>
                  <p:cNvSpPr>
                    <a:spLocks/>
                  </p:cNvSpPr>
                  <p:nvPr/>
                </p:nvSpPr>
                <p:spPr bwMode="auto">
                  <a:xfrm rot="18900000" flipV="1">
                    <a:off x="6520909" y="4420275"/>
                    <a:ext cx="660977" cy="83390"/>
                  </a:xfrm>
                  <a:custGeom>
                    <a:avLst/>
                    <a:gdLst>
                      <a:gd name="T0" fmla="*/ 0 w 329"/>
                      <a:gd name="T1" fmla="*/ 2147483647 h 116"/>
                      <a:gd name="T2" fmla="*/ 2147483647 w 329"/>
                      <a:gd name="T3" fmla="*/ 2147483647 h 116"/>
                      <a:gd name="T4" fmla="*/ 2147483647 w 329"/>
                      <a:gd name="T5" fmla="*/ 2147483647 h 116"/>
                      <a:gd name="T6" fmla="*/ 2147483647 w 329"/>
                      <a:gd name="T7" fmla="*/ 2147483647 h 116"/>
                      <a:gd name="T8" fmla="*/ 2147483647 w 329"/>
                      <a:gd name="T9" fmla="*/ 2147483647 h 116"/>
                      <a:gd name="T10" fmla="*/ 2147483647 w 329"/>
                      <a:gd name="T11" fmla="*/ 2147483647 h 11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9"/>
                      <a:gd name="T19" fmla="*/ 0 h 116"/>
                      <a:gd name="T20" fmla="*/ 329 w 329"/>
                      <a:gd name="T21" fmla="*/ 116 h 11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9" h="116">
                        <a:moveTo>
                          <a:pt x="0" y="43"/>
                        </a:moveTo>
                        <a:cubicBezTo>
                          <a:pt x="21" y="78"/>
                          <a:pt x="43" y="113"/>
                          <a:pt x="64" y="107"/>
                        </a:cubicBezTo>
                        <a:cubicBezTo>
                          <a:pt x="85" y="101"/>
                          <a:pt x="104" y="5"/>
                          <a:pt x="128" y="6"/>
                        </a:cubicBezTo>
                        <a:cubicBezTo>
                          <a:pt x="152" y="7"/>
                          <a:pt x="186" y="116"/>
                          <a:pt x="210" y="116"/>
                        </a:cubicBezTo>
                        <a:cubicBezTo>
                          <a:pt x="234" y="116"/>
                          <a:pt x="254" y="12"/>
                          <a:pt x="274" y="6"/>
                        </a:cubicBezTo>
                        <a:cubicBezTo>
                          <a:pt x="294" y="0"/>
                          <a:pt x="320" y="68"/>
                          <a:pt x="329" y="80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84" name="Freeform 52"/>
                  <p:cNvSpPr>
                    <a:spLocks/>
                  </p:cNvSpPr>
                  <p:nvPr/>
                </p:nvSpPr>
                <p:spPr bwMode="auto">
                  <a:xfrm rot="2700000" flipV="1">
                    <a:off x="6521975" y="4895923"/>
                    <a:ext cx="720484" cy="63290"/>
                  </a:xfrm>
                  <a:custGeom>
                    <a:avLst/>
                    <a:gdLst>
                      <a:gd name="T0" fmla="*/ 0 w 329"/>
                      <a:gd name="T1" fmla="*/ 2147483647 h 116"/>
                      <a:gd name="T2" fmla="*/ 2147483647 w 329"/>
                      <a:gd name="T3" fmla="*/ 2147483647 h 116"/>
                      <a:gd name="T4" fmla="*/ 2147483647 w 329"/>
                      <a:gd name="T5" fmla="*/ 2147483647 h 116"/>
                      <a:gd name="T6" fmla="*/ 2147483647 w 329"/>
                      <a:gd name="T7" fmla="*/ 2147483647 h 116"/>
                      <a:gd name="T8" fmla="*/ 2147483647 w 329"/>
                      <a:gd name="T9" fmla="*/ 2147483647 h 116"/>
                      <a:gd name="T10" fmla="*/ 2147483647 w 329"/>
                      <a:gd name="T11" fmla="*/ 2147483647 h 11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9"/>
                      <a:gd name="T19" fmla="*/ 0 h 116"/>
                      <a:gd name="T20" fmla="*/ 329 w 329"/>
                      <a:gd name="T21" fmla="*/ 116 h 11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9" h="116">
                        <a:moveTo>
                          <a:pt x="0" y="43"/>
                        </a:moveTo>
                        <a:cubicBezTo>
                          <a:pt x="21" y="78"/>
                          <a:pt x="43" y="113"/>
                          <a:pt x="64" y="107"/>
                        </a:cubicBezTo>
                        <a:cubicBezTo>
                          <a:pt x="85" y="101"/>
                          <a:pt x="104" y="5"/>
                          <a:pt x="128" y="6"/>
                        </a:cubicBezTo>
                        <a:cubicBezTo>
                          <a:pt x="152" y="7"/>
                          <a:pt x="186" y="116"/>
                          <a:pt x="210" y="116"/>
                        </a:cubicBezTo>
                        <a:cubicBezTo>
                          <a:pt x="234" y="116"/>
                          <a:pt x="254" y="12"/>
                          <a:pt x="274" y="6"/>
                        </a:cubicBezTo>
                        <a:cubicBezTo>
                          <a:pt x="294" y="0"/>
                          <a:pt x="320" y="68"/>
                          <a:pt x="329" y="80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85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58147" y="4795724"/>
                    <a:ext cx="514941" cy="5351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2400">
                        <a:latin typeface="Symbol" pitchFamily="18" charset="2"/>
                      </a:rPr>
                      <a:t> </a:t>
                    </a:r>
                    <a:r>
                      <a:rPr lang="en-US" altLang="zh-CN" sz="1400" b="1" i="1">
                        <a:latin typeface="Times New Roman" pitchFamily="18" charset="0"/>
                        <a:cs typeface="Times New Roman" pitchFamily="18" charset="0"/>
                      </a:rPr>
                      <a:t>W</a:t>
                    </a:r>
                    <a:r>
                      <a:rPr lang="en-US" altLang="zh-CN" sz="1400" b="1" i="1" baseline="30000">
                        <a:latin typeface="Times New Roman" pitchFamily="18" charset="0"/>
                        <a:cs typeface="Times New Roman" pitchFamily="18" charset="0"/>
                      </a:rPr>
                      <a:t>-</a:t>
                    </a:r>
                  </a:p>
                </p:txBody>
              </p:sp>
            </p:grpSp>
          </p:grpSp>
          <p:sp>
            <p:nvSpPr>
              <p:cNvPr id="46" name="右箭头 45"/>
              <p:cNvSpPr/>
              <p:nvPr/>
            </p:nvSpPr>
            <p:spPr>
              <a:xfrm>
                <a:off x="7046080" y="3734351"/>
                <a:ext cx="187326" cy="12702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66577" name="TextBox 46"/>
              <p:cNvSpPr txBox="1">
                <a:spLocks noChangeArrowheads="1"/>
              </p:cNvSpPr>
              <p:nvPr/>
            </p:nvSpPr>
            <p:spPr bwMode="auto">
              <a:xfrm>
                <a:off x="7452320" y="3535090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sz="2400" b="1" baseline="-25000">
                    <a:latin typeface="Times New Roman" pitchFamily="18" charset="0"/>
                    <a:cs typeface="Times New Roman" pitchFamily="18" charset="0"/>
                  </a:rPr>
                  <a:t>W</a:t>
                </a:r>
                <a:endParaRPr lang="zh-CN" altLang="en-US" sz="2400" b="1" baseline="-25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6567" name="组合 14"/>
          <p:cNvGrpSpPr>
            <a:grpSpLocks/>
          </p:cNvGrpSpPr>
          <p:nvPr/>
        </p:nvGrpSpPr>
        <p:grpSpPr bwMode="auto">
          <a:xfrm>
            <a:off x="3995738" y="4292600"/>
            <a:ext cx="5040312" cy="2211388"/>
            <a:chOff x="3995936" y="4437112"/>
            <a:chExt cx="5040560" cy="2210762"/>
          </a:xfrm>
        </p:grpSpPr>
        <p:pic>
          <p:nvPicPr>
            <p:cNvPr id="6656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22554"/>
              <a:ext cx="2855391" cy="155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995936" y="4437112"/>
              <a:ext cx="4716694" cy="461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207</a:t>
              </a:r>
              <a:r>
                <a:rPr lang="en-US" altLang="zh-CN" sz="2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  <a:r>
                <a:rPr lang="en-US" altLang="zh-CN" sz="2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2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ZH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associative production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右箭头 56"/>
            <p:cNvSpPr/>
            <p:nvPr/>
          </p:nvSpPr>
          <p:spPr>
            <a:xfrm>
              <a:off x="7668004" y="5462347"/>
              <a:ext cx="187334" cy="1269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8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74389" y="5221115"/>
              <a:ext cx="1162107" cy="5840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Higgs</a:t>
              </a:r>
              <a:r>
                <a:rPr lang="en-US" altLang="zh-CN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zh-CN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226" y="6309832"/>
              <a:ext cx="3572051" cy="3380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*suppressed by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zh-CN" b="1" baseline="3000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@ LEP via </a:t>
              </a:r>
              <a:r>
                <a:rPr lang="en-US" altLang="zh-CN" sz="1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eeH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Yukawa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788024" y="889112"/>
            <a:ext cx="4283969" cy="3331976"/>
            <a:chOff x="4896543" y="1412776"/>
            <a:chExt cx="4283969" cy="3331976"/>
          </a:xfrm>
        </p:grpSpPr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543" y="1412776"/>
              <a:ext cx="4283969" cy="333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37932" y="1742849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altLang="zh-CN" sz="16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  <a:r>
                <a: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r>
                <a:rPr lang="en-US" altLang="zh-CN" sz="1600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98" y="764704"/>
            <a:ext cx="2967814" cy="459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843808" y="5445224"/>
            <a:ext cx="4599697" cy="584775"/>
            <a:chOff x="3356679" y="4890066"/>
            <a:chExt cx="4599697" cy="584775"/>
          </a:xfrm>
        </p:grpSpPr>
        <p:sp>
          <p:nvSpPr>
            <p:cNvPr id="23" name="TextBox 22"/>
            <p:cNvSpPr txBox="1"/>
            <p:nvPr/>
          </p:nvSpPr>
          <p:spPr>
            <a:xfrm>
              <a:off x="3356679" y="5013176"/>
              <a:ext cx="2034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@ 95% CL,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322513" y="4890066"/>
              <a:ext cx="2633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</a:t>
              </a:r>
              <a:r>
                <a:rPr lang="en-US" altLang="zh-CN" sz="2400" b="1" baseline="-25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 </a:t>
              </a:r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&gt;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114.4</a:t>
              </a:r>
              <a:r>
                <a:rPr lang="en-US" altLang="zh-CN" sz="2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400" dirty="0"/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2008" y="44624"/>
            <a:ext cx="903649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u="sng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itchFamily="18" charset="0"/>
              </a:rPr>
              <a:t>Results of direct search @ LEP</a:t>
            </a:r>
            <a:endParaRPr lang="en-US" altLang="zh-CN" sz="4400" u="sng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45544" y="6093296"/>
            <a:ext cx="6038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http://lephiggs.web.cern.ch/LEPHIGGS/www/Welcome.html </a:t>
            </a:r>
            <a:endParaRPr lang="zh-CN" altLang="en-US" sz="1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31840" y="1136819"/>
            <a:ext cx="1728192" cy="1212061"/>
            <a:chOff x="2915816" y="1268760"/>
            <a:chExt cx="1728192" cy="1212061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268760"/>
              <a:ext cx="1728192" cy="121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4087445" y="1988840"/>
              <a:ext cx="5565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4jet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43808" y="2564904"/>
            <a:ext cx="2011640" cy="1224136"/>
            <a:chOff x="2887235" y="2492896"/>
            <a:chExt cx="2011640" cy="1224136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1000" contras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3" y="2729813"/>
              <a:ext cx="1296145" cy="987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87235" y="2564904"/>
              <a:ext cx="1150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Dotum"/>
                </a:rPr>
                <a:t>① </a:t>
              </a:r>
              <a:r>
                <a:rPr lang="en-US" altLang="zh-CN" sz="12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Background:</a:t>
              </a:r>
              <a:endParaRPr lang="zh-CN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23928" y="2492896"/>
              <a:ext cx="974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US" altLang="zh-C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altLang="zh-CN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023964" y="4077072"/>
            <a:ext cx="2492252" cy="1296144"/>
            <a:chOff x="2555776" y="4941168"/>
            <a:chExt cx="2924300" cy="1638352"/>
          </a:xfrm>
        </p:grpSpPr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5013175"/>
              <a:ext cx="2924300" cy="156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076057" y="4941168"/>
              <a:ext cx="329532" cy="389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800000"/>
                  </a:solidFill>
                </a:rPr>
                <a:t>q</a:t>
              </a:r>
              <a:endParaRPr lang="zh-CN" altLang="en-US" sz="1400" b="1" dirty="0">
                <a:solidFill>
                  <a:srgbClr val="8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68815" y="5373216"/>
              <a:ext cx="329532" cy="389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800000"/>
                  </a:solidFill>
                </a:rPr>
                <a:t>q</a:t>
              </a:r>
              <a:endParaRPr lang="zh-CN" altLang="en-US" sz="1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98194" y="3923764"/>
            <a:ext cx="1601798" cy="369332"/>
            <a:chOff x="2898194" y="3789040"/>
            <a:chExt cx="1601798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2898194" y="3835207"/>
              <a:ext cx="779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otum"/>
                  <a:ea typeface="Dotum"/>
                </a:rPr>
                <a:t>②</a:t>
              </a:r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Dotum"/>
                </a:rPr>
                <a:t> </a:t>
              </a:r>
              <a:r>
                <a:rPr lang="en-US" altLang="zh-CN" sz="1200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Signal:</a:t>
              </a:r>
              <a:endParaRPr lang="zh-CN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2753" y="3789040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US" altLang="zh-CN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0.1</a:t>
              </a:r>
              <a:r>
                <a:rPr lang="en-US" altLang="zh-C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3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1">
            <a:extLst>
              <a:ext uri="{FF2B5EF4-FFF2-40B4-BE49-F238E27FC236}">
                <a16:creationId xmlns:a16="http://schemas.microsoft.com/office/drawing/2014/main" id="{F765EA67-42BF-4DF8-AD72-BC4304B73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0"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Mechanics of the SM EW</a:t>
            </a:r>
          </a:p>
        </p:txBody>
      </p:sp>
      <p:sp>
        <p:nvSpPr>
          <p:cNvPr id="8196" name="TextBox 7">
            <a:extLst>
              <a:ext uri="{FF2B5EF4-FFF2-40B4-BE49-F238E27FC236}">
                <a16:creationId xmlns:a16="http://schemas.microsoft.com/office/drawing/2014/main" id="{90169AD2-5F90-406A-B621-FC9D564E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738188"/>
            <a:ext cx="8116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Gauge theory : </a:t>
            </a:r>
            <a:r>
              <a:rPr kumimoji="0" lang="en-US" altLang="zh-CN" i="1" dirty="0">
                <a:solidFill>
                  <a:srgbClr val="FF0000"/>
                </a:solidFill>
                <a:latin typeface="Comic Sans MS" panose="030F0702030302020204" pitchFamily="66" charset="0"/>
              </a:rPr>
              <a:t>SU(2)</a:t>
            </a:r>
            <a:r>
              <a:rPr kumimoji="0" lang="en-US" altLang="zh-CN" i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kumimoji="0" lang="en-US" altLang="zh-CN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×</a:t>
            </a:r>
            <a:r>
              <a:rPr kumimoji="0" lang="en-US" altLang="zh-CN" i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U(1)</a:t>
            </a:r>
            <a:r>
              <a:rPr kumimoji="0" lang="en-US" altLang="zh-CN" i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</a:t>
            </a:r>
            <a:r>
              <a:rPr kumimoji="0" lang="en-US" altLang="zh-CN" sz="2000" dirty="0">
                <a:solidFill>
                  <a:srgbClr val="8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dirty="0">
                <a:solidFill>
                  <a:srgbClr val="8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altLang="zh-CN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i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Higgs</a:t>
            </a:r>
            <a:r>
              <a:rPr kumimoji="0" lang="en-US" altLang="zh-CN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zh-CN" i="1" dirty="0">
                <a:solidFill>
                  <a:srgbClr val="0000CC"/>
                </a:solidFill>
                <a:latin typeface="Comic Sans MS" panose="030F0702030302020204" pitchFamily="66" charset="0"/>
              </a:rPr>
              <a:t>SU(2)</a:t>
            </a:r>
            <a:r>
              <a:rPr kumimoji="0" lang="en-US" altLang="zh-CN" i="1" baseline="-25000" dirty="0">
                <a:solidFill>
                  <a:srgbClr val="0000CC"/>
                </a:solidFill>
                <a:latin typeface="Comic Sans MS" panose="030F0702030302020204" pitchFamily="66" charset="0"/>
              </a:rPr>
              <a:t>W </a:t>
            </a:r>
            <a:r>
              <a:rPr kumimoji="0"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 </a:t>
            </a:r>
            <a:r>
              <a:rPr kumimoji="0" lang="en-US" altLang="zh-CN" i="1" dirty="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U(1)</a:t>
            </a:r>
            <a:r>
              <a:rPr kumimoji="0" lang="en-US" altLang="zh-CN" i="1" baseline="-25000" dirty="0" err="1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zh-CN" altLang="en-US" sz="1800" dirty="0"/>
          </a:p>
        </p:txBody>
      </p:sp>
      <p:grpSp>
        <p:nvGrpSpPr>
          <p:cNvPr id="8197" name="组合 1">
            <a:extLst>
              <a:ext uri="{FF2B5EF4-FFF2-40B4-BE49-F238E27FC236}">
                <a16:creationId xmlns:a16="http://schemas.microsoft.com/office/drawing/2014/main" id="{4E740CCD-6AB4-4FF4-BCBF-0B8D890BB900}"/>
              </a:ext>
            </a:extLst>
          </p:cNvPr>
          <p:cNvGrpSpPr>
            <a:grpSpLocks/>
          </p:cNvGrpSpPr>
          <p:nvPr/>
        </p:nvGrpSpPr>
        <p:grpSpPr bwMode="auto">
          <a:xfrm>
            <a:off x="19050" y="1423988"/>
            <a:ext cx="7383463" cy="523875"/>
            <a:chOff x="19210" y="1423988"/>
            <a:chExt cx="7384005" cy="523875"/>
          </a:xfrm>
        </p:grpSpPr>
        <p:sp>
          <p:nvSpPr>
            <p:cNvPr id="8208" name="TextBox 8">
              <a:extLst>
                <a:ext uri="{FF2B5EF4-FFF2-40B4-BE49-F238E27FC236}">
                  <a16:creationId xmlns:a16="http://schemas.microsoft.com/office/drawing/2014/main" id="{D900BE12-651F-41A7-B735-CD814ABB4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0" y="1423988"/>
              <a:ext cx="712522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l"/>
              </a:pPr>
              <a:r>
                <a:rPr kumimoji="0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Parameters : weak </a:t>
              </a:r>
              <a:r>
                <a:rPr kumimoji="0" lang="en-US" altLang="zh-CN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</a:t>
              </a:r>
              <a:r>
                <a:rPr kumimoji="0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altLang="zh-CN" sz="1800" dirty="0"/>
                <a:t> </a:t>
              </a:r>
              <a:r>
                <a:rPr kumimoji="0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hypercharge</a:t>
              </a:r>
              <a:r>
                <a:rPr kumimoji="0" lang="en-US" altLang="zh-CN" sz="1600" dirty="0"/>
                <a:t> </a:t>
              </a:r>
              <a:r>
                <a:rPr kumimoji="0" lang="en-US" altLang="zh-CN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g’</a:t>
              </a:r>
              <a:r>
                <a:rPr kumimoji="0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vacuum expectation </a:t>
              </a:r>
              <a:r>
                <a:rPr kumimoji="0" lang="en-US" altLang="zh-CN" sz="2800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v</a:t>
              </a:r>
              <a:r>
                <a:rPr kumimoji="0" lang="en-US" altLang="zh-CN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en-US" altLang="zh-CN" sz="2800" b="1" i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kumimoji="0" lang="en-US" altLang="zh-CN" i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kumimoji="0" lang="en-US" altLang="zh-CN" i="1" dirty="0">
                  <a:solidFill>
                    <a:srgbClr val="000066"/>
                  </a:solidFill>
                  <a:latin typeface="Comic Sans MS" panose="030F0702030302020204" pitchFamily="66" charset="0"/>
                </a:rPr>
                <a:t>  </a:t>
              </a:r>
              <a:endParaRPr kumimoji="0" lang="zh-CN" altLang="en-US" sz="2000" dirty="0">
                <a:latin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右箭头 38">
              <a:extLst>
                <a:ext uri="{FF2B5EF4-FFF2-40B4-BE49-F238E27FC236}">
                  <a16:creationId xmlns:a16="http://schemas.microsoft.com/office/drawing/2014/main" id="{89D27DEC-5230-43B7-AD38-CF292DCF1F62}"/>
                </a:ext>
              </a:extLst>
            </p:cNvPr>
            <p:cNvSpPr/>
            <p:nvPr/>
          </p:nvSpPr>
          <p:spPr bwMode="auto">
            <a:xfrm>
              <a:off x="7092042" y="1577975"/>
              <a:ext cx="311173" cy="2143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8198" name="TextBox 8">
            <a:extLst>
              <a:ext uri="{FF2B5EF4-FFF2-40B4-BE49-F238E27FC236}">
                <a16:creationId xmlns:a16="http://schemas.microsoft.com/office/drawing/2014/main" id="{ABDCF6A0-AC9C-418B-B961-87378C2B9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2293938"/>
            <a:ext cx="712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“</a:t>
            </a:r>
            <a:r>
              <a:rPr kumimoji="0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constant”s</a:t>
            </a:r>
            <a:r>
              <a:rPr kumimoji="0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zh-CN" altLang="en-US" sz="2000" dirty="0"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199" name="组合 2">
            <a:extLst>
              <a:ext uri="{FF2B5EF4-FFF2-40B4-BE49-F238E27FC236}">
                <a16:creationId xmlns:a16="http://schemas.microsoft.com/office/drawing/2014/main" id="{4E59DBCA-C3A3-4C54-8BE5-DC3ABF813EF8}"/>
              </a:ext>
            </a:extLst>
          </p:cNvPr>
          <p:cNvGrpSpPr>
            <a:grpSpLocks/>
          </p:cNvGrpSpPr>
          <p:nvPr/>
        </p:nvGrpSpPr>
        <p:grpSpPr bwMode="auto">
          <a:xfrm>
            <a:off x="257175" y="2889250"/>
            <a:ext cx="8347075" cy="2165350"/>
            <a:chOff x="279400" y="3109913"/>
            <a:chExt cx="8347075" cy="2165350"/>
          </a:xfrm>
        </p:grpSpPr>
        <p:graphicFrame>
          <p:nvGraphicFramePr>
            <p:cNvPr id="8201" name="Object 16">
              <a:extLst>
                <a:ext uri="{FF2B5EF4-FFF2-40B4-BE49-F238E27FC236}">
                  <a16:creationId xmlns:a16="http://schemas.microsoft.com/office/drawing/2014/main" id="{425F1C69-B78B-426C-841B-3D7BDBF2923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549525" y="3157538"/>
            <a:ext cx="2730500" cy="815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0" name="Equation" r:id="rId4" imgW="1346040" imgH="444240" progId="Equation.DSMT4">
                    <p:embed/>
                  </p:oleObj>
                </mc:Choice>
                <mc:Fallback>
                  <p:oleObj name="Equation" r:id="rId4" imgW="1346040" imgH="444240" progId="Equation.DSMT4">
                    <p:embed/>
                    <p:pic>
                      <p:nvPicPr>
                        <p:cNvPr id="8201" name="Object 16">
                          <a:extLst>
                            <a:ext uri="{FF2B5EF4-FFF2-40B4-BE49-F238E27FC236}">
                              <a16:creationId xmlns:a16="http://schemas.microsoft.com/office/drawing/2014/main" id="{425F1C69-B78B-426C-841B-3D7BDBF2923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9525" y="3157538"/>
                          <a:ext cx="2730500" cy="815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2" name="Object 18">
              <a:extLst>
                <a:ext uri="{FF2B5EF4-FFF2-40B4-BE49-F238E27FC236}">
                  <a16:creationId xmlns:a16="http://schemas.microsoft.com/office/drawing/2014/main" id="{82F27E44-A7EB-4472-AEF2-C8103E62FD0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79463" y="4457701"/>
            <a:ext cx="1857375" cy="817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1" name="Equation" r:id="rId6" imgW="888840" imgH="431640" progId="Equation.DSMT4">
                    <p:embed/>
                  </p:oleObj>
                </mc:Choice>
                <mc:Fallback>
                  <p:oleObj name="Equation" r:id="rId6" imgW="888840" imgH="431640" progId="Equation.DSMT4">
                    <p:embed/>
                    <p:pic>
                      <p:nvPicPr>
                        <p:cNvPr id="8202" name="Object 18">
                          <a:extLst>
                            <a:ext uri="{FF2B5EF4-FFF2-40B4-BE49-F238E27FC236}">
                              <a16:creationId xmlns:a16="http://schemas.microsoft.com/office/drawing/2014/main" id="{82F27E44-A7EB-4472-AEF2-C8103E62FD0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9463" y="4457701"/>
                          <a:ext cx="1857375" cy="817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3" name="Object 29">
              <a:extLst>
                <a:ext uri="{FF2B5EF4-FFF2-40B4-BE49-F238E27FC236}">
                  <a16:creationId xmlns:a16="http://schemas.microsoft.com/office/drawing/2014/main" id="{61791017-E0C7-4EF4-9E05-618F8470333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209925" y="4452938"/>
            <a:ext cx="1514475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2" name="Equation" r:id="rId8" imgW="660240" imgH="393480" progId="Equation.DSMT4">
                    <p:embed/>
                  </p:oleObj>
                </mc:Choice>
                <mc:Fallback>
                  <p:oleObj name="Equation" r:id="rId8" imgW="660240" imgH="393480" progId="Equation.DSMT4">
                    <p:embed/>
                    <p:pic>
                      <p:nvPicPr>
                        <p:cNvPr id="8203" name="Object 29">
                          <a:extLst>
                            <a:ext uri="{FF2B5EF4-FFF2-40B4-BE49-F238E27FC236}">
                              <a16:creationId xmlns:a16="http://schemas.microsoft.com/office/drawing/2014/main" id="{61791017-E0C7-4EF4-9E05-618F847033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9925" y="4452938"/>
                          <a:ext cx="1514475" cy="817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4" name="Object 5">
              <a:extLst>
                <a:ext uri="{FF2B5EF4-FFF2-40B4-BE49-F238E27FC236}">
                  <a16:creationId xmlns:a16="http://schemas.microsoft.com/office/drawing/2014/main" id="{02CC8724-84AF-42AC-A692-DD3B4CF7D63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664663" y="4578873"/>
            <a:ext cx="1785937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3" name="Equation" r:id="rId10" imgW="761760" imgH="253800" progId="Equation.DSMT4">
                    <p:embed/>
                  </p:oleObj>
                </mc:Choice>
                <mc:Fallback>
                  <p:oleObj name="Equation" r:id="rId10" imgW="761760" imgH="253800" progId="Equation.DSMT4">
                    <p:embed/>
                    <p:pic>
                      <p:nvPicPr>
                        <p:cNvPr id="8204" name="Object 5">
                          <a:extLst>
                            <a:ext uri="{FF2B5EF4-FFF2-40B4-BE49-F238E27FC236}">
                              <a16:creationId xmlns:a16="http://schemas.microsoft.com/office/drawing/2014/main" id="{02CC8724-84AF-42AC-A692-DD3B4CF7D6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4663" y="4578873"/>
                          <a:ext cx="1785937" cy="554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5" name="Object 17">
              <a:extLst>
                <a:ext uri="{FF2B5EF4-FFF2-40B4-BE49-F238E27FC236}">
                  <a16:creationId xmlns:a16="http://schemas.microsoft.com/office/drawing/2014/main" id="{BED25B23-97D7-4273-9455-1B69A72B5E3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79400" y="3228975"/>
            <a:ext cx="1817688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4" name="Equation" r:id="rId12" imgW="774364" imgH="342751" progId="Equation.DSMT4">
                    <p:embed/>
                  </p:oleObj>
                </mc:Choice>
                <mc:Fallback>
                  <p:oleObj name="Equation" r:id="rId12" imgW="774364" imgH="342751" progId="Equation.DSMT4">
                    <p:embed/>
                    <p:pic>
                      <p:nvPicPr>
                        <p:cNvPr id="8205" name="Object 17">
                          <a:extLst>
                            <a:ext uri="{FF2B5EF4-FFF2-40B4-BE49-F238E27FC236}">
                              <a16:creationId xmlns:a16="http://schemas.microsoft.com/office/drawing/2014/main" id="{BED25B23-97D7-4273-9455-1B69A72B5E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400" y="3228975"/>
                          <a:ext cx="1817688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6" name="对象 2">
              <a:extLst>
                <a:ext uri="{FF2B5EF4-FFF2-40B4-BE49-F238E27FC236}">
                  <a16:creationId xmlns:a16="http://schemas.microsoft.com/office/drawing/2014/main" id="{F26F0022-CC0B-45F9-8C29-1E36E43F8C0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932488" y="3109913"/>
            <a:ext cx="2693987" cy="93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5" name="Equation" r:id="rId14" imgW="1460160" imgH="457200" progId="Equation.DSMT4">
                    <p:embed/>
                  </p:oleObj>
                </mc:Choice>
                <mc:Fallback>
                  <p:oleObj name="Equation" r:id="rId14" imgW="1460160" imgH="457200" progId="Equation.DSMT4">
                    <p:embed/>
                    <p:pic>
                      <p:nvPicPr>
                        <p:cNvPr id="8206" name="对象 2">
                          <a:extLst>
                            <a:ext uri="{FF2B5EF4-FFF2-40B4-BE49-F238E27FC236}">
                              <a16:creationId xmlns:a16="http://schemas.microsoft.com/office/drawing/2014/main" id="{F26F0022-CC0B-45F9-8C29-1E36E43F8C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32488" y="3109913"/>
                          <a:ext cx="2693987" cy="933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7" name="Object 18">
              <a:extLst>
                <a:ext uri="{FF2B5EF4-FFF2-40B4-BE49-F238E27FC236}">
                  <a16:creationId xmlns:a16="http://schemas.microsoft.com/office/drawing/2014/main" id="{EC74A6CE-63C3-453E-BCBE-8D6F68BD4C8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276577" y="4570413"/>
            <a:ext cx="685800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86" name="公式" r:id="rId16" imgW="342751" imgH="253890" progId="Equation.3">
                    <p:embed/>
                  </p:oleObj>
                </mc:Choice>
                <mc:Fallback>
                  <p:oleObj name="公式" r:id="rId16" imgW="342751" imgH="253890" progId="Equation.3">
                    <p:embed/>
                    <p:pic>
                      <p:nvPicPr>
                        <p:cNvPr id="8207" name="Object 18">
                          <a:extLst>
                            <a:ext uri="{FF2B5EF4-FFF2-40B4-BE49-F238E27FC236}">
                              <a16:creationId xmlns:a16="http://schemas.microsoft.com/office/drawing/2014/main" id="{EC74A6CE-63C3-453E-BCBE-8D6F68BD4C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6577" y="4570413"/>
                          <a:ext cx="685800" cy="566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200" name="文本框 8">
            <a:extLst>
              <a:ext uri="{FF2B5EF4-FFF2-40B4-BE49-F238E27FC236}">
                <a16:creationId xmlns:a16="http://schemas.microsoft.com/office/drawing/2014/main" id="{24312F51-24D4-4286-97CF-7999EEA62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93" y="5478463"/>
            <a:ext cx="84750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0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Over-constraint for the electroweak SU(2)</a:t>
            </a:r>
            <a:r>
              <a:rPr kumimoji="0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U(1)</a:t>
            </a:r>
            <a:r>
              <a:rPr kumimoji="0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symmetry breaking mechanism</a:t>
            </a:r>
            <a:endParaRPr kumimoji="0"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44"/>
          <p:cNvSpPr>
            <a:spLocks noChangeArrowheads="1"/>
          </p:cNvSpPr>
          <p:nvPr/>
        </p:nvSpPr>
        <p:spPr bwMode="auto">
          <a:xfrm>
            <a:off x="36528" y="2770188"/>
            <a:ext cx="1441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精细结构常数：</a:t>
            </a:r>
          </a:p>
        </p:txBody>
      </p:sp>
      <p:sp>
        <p:nvSpPr>
          <p:cNvPr id="18" name="矩形 44"/>
          <p:cNvSpPr>
            <a:spLocks noChangeArrowheads="1"/>
          </p:cNvSpPr>
          <p:nvPr/>
        </p:nvSpPr>
        <p:spPr bwMode="auto">
          <a:xfrm>
            <a:off x="2221811" y="2731313"/>
            <a:ext cx="1441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费米耦合常数：</a:t>
            </a: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5630158" y="2699183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弱混合角：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95747" y="4094162"/>
            <a:ext cx="1435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Z</a:t>
            </a:r>
            <a:r>
              <a:rPr lang="en-US" altLang="zh-CN" sz="1400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0</a:t>
            </a: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玻色子质量：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942520" y="4094162"/>
            <a:ext cx="15520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W</a:t>
            </a:r>
            <a:r>
              <a:rPr lang="en-US" altLang="zh-CN" sz="1400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±</a:t>
            </a: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玻色子质量：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4795364" y="4089803"/>
            <a:ext cx="1396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Top</a:t>
            </a: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夸克质量：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325769" y="4086065"/>
            <a:ext cx="153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Higgs</a:t>
            </a: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粒子质量：</a:t>
            </a:r>
          </a:p>
        </p:txBody>
      </p:sp>
    </p:spTree>
    <p:extLst>
      <p:ext uri="{BB962C8B-B14F-4D97-AF65-F5344CB8AC3E}">
        <p14:creationId xmlns:p14="http://schemas.microsoft.com/office/powerpoint/2010/main" val="10045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5267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11"/>
          <p:cNvSpPr txBox="1">
            <a:spLocks noChangeArrowheads="1"/>
          </p:cNvSpPr>
          <p:nvPr/>
        </p:nvSpPr>
        <p:spPr bwMode="auto">
          <a:xfrm>
            <a:off x="1377950" y="36513"/>
            <a:ext cx="6513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</a:rPr>
              <a:t>Standard Model(SM): Interactions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261440" y="1268413"/>
            <a:ext cx="279916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自旋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J=1/2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费米子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40815" y="1907540"/>
            <a:ext cx="3681010" cy="1306515"/>
            <a:chOff x="5340815" y="1907540"/>
            <a:chExt cx="3681010" cy="1306515"/>
          </a:xfrm>
        </p:grpSpPr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5340815" y="1907540"/>
              <a:ext cx="121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r>
                <a:rPr lang="en-US" altLang="zh-CN" sz="1800" b="1" u="sng" dirty="0"/>
                <a:t>Quark</a:t>
              </a:r>
              <a:r>
                <a:rPr lang="en-US" altLang="zh-CN" sz="1800" b="1" dirty="0" smtClean="0"/>
                <a:t>:</a:t>
              </a:r>
              <a:endPara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 bwMode="auto">
            <a:xfrm>
              <a:off x="5724128" y="2247255"/>
              <a:ext cx="278473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分数电荷 </a:t>
              </a:r>
              <a:r>
                <a:rPr lang="en-US" altLang="zh-CN" sz="2400" dirty="0" smtClean="0"/>
                <a:t>+</a:t>
              </a: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zh-CN" altLang="en-U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色禁闭</a:t>
              </a:r>
              <a:endPara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/>
          </p:nvSpPr>
          <p:spPr bwMode="auto">
            <a:xfrm>
              <a:off x="5419557" y="2752390"/>
              <a:ext cx="360226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北京正负电子对撞机</a:t>
              </a: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BES</a:t>
              </a:r>
              <a:endPara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353521" y="4099347"/>
            <a:ext cx="3668304" cy="1375494"/>
            <a:chOff x="5353521" y="4099347"/>
            <a:chExt cx="3668304" cy="1375494"/>
          </a:xfrm>
        </p:grpSpPr>
        <p:grpSp>
          <p:nvGrpSpPr>
            <p:cNvPr id="17" name="组合 26"/>
            <p:cNvGrpSpPr>
              <a:grpSpLocks/>
            </p:cNvGrpSpPr>
            <p:nvPr/>
          </p:nvGrpSpPr>
          <p:grpSpPr bwMode="auto">
            <a:xfrm>
              <a:off x="5353521" y="4099347"/>
              <a:ext cx="3668304" cy="841821"/>
              <a:chOff x="5364088" y="980728"/>
              <a:chExt cx="3922496" cy="886133"/>
            </a:xfrm>
          </p:grpSpPr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5364088" y="980728"/>
                <a:ext cx="1411034" cy="388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r>
                  <a:rPr lang="en-US" altLang="zh-CN" sz="1800" b="1" u="sng" dirty="0"/>
                  <a:t>Lepton</a:t>
                </a:r>
                <a:r>
                  <a:rPr lang="en-US" altLang="zh-CN" sz="1800" b="1" dirty="0" smtClean="0"/>
                  <a:t>:</a:t>
                </a:r>
                <a:endPara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760375" y="1380895"/>
                <a:ext cx="3526209" cy="4859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中微子振荡 </a:t>
                </a:r>
                <a:r>
                  <a:rPr lang="en-US" altLang="zh-CN" sz="2400" dirty="0" smtClean="0"/>
                  <a:t>+ </a:t>
                </a:r>
                <a:r>
                  <a:rPr lang="en-US" altLang="zh-CN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破坏</a:t>
                </a:r>
                <a:r>
                  <a:rPr lang="en-US" altLang="zh-CN" sz="2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CN" alt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 bwMode="auto">
            <a:xfrm>
              <a:off x="6172262" y="5013176"/>
              <a:ext cx="240142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r>
                <a:rPr lang="el-GR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vs.</a:t>
              </a: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大亚湾</a:t>
              </a:r>
              <a:endPara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6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52"/>
          <p:cNvSpPr>
            <a:spLocks noChangeArrowheads="1"/>
          </p:cNvSpPr>
          <p:nvPr/>
        </p:nvSpPr>
        <p:spPr bwMode="auto">
          <a:xfrm>
            <a:off x="0" y="836613"/>
            <a:ext cx="1741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i="1" u="sng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State of the art</a:t>
            </a:r>
            <a:endParaRPr lang="zh-CN" altLang="en-US" sz="2000" b="1" i="1" u="sng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515" name="组合 1"/>
          <p:cNvGrpSpPr>
            <a:grpSpLocks/>
          </p:cNvGrpSpPr>
          <p:nvPr/>
        </p:nvGrpSpPr>
        <p:grpSpPr bwMode="auto">
          <a:xfrm>
            <a:off x="684213" y="1470025"/>
            <a:ext cx="7920235" cy="3419475"/>
            <a:chOff x="683568" y="1828800"/>
            <a:chExt cx="7920917" cy="3419564"/>
          </a:xfrm>
        </p:grpSpPr>
        <p:grpSp>
          <p:nvGrpSpPr>
            <p:cNvPr id="64518" name="组合 50"/>
            <p:cNvGrpSpPr>
              <a:grpSpLocks/>
            </p:cNvGrpSpPr>
            <p:nvPr/>
          </p:nvGrpSpPr>
          <p:grpSpPr bwMode="auto">
            <a:xfrm>
              <a:off x="762000" y="1870999"/>
              <a:ext cx="5148298" cy="2667664"/>
              <a:chOff x="500034" y="3529412"/>
              <a:chExt cx="3857652" cy="2163315"/>
            </a:xfrm>
          </p:grpSpPr>
          <p:pic>
            <p:nvPicPr>
              <p:cNvPr id="64526" name="Picture 2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30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442" y="3529412"/>
                <a:ext cx="3124864" cy="366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27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30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35" y="3999670"/>
                <a:ext cx="3857651" cy="391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28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0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443" y="4584552"/>
                <a:ext cx="3267739" cy="344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4529" name="组合 40"/>
              <p:cNvGrpSpPr>
                <a:grpSpLocks/>
              </p:cNvGrpSpPr>
              <p:nvPr/>
            </p:nvGrpSpPr>
            <p:grpSpPr bwMode="auto">
              <a:xfrm>
                <a:off x="500034" y="5093814"/>
                <a:ext cx="3286148" cy="598913"/>
                <a:chOff x="1000100" y="5448964"/>
                <a:chExt cx="3286148" cy="598913"/>
              </a:xfrm>
            </p:grpSpPr>
            <p:pic>
              <p:nvPicPr>
                <p:cNvPr id="64530" name="Picture 2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-30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0100" y="5525190"/>
                  <a:ext cx="1143008" cy="313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531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109542" y="5448964"/>
                  <a:ext cx="289717" cy="424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800">
                      <a:latin typeface="Times New Roman" pitchFamily="18" charset="0"/>
                      <a:cs typeface="Times New Roman" pitchFamily="18" charset="0"/>
                    </a:rPr>
                    <a:t>=</a:t>
                  </a:r>
                  <a:endParaRPr lang="zh-CN" altLang="en-US" sz="28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64532" name="Picture 2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-30000" contras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28860" y="5448964"/>
                  <a:ext cx="1857388" cy="598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4519" name="TextBox 25"/>
            <p:cNvSpPr txBox="1">
              <a:spLocks noChangeArrowheads="1"/>
            </p:cNvSpPr>
            <p:nvPr/>
          </p:nvSpPr>
          <p:spPr bwMode="auto">
            <a:xfrm>
              <a:off x="6247198" y="1828800"/>
              <a:ext cx="989142" cy="46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/>
                <a:t>(</a:t>
              </a:r>
              <a:r>
                <a:rPr lang="en-US" altLang="zh-CN" sz="24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400" baseline="300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±</a:t>
              </a:r>
              <a:r>
                <a:rPr lang="en-US" altLang="zh-CN" sz="24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i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altLang="zh-CN" sz="2400" i="1" baseline="-250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/>
                <a:t>)</a:t>
              </a:r>
              <a:endParaRPr lang="zh-CN" altLang="en-US" sz="2400"/>
            </a:p>
          </p:txBody>
        </p:sp>
        <p:sp>
          <p:nvSpPr>
            <p:cNvPr id="64520" name="TextBox 28"/>
            <p:cNvSpPr txBox="1">
              <a:spLocks noChangeArrowheads="1"/>
            </p:cNvSpPr>
            <p:nvPr/>
          </p:nvSpPr>
          <p:spPr bwMode="auto">
            <a:xfrm>
              <a:off x="6105561" y="2444127"/>
              <a:ext cx="2047889" cy="46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/>
                <a:t>(</a:t>
              </a:r>
              <a:r>
                <a:rPr lang="en-US" altLang="zh-CN" sz="2400">
                  <a:solidFill>
                    <a:srgbClr val="000066"/>
                  </a:solidFill>
                  <a:latin typeface="Symbol" pitchFamily="18" charset="2"/>
                </a:rPr>
                <a:t>m</a:t>
              </a:r>
              <a:r>
                <a:rPr lang="en-US" altLang="zh-CN" sz="2400" baseline="300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±</a:t>
              </a:r>
              <a:r>
                <a:rPr lang="en-US" altLang="zh-CN" sz="24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lifetime</a:t>
              </a:r>
              <a:r>
                <a:rPr lang="en-US" altLang="zh-CN" sz="2400"/>
                <a:t>)</a:t>
              </a:r>
              <a:endParaRPr lang="zh-CN" altLang="en-US" sz="2400"/>
            </a:p>
          </p:txBody>
        </p:sp>
        <p:sp>
          <p:nvSpPr>
            <p:cNvPr id="64521" name="TextBox 30"/>
            <p:cNvSpPr txBox="1">
              <a:spLocks noChangeArrowheads="1"/>
            </p:cNvSpPr>
            <p:nvPr/>
          </p:nvSpPr>
          <p:spPr bwMode="auto">
            <a:xfrm>
              <a:off x="6276961" y="3099130"/>
              <a:ext cx="2327524" cy="46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/>
                <a:t>(</a:t>
              </a:r>
              <a:r>
                <a:rPr lang="en-US" altLang="zh-CN" sz="24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Z line-shape</a:t>
              </a:r>
              <a:r>
                <a:rPr lang="en-US" altLang="zh-CN" sz="2400" dirty="0"/>
                <a:t>)</a:t>
              </a:r>
              <a:endParaRPr lang="zh-CN" altLang="en-US" sz="2400" dirty="0"/>
            </a:p>
          </p:txBody>
        </p:sp>
        <p:sp>
          <p:nvSpPr>
            <p:cNvPr id="64522" name="TextBox 41"/>
            <p:cNvSpPr txBox="1">
              <a:spLocks noChangeArrowheads="1"/>
            </p:cNvSpPr>
            <p:nvPr/>
          </p:nvSpPr>
          <p:spPr bwMode="auto">
            <a:xfrm>
              <a:off x="5953879" y="3619569"/>
              <a:ext cx="1714512" cy="46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/>
                <a:t>(</a:t>
              </a:r>
              <a:r>
                <a:rPr lang="en-US" altLang="zh-CN" sz="24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LEP </a:t>
              </a:r>
              <a:r>
                <a:rPr lang="en-US" altLang="zh-CN" sz="2400" dirty="0"/>
                <a:t>)</a:t>
              </a:r>
              <a:endParaRPr lang="zh-CN" altLang="en-US" sz="2400" dirty="0"/>
            </a:p>
          </p:txBody>
        </p:sp>
        <p:sp>
          <p:nvSpPr>
            <p:cNvPr id="64523" name="TextBox 42"/>
            <p:cNvSpPr txBox="1">
              <a:spLocks noChangeArrowheads="1"/>
            </p:cNvSpPr>
            <p:nvPr/>
          </p:nvSpPr>
          <p:spPr bwMode="auto">
            <a:xfrm>
              <a:off x="6241343" y="4076883"/>
              <a:ext cx="1643073" cy="46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/>
                <a:t>(</a:t>
              </a:r>
              <a:r>
                <a:rPr lang="en-US" altLang="zh-CN" sz="240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Tevatron</a:t>
              </a:r>
              <a:r>
                <a:rPr lang="en-US" altLang="zh-CN" sz="2400"/>
                <a:t>) </a:t>
              </a:r>
              <a:endParaRPr lang="zh-CN" altLang="en-US" sz="2400"/>
            </a:p>
          </p:txBody>
        </p:sp>
        <p:sp>
          <p:nvSpPr>
            <p:cNvPr id="64524" name="TextBox 32"/>
            <p:cNvSpPr txBox="1">
              <a:spLocks noChangeArrowheads="1"/>
            </p:cNvSpPr>
            <p:nvPr/>
          </p:nvSpPr>
          <p:spPr bwMode="auto">
            <a:xfrm>
              <a:off x="683568" y="4725144"/>
              <a:ext cx="4841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>
                  <a:latin typeface="Times New Roman" pitchFamily="18" charset="0"/>
                  <a:cs typeface="Times New Roman" pitchFamily="18" charset="0"/>
                </a:rPr>
                <a:t>sin</a:t>
              </a:r>
              <a:r>
                <a:rPr lang="en-US" altLang="zh-CN" sz="2800" baseline="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800">
                  <a:latin typeface="Symbol" pitchFamily="18" charset="2"/>
                  <a:cs typeface="Times New Roman" pitchFamily="18" charset="0"/>
                </a:rPr>
                <a:t>q</a:t>
              </a:r>
              <a:r>
                <a:rPr lang="en-US" altLang="zh-CN" sz="2800" baseline="-25000">
                  <a:cs typeface="Times New Roman" pitchFamily="18" charset="0"/>
                </a:rPr>
                <a:t>W</a:t>
              </a:r>
              <a:r>
                <a:rPr lang="en-US" altLang="zh-CN" sz="2800" baseline="30000">
                  <a:cs typeface="Times New Roman" pitchFamily="18" charset="0"/>
                </a:rPr>
                <a:t>  </a:t>
              </a:r>
              <a:r>
                <a:rPr lang="en-US" altLang="zh-CN" sz="280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altLang="zh-CN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800">
                  <a:latin typeface="Times New Roman" pitchFamily="18" charset="0"/>
                  <a:cs typeface="Times New Roman" pitchFamily="18" charset="0"/>
                </a:rPr>
                <a:t> 0.23152±0.00014</a:t>
              </a:r>
              <a:endParaRPr lang="en-GB" altLang="zh-C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25" name="TextBox 30"/>
            <p:cNvSpPr txBox="1">
              <a:spLocks noChangeArrowheads="1"/>
            </p:cNvSpPr>
            <p:nvPr/>
          </p:nvSpPr>
          <p:spPr bwMode="auto">
            <a:xfrm>
              <a:off x="6276911" y="4786584"/>
              <a:ext cx="2183546" cy="46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/>
                <a:t>(</a:t>
              </a:r>
              <a:r>
                <a:rPr lang="en-US" altLang="zh-CN" sz="24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Z line-shape</a:t>
              </a:r>
              <a:r>
                <a:rPr lang="en-US" altLang="zh-CN" sz="2400" dirty="0"/>
                <a:t>)</a:t>
              </a:r>
              <a:endParaRPr lang="zh-CN" altLang="en-US" sz="2400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684213" y="2640209"/>
            <a:ext cx="7775575" cy="23848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36963" y="5241925"/>
            <a:ext cx="14430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6F5B2C-40A5-44F1-B359-323DF738F6F4}"/>
              </a:ext>
            </a:extLst>
          </p:cNvPr>
          <p:cNvSpPr/>
          <p:nvPr/>
        </p:nvSpPr>
        <p:spPr>
          <a:xfrm>
            <a:off x="684212" y="1403419"/>
            <a:ext cx="7775575" cy="62315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8"/>
          <p:cNvSpPr>
            <a:spLocks noChangeArrowheads="1"/>
          </p:cNvSpPr>
          <p:nvPr/>
        </p:nvSpPr>
        <p:spPr bwMode="auto">
          <a:xfrm>
            <a:off x="715963" y="5054947"/>
            <a:ext cx="4389437" cy="822325"/>
          </a:xfrm>
          <a:prstGeom prst="roundRect">
            <a:avLst>
              <a:gd name="adj" fmla="val 1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246" name="Text Box 266"/>
          <p:cNvSpPr txBox="1">
            <a:spLocks noChangeArrowheads="1"/>
          </p:cNvSpPr>
          <p:nvPr/>
        </p:nvSpPr>
        <p:spPr bwMode="auto">
          <a:xfrm>
            <a:off x="1487032" y="91727"/>
            <a:ext cx="66271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Bounds on Higgs Mass (up to 2007) </a:t>
            </a:r>
          </a:p>
        </p:txBody>
      </p:sp>
      <p:grpSp>
        <p:nvGrpSpPr>
          <p:cNvPr id="10247" name="组合 27"/>
          <p:cNvGrpSpPr>
            <a:grpSpLocks/>
          </p:cNvGrpSpPr>
          <p:nvPr/>
        </p:nvGrpSpPr>
        <p:grpSpPr bwMode="auto">
          <a:xfrm>
            <a:off x="5033963" y="2345084"/>
            <a:ext cx="3271837" cy="2740025"/>
            <a:chOff x="5455282" y="665163"/>
            <a:chExt cx="5057776" cy="4210051"/>
          </a:xfrm>
        </p:grpSpPr>
        <p:pic>
          <p:nvPicPr>
            <p:cNvPr id="10258" name="Picture 20"/>
            <p:cNvPicPr>
              <a:picLocks noChangeAspect="1" noChangeArrowheads="1"/>
            </p:cNvPicPr>
            <p:nvPr/>
          </p:nvPicPr>
          <p:blipFill>
            <a:blip r:embed="rId3" cstate="print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283" y="665163"/>
              <a:ext cx="5057775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圆角矩形 25"/>
            <p:cNvSpPr/>
            <p:nvPr/>
          </p:nvSpPr>
          <p:spPr>
            <a:xfrm>
              <a:off x="5455282" y="4038571"/>
              <a:ext cx="792654" cy="8366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455282" y="3962955"/>
              <a:ext cx="336203" cy="15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165572"/>
            <a:ext cx="1909762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矩形 15"/>
          <p:cNvSpPr>
            <a:spLocks noChangeArrowheads="1"/>
          </p:cNvSpPr>
          <p:nvPr/>
        </p:nvSpPr>
        <p:spPr bwMode="auto">
          <a:xfrm>
            <a:off x="0" y="857850"/>
            <a:ext cx="2730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GB" altLang="zh-CN" dirty="0"/>
              <a:t> Direct searches @ LEP</a:t>
            </a:r>
          </a:p>
        </p:txBody>
      </p:sp>
      <p:sp>
        <p:nvSpPr>
          <p:cNvPr id="10250" name="矩形 16"/>
          <p:cNvSpPr>
            <a:spLocks noChangeArrowheads="1"/>
          </p:cNvSpPr>
          <p:nvPr/>
        </p:nvSpPr>
        <p:spPr bwMode="auto">
          <a:xfrm>
            <a:off x="4883944" y="853341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GB" altLang="zh-CN"/>
              <a:t> Indirect constraints: </a:t>
            </a:r>
            <a:r>
              <a:rPr lang="en-GB" altLang="zh-CN" sz="1600">
                <a:solidFill>
                  <a:srgbClr val="000099"/>
                </a:solidFill>
              </a:rPr>
              <a:t>e.g. precision of M</a:t>
            </a:r>
            <a:r>
              <a:rPr lang="en-GB" altLang="zh-CN" sz="1600" baseline="-25000">
                <a:solidFill>
                  <a:srgbClr val="000099"/>
                </a:solidFill>
              </a:rPr>
              <a:t>w</a:t>
            </a:r>
          </a:p>
        </p:txBody>
      </p:sp>
      <p:grpSp>
        <p:nvGrpSpPr>
          <p:cNvPr id="10251" name="组合 18"/>
          <p:cNvGrpSpPr>
            <a:grpSpLocks/>
          </p:cNvGrpSpPr>
          <p:nvPr/>
        </p:nvGrpSpPr>
        <p:grpSpPr bwMode="auto">
          <a:xfrm>
            <a:off x="152400" y="1811684"/>
            <a:ext cx="3692525" cy="4040188"/>
            <a:chOff x="666750" y="1520677"/>
            <a:chExt cx="3693300" cy="4039581"/>
          </a:xfrm>
        </p:grpSpPr>
        <p:pic>
          <p:nvPicPr>
            <p:cNvPr id="10256" name="Picture 2" descr="w06_blueban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" y="1520677"/>
              <a:ext cx="3676650" cy="4039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7" name="TextBox 17"/>
            <p:cNvSpPr txBox="1">
              <a:spLocks noChangeArrowheads="1"/>
            </p:cNvSpPr>
            <p:nvPr/>
          </p:nvSpPr>
          <p:spPr bwMode="auto">
            <a:xfrm>
              <a:off x="990600" y="4953000"/>
              <a:ext cx="336945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GB" altLang="zh-CN" sz="2400">
                  <a:solidFill>
                    <a:srgbClr val="000099"/>
                  </a:solidFill>
                </a:rPr>
                <a:t>m</a:t>
              </a:r>
              <a:r>
                <a:rPr lang="en-GB" altLang="zh-CN" sz="2400" baseline="-25000">
                  <a:solidFill>
                    <a:srgbClr val="000099"/>
                  </a:solidFill>
                </a:rPr>
                <a:t>H</a:t>
              </a:r>
              <a:r>
                <a:rPr lang="en-GB" altLang="zh-CN" sz="2400">
                  <a:solidFill>
                    <a:srgbClr val="000099"/>
                  </a:solidFill>
                </a:rPr>
                <a:t>&gt;114 GeV </a:t>
              </a:r>
              <a:r>
                <a:rPr lang="en-GB" altLang="zh-CN" sz="2400"/>
                <a:t>@95%CL</a:t>
              </a:r>
            </a:p>
          </p:txBody>
        </p:sp>
      </p:grpSp>
      <p:pic>
        <p:nvPicPr>
          <p:cNvPr id="10252" name="Picture 6" descr="CorrRad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278284"/>
            <a:ext cx="17557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7" descr="CorrRad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4484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Box 19"/>
          <p:cNvSpPr txBox="1">
            <a:spLocks noChangeArrowheads="1"/>
          </p:cNvSpPr>
          <p:nvPr/>
        </p:nvSpPr>
        <p:spPr bwMode="auto">
          <a:xfrm>
            <a:off x="6396038" y="2907059"/>
            <a:ext cx="114776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200"/>
              <a:t>Summer 2007</a:t>
            </a:r>
            <a:endParaRPr lang="en-GB" altLang="zh-CN" sz="1200"/>
          </a:p>
        </p:txBody>
      </p:sp>
      <p:sp>
        <p:nvSpPr>
          <p:cNvPr id="10255" name="Text Box 10"/>
          <p:cNvSpPr txBox="1">
            <a:spLocks noChangeArrowheads="1"/>
          </p:cNvSpPr>
          <p:nvPr/>
        </p:nvSpPr>
        <p:spPr bwMode="auto">
          <a:xfrm>
            <a:off x="4800600" y="5240684"/>
            <a:ext cx="434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altLang="zh-CN" sz="2400" dirty="0" err="1">
                <a:solidFill>
                  <a:srgbClr val="FF0000"/>
                </a:solidFill>
              </a:rPr>
              <a:t>m</a:t>
            </a:r>
            <a:r>
              <a:rPr lang="en-GB" altLang="zh-CN" sz="2400" baseline="-25000" dirty="0" err="1">
                <a:solidFill>
                  <a:srgbClr val="FF0000"/>
                </a:solidFill>
              </a:rPr>
              <a:t>H</a:t>
            </a:r>
            <a:r>
              <a:rPr lang="en-US" altLang="zh-CN" sz="2400" dirty="0">
                <a:solidFill>
                  <a:srgbClr val="FF0000"/>
                </a:solidFill>
              </a:rPr>
              <a:t>&lt;186 GeV</a:t>
            </a:r>
            <a:r>
              <a:rPr lang="en-US" altLang="zh-CN" sz="2400" dirty="0">
                <a:solidFill>
                  <a:srgbClr val="0066CC"/>
                </a:solidFill>
              </a:rPr>
              <a:t> </a:t>
            </a:r>
            <a:r>
              <a:rPr lang="en-US" altLang="zh-CN" sz="2000" dirty="0"/>
              <a:t>@95%CL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14438" y="6002932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直接寻找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给出下限，</a:t>
            </a: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间接测量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设置上限</a:t>
            </a:r>
          </a:p>
        </p:txBody>
      </p:sp>
    </p:spTree>
    <p:extLst>
      <p:ext uri="{BB962C8B-B14F-4D97-AF65-F5344CB8AC3E}">
        <p14:creationId xmlns:p14="http://schemas.microsoft.com/office/powerpoint/2010/main" val="22637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Young-Kee_Aerial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79" name="Picture 3" descr="02_Young-Kee_Aerial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0" name="Picture 4" descr="03_Young-Kee_Aerial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1" name="Picture 5" descr="04_Young-Kee_Aerial_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2" name="Picture 6" descr="05_Young-Kee_Aerial_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3" name="Picture 7" descr="06_Young-Kee_Aerial_0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4" name="Picture 8" descr="07_Young-Kee_Aerial_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5" name="Picture 9" descr="08_Young-Kee_Aerial_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6" name="Picture 10" descr="09_Young-Kee_Aerial_0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98" name="Rectangle 22"/>
          <p:cNvSpPr>
            <a:spLocks noChangeArrowheads="1"/>
          </p:cNvSpPr>
          <p:nvPr/>
        </p:nvSpPr>
        <p:spPr bwMode="auto">
          <a:xfrm>
            <a:off x="0" y="116632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32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Energy Frontier Physics at FNAL: </a:t>
            </a: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Tevatron</a:t>
            </a:r>
          </a:p>
          <a:p>
            <a:pPr>
              <a:defRPr/>
            </a:pP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</a:t>
            </a: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2TeV</a:t>
            </a:r>
            <a:r>
              <a:rPr lang="zh-CN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质子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反质子</a:t>
            </a:r>
            <a:r>
              <a:rPr lang="en-US" altLang="zh-CN" sz="2800" dirty="0">
                <a:solidFill>
                  <a:srgbClr val="96969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CN" sz="2800" dirty="0">
                <a:solidFill>
                  <a:srgbClr val="96969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zh-CN" sz="2800" dirty="0">
              <a:solidFill>
                <a:srgbClr val="96969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40352" y="2708920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3200" dirty="0">
                <a:solidFill>
                  <a:srgbClr val="FFFF00"/>
                </a:solidFill>
                <a:cs typeface="Times New Roman" pitchFamily="18" charset="0"/>
              </a:rPr>
              <a:t>D</a:t>
            </a:r>
            <a:r>
              <a:rPr lang="en-US" altLang="zh-CN" sz="3200" dirty="0">
                <a:solidFill>
                  <a:srgbClr val="FFFF00"/>
                </a:solidFill>
                <a:cs typeface="Arial" charset="0"/>
              </a:rPr>
              <a:t>Ø</a:t>
            </a:r>
          </a:p>
        </p:txBody>
      </p:sp>
      <p:sp>
        <p:nvSpPr>
          <p:cNvPr id="35" name="矩形 34"/>
          <p:cNvSpPr/>
          <p:nvPr/>
        </p:nvSpPr>
        <p:spPr>
          <a:xfrm>
            <a:off x="4458187" y="2348880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3200" dirty="0">
                <a:solidFill>
                  <a:srgbClr val="FFFF00"/>
                </a:solidFill>
                <a:cs typeface="Times New Roman" pitchFamily="18" charset="0"/>
              </a:rPr>
              <a:t>CD</a:t>
            </a:r>
            <a:r>
              <a:rPr lang="en-US" altLang="zh-CN" sz="3200" dirty="0">
                <a:solidFill>
                  <a:srgbClr val="FFFF00"/>
                </a:solidFill>
                <a:cs typeface="Arial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641559051"/>
      </p:ext>
    </p:extLst>
  </p:cSld>
  <p:clrMapOvr>
    <a:masterClrMapping/>
  </p:clrMapOvr>
  <p:transition advClick="0" advTm="20969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 txBox="1">
            <a:spLocks noChangeArrowheads="1"/>
          </p:cNvSpPr>
          <p:nvPr/>
        </p:nvSpPr>
        <p:spPr bwMode="auto">
          <a:xfrm>
            <a:off x="152400" y="188640"/>
            <a:ext cx="883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u="sng" kern="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</a:t>
            </a:r>
            <a:r>
              <a:rPr lang="en-US" altLang="zh-CN" sz="3200" u="sng" kern="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Constraint of direct searching Higgs    </a:t>
            </a:r>
            <a:endParaRPr lang="en-US" altLang="zh-CN" sz="2800" u="sng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" y="1700808"/>
            <a:ext cx="4571099" cy="3870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00808"/>
            <a:ext cx="4608512" cy="39024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41108" y="1112594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el-GR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γγ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@ D0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87624" y="5733256"/>
            <a:ext cx="7488832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105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&lt;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GB" altLang="zh-CN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GB" altLang="zh-CN" baseline="-25000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</a:t>
            </a:r>
            <a:r>
              <a:rPr lang="en-GB" altLang="zh-CN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&lt;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145 </a:t>
            </a:r>
            <a:r>
              <a:rPr lang="en-US" altLang="zh-CN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GeV</a:t>
            </a:r>
            <a:r>
              <a:rPr lang="en-US" altLang="zh-CN" dirty="0">
                <a:solidFill>
                  <a:srgbClr val="0066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@ </a:t>
            </a:r>
            <a:r>
              <a:rPr lang="en-US" altLang="zh-CN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Tevatron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2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d0.fnal.gov/Run2Physics/WWW/results/final/EW/E13E/E13EF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960440" cy="38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2736304" cy="3909006"/>
          </a:xfrm>
          <a:prstGeom prst="rect">
            <a:avLst/>
          </a:prstGeom>
        </p:spPr>
      </p:pic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152400" y="188640"/>
            <a:ext cx="8839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800" u="sng" kern="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Electroweak measurements</a:t>
            </a:r>
            <a:r>
              <a:rPr lang="en-US" altLang="zh-CN" sz="3200" u="sng" kern="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at </a:t>
            </a:r>
            <a:r>
              <a:rPr lang="en-US" altLang="zh-CN" sz="3200" u="sng" kern="0" dirty="0" err="1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Tevatron</a:t>
            </a:r>
            <a:r>
              <a:rPr lang="en-US" altLang="zh-CN" sz="3200" u="sng" kern="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</a:t>
            </a:r>
            <a:endParaRPr lang="en-US" altLang="zh-CN" sz="2800" u="sng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47664" y="1105580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-25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@  D0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92080" y="1105580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sin</a:t>
            </a:r>
            <a:r>
              <a:rPr lang="en-US" altLang="zh-CN" sz="28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l-GR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θ</a:t>
            </a:r>
            <a:r>
              <a:rPr lang="en-US" altLang="zh-CN" sz="2800" baseline="-25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@  D0+CDF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62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w_mt_68CL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6932612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4"/>
          <p:cNvSpPr>
            <a:spLocks noChangeArrowheads="1"/>
          </p:cNvSpPr>
          <p:nvPr/>
        </p:nvSpPr>
        <p:spPr bwMode="auto">
          <a:xfrm>
            <a:off x="1845131" y="483574"/>
            <a:ext cx="5453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u="sng" dirty="0">
                <a:solidFill>
                  <a:srgbClr val="000099"/>
                </a:solidFill>
              </a:rPr>
              <a:t> </a:t>
            </a:r>
            <a:r>
              <a:rPr lang="en-GB" altLang="zh-CN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</a:t>
            </a:r>
            <a:r>
              <a:rPr lang="en-GB" altLang="zh-CN" u="sng" dirty="0" smtClean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onstraints </a:t>
            </a:r>
            <a:r>
              <a:rPr lang="en-GB" altLang="zh-CN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on Higgs in </a:t>
            </a:r>
            <a:r>
              <a:rPr lang="en-GB" altLang="zh-CN" u="sng" dirty="0" smtClean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2012 </a:t>
            </a:r>
            <a:endParaRPr lang="en-GB" altLang="zh-CN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2948" name="Text Box 10"/>
          <p:cNvSpPr txBox="1">
            <a:spLocks noChangeArrowheads="1"/>
          </p:cNvSpPr>
          <p:nvPr/>
        </p:nvSpPr>
        <p:spPr bwMode="auto">
          <a:xfrm>
            <a:off x="2676525" y="5876925"/>
            <a:ext cx="4343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115 </a:t>
            </a:r>
            <a:r>
              <a:rPr lang="en-US" altLang="zh-CN" sz="2400" dirty="0"/>
              <a:t>&lt;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GB" altLang="zh-CN" sz="2400" dirty="0" err="1">
                <a:solidFill>
                  <a:srgbClr val="0000CC"/>
                </a:solidFill>
              </a:rPr>
              <a:t>m</a:t>
            </a:r>
            <a:r>
              <a:rPr lang="en-GB" altLang="zh-CN" sz="2400" baseline="-25000" dirty="0" err="1">
                <a:solidFill>
                  <a:srgbClr val="0000CC"/>
                </a:solidFill>
              </a:rPr>
              <a:t>H</a:t>
            </a:r>
            <a:r>
              <a:rPr lang="en-GB" altLang="zh-CN" sz="2400" baseline="-25000" dirty="0">
                <a:solidFill>
                  <a:srgbClr val="0000CC"/>
                </a:solidFill>
              </a:rPr>
              <a:t> </a:t>
            </a:r>
            <a:r>
              <a:rPr lang="en-US" altLang="zh-CN" sz="2400" dirty="0"/>
              <a:t>&lt;</a:t>
            </a:r>
            <a:r>
              <a:rPr lang="en-US" altLang="zh-CN" sz="2400" dirty="0">
                <a:solidFill>
                  <a:srgbClr val="FF0000"/>
                </a:solidFill>
              </a:rPr>
              <a:t> 127 </a:t>
            </a:r>
            <a:r>
              <a:rPr lang="en-US" altLang="zh-CN" sz="2400" dirty="0" err="1"/>
              <a:t>GeV</a:t>
            </a:r>
            <a:r>
              <a:rPr lang="en-US" altLang="zh-CN" sz="2400" dirty="0">
                <a:solidFill>
                  <a:srgbClr val="0066CC"/>
                </a:solidFill>
              </a:rPr>
              <a:t> </a:t>
            </a:r>
            <a:r>
              <a:rPr lang="en-US" altLang="zh-CN" sz="1800" dirty="0"/>
              <a:t>@95%CL</a:t>
            </a:r>
            <a:endParaRPr lang="en-US" altLang="zh-CN" sz="2000" dirty="0"/>
          </a:p>
        </p:txBody>
      </p:sp>
      <p:sp>
        <p:nvSpPr>
          <p:cNvPr id="2" name="文本框 1"/>
          <p:cNvSpPr txBox="1"/>
          <p:nvPr/>
        </p:nvSpPr>
        <p:spPr>
          <a:xfrm rot="-1800000">
            <a:off x="2463192" y="2394017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Predicted in 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 2012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5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2"/>
          <p:cNvGrpSpPr>
            <a:grpSpLocks/>
          </p:cNvGrpSpPr>
          <p:nvPr/>
        </p:nvGrpSpPr>
        <p:grpSpPr bwMode="auto">
          <a:xfrm>
            <a:off x="71438" y="981075"/>
            <a:ext cx="9037637" cy="5475288"/>
            <a:chOff x="70866" y="980728"/>
            <a:chExt cx="9037638" cy="5474865"/>
          </a:xfrm>
        </p:grpSpPr>
        <p:grpSp>
          <p:nvGrpSpPr>
            <p:cNvPr id="18436" name="组合 1"/>
            <p:cNvGrpSpPr>
              <a:grpSpLocks/>
            </p:cNvGrpSpPr>
            <p:nvPr/>
          </p:nvGrpSpPr>
          <p:grpSpPr bwMode="auto">
            <a:xfrm>
              <a:off x="70866" y="980728"/>
              <a:ext cx="9037638" cy="5473164"/>
              <a:chOff x="70866" y="980728"/>
              <a:chExt cx="9037638" cy="5473164"/>
            </a:xfrm>
          </p:grpSpPr>
          <p:grpSp>
            <p:nvGrpSpPr>
              <p:cNvPr id="18440" name="Group 11"/>
              <p:cNvGrpSpPr>
                <a:grpSpLocks/>
              </p:cNvGrpSpPr>
              <p:nvPr/>
            </p:nvGrpSpPr>
            <p:grpSpPr bwMode="auto">
              <a:xfrm>
                <a:off x="70866" y="980728"/>
                <a:ext cx="9037638" cy="5472113"/>
                <a:chOff x="153" y="1318"/>
                <a:chExt cx="5317" cy="2550"/>
              </a:xfrm>
            </p:grpSpPr>
            <p:pic>
              <p:nvPicPr>
                <p:cNvPr id="18444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" y="1318"/>
                  <a:ext cx="5317" cy="2550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44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540" y="1616"/>
                  <a:ext cx="833" cy="2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>
                      <a:solidFill>
                        <a:srgbClr val="B5E8FF"/>
                      </a:solidFill>
                      <a:latin typeface="Tahoma" pitchFamily="34" charset="0"/>
                    </a:rPr>
                    <a:t>日内瓦湖</a:t>
                  </a:r>
                  <a:endParaRPr lang="en-US" altLang="zh-CN" sz="2400" b="1">
                    <a:latin typeface="Tahoma" pitchFamily="34" charset="0"/>
                  </a:endParaRPr>
                </a:p>
              </p:txBody>
            </p:sp>
            <p:sp>
              <p:nvSpPr>
                <p:cNvPr id="18446" name="Text Box 6"/>
                <p:cNvSpPr txBox="1">
                  <a:spLocks noChangeArrowheads="1"/>
                </p:cNvSpPr>
                <p:nvPr/>
              </p:nvSpPr>
              <p:spPr bwMode="auto">
                <a:xfrm rot="4040175">
                  <a:off x="4993" y="2370"/>
                  <a:ext cx="516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>
                      <a:solidFill>
                        <a:srgbClr val="FFCCFF"/>
                      </a:solidFill>
                      <a:latin typeface="Tahoma" pitchFamily="34" charset="0"/>
                    </a:rPr>
                    <a:t>飞机场</a:t>
                  </a:r>
                  <a:endParaRPr lang="en-US" altLang="zh-CN" sz="2400" b="1">
                    <a:solidFill>
                      <a:srgbClr val="FFCCFF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844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975" y="2090"/>
                  <a:ext cx="450" cy="26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>
                      <a:solidFill>
                        <a:srgbClr val="B5E8FF"/>
                      </a:solidFill>
                      <a:latin typeface="Tahoma" pitchFamily="34" charset="0"/>
                    </a:rPr>
                    <a:t>CMS</a:t>
                  </a:r>
                  <a:endParaRPr lang="en-US" altLang="zh-CN" b="1">
                    <a:latin typeface="Tahoma" pitchFamily="34" charset="0"/>
                  </a:endParaRPr>
                </a:p>
              </p:txBody>
            </p:sp>
            <p:sp>
              <p:nvSpPr>
                <p:cNvPr id="1844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80" y="2920"/>
                  <a:ext cx="974" cy="3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>
                      <a:solidFill>
                        <a:srgbClr val="B5E8FF"/>
                      </a:solidFill>
                      <a:latin typeface="Tahoma" pitchFamily="34" charset="0"/>
                    </a:rPr>
                    <a:t>ATLAS</a:t>
                  </a:r>
                  <a:endParaRPr lang="en-US" altLang="zh-CN" b="1">
                    <a:latin typeface="Tahoma" pitchFamily="34" charset="0"/>
                  </a:endParaRPr>
                </a:p>
              </p:txBody>
            </p:sp>
            <p:sp>
              <p:nvSpPr>
                <p:cNvPr id="184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009" y="2400"/>
                  <a:ext cx="747" cy="3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>
                      <a:solidFill>
                        <a:srgbClr val="B5E8FF"/>
                      </a:solidFill>
                      <a:latin typeface="Tahoma" pitchFamily="34" charset="0"/>
                    </a:rPr>
                    <a:t>LHCb</a:t>
                  </a:r>
                  <a:endParaRPr lang="en-US" altLang="zh-CN" b="1">
                    <a:latin typeface="Tahoma" pitchFamily="34" charset="0"/>
                  </a:endParaRPr>
                </a:p>
              </p:txBody>
            </p:sp>
            <p:sp>
              <p:nvSpPr>
                <p:cNvPr id="1845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551" y="2883"/>
                  <a:ext cx="462" cy="20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>
                      <a:solidFill>
                        <a:srgbClr val="B5E8FF"/>
                      </a:solidFill>
                      <a:latin typeface="Tahoma" pitchFamily="34" charset="0"/>
                    </a:rPr>
                    <a:t>ALICE</a:t>
                  </a:r>
                  <a:endParaRPr lang="en-US" altLang="zh-CN" b="1">
                    <a:latin typeface="Tahoma" pitchFamily="34" charset="0"/>
                  </a:endParaRPr>
                </a:p>
              </p:txBody>
            </p:sp>
          </p:grpSp>
          <p:sp>
            <p:nvSpPr>
              <p:cNvPr id="18441" name="Rectangle 5"/>
              <p:cNvSpPr>
                <a:spLocks noChangeArrowheads="1"/>
              </p:cNvSpPr>
              <p:nvPr/>
            </p:nvSpPr>
            <p:spPr bwMode="auto">
              <a:xfrm>
                <a:off x="107504" y="1076543"/>
                <a:ext cx="4583237" cy="1200329"/>
              </a:xfrm>
              <a:prstGeom prst="rect">
                <a:avLst/>
              </a:prstGeom>
              <a:solidFill>
                <a:srgbClr val="000099">
                  <a:alpha val="11000"/>
                </a:srgbClr>
              </a:solidFill>
              <a:ln w="222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400" dirty="0">
                    <a:solidFill>
                      <a:srgbClr val="FFFF00"/>
                    </a:solidFill>
                    <a:latin typeface="Comic Sans MS" pitchFamily="66" charset="0"/>
                  </a:rPr>
                  <a:t>Tunnel circumference: 27 km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400" dirty="0">
                    <a:solidFill>
                      <a:srgbClr val="FFFF00"/>
                    </a:solidFill>
                    <a:latin typeface="Comic Sans MS" pitchFamily="66" charset="0"/>
                  </a:rPr>
                  <a:t>Diameter: 3.8 m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400" dirty="0">
                    <a:solidFill>
                      <a:srgbClr val="FFFF00"/>
                    </a:solidFill>
                    <a:latin typeface="Comic Sans MS" pitchFamily="66" charset="0"/>
                  </a:rPr>
                  <a:t>Depth: 140 m</a:t>
                </a: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85153" y="5130132"/>
                <a:ext cx="1606550" cy="1323873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600" b="1" i="1" dirty="0">
                    <a:solidFill>
                      <a:srgbClr val="FFFF00"/>
                    </a:solidFill>
                    <a:ea typeface="+mn-ea"/>
                    <a:cs typeface="宋体" charset="0"/>
                  </a:rPr>
                  <a:t>ATLAS</a:t>
                </a:r>
              </a:p>
              <a:p>
                <a:pPr algn="ctr"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a typeface="+mn-ea"/>
                    <a:cs typeface="宋体" charset="0"/>
                  </a:rPr>
                  <a:t>3000 Physicists</a:t>
                </a:r>
              </a:p>
              <a:p>
                <a:pPr algn="ctr"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a typeface="+mn-ea"/>
                    <a:cs typeface="宋体" charset="0"/>
                  </a:rPr>
                  <a:t>  176 Institutions</a:t>
                </a:r>
              </a:p>
              <a:p>
                <a:pPr algn="ctr"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a typeface="+mn-ea"/>
                    <a:cs typeface="宋体" charset="0"/>
                  </a:rPr>
                  <a:t>    38 countries</a:t>
                </a:r>
              </a:p>
              <a:p>
                <a:pPr algn="ctr"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a typeface="+mn-ea"/>
                    <a:cs typeface="宋体" charset="0"/>
                  </a:rPr>
                  <a:t>  550 MCHF</a:t>
                </a:r>
              </a:p>
            </p:txBody>
          </p:sp>
          <p:sp>
            <p:nvSpPr>
              <p:cNvPr id="18443" name="Text Box 7"/>
              <p:cNvSpPr txBox="1">
                <a:spLocks noChangeArrowheads="1"/>
              </p:cNvSpPr>
              <p:nvPr/>
            </p:nvSpPr>
            <p:spPr bwMode="auto">
              <a:xfrm>
                <a:off x="1760488" y="5130949"/>
                <a:ext cx="1803400" cy="1322387"/>
              </a:xfrm>
              <a:prstGeom prst="rect">
                <a:avLst/>
              </a:prstGeom>
              <a:solidFill>
                <a:schemeClr val="tx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 i="1">
                    <a:solidFill>
                      <a:srgbClr val="FFFF00"/>
                    </a:solidFill>
                    <a:ea typeface="MS PGothic" pitchFamily="34" charset="-128"/>
                  </a:rPr>
                  <a:t>CMS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solidFill>
                      <a:srgbClr val="FFFF00"/>
                    </a:solidFill>
                    <a:ea typeface="MS PGothic" pitchFamily="34" charset="-128"/>
                  </a:rPr>
                  <a:t>2900 Physicists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solidFill>
                      <a:srgbClr val="FFFF00"/>
                    </a:solidFill>
                    <a:ea typeface="MS PGothic" pitchFamily="34" charset="-128"/>
                  </a:rPr>
                  <a:t>  184 Institutions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solidFill>
                      <a:srgbClr val="FFFF00"/>
                    </a:solidFill>
                    <a:ea typeface="MS PGothic" pitchFamily="34" charset="-128"/>
                  </a:rPr>
                  <a:t>    38 countries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solidFill>
                      <a:srgbClr val="FFFF00"/>
                    </a:solidFill>
                    <a:ea typeface="MS PGothic" pitchFamily="34" charset="-128"/>
                  </a:rPr>
                  <a:t>  550 MCHF</a:t>
                </a:r>
              </a:p>
            </p:txBody>
          </p:sp>
        </p:grp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5652517" y="5131720"/>
              <a:ext cx="1604962" cy="1323873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i="1" dirty="0">
                  <a:solidFill>
                    <a:srgbClr val="FFFF00"/>
                  </a:solidFill>
                  <a:ea typeface="+mn-ea"/>
                  <a:cs typeface="宋体" charset="0"/>
                </a:rPr>
                <a:t>ALICE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rgbClr val="FFFF00"/>
                  </a:solidFill>
                  <a:ea typeface="+mn-ea"/>
                  <a:cs typeface="宋体" charset="0"/>
                </a:rPr>
                <a:t>1000 Physicists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rgbClr val="FFFF00"/>
                  </a:solidFill>
                  <a:ea typeface="+mn-ea"/>
                  <a:cs typeface="宋体" charset="0"/>
                </a:rPr>
                <a:t>  105 Institutions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rgbClr val="FFFF00"/>
                  </a:solidFill>
                  <a:ea typeface="+mn-ea"/>
                  <a:cs typeface="宋体" charset="0"/>
                </a:rPr>
                <a:t>    30 countries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rgbClr val="FFFF00"/>
                  </a:solidFill>
                  <a:ea typeface="+mn-ea"/>
                  <a:cs typeface="宋体" charset="0"/>
                </a:rPr>
                <a:t>  150 MCHF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7362254" y="5085184"/>
              <a:ext cx="1746250" cy="1323975"/>
            </a:xfrm>
            <a:prstGeom prst="rect">
              <a:avLst/>
            </a:prstGeom>
            <a:solidFill>
              <a:schemeClr val="tx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i="1">
                  <a:solidFill>
                    <a:srgbClr val="FFFF00"/>
                  </a:solidFill>
                  <a:ea typeface="MS PGothic" pitchFamily="34" charset="-128"/>
                </a:rPr>
                <a:t>LHC b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FFFF00"/>
                  </a:solidFill>
                  <a:ea typeface="MS PGothic" pitchFamily="34" charset="-128"/>
                </a:rPr>
                <a:t> 730 Physicists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FFFF00"/>
                  </a:solidFill>
                  <a:ea typeface="MS PGothic" pitchFamily="34" charset="-128"/>
                </a:rPr>
                <a:t>   54 Institutions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FFFF00"/>
                  </a:solidFill>
                  <a:ea typeface="MS PGothic" pitchFamily="34" charset="-128"/>
                </a:rPr>
                <a:t>   15 countries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FFFF00"/>
                  </a:solidFill>
                  <a:ea typeface="MS PGothic" pitchFamily="34" charset="-128"/>
                </a:rPr>
                <a:t>   75 MCHF</a:t>
              </a:r>
            </a:p>
          </p:txBody>
        </p:sp>
        <p:pic>
          <p:nvPicPr>
            <p:cNvPr id="18439" name="Picture 48" descr="http://atlasexperiment.org/atlas_photos/selected-photos/lhc/LHC_hall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511" y="980728"/>
              <a:ext cx="2640993" cy="197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标题 1"/>
          <p:cNvSpPr>
            <a:spLocks noGrp="1"/>
          </p:cNvSpPr>
          <p:nvPr>
            <p:ph type="title"/>
          </p:nvPr>
        </p:nvSpPr>
        <p:spPr>
          <a:xfrm>
            <a:off x="107950" y="90488"/>
            <a:ext cx="8928100" cy="846137"/>
          </a:xfrm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CERN</a:t>
            </a:r>
            <a:r>
              <a:rPr lang="en-US" altLang="zh-CN" sz="3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Comic Sans MS" pitchFamily="66" charset="0"/>
              </a:rPr>
              <a:t>Large Hadron Collider (LHC)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6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503213" cy="87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5400600" y="770341"/>
            <a:ext cx="3779912" cy="2874683"/>
            <a:chOff x="1259632" y="3933056"/>
            <a:chExt cx="3744416" cy="2808312"/>
          </a:xfrm>
        </p:grpSpPr>
        <p:grpSp>
          <p:nvGrpSpPr>
            <p:cNvPr id="8" name="组合 7"/>
            <p:cNvGrpSpPr/>
            <p:nvPr/>
          </p:nvGrpSpPr>
          <p:grpSpPr>
            <a:xfrm>
              <a:off x="1259632" y="3933056"/>
              <a:ext cx="3744416" cy="2808312"/>
              <a:chOff x="-35185" y="764704"/>
              <a:chExt cx="3269741" cy="2520280"/>
            </a:xfrm>
          </p:grpSpPr>
          <p:pic>
            <p:nvPicPr>
              <p:cNvPr id="9" name="Picture 2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185" y="764704"/>
                <a:ext cx="3269741" cy="2336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259632" y="1052736"/>
                <a:ext cx="936103" cy="29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x=</a:t>
                </a:r>
                <a:r>
                  <a:rPr lang="en-US" altLang="zh-CN" sz="16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600" b="1" baseline="-250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altLang="zh-CN" sz="1600" b="1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600" b="1" baseline="-25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zh-CN" altLang="en-US" sz="1600" b="1" baseline="-25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461727" y="2996952"/>
                <a:ext cx="53191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箭头连接符 5"/>
            <p:cNvCxnSpPr/>
            <p:nvPr/>
          </p:nvCxnSpPr>
          <p:spPr>
            <a:xfrm>
              <a:off x="2079445" y="5826877"/>
              <a:ext cx="0" cy="338427"/>
            </a:xfrm>
            <a:prstGeom prst="straightConnector1">
              <a:avLst/>
            </a:prstGeom>
            <a:ln w="254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936781" y="5545495"/>
              <a:ext cx="1967757" cy="33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u="sng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Tevatron@2TeV</a:t>
              </a:r>
              <a:endParaRPr lang="zh-CN" altLang="en-US" sz="1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H="1">
              <a:off x="1842098" y="4701349"/>
              <a:ext cx="23351" cy="142872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1722785" y="4440957"/>
              <a:ext cx="1557360" cy="330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14TeV@LHC</a:t>
              </a:r>
              <a:endParaRPr lang="zh-CN" altLang="en-US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195736" y="107921"/>
            <a:ext cx="4357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32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Search the </a:t>
            </a:r>
            <a:r>
              <a:rPr lang="en-GB" altLang="zh-CN" sz="3200" u="sng" dirty="0" err="1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Higgs@LHC</a:t>
            </a:r>
            <a:endParaRPr lang="en-GB" altLang="zh-CN" sz="32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24" name="直接箭头连接符 23"/>
          <p:cNvCxnSpPr>
            <a:stCxn id="7" idx="0"/>
          </p:cNvCxnSpPr>
          <p:nvPr/>
        </p:nvCxnSpPr>
        <p:spPr>
          <a:xfrm flipH="1" flipV="1">
            <a:off x="1547664" y="1484784"/>
            <a:ext cx="711572" cy="1026418"/>
          </a:xfrm>
          <a:prstGeom prst="straightConnector1">
            <a:avLst/>
          </a:prstGeom>
          <a:ln w="6032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4" idx="0"/>
          </p:cNvCxnSpPr>
          <p:nvPr/>
        </p:nvCxnSpPr>
        <p:spPr>
          <a:xfrm flipV="1">
            <a:off x="4175956" y="1628800"/>
            <a:ext cx="1332148" cy="882402"/>
          </a:xfrm>
          <a:prstGeom prst="straightConnector1">
            <a:avLst/>
          </a:prstGeom>
          <a:ln w="6032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395536" y="2060848"/>
            <a:ext cx="5014913" cy="1095375"/>
            <a:chOff x="899592" y="2114550"/>
            <a:chExt cx="5014913" cy="1095375"/>
          </a:xfrm>
        </p:grpSpPr>
        <p:graphicFrame>
          <p:nvGraphicFramePr>
            <p:cNvPr id="3" name="对象 2"/>
            <p:cNvGraphicFramePr>
              <a:graphicFrameLocks noChangeAspect="1"/>
            </p:cNvGraphicFramePr>
            <p:nvPr>
              <p:extLst/>
            </p:nvPr>
          </p:nvGraphicFramePr>
          <p:xfrm>
            <a:off x="899592" y="2114550"/>
            <a:ext cx="5014913" cy="1095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30" name="公式" r:id="rId5" imgW="3136680" imgH="685800" progId="Equation.3">
                    <p:embed/>
                  </p:oleObj>
                </mc:Choice>
                <mc:Fallback>
                  <p:oleObj name="公式" r:id="rId5" imgW="3136680" imgH="685800" progId="Equation.3">
                    <p:embed/>
                    <p:pic>
                      <p:nvPicPr>
                        <p:cNvPr id="3" name="对象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592" y="2114550"/>
                          <a:ext cx="5014913" cy="1095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矩形 3"/>
            <p:cNvSpPr/>
            <p:nvPr/>
          </p:nvSpPr>
          <p:spPr>
            <a:xfrm>
              <a:off x="4067944" y="2564904"/>
              <a:ext cx="1224136" cy="5760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530648" y="2564904"/>
              <a:ext cx="2465288" cy="576064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9" name="表格 28"/>
          <p:cNvGraphicFramePr>
            <a:graphicFrameLocks noGrp="1"/>
          </p:cNvGraphicFramePr>
          <p:nvPr>
            <p:extLst/>
          </p:nvPr>
        </p:nvGraphicFramePr>
        <p:xfrm>
          <a:off x="1331640" y="3785592"/>
          <a:ext cx="4824536" cy="1227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195">
                <a:tc>
                  <a:txBody>
                    <a:bodyPr/>
                    <a:lstStyle/>
                    <a:p>
                      <a:r>
                        <a:rPr lang="en-US" altLang="zh-CN" dirty="0"/>
                        <a:t> 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00FF"/>
                          </a:solidFill>
                        </a:rPr>
                        <a:t>LHC</a:t>
                      </a:r>
                      <a:endParaRPr lang="zh-CN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00FF"/>
                          </a:solidFill>
                        </a:rPr>
                        <a:t>Tevatron</a:t>
                      </a:r>
                      <a:endParaRPr lang="zh-CN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195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反应截面</a:t>
                      </a:r>
                      <a:r>
                        <a:rPr lang="en-US" altLang="zh-CN" sz="1600" b="0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1600" b="0" dirty="0" err="1"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r>
                        <a:rPr lang="en-US" altLang="zh-CN" sz="1600" b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～ </a:t>
                      </a:r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～ </a:t>
                      </a:r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195"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峰值亮度</a:t>
                      </a:r>
                      <a:r>
                        <a:rPr lang="en-US" altLang="zh-CN" sz="1600" b="0" dirty="0">
                          <a:latin typeface="Times New Roman" pitchFamily="18" charset="0"/>
                          <a:cs typeface="Times New Roman" pitchFamily="18" charset="0"/>
                        </a:rPr>
                        <a:t>(cm</a:t>
                      </a:r>
                      <a:r>
                        <a:rPr lang="en-US" altLang="zh-CN" sz="1600" b="0" baseline="30000" dirty="0"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en-US" altLang="zh-CN" sz="1600" b="0" dirty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1600" b="0" baseline="30000" dirty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altLang="zh-CN" sz="1600" b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～</a:t>
                      </a:r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7E33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～</a:t>
                      </a:r>
                      <a:r>
                        <a:rPr lang="en-US" altLang="zh-CN" sz="2000" b="1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4E32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7232"/>
            <a:ext cx="35283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0" y="3419708"/>
            <a:ext cx="370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dirty="0"/>
              <a:t> </a:t>
            </a:r>
            <a:r>
              <a:rPr lang="zh-CN" altLang="en-US" sz="1600" b="1" u="sng" dirty="0"/>
              <a:t>优势</a:t>
            </a:r>
            <a:r>
              <a:rPr lang="en-US" altLang="zh-CN" dirty="0"/>
              <a:t>:  </a:t>
            </a:r>
            <a:r>
              <a: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 signal event yield @ LHC</a:t>
            </a:r>
            <a:endParaRPr lang="zh-CN" altLang="en-US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2" y="5147900"/>
            <a:ext cx="472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dirty="0"/>
              <a:t> </a:t>
            </a:r>
            <a:r>
              <a:rPr lang="zh-CN" altLang="en-US" sz="1600" b="1" u="sng" dirty="0"/>
              <a:t>问题</a:t>
            </a:r>
            <a:r>
              <a:rPr lang="en-US" altLang="zh-CN" dirty="0"/>
              <a:t>:  </a:t>
            </a:r>
            <a:r>
              <a: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 QCD background pileup production</a:t>
            </a:r>
            <a:endParaRPr lang="zh-CN" altLang="en-US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6300192" y="429309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660232" y="4005064"/>
            <a:ext cx="23134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稀有过程测量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e.g.</a:t>
            </a:r>
          </a:p>
          <a:p>
            <a:r>
              <a:rPr lang="en-US" altLang="zh-CN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BR(</a:t>
            </a:r>
            <a:r>
              <a:rPr lang="en-US" altLang="zh-CN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  <a:sym typeface="Wingdings" pitchFamily="2" charset="2"/>
              </a:rPr>
              <a:t>gg</a:t>
            </a:r>
            <a:r>
              <a:rPr lang="en-US" altLang="zh-CN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</a:t>
            </a:r>
            <a:r>
              <a:rPr lang="en-US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~ 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0.1</a:t>
            </a:r>
            <a:r>
              <a:rPr lang="en-US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%</a:t>
            </a:r>
            <a:endParaRPr lang="zh-CN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5076056" y="5877272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5436096" y="5693186"/>
            <a:ext cx="2906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Impracticable for </a:t>
            </a:r>
            <a:r>
              <a:rPr lang="en-US" altLang="zh-CN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bb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79712" y="134076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M</a:t>
            </a:r>
            <a:r>
              <a:rPr lang="en-US" altLang="zh-CN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=125GeV</a:t>
            </a:r>
            <a:endParaRPr lang="zh-CN" altLang="en-US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5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C3F0BE-8119-4085-9CA0-F7013E000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70649"/>
            <a:ext cx="6480720" cy="62853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31840" y="107921"/>
            <a:ext cx="3041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H</a:t>
            </a:r>
            <a:r>
              <a:rPr lang="en-US" altLang="zh-CN" sz="32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Wingdings" panose="05000000000000000000" pitchFamily="2" charset="2"/>
              </a:rPr>
              <a:t></a:t>
            </a:r>
            <a:r>
              <a:rPr lang="el-GR" altLang="zh-CN" sz="3200" u="sng" dirty="0">
                <a:solidFill>
                  <a:srgbClr val="000099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γγ</a:t>
            </a:r>
            <a:r>
              <a:rPr lang="en-US" altLang="zh-CN" sz="32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@ ATLAS</a:t>
            </a:r>
            <a:endParaRPr lang="zh-CN" altLang="en-US" sz="32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5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>
          <a:xfrm>
            <a:off x="22623" y="187920"/>
            <a:ext cx="9144000" cy="574675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zh-CN" sz="3200" u="sng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The Discovery of Higgs @ 4</a:t>
            </a:r>
            <a:r>
              <a:rPr lang="en-US" altLang="zh-CN" sz="3200" u="sng" baseline="30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th</a:t>
            </a:r>
            <a:r>
              <a:rPr lang="en-US" altLang="zh-CN" sz="3200" u="sng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July, 2012</a:t>
            </a:r>
            <a:endParaRPr lang="zh-CN" altLang="en-US" sz="3200" u="sng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6019" name="Picture 5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28844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28082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43388" y="2633663"/>
            <a:ext cx="904875" cy="647700"/>
          </a:xfrm>
          <a:prstGeom prst="rect">
            <a:avLst/>
          </a:prstGeom>
          <a:solidFill>
            <a:srgbClr val="FFFF00"/>
          </a:solidFill>
          <a:ln w="22225">
            <a:solidFill>
              <a:srgbClr val="0000CC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33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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2" name="Picture 4" descr="C:\Users\penghp\Desktop\press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140075"/>
            <a:ext cx="272256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6" descr="C:\Users\penghp\Desktop\press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3054350"/>
            <a:ext cx="24701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文本框 9"/>
          <p:cNvSpPr txBox="1">
            <a:spLocks noChangeArrowheads="1"/>
          </p:cNvSpPr>
          <p:nvPr/>
        </p:nvSpPr>
        <p:spPr bwMode="auto">
          <a:xfrm>
            <a:off x="323528" y="5006976"/>
            <a:ext cx="8640960" cy="1156727"/>
          </a:xfrm>
          <a:prstGeom prst="rect">
            <a:avLst/>
          </a:prstGeom>
          <a:solidFill>
            <a:srgbClr val="0000CC"/>
          </a:solidFill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last missing piece was found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great success of SM Electroweak self-consistency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2133600"/>
            <a:ext cx="8037513" cy="286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电弱对称性及其破缺</a:t>
            </a:r>
            <a:endParaRPr lang="en-US" altLang="zh-CN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Electroweak </a:t>
            </a:r>
          </a:p>
          <a:p>
            <a:pPr algn="ctr" eaLnBrk="1" hangingPunct="1">
              <a:defRPr/>
            </a:pPr>
            <a:r>
              <a:rPr lang="en-US" altLang="zh-C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Symmetry Breaking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79"/>
          <p:cNvGrpSpPr>
            <a:grpSpLocks/>
          </p:cNvGrpSpPr>
          <p:nvPr/>
        </p:nvGrpSpPr>
        <p:grpSpPr bwMode="auto">
          <a:xfrm>
            <a:off x="38100" y="279400"/>
            <a:ext cx="7653338" cy="773113"/>
            <a:chOff x="24" y="176"/>
            <a:chExt cx="4821" cy="487"/>
          </a:xfrm>
        </p:grpSpPr>
        <p:sp>
          <p:nvSpPr>
            <p:cNvPr id="5149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5150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151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5152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5153" name="AutoShape 13"/>
            <p:cNvCxnSpPr>
              <a:cxnSpLocks noChangeShapeType="1"/>
              <a:stCxn id="5150" idx="1"/>
              <a:endCxn id="5151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4" name="AutoShape 14"/>
            <p:cNvCxnSpPr>
              <a:cxnSpLocks noChangeShapeType="1"/>
              <a:stCxn id="5151" idx="3"/>
              <a:endCxn id="5152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55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5139" name="Text Box 16"/>
          <p:cNvSpPr txBox="1">
            <a:spLocks noChangeArrowheads="1"/>
          </p:cNvSpPr>
          <p:nvPr/>
        </p:nvSpPr>
        <p:spPr bwMode="auto">
          <a:xfrm>
            <a:off x="-45938" y="1300510"/>
            <a:ext cx="16290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200" dirty="0">
                <a:latin typeface="Comic Sans MS" pitchFamily="66" charset="0"/>
              </a:rPr>
              <a:t>1785 Coulomb</a:t>
            </a:r>
            <a:endParaRPr lang="en-US" altLang="zh-CN" sz="1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       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Comic Sans MS" pitchFamily="66" charset="0"/>
              </a:rPr>
              <a:t>　    </a:t>
            </a:r>
            <a:r>
              <a:rPr lang="en-US" altLang="zh-CN" sz="1400" dirty="0">
                <a:latin typeface="Comic Sans MS" pitchFamily="66" charset="0"/>
              </a:rPr>
              <a:t>~e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r>
              <a:rPr lang="en-US" altLang="zh-CN" sz="1400" dirty="0">
                <a:latin typeface="Comic Sans MS" pitchFamily="66" charset="0"/>
              </a:rPr>
              <a:t>/r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endParaRPr lang="en-US" altLang="zh-CN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Galvani </a:t>
            </a:r>
            <a:r>
              <a:rPr lang="en-US" altLang="zh-CN" sz="12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2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5140" name="AutoShape 17"/>
          <p:cNvSpPr>
            <a:spLocks/>
          </p:cNvSpPr>
          <p:nvPr/>
        </p:nvSpPr>
        <p:spPr bwMode="auto">
          <a:xfrm>
            <a:off x="1294670" y="1268761"/>
            <a:ext cx="215900" cy="1584324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41" name="Text Box 19"/>
          <p:cNvSpPr txBox="1">
            <a:spLocks noChangeArrowheads="1"/>
          </p:cNvSpPr>
          <p:nvPr/>
        </p:nvSpPr>
        <p:spPr bwMode="auto">
          <a:xfrm>
            <a:off x="2267744" y="1681510"/>
            <a:ext cx="962025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Magnetic</a:t>
            </a:r>
          </a:p>
        </p:txBody>
      </p:sp>
      <p:cxnSp>
        <p:nvCxnSpPr>
          <p:cNvPr id="5142" name="AutoShape 20"/>
          <p:cNvCxnSpPr>
            <a:cxnSpLocks noChangeShapeType="1"/>
            <a:stCxn id="5140" idx="1"/>
            <a:endCxn id="5141" idx="1"/>
          </p:cNvCxnSpPr>
          <p:nvPr/>
        </p:nvCxnSpPr>
        <p:spPr bwMode="auto">
          <a:xfrm flipV="1">
            <a:off x="1510570" y="2051398"/>
            <a:ext cx="757174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3" name="Text Box 21"/>
          <p:cNvSpPr txBox="1">
            <a:spLocks noChangeArrowheads="1"/>
          </p:cNvSpPr>
          <p:nvPr/>
        </p:nvSpPr>
        <p:spPr bwMode="auto">
          <a:xfrm>
            <a:off x="1364456" y="1844824"/>
            <a:ext cx="9032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2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5145" name="Text Box 30"/>
          <p:cNvSpPr txBox="1">
            <a:spLocks noChangeArrowheads="1"/>
          </p:cNvSpPr>
          <p:nvPr/>
        </p:nvSpPr>
        <p:spPr bwMode="auto">
          <a:xfrm>
            <a:off x="3347962" y="1167554"/>
            <a:ext cx="2016126" cy="22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1867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latin typeface="Comic Sans MS" pitchFamily="66" charset="0"/>
              </a:rPr>
              <a:t>EM wave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 dirty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1905 Einstein: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新时空观 </a:t>
            </a:r>
            <a:r>
              <a:rPr lang="zh-CN" altLang="en-US" sz="1200" dirty="0">
                <a:sym typeface="Wingdings" pitchFamily="2" charset="2"/>
              </a:rPr>
              <a:t></a:t>
            </a:r>
            <a:r>
              <a:rPr lang="zh-CN" altLang="en-US" sz="1200" dirty="0">
                <a:latin typeface="Comic Sans MS" pitchFamily="66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Special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              Relativity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1925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Quantum Mechanics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(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新物质观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波粒</a:t>
            </a:r>
            <a:r>
              <a:rPr lang="en-US" altLang="zh-CN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象性</a:t>
            </a:r>
            <a:r>
              <a:rPr lang="en-US" altLang="zh-CN" sz="1200" dirty="0">
                <a:latin typeface="Comic Sans MS" pitchFamily="66" charset="0"/>
              </a:rPr>
              <a:t>)</a:t>
            </a:r>
          </a:p>
        </p:txBody>
      </p:sp>
      <p:sp>
        <p:nvSpPr>
          <p:cNvPr id="5146" name="AutoShape 32"/>
          <p:cNvSpPr>
            <a:spLocks/>
          </p:cNvSpPr>
          <p:nvPr/>
        </p:nvSpPr>
        <p:spPr bwMode="auto">
          <a:xfrm>
            <a:off x="5076056" y="1327125"/>
            <a:ext cx="100616" cy="2089149"/>
          </a:xfrm>
          <a:prstGeom prst="rightBrace">
            <a:avLst>
              <a:gd name="adj1" fmla="val 10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47" name="Text Box 34"/>
          <p:cNvSpPr txBox="1">
            <a:spLocks noChangeArrowheads="1"/>
          </p:cNvSpPr>
          <p:nvPr/>
        </p:nvSpPr>
        <p:spPr bwMode="auto">
          <a:xfrm>
            <a:off x="5388754" y="1898070"/>
            <a:ext cx="1318539" cy="13849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量子电动力学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QED U1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(1948)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</a:t>
            </a:r>
            <a:endParaRPr lang="en-US" altLang="zh-CN" sz="1400" dirty="0"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规范对称性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148" name="AutoShape 35"/>
          <p:cNvCxnSpPr>
            <a:cxnSpLocks noChangeShapeType="1"/>
            <a:stCxn id="5146" idx="1"/>
          </p:cNvCxnSpPr>
          <p:nvPr/>
        </p:nvCxnSpPr>
        <p:spPr bwMode="auto">
          <a:xfrm flipV="1">
            <a:off x="5176672" y="2371699"/>
            <a:ext cx="212082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4" name="Text Box 37"/>
          <p:cNvSpPr txBox="1">
            <a:spLocks noChangeArrowheads="1"/>
          </p:cNvSpPr>
          <p:nvPr/>
        </p:nvSpPr>
        <p:spPr bwMode="auto">
          <a:xfrm>
            <a:off x="4644746" y="3891024"/>
            <a:ext cx="1967205" cy="1015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弱作用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Weak SU2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(1958)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>
                <a:latin typeface="Comic Sans MS" pitchFamily="66" charset="0"/>
              </a:rPr>
              <a:t>eg</a:t>
            </a:r>
            <a:r>
              <a:rPr lang="en-US" altLang="zh-CN" sz="1200" dirty="0">
                <a:latin typeface="Comic Sans MS" pitchFamily="66" charset="0"/>
              </a:rPr>
              <a:t>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太阳反应 </a:t>
            </a:r>
            <a:r>
              <a:rPr lang="en-US" altLang="zh-CN" sz="1200" dirty="0">
                <a:latin typeface="Comic Sans MS" pitchFamily="66" charset="0"/>
              </a:rPr>
              <a:t>4p</a:t>
            </a:r>
            <a:r>
              <a:rPr lang="en-US" altLang="zh-CN" sz="1200" dirty="0">
                <a:latin typeface="Comic Sans MS" pitchFamily="66" charset="0"/>
                <a:sym typeface="Wingdings" panose="05000000000000000000" pitchFamily="2" charset="2"/>
              </a:rPr>
              <a:t></a:t>
            </a:r>
            <a:r>
              <a:rPr lang="en-US" altLang="zh-CN" sz="1200" dirty="0">
                <a:latin typeface="Symbol" pitchFamily="18" charset="2"/>
              </a:rPr>
              <a:t>a+2</a:t>
            </a:r>
            <a:r>
              <a:rPr lang="en-US" altLang="zh-CN" sz="1200" dirty="0">
                <a:latin typeface="Comic Sans MS" pitchFamily="66" charset="0"/>
              </a:rPr>
              <a:t>e+2v</a:t>
            </a:r>
          </a:p>
        </p:txBody>
      </p:sp>
      <p:sp>
        <p:nvSpPr>
          <p:cNvPr id="5125" name="Text Box 40"/>
          <p:cNvSpPr txBox="1">
            <a:spLocks noChangeArrowheads="1"/>
          </p:cNvSpPr>
          <p:nvPr/>
        </p:nvSpPr>
        <p:spPr bwMode="auto">
          <a:xfrm>
            <a:off x="4443413" y="5661025"/>
            <a:ext cx="1712912" cy="1015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强作用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Strong SU3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(1930)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>
                <a:latin typeface="Comic Sans MS" pitchFamily="66" charset="0"/>
              </a:rPr>
              <a:t>eg</a:t>
            </a:r>
            <a:r>
              <a:rPr lang="en-US" altLang="zh-CN" sz="1200" dirty="0"/>
              <a:t>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核子聚合作用</a:t>
            </a:r>
          </a:p>
        </p:txBody>
      </p:sp>
      <p:grpSp>
        <p:nvGrpSpPr>
          <p:cNvPr id="5126" name="Group 73"/>
          <p:cNvGrpSpPr>
            <a:grpSpLocks/>
          </p:cNvGrpSpPr>
          <p:nvPr/>
        </p:nvGrpSpPr>
        <p:grpSpPr bwMode="auto">
          <a:xfrm>
            <a:off x="8139310" y="2853085"/>
            <a:ext cx="536575" cy="3679857"/>
            <a:chOff x="4976" y="2251"/>
            <a:chExt cx="338" cy="1950"/>
          </a:xfrm>
        </p:grpSpPr>
        <p:sp>
          <p:nvSpPr>
            <p:cNvPr id="5137" name="AutoShape 45"/>
            <p:cNvSpPr>
              <a:spLocks/>
            </p:cNvSpPr>
            <p:nvPr/>
          </p:nvSpPr>
          <p:spPr bwMode="auto">
            <a:xfrm>
              <a:off x="4976" y="2251"/>
              <a:ext cx="181" cy="1950"/>
            </a:xfrm>
            <a:prstGeom prst="rightBrace">
              <a:avLst>
                <a:gd name="adj1" fmla="val 8977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138" name="Text Box 47"/>
            <p:cNvSpPr txBox="1">
              <a:spLocks noChangeArrowheads="1"/>
            </p:cNvSpPr>
            <p:nvPr/>
          </p:nvSpPr>
          <p:spPr bwMode="auto">
            <a:xfrm>
              <a:off x="5115" y="3094"/>
              <a:ext cx="199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</a:p>
          </p:txBody>
        </p:sp>
      </p:grpSp>
      <p:sp>
        <p:nvSpPr>
          <p:cNvPr id="5135" name="AutoShape 38"/>
          <p:cNvSpPr>
            <a:spLocks/>
          </p:cNvSpPr>
          <p:nvPr/>
        </p:nvSpPr>
        <p:spPr bwMode="auto">
          <a:xfrm>
            <a:off x="6625867" y="1772817"/>
            <a:ext cx="287338" cy="3262568"/>
          </a:xfrm>
          <a:prstGeom prst="rightBrace">
            <a:avLst>
              <a:gd name="adj1" fmla="val 85635"/>
              <a:gd name="adj2" fmla="val 4867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33" name="Text Box 62"/>
          <p:cNvSpPr txBox="1">
            <a:spLocks noChangeArrowheads="1"/>
          </p:cNvSpPr>
          <p:nvPr/>
        </p:nvSpPr>
        <p:spPr bwMode="auto">
          <a:xfrm>
            <a:off x="7164288" y="5977943"/>
            <a:ext cx="912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Comic Sans MS" pitchFamily="66" charset="0"/>
              </a:rPr>
              <a:t>SU</a:t>
            </a:r>
            <a:r>
              <a:rPr lang="en-US" altLang="zh-CN" sz="1800" b="1" baseline="-25000" dirty="0">
                <a:solidFill>
                  <a:srgbClr val="0000FF"/>
                </a:solidFill>
                <a:latin typeface="Comic Sans MS" pitchFamily="66" charset="0"/>
              </a:rPr>
              <a:t>C</a:t>
            </a:r>
            <a:r>
              <a:rPr lang="en-US" altLang="zh-CN" sz="1800" dirty="0">
                <a:solidFill>
                  <a:srgbClr val="0000FF"/>
                </a:solidFill>
                <a:latin typeface="Comic Sans MS" pitchFamily="66" charset="0"/>
              </a:rPr>
              <a:t>(3)</a:t>
            </a:r>
          </a:p>
        </p:txBody>
      </p:sp>
      <p:grpSp>
        <p:nvGrpSpPr>
          <p:cNvPr id="5129" name="Group 78"/>
          <p:cNvGrpSpPr>
            <a:grpSpLocks/>
          </p:cNvGrpSpPr>
          <p:nvPr/>
        </p:nvGrpSpPr>
        <p:grpSpPr bwMode="auto">
          <a:xfrm>
            <a:off x="8494219" y="-25400"/>
            <a:ext cx="774122" cy="6999288"/>
            <a:chOff x="5361" y="-16"/>
            <a:chExt cx="522" cy="4409"/>
          </a:xfrm>
        </p:grpSpPr>
        <p:sp>
          <p:nvSpPr>
            <p:cNvPr id="5131" name="AutoShape 46"/>
            <p:cNvSpPr>
              <a:spLocks/>
            </p:cNvSpPr>
            <p:nvPr/>
          </p:nvSpPr>
          <p:spPr bwMode="auto">
            <a:xfrm>
              <a:off x="5361" y="-16"/>
              <a:ext cx="263" cy="4320"/>
            </a:xfrm>
            <a:prstGeom prst="rightBrace">
              <a:avLst>
                <a:gd name="adj1" fmla="val 11320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132" name="Text Box 68"/>
            <p:cNvSpPr txBox="1">
              <a:spLocks noChangeArrowheads="1"/>
            </p:cNvSpPr>
            <p:nvPr/>
          </p:nvSpPr>
          <p:spPr bwMode="auto">
            <a:xfrm>
              <a:off x="5468" y="600"/>
              <a:ext cx="415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 dirty="0">
                  <a:latin typeface="华文新魏" pitchFamily="2" charset="-122"/>
                  <a:ea typeface="华文新魏" pitchFamily="2" charset="-122"/>
                </a:rPr>
                <a:t>大统一</a:t>
              </a:r>
              <a:r>
                <a:rPr lang="en-US" altLang="zh-CN" sz="2800" dirty="0">
                  <a:latin typeface="华文新魏" pitchFamily="2" charset="-122"/>
                  <a:ea typeface="华文新魏" pitchFamily="2" charset="-122"/>
                </a:rPr>
                <a:t>GUT  </a:t>
              </a:r>
              <a:r>
                <a:rPr lang="en-US" altLang="zh-CN" sz="2000" dirty="0">
                  <a:latin typeface="华文新魏" pitchFamily="2" charset="-122"/>
                  <a:ea typeface="华文新魏" pitchFamily="2" charset="-122"/>
                </a:rPr>
                <a:t>vs.</a:t>
              </a:r>
              <a:r>
                <a:rPr lang="en-US" altLang="zh-CN" sz="1600" dirty="0">
                  <a:latin typeface="华文新魏" pitchFamily="2" charset="-122"/>
                  <a:ea typeface="华文新魏" pitchFamily="2" charset="-122"/>
                </a:rPr>
                <a:t>  </a:t>
              </a:r>
              <a:r>
                <a:rPr lang="zh-CN" altLang="en-US" sz="2800" dirty="0">
                  <a:latin typeface="华文新魏" pitchFamily="2" charset="-122"/>
                  <a:ea typeface="华文新魏" pitchFamily="2" charset="-122"/>
                </a:rPr>
                <a:t>大爆炸</a:t>
              </a:r>
              <a:r>
                <a:rPr lang="en-US" altLang="zh-CN" sz="2800" dirty="0">
                  <a:latin typeface="华文新魏" pitchFamily="2" charset="-122"/>
                  <a:ea typeface="华文新魏" pitchFamily="2" charset="-122"/>
                </a:rPr>
                <a:t>Big Bang </a:t>
              </a:r>
              <a:r>
                <a:rPr lang="en-US" altLang="zh-CN" sz="2400" b="1" i="1" dirty="0">
                  <a:latin typeface="华文新魏" pitchFamily="2" charset="-122"/>
                  <a:ea typeface="华文新魏" pitchFamily="2" charset="-122"/>
                </a:rPr>
                <a:t>?</a:t>
              </a:r>
            </a:p>
          </p:txBody>
        </p:sp>
      </p:grpSp>
      <p:sp>
        <p:nvSpPr>
          <p:cNvPr id="5130" name="Text Box 69"/>
          <p:cNvSpPr txBox="1">
            <a:spLocks noChangeArrowheads="1"/>
          </p:cNvSpPr>
          <p:nvPr/>
        </p:nvSpPr>
        <p:spPr bwMode="auto">
          <a:xfrm>
            <a:off x="94186" y="4042457"/>
            <a:ext cx="3802537" cy="2308324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36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极小空间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670755" y="2299380"/>
            <a:ext cx="1582552" cy="1342067"/>
            <a:chOff x="6623631" y="2303229"/>
            <a:chExt cx="1582552" cy="1342067"/>
          </a:xfrm>
        </p:grpSpPr>
        <p:sp>
          <p:nvSpPr>
            <p:cNvPr id="5136" name="Text Box 39"/>
            <p:cNvSpPr txBox="1">
              <a:spLocks noChangeArrowheads="1"/>
            </p:cNvSpPr>
            <p:nvPr/>
          </p:nvSpPr>
          <p:spPr bwMode="auto">
            <a:xfrm>
              <a:off x="6714915" y="2303229"/>
              <a:ext cx="1439867" cy="104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Great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Achievement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200" dirty="0">
                <a:latin typeface="Comic Sans MS" pitchFamily="66" charset="0"/>
                <a:ea typeface="华文新魏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u="sng" dirty="0">
                  <a:solidFill>
                    <a:srgbClr val="0000FF"/>
                  </a:solidFill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SU(2)×U(1)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6623631" y="3306742"/>
              <a:ext cx="15825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600" dirty="0">
                  <a:latin typeface="Comic Sans MS" panose="030F0702030302020204" pitchFamily="66" charset="0"/>
                  <a:ea typeface="华文新魏" panose="02010800040101010101" pitchFamily="2" charset="-122"/>
                </a:rPr>
                <a:t>@ </a:t>
              </a:r>
              <a:r>
                <a:rPr lang="en-US" altLang="zh-CN" sz="1600" dirty="0">
                  <a:solidFill>
                    <a:srgbClr val="0000FF"/>
                  </a:solidFill>
                  <a:latin typeface="Comic Sans MS" panose="030F0702030302020204" pitchFamily="66" charset="0"/>
                  <a:ea typeface="华文新魏" panose="02010800040101010101" pitchFamily="2" charset="-122"/>
                </a:rPr>
                <a:t>100GeV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073068" y="3778610"/>
            <a:ext cx="6254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mass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7" name="直接箭头连接符 6"/>
          <p:cNvCxnSpPr>
            <a:stCxn id="5" idx="2"/>
            <a:endCxn id="57" idx="0"/>
          </p:cNvCxnSpPr>
          <p:nvPr/>
        </p:nvCxnSpPr>
        <p:spPr bwMode="auto">
          <a:xfrm flipH="1">
            <a:off x="7384753" y="4147942"/>
            <a:ext cx="1061" cy="27788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5" name="文本框 44"/>
          <p:cNvSpPr txBox="1"/>
          <p:nvPr/>
        </p:nvSpPr>
        <p:spPr>
          <a:xfrm>
            <a:off x="6629348" y="5211184"/>
            <a:ext cx="1543052" cy="46166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真空结构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46" name="直接箭头连接符 45"/>
          <p:cNvCxnSpPr>
            <a:cxnSpLocks/>
            <a:endCxn id="45" idx="0"/>
          </p:cNvCxnSpPr>
          <p:nvPr/>
        </p:nvCxnSpPr>
        <p:spPr bwMode="auto">
          <a:xfrm>
            <a:off x="7387437" y="4854139"/>
            <a:ext cx="13437" cy="35704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DE2A8260-6AEA-407D-830B-6E709338E8DE}"/>
              </a:ext>
            </a:extLst>
          </p:cNvPr>
          <p:cNvSpPr txBox="1"/>
          <p:nvPr/>
        </p:nvSpPr>
        <p:spPr>
          <a:xfrm>
            <a:off x="6844209" y="4425824"/>
            <a:ext cx="1081088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Higgs</a:t>
            </a:r>
            <a:r>
              <a:rPr lang="en-US" altLang="zh-CN" sz="2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!</a:t>
            </a:r>
            <a:endParaRPr lang="zh-CN" altLang="en-US" sz="20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42" name="AutoShape 20"/>
          <p:cNvCxnSpPr>
            <a:cxnSpLocks noChangeShapeType="1"/>
            <a:stCxn id="5141" idx="3"/>
          </p:cNvCxnSpPr>
          <p:nvPr/>
        </p:nvCxnSpPr>
        <p:spPr bwMode="auto">
          <a:xfrm flipV="1">
            <a:off x="3229769" y="2051397"/>
            <a:ext cx="330824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20"/>
          <p:cNvCxnSpPr>
            <a:cxnSpLocks noChangeShapeType="1"/>
            <a:stCxn id="5125" idx="3"/>
            <a:endCxn id="5133" idx="1"/>
          </p:cNvCxnSpPr>
          <p:nvPr/>
        </p:nvCxnSpPr>
        <p:spPr bwMode="auto">
          <a:xfrm flipV="1">
            <a:off x="6156325" y="6161300"/>
            <a:ext cx="1007963" cy="755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876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65400" y="2133600"/>
            <a:ext cx="443071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新物理</a:t>
            </a:r>
            <a:endParaRPr lang="en-US" altLang="zh-CN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60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" y="122238"/>
            <a:ext cx="9064625" cy="639762"/>
          </a:xfrm>
          <a:solidFill>
            <a:srgbClr val="000099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3600" b="1" dirty="0" smtClean="0">
                <a:solidFill>
                  <a:schemeClr val="bg1"/>
                </a:solidFill>
                <a:latin typeface="+mn-lt"/>
                <a:cs typeface="Comic Sans MS"/>
              </a:rPr>
              <a:t>新世纪的关键科学问题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Comic Sans MS"/>
              </a:rPr>
              <a:t> </a:t>
            </a:r>
            <a:endParaRPr lang="en-US" sz="3600" b="1" dirty="0">
              <a:solidFill>
                <a:schemeClr val="bg1"/>
              </a:solidFill>
              <a:latin typeface="+mn-lt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836613"/>
            <a:ext cx="8761413" cy="5638800"/>
          </a:xfrm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1.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什么是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暗物质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2.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什么是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暗能量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3. 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宇宙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是如何开始的？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4.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如何结合爱因斯坦的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引力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理论和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量子效应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5. 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中微子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问题？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6. 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超高能粒子（宇宙线）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来自哪里？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 marL="0" indent="0">
              <a:buFontTx/>
              <a:buNone/>
              <a:defRPr/>
            </a:pPr>
            <a:r>
              <a:rPr lang="en-US" altLang="zh-CN" sz="2800" dirty="0" smtClean="0">
                <a:ea typeface="楷体_GB2312"/>
                <a:cs typeface="Comic Sans MS"/>
              </a:rPr>
              <a:t>7. 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质子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稳定吗？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 marL="0" indent="0">
              <a:buFontTx/>
              <a:buNone/>
              <a:defRPr/>
            </a:pPr>
            <a:r>
              <a:rPr lang="en-US" altLang="zh-CN" sz="2800" dirty="0" smtClean="0">
                <a:ea typeface="楷体_GB2312"/>
                <a:cs typeface="Comic Sans MS"/>
              </a:rPr>
              <a:t>8.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在极高密度和温度下，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新形态的物质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是什么样的？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  <a:cs typeface="Comic Sans MS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a typeface="楷体_GB2312"/>
                <a:cs typeface="Comic Sans MS"/>
              </a:rPr>
              <a:t>9.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从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铁到铀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的各种重元素是如何形成的？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</a:endParaRPr>
          </a:p>
          <a:p>
            <a:pPr>
              <a:buClr>
                <a:srgbClr val="3333CC"/>
              </a:buClr>
              <a:buFontTx/>
              <a:buNone/>
              <a:defRPr/>
            </a:pPr>
            <a:r>
              <a:rPr lang="en-US" sz="2800" dirty="0" smtClean="0">
                <a:ea typeface="楷体_GB2312"/>
              </a:rPr>
              <a:t>10.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</a:rPr>
              <a:t>是否存在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</a:rPr>
              <a:t>额外的时空维度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</a:rPr>
              <a:t>？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/>
            </a:endParaRPr>
          </a:p>
          <a:p>
            <a:pPr>
              <a:buClr>
                <a:srgbClr val="3333CC"/>
              </a:buClr>
              <a:buFontTx/>
              <a:buNone/>
              <a:defRPr/>
            </a:pPr>
            <a:r>
              <a:rPr lang="en-US" sz="2800" dirty="0" smtClean="0">
                <a:ea typeface="楷体_GB2312"/>
              </a:rPr>
              <a:t>11.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四种相互作用力的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大统一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？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/>
                <a:cs typeface="Comic Sans MS"/>
              </a:rPr>
              <a:t>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9"/>
          <p:cNvSpPr txBox="1">
            <a:spLocks noChangeArrowheads="1"/>
          </p:cNvSpPr>
          <p:nvPr/>
        </p:nvSpPr>
        <p:spPr bwMode="auto">
          <a:xfrm>
            <a:off x="6732588" y="374650"/>
            <a:ext cx="1428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FFFF"/>
                </a:solidFill>
                <a:latin typeface="Comic Sans MS" pitchFamily="66" charset="0"/>
              </a:rPr>
              <a:t>current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FFFF"/>
                </a:solidFill>
                <a:latin typeface="Comic Sans MS" pitchFamily="66" charset="0"/>
              </a:rPr>
              <a:t>Universe</a:t>
            </a:r>
          </a:p>
        </p:txBody>
      </p:sp>
      <p:grpSp>
        <p:nvGrpSpPr>
          <p:cNvPr id="92163" name="Group 22"/>
          <p:cNvGrpSpPr>
            <a:grpSpLocks/>
          </p:cNvGrpSpPr>
          <p:nvPr/>
        </p:nvGrpSpPr>
        <p:grpSpPr bwMode="auto">
          <a:xfrm>
            <a:off x="338138" y="428625"/>
            <a:ext cx="8505825" cy="6000750"/>
            <a:chOff x="2357" y="318"/>
            <a:chExt cx="5189" cy="3583"/>
          </a:xfrm>
        </p:grpSpPr>
        <p:graphicFrame>
          <p:nvGraphicFramePr>
            <p:cNvPr id="92166" name="Object 23"/>
            <p:cNvGraphicFramePr>
              <a:graphicFrameLocks noChangeAspect="1"/>
            </p:cNvGraphicFramePr>
            <p:nvPr/>
          </p:nvGraphicFramePr>
          <p:xfrm>
            <a:off x="2357" y="356"/>
            <a:ext cx="5184" cy="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95" name="Worksheet" r:id="rId3" imgW="10248840" imgH="7008840" progId="Excel.Sheet.8">
                    <p:embed/>
                  </p:oleObj>
                </mc:Choice>
                <mc:Fallback>
                  <p:oleObj name="Worksheet" r:id="rId3" imgW="10248840" imgH="700884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538" t="26195" r="6322" b="7704"/>
                        <a:stretch>
                          <a:fillRect/>
                        </a:stretch>
                      </p:blipFill>
                      <p:spPr bwMode="auto">
                        <a:xfrm>
                          <a:off x="2357" y="356"/>
                          <a:ext cx="5184" cy="3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67" name="Text Box 24"/>
            <p:cNvSpPr txBox="1">
              <a:spLocks noChangeArrowheads="1"/>
            </p:cNvSpPr>
            <p:nvPr/>
          </p:nvSpPr>
          <p:spPr bwMode="auto">
            <a:xfrm>
              <a:off x="4417" y="3007"/>
              <a:ext cx="3129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chemeClr val="hlink"/>
                  </a:solidFill>
                </a:rPr>
                <a:t>We do not know what makes up 95% of the universe.</a:t>
              </a:r>
            </a:p>
            <a:p>
              <a:pPr eaLnBrk="1" hangingPunct="1">
                <a:buFontTx/>
                <a:buNone/>
              </a:pPr>
              <a:r>
                <a:rPr lang="en-US" altLang="zh-CN" sz="2000">
                  <a:solidFill>
                    <a:srgbClr val="99CCFF"/>
                  </a:solidFill>
                </a:rPr>
                <a:t>Need to study it in controlled experiments,</a:t>
              </a:r>
            </a:p>
            <a:p>
              <a:pPr algn="ctr" eaLnBrk="1" hangingPunct="1">
                <a:buFontTx/>
                <a:buNone/>
              </a:pPr>
              <a:r>
                <a:rPr lang="en-US" altLang="zh-CN" sz="2400">
                  <a:solidFill>
                    <a:srgbClr val="99CCFF"/>
                  </a:solidFill>
                </a:rPr>
                <a:t>i.e. @ Collider Physics</a:t>
              </a:r>
              <a:endParaRPr lang="en-US" altLang="zh-CN" sz="2400">
                <a:solidFill>
                  <a:srgbClr val="00FFFF"/>
                </a:solidFill>
              </a:endParaRPr>
            </a:p>
          </p:txBody>
        </p:sp>
        <p:grpSp>
          <p:nvGrpSpPr>
            <p:cNvPr id="92168" name="Group 25"/>
            <p:cNvGrpSpPr>
              <a:grpSpLocks/>
            </p:cNvGrpSpPr>
            <p:nvPr/>
          </p:nvGrpSpPr>
          <p:grpSpPr bwMode="auto">
            <a:xfrm>
              <a:off x="3850" y="318"/>
              <a:ext cx="1530" cy="237"/>
              <a:chOff x="3891" y="387"/>
              <a:chExt cx="1530" cy="237"/>
            </a:xfrm>
          </p:grpSpPr>
          <p:sp>
            <p:nvSpPr>
              <p:cNvPr id="92170" name="Text Box 26"/>
              <p:cNvSpPr txBox="1">
                <a:spLocks noChangeArrowheads="1"/>
              </p:cNvSpPr>
              <p:nvPr/>
            </p:nvSpPr>
            <p:spPr bwMode="auto">
              <a:xfrm>
                <a:off x="4458" y="387"/>
                <a:ext cx="963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>
                    <a:solidFill>
                      <a:srgbClr val="99CCFF"/>
                    </a:solidFill>
                  </a:rPr>
                  <a:t>We are here</a:t>
                </a:r>
                <a:endParaRPr lang="en-US" altLang="zh-CN" sz="20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2171" name="Line 27"/>
              <p:cNvSpPr>
                <a:spLocks noChangeShapeType="1"/>
              </p:cNvSpPr>
              <p:nvPr/>
            </p:nvSpPr>
            <p:spPr bwMode="auto">
              <a:xfrm flipH="1" flipV="1">
                <a:off x="3891" y="515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169" name="Rectangle 28"/>
            <p:cNvSpPr>
              <a:spLocks noChangeArrowheads="1"/>
            </p:cNvSpPr>
            <p:nvPr/>
          </p:nvSpPr>
          <p:spPr bwMode="auto">
            <a:xfrm>
              <a:off x="4737" y="875"/>
              <a:ext cx="2658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00FFFF"/>
                  </a:solidFill>
                </a:rPr>
                <a:t>Current Universe Composition:</a:t>
              </a:r>
            </a:p>
          </p:txBody>
        </p:sp>
      </p:grpSp>
      <p:sp>
        <p:nvSpPr>
          <p:cNvPr id="92164" name="Text Box 29"/>
          <p:cNvSpPr txBox="1">
            <a:spLocks noChangeArrowheads="1"/>
          </p:cNvSpPr>
          <p:nvPr/>
        </p:nvSpPr>
        <p:spPr bwMode="auto">
          <a:xfrm>
            <a:off x="1171575" y="2960688"/>
            <a:ext cx="90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Gravity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Lens</a:t>
            </a:r>
          </a:p>
        </p:txBody>
      </p:sp>
      <p:sp>
        <p:nvSpPr>
          <p:cNvPr id="92165" name="Text Box 30"/>
          <p:cNvSpPr txBox="1">
            <a:spLocks noChangeArrowheads="1"/>
          </p:cNvSpPr>
          <p:nvPr/>
        </p:nvSpPr>
        <p:spPr bwMode="auto">
          <a:xfrm>
            <a:off x="2071688" y="4572000"/>
            <a:ext cx="103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i="1">
                <a:solidFill>
                  <a:srgbClr val="FF0000"/>
                </a:solidFill>
              </a:rPr>
              <a:t>Vacuum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i="1">
                <a:solidFill>
                  <a:srgbClr val="FF0000"/>
                </a:solidFill>
              </a:rPr>
              <a:t>Energy?</a:t>
            </a:r>
          </a:p>
        </p:txBody>
      </p:sp>
    </p:spTree>
    <p:extLst>
      <p:ext uri="{BB962C8B-B14F-4D97-AF65-F5344CB8AC3E}">
        <p14:creationId xmlns:p14="http://schemas.microsoft.com/office/powerpoint/2010/main" val="37664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107504" y="-41851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u="sng" kern="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Beyond: Dark Matter?</a:t>
            </a:r>
            <a:endParaRPr lang="zh-CN" altLang="en-US" u="sng" kern="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511411"/>
            <a:ext cx="6647036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Astronomical observations: 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galaxy rotation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8" y="972367"/>
            <a:ext cx="2527149" cy="1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09" y="1474641"/>
            <a:ext cx="25431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59832" y="1018868"/>
            <a:ext cx="1438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Exercise :</a:t>
            </a:r>
            <a:endParaRPr lang="en-GB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12160" y="1593645"/>
            <a:ext cx="2952327" cy="861681"/>
            <a:chOff x="6050183" y="1841638"/>
            <a:chExt cx="2952327" cy="8616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6249787" y="1841639"/>
                  <a:ext cx="275272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l" eaLnBrk="1" hangingPunct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𝑓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𝑚𝐺𝑀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GB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7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49787" y="1841639"/>
                  <a:ext cx="275272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664" t="-116393" r="-10177" b="-17541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6253491" y="2238255"/>
                  <a:ext cx="1609608" cy="465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𝑣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𝑅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GB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8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53491" y="2238255"/>
                  <a:ext cx="1609608" cy="465064"/>
                </a:xfrm>
                <a:prstGeom prst="rect">
                  <a:avLst/>
                </a:prstGeom>
                <a:blipFill>
                  <a:blip r:embed="rId6"/>
                  <a:stretch>
                    <a:fillRect t="-87013" r="-31439" b="-15064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左大括号 9"/>
            <p:cNvSpPr/>
            <p:nvPr/>
          </p:nvSpPr>
          <p:spPr bwMode="auto">
            <a:xfrm>
              <a:off x="6050183" y="1841638"/>
              <a:ext cx="228521" cy="840707"/>
            </a:xfrm>
            <a:prstGeom prst="leftBrace">
              <a:avLst/>
            </a:prstGeom>
            <a:noFill/>
            <a:ln w="1905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0" y="2990490"/>
            <a:ext cx="26132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What really happens:</a:t>
            </a:r>
            <a:endParaRPr lang="en-GB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2545"/>
            <a:ext cx="4461874" cy="237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057299" y="6309678"/>
            <a:ext cx="50577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暗物质的基本粒子物理解释？超</a:t>
            </a:r>
            <a:r>
              <a:rPr lang="zh-CN" altLang="en-US" sz="2000" dirty="0" smtClean="0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对称粒子？</a:t>
            </a:r>
            <a:endParaRPr lang="en-GB" altLang="zh-CN" sz="2000" dirty="0">
              <a:solidFill>
                <a:srgbClr val="000066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98952" y="5779854"/>
            <a:ext cx="46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u="sng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Dark Matter is a new form of matter !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33795"/>
            <a:ext cx="2107225" cy="186318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92446" y="5249808"/>
            <a:ext cx="1538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Vera Rubin</a:t>
            </a:r>
          </a:p>
          <a:p>
            <a:pPr algn="ctr"/>
            <a:r>
              <a:rPr lang="en-US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(1928 - 2016) 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326773"/>
              </p:ext>
            </p:extLst>
          </p:nvPr>
        </p:nvGraphicFramePr>
        <p:xfrm>
          <a:off x="7020272" y="5991510"/>
          <a:ext cx="69056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1" name="Equation" r:id="rId9" imgW="203112" imgH="228501" progId="">
                  <p:embed/>
                </p:oleObj>
              </mc:Choice>
              <mc:Fallback>
                <p:oleObj name="Equation" r:id="rId9" imgW="203112" imgH="228501" progId="">
                  <p:embed/>
                  <p:pic>
                    <p:nvPicPr>
                      <p:cNvPr id="9012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5991510"/>
                        <a:ext cx="690562" cy="776288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9000"/>
                        </a:srgbClr>
                      </a:solidFill>
                      <a:ln w="12700"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0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" y="260648"/>
            <a:ext cx="9130077" cy="6277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31640" y="141277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6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zh-CN" sz="6000" i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altLang="zh-CN" sz="6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zh-CN" sz="6000" i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en-US" altLang="zh-CN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6000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altLang="zh-CN" sz="6000" i="1" baseline="30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altLang="zh-CN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altLang="zh-CN" sz="6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altLang="zh-CN" sz="6000" i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zh-CN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107504" y="-41851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u="sng" kern="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Beyond: Dark Matter?</a:t>
            </a:r>
            <a:endParaRPr lang="zh-CN" altLang="en-US" u="sng" kern="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572525"/>
            <a:ext cx="8748464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粒子物理解释</a:t>
            </a: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: Weak Interaction Massive Particle </a:t>
            </a:r>
            <a:r>
              <a:rPr lang="en-US" altLang="zh-CN" sz="2800" b="1" i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</a:t>
            </a:r>
            <a:r>
              <a:rPr lang="en-US" altLang="zh-CN" sz="2400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(WIMP) </a:t>
            </a:r>
            <a:endParaRPr lang="en-US" altLang="zh-CN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AutoShape 8" descr="https://static.gbtimes.com/uploads/files/2017-11/30/dampe-wukong-dark-matter-probe-artist-cns-su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58" y="3738124"/>
            <a:ext cx="3067411" cy="20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963734" y="1338311"/>
            <a:ext cx="2995749" cy="4406698"/>
            <a:chOff x="-10752" y="1207193"/>
            <a:chExt cx="2995749" cy="4406698"/>
          </a:xfrm>
        </p:grpSpPr>
        <p:pic>
          <p:nvPicPr>
            <p:cNvPr id="132098" name="Picture 2" descr="https://upload.wikimedia.org/wikipedia/commons/3/36/Dusel_diagra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41" y="1622763"/>
              <a:ext cx="2697041" cy="1802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52" y="3609424"/>
              <a:ext cx="2995749" cy="200446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0" y="1207193"/>
              <a:ext cx="24304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地下直接探测</a:t>
              </a: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</a:t>
              </a:r>
              <a:r>
                <a:rPr lang="en-US" altLang="zh-CN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-A</a:t>
              </a: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散射</a:t>
              </a:r>
              <a:endParaRPr lang="zh-CN" altLang="en-US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36512" y="1340768"/>
            <a:ext cx="2848857" cy="4484332"/>
            <a:chOff x="2995942" y="1222097"/>
            <a:chExt cx="2848857" cy="44843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54" y="1641421"/>
              <a:ext cx="2497245" cy="176516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518" y="3714170"/>
              <a:ext cx="2676687" cy="199225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2995942" y="1222097"/>
              <a:ext cx="2848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卫星间接探测</a:t>
              </a: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</a:t>
              </a:r>
              <a:r>
                <a:rPr lang="en-US" altLang="zh-CN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→e</a:t>
              </a:r>
              <a:r>
                <a:rPr lang="en-US" altLang="zh-CN" sz="1600" b="1" baseline="30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+</a:t>
              </a:r>
              <a:r>
                <a:rPr lang="en-US" altLang="zh-CN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e</a:t>
              </a:r>
              <a:r>
                <a:rPr lang="en-US" altLang="zh-CN" sz="1600" b="1" baseline="30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-</a:t>
              </a:r>
              <a:r>
                <a:rPr lang="zh-CN" altLang="en-US" sz="16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湮灭</a:t>
              </a:r>
              <a:endParaRPr lang="zh-CN" altLang="en-US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194370" y="1338311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LHC</a:t>
            </a:r>
            <a:r>
              <a:rPr lang="zh-CN" altLang="en-US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直接产生</a:t>
            </a:r>
            <a:r>
              <a:rPr lang="en-US" altLang="zh-CN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</a:t>
            </a:r>
            <a:r>
              <a:rPr lang="en-US" altLang="zh-CN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 →</a:t>
            </a:r>
            <a:r>
              <a:rPr lang="zh-CN" altLang="en-US" sz="1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信号</a:t>
            </a:r>
            <a:endParaRPr lang="zh-CN" altLang="en-US" sz="16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592882" y="1728618"/>
            <a:ext cx="2399316" cy="1866197"/>
            <a:chOff x="700088" y="1374775"/>
            <a:chExt cx="2465411" cy="2049171"/>
          </a:xfrm>
        </p:grpSpPr>
        <p:grpSp>
          <p:nvGrpSpPr>
            <p:cNvPr id="24" name="组合 17"/>
            <p:cNvGrpSpPr>
              <a:grpSpLocks/>
            </p:cNvGrpSpPr>
            <p:nvPr/>
          </p:nvGrpSpPr>
          <p:grpSpPr bwMode="auto">
            <a:xfrm>
              <a:off x="700088" y="1374775"/>
              <a:ext cx="2465411" cy="2016125"/>
              <a:chOff x="20638" y="2393950"/>
              <a:chExt cx="2946122" cy="2330450"/>
            </a:xfrm>
          </p:grpSpPr>
          <p:pic>
            <p:nvPicPr>
              <p:cNvPr id="28" name="Picture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38" y="2393950"/>
                <a:ext cx="2341562" cy="233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19"/>
              <p:cNvSpPr txBox="1">
                <a:spLocks noChangeArrowheads="1"/>
              </p:cNvSpPr>
              <p:nvPr/>
            </p:nvSpPr>
            <p:spPr bwMode="auto">
              <a:xfrm>
                <a:off x="1214423" y="2583290"/>
                <a:ext cx="408397" cy="462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CN" sz="2000" b="1" i="1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kumimoji="0" lang="zh-CN" altLang="en-US" sz="2000" b="1" i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6399E3A6-77C8-4113-BA70-03E111D46259}"/>
                  </a:ext>
                </a:extLst>
              </p:cNvPr>
              <p:cNvCxnSpPr/>
              <p:nvPr/>
            </p:nvCxnSpPr>
            <p:spPr>
              <a:xfrm>
                <a:off x="2058054" y="2894906"/>
                <a:ext cx="908706" cy="121404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715EA6B3-75DD-437E-90F8-B14DA8563D34}"/>
                  </a:ext>
                </a:extLst>
              </p:cNvPr>
              <p:cNvCxnSpPr/>
              <p:nvPr/>
            </p:nvCxnSpPr>
            <p:spPr>
              <a:xfrm flipV="1">
                <a:off x="2058054" y="2515353"/>
                <a:ext cx="727286" cy="379554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19"/>
            <p:cNvSpPr txBox="1">
              <a:spLocks noChangeArrowheads="1"/>
            </p:cNvSpPr>
            <p:nvPr/>
          </p:nvSpPr>
          <p:spPr bwMode="auto">
            <a:xfrm>
              <a:off x="1403648" y="215200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kumimoji="0" lang="zh-CN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371003" y="2144282"/>
              <a:ext cx="260981" cy="482869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2201878" y="2941077"/>
              <a:ext cx="260981" cy="482869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6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9217026" cy="6858000"/>
          </a:xfrm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20738" y="476250"/>
            <a:ext cx="2238375" cy="4760913"/>
            <a:chOff x="473" y="300"/>
            <a:chExt cx="1410" cy="2999"/>
          </a:xfrm>
        </p:grpSpPr>
        <p:sp>
          <p:nvSpPr>
            <p:cNvPr id="51205" name="Arc 13"/>
            <p:cNvSpPr>
              <a:spLocks/>
            </p:cNvSpPr>
            <p:nvPr/>
          </p:nvSpPr>
          <p:spPr bwMode="auto">
            <a:xfrm>
              <a:off x="1202" y="300"/>
              <a:ext cx="681" cy="2760"/>
            </a:xfrm>
            <a:custGeom>
              <a:avLst/>
              <a:gdLst>
                <a:gd name="T0" fmla="*/ 0 w 21600"/>
                <a:gd name="T1" fmla="*/ 0 h 41409"/>
                <a:gd name="T2" fmla="*/ 0 w 21600"/>
                <a:gd name="T3" fmla="*/ 0 h 41409"/>
                <a:gd name="T4" fmla="*/ 0 w 21600"/>
                <a:gd name="T5" fmla="*/ 0 h 4140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409"/>
                <a:gd name="T11" fmla="*/ 21600 w 21600"/>
                <a:gd name="T12" fmla="*/ 41409 h 414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409" fill="none" extrusionOk="0">
                  <a:moveTo>
                    <a:pt x="7655" y="-1"/>
                  </a:moveTo>
                  <a:cubicBezTo>
                    <a:pt x="16048" y="3181"/>
                    <a:pt x="21600" y="11221"/>
                    <a:pt x="21600" y="20198"/>
                  </a:cubicBezTo>
                  <a:cubicBezTo>
                    <a:pt x="21600" y="30553"/>
                    <a:pt x="14251" y="39451"/>
                    <a:pt x="4082" y="41408"/>
                  </a:cubicBezTo>
                </a:path>
                <a:path w="21600" h="41409" stroke="0" extrusionOk="0">
                  <a:moveTo>
                    <a:pt x="7655" y="-1"/>
                  </a:moveTo>
                  <a:cubicBezTo>
                    <a:pt x="16048" y="3181"/>
                    <a:pt x="21600" y="11221"/>
                    <a:pt x="21600" y="20198"/>
                  </a:cubicBezTo>
                  <a:cubicBezTo>
                    <a:pt x="21600" y="30553"/>
                    <a:pt x="14251" y="39451"/>
                    <a:pt x="4082" y="41408"/>
                  </a:cubicBezTo>
                  <a:lnTo>
                    <a:pt x="0" y="20198"/>
                  </a:lnTo>
                  <a:lnTo>
                    <a:pt x="7655" y="-1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206" name="Text Box 16"/>
            <p:cNvSpPr txBox="1">
              <a:spLocks noChangeArrowheads="1"/>
            </p:cNvSpPr>
            <p:nvPr/>
          </p:nvSpPr>
          <p:spPr bwMode="auto">
            <a:xfrm>
              <a:off x="473" y="2776"/>
              <a:ext cx="114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u="sng">
                  <a:solidFill>
                    <a:srgbClr val="FFFF00"/>
                  </a:solidFill>
                  <a:latin typeface="Comic Sans MS" panose="030F0702030302020204" pitchFamily="66" charset="0"/>
                </a:rPr>
                <a:t>TeV </a:t>
              </a:r>
            </a:p>
            <a:p>
              <a:pPr eaLnBrk="1" hangingPunct="1"/>
              <a:r>
                <a:rPr lang="en-US" altLang="zh-CN" sz="2400" u="sng">
                  <a:solidFill>
                    <a:srgbClr val="FFFF00"/>
                  </a:solidFill>
                  <a:latin typeface="Comic Sans MS" panose="030F0702030302020204" pitchFamily="66" charset="0"/>
                </a:rPr>
                <a:t>@ Colliders</a:t>
              </a: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3500" y="611188"/>
            <a:ext cx="2590800" cy="585787"/>
          </a:xfrm>
          <a:prstGeom prst="rect">
            <a:avLst/>
          </a:prstGeom>
          <a:solidFill>
            <a:srgbClr val="479AA3">
              <a:alpha val="70195"/>
            </a:srgbClr>
          </a:solidFill>
          <a:ln w="9525">
            <a:solidFill>
              <a:srgbClr val="479AA3">
                <a:alpha val="76862"/>
              </a:srgb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FFFF00"/>
                </a:solidFill>
                <a:latin typeface="Comic Sans MS" panose="030F0702030302020204" pitchFamily="66" charset="0"/>
              </a:rPr>
              <a:t>10</a:t>
            </a:r>
            <a:r>
              <a:rPr lang="en-US" altLang="zh-CN" sz="3200" baseline="30000">
                <a:solidFill>
                  <a:srgbClr val="FFFF00"/>
                </a:solidFill>
                <a:latin typeface="Comic Sans MS" panose="030F0702030302020204" pitchFamily="66" charset="0"/>
              </a:rPr>
              <a:t>-18</a:t>
            </a:r>
            <a:r>
              <a:rPr lang="en-US" altLang="zh-CN" sz="3200">
                <a:solidFill>
                  <a:srgbClr val="FFFF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3200">
                <a:solidFill>
                  <a:srgbClr val="00FFFF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3200">
                <a:solidFill>
                  <a:srgbClr val="FFFF00"/>
                </a:solidFill>
                <a:latin typeface="Comic Sans MS" panose="030F0702030302020204" pitchFamily="66" charset="0"/>
              </a:rPr>
              <a:t>10</a:t>
            </a:r>
            <a:r>
              <a:rPr lang="en-US" altLang="zh-CN" sz="3200" baseline="30000">
                <a:solidFill>
                  <a:srgbClr val="FFFF00"/>
                </a:solidFill>
                <a:latin typeface="Comic Sans MS" panose="030F0702030302020204" pitchFamily="66" charset="0"/>
              </a:rPr>
              <a:t>-14</a:t>
            </a:r>
            <a:r>
              <a:rPr lang="en-US" altLang="zh-CN" sz="3200"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242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15616" y="76470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u="sng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表观强度</a:t>
            </a:r>
            <a:r>
              <a:rPr lang="zh-CN" altLang="en-US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86088" y="76470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u="sng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耦合常数</a:t>
            </a:r>
            <a:r>
              <a:rPr lang="zh-CN" altLang="en-US" u="sng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97478" y="76470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u="sng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理论模型</a:t>
            </a:r>
            <a:r>
              <a:rPr lang="zh-CN" altLang="en-US" u="sng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69180" y="77540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u="sng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特征能标</a:t>
            </a:r>
            <a:r>
              <a:rPr lang="zh-CN" altLang="en-US" u="sng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26876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强作用</a:t>
            </a: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trong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043608" y="1196752"/>
                <a:ext cx="1377620" cy="1008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𝑠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4</m:t>
                          </m:r>
                          <m:r>
                            <a:rPr lang="el-GR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𝜋</m:t>
                          </m:r>
                        </m:den>
                      </m:f>
                      <m:r>
                        <a:rPr lang="en-US" altLang="zh-CN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CN" b="0" dirty="0" smtClean="0">
                  <a:solidFill>
                    <a:srgbClr val="0000FF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(&lt;10</a:t>
                </a:r>
                <a:r>
                  <a:rPr lang="en-US" altLang="zh-CN" baseline="30000" dirty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-23</a:t>
                </a:r>
                <a:r>
                  <a:rPr lang="en-US" altLang="zh-CN" dirty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s)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196752"/>
                <a:ext cx="1377620" cy="1008289"/>
              </a:xfrm>
              <a:prstGeom prst="rect">
                <a:avLst/>
              </a:prstGeom>
              <a:blipFill>
                <a:blip r:embed="rId2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3123368" y="1261506"/>
                <a:ext cx="470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368" y="1261506"/>
                <a:ext cx="470321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4084655" y="1253926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SU(3)</a:t>
            </a:r>
            <a:r>
              <a:rPr lang="en-US" altLang="zh-CN" baseline="-250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</a:p>
          <a:p>
            <a:pPr algn="ctr"/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gluon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1301" y="256490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电磁</a:t>
            </a: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EM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004120" y="2420888"/>
                <a:ext cx="1584793" cy="1008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𝛼</m:t>
                      </m:r>
                      <m:r>
                        <a:rPr lang="en-US" altLang="zh-CN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4</m:t>
                          </m:r>
                          <m:r>
                            <a:rPr lang="el-GR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𝜋</m:t>
                          </m:r>
                        </m:den>
                      </m:f>
                      <m:r>
                        <a:rPr lang="en-US" altLang="zh-CN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lang="en-US" altLang="zh-CN" b="0" dirty="0" smtClean="0">
                  <a:solidFill>
                    <a:srgbClr val="0000FF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(10</a:t>
                </a:r>
                <a:r>
                  <a:rPr lang="en-US" altLang="zh-CN" baseline="30000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-20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-10</a:t>
                </a:r>
                <a:r>
                  <a:rPr lang="en-US" altLang="zh-CN" baseline="30000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-16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s)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20" y="2420888"/>
                <a:ext cx="1584793" cy="1008289"/>
              </a:xfrm>
              <a:prstGeom prst="rect">
                <a:avLst/>
              </a:prstGeom>
              <a:blipFill>
                <a:blip r:embed="rId4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3177901" y="2559034"/>
                <a:ext cx="361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𝑒</m:t>
                      </m:r>
                    </m:oMath>
                  </m:oMathPara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901" y="2559034"/>
                <a:ext cx="36125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4110561" y="3710195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SU(2)</a:t>
            </a:r>
            <a:r>
              <a:rPr lang="en-US" altLang="zh-CN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endParaRPr lang="en-US" altLang="zh-CN" baseline="-25000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en-US" altLang="zh-CN" baseline="30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en-US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,Z</a:t>
            </a:r>
            <a:r>
              <a:rPr lang="en-US" altLang="zh-CN" baseline="30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27" y="378904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弱作用</a:t>
            </a: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Weak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025253" y="3789040"/>
                <a:ext cx="1824282" cy="73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𝑝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CN" b="0" dirty="0" smtClean="0">
                    <a:solidFill>
                      <a:srgbClr val="0000FF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 10</a:t>
                </a:r>
                <a:r>
                  <a:rPr lang="en-US" altLang="zh-CN" b="0" baseline="30000" dirty="0" smtClean="0">
                    <a:solidFill>
                      <a:srgbClr val="0000FF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-5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(~10</a:t>
                </a:r>
                <a:r>
                  <a:rPr lang="en-US" altLang="zh-CN" baseline="30000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-14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 @ MeV)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53" y="3789040"/>
                <a:ext cx="1824282" cy="733278"/>
              </a:xfrm>
              <a:prstGeom prst="rect">
                <a:avLst/>
              </a:prstGeom>
              <a:blipFill>
                <a:blip r:embed="rId6"/>
                <a:stretch>
                  <a:fillRect l="-1672" t="-2500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2951381" y="3793937"/>
                <a:ext cx="860171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𝑠𝑖𝑛</m:t>
                      </m:r>
                      <m:sSubSup>
                        <m:sSubSup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SupPr>
                        <m:e>
                          <m:r>
                            <a:rPr lang="zh-CN" altLang="el-GR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𝑊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381" y="3793937"/>
                <a:ext cx="860171" cy="374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4100142" y="2494637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U(1)</a:t>
            </a:r>
            <a:r>
              <a:rPr lang="en-US" altLang="zh-CN" baseline="-250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EM</a:t>
            </a:r>
          </a:p>
          <a:p>
            <a:pPr algn="ctr"/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photon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364" y="5085184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引力</a:t>
            </a: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Gravity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491880" y="107921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物理能标</a:t>
            </a:r>
            <a:endParaRPr lang="en-US" altLang="zh-CN" sz="32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1230104" y="5013176"/>
                <a:ext cx="1213794" cy="847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𝑝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b="0" i="1" dirty="0" smtClean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CN" b="0" dirty="0" smtClean="0">
                    <a:solidFill>
                      <a:srgbClr val="0000FF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 </a:t>
                </a:r>
                <a:r>
                  <a:rPr lang="en-US" altLang="zh-CN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5</a:t>
                </a:r>
                <a:r>
                  <a:rPr lang="en-US" altLang="zh-CN" b="0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.9</a:t>
                </a:r>
                <a:r>
                  <a:rPr lang="en-US" altLang="zh-CN" b="0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b="0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10</a:t>
                </a:r>
                <a:r>
                  <a:rPr lang="en-US" altLang="zh-CN" b="0" baseline="30000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Cambria Math" panose="02040503050406030204" pitchFamily="18" charset="0"/>
                  </a:rPr>
                  <a:t>-39</a:t>
                </a:r>
                <a:endParaRPr lang="en-US" altLang="zh-CN" sz="1600" b="0" baseline="30000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104" y="5013176"/>
                <a:ext cx="1213794" cy="847540"/>
              </a:xfrm>
              <a:prstGeom prst="rect">
                <a:avLst/>
              </a:prstGeom>
              <a:blipFill>
                <a:blip r:embed="rId8"/>
                <a:stretch>
                  <a:fillRect b="-79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3106257" y="5090081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?</m:t>
                      </m:r>
                    </m:oMath>
                  </m:oMathPara>
                </a14:m>
                <a:endParaRPr lang="zh-CN" altLang="en-US" i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257" y="5090081"/>
                <a:ext cx="34015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/>
          <p:cNvSpPr txBox="1"/>
          <p:nvPr/>
        </p:nvSpPr>
        <p:spPr>
          <a:xfrm>
            <a:off x="3997478" y="5014917"/>
            <a:ext cx="119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GUT?</a:t>
            </a:r>
            <a:endParaRPr lang="en-US" altLang="zh-CN" baseline="-25000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graviton?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右大括号 9"/>
          <p:cNvSpPr/>
          <p:nvPr/>
        </p:nvSpPr>
        <p:spPr bwMode="auto">
          <a:xfrm>
            <a:off x="4965232" y="2350621"/>
            <a:ext cx="288396" cy="2086491"/>
          </a:xfrm>
          <a:prstGeom prst="rightBrace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104855" y="2754069"/>
            <a:ext cx="140294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电弱统一</a:t>
            </a: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SU(2</a:t>
            </a:r>
            <a:r>
              <a:rPr lang="en-US" altLang="zh-CN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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U(1)</a:t>
            </a:r>
          </a:p>
          <a:p>
            <a:pPr algn="ctr">
              <a:lnSpc>
                <a:spcPct val="150000"/>
              </a:lnSpc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~ </a:t>
            </a:r>
            <a:r>
              <a:rPr lang="en-US" altLang="zh-CN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100GeV</a:t>
            </a:r>
            <a:endParaRPr lang="zh-CN" altLang="en-US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右大括号 27"/>
          <p:cNvSpPr/>
          <p:nvPr/>
        </p:nvSpPr>
        <p:spPr bwMode="auto">
          <a:xfrm>
            <a:off x="6301775" y="1280861"/>
            <a:ext cx="395909" cy="3400951"/>
          </a:xfrm>
          <a:prstGeom prst="rightBrace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09862" y="2609036"/>
            <a:ext cx="87556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SUSY?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~ </a:t>
            </a:r>
            <a:r>
              <a:rPr lang="en-US" altLang="zh-CN" dirty="0" err="1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TeV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?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0" name="右大括号 29"/>
          <p:cNvSpPr/>
          <p:nvPr/>
        </p:nvSpPr>
        <p:spPr bwMode="auto">
          <a:xfrm>
            <a:off x="7308304" y="1196752"/>
            <a:ext cx="434679" cy="4560203"/>
          </a:xfrm>
          <a:prstGeom prst="rightBrace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29947" y="2771636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大统一</a:t>
            </a:r>
            <a:r>
              <a:rPr lang="en-US" altLang="zh-CN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GUT?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7590638" y="3070588"/>
                <a:ext cx="1637884" cy="812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Plank</a:t>
                </a:r>
                <a:r>
                  <a:rPr lang="zh-CN" altLang="en-US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能标</a:t>
                </a:r>
                <a:endParaRPr lang="en-US" altLang="zh-CN" dirty="0" smtClean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𝑃𝑙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altLang="zh-CN" b="0" i="1" dirty="0" smtClean="0">
                  <a:solidFill>
                    <a:srgbClr val="0000FF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38" y="3070588"/>
                <a:ext cx="1637884" cy="812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5597842" y="4971324"/>
                <a:ext cx="1569789" cy="50828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𝑃𝑙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altLang="zh-CN" sz="2000" b="0" baseline="30000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42" y="4971324"/>
                <a:ext cx="1569789" cy="508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/>
              <p:cNvSpPr txBox="1"/>
              <p:nvPr/>
            </p:nvSpPr>
            <p:spPr>
              <a:xfrm>
                <a:off x="5511966" y="5682412"/>
                <a:ext cx="1717137" cy="82336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𝑃𝑙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altLang="zh-CN" sz="2000" b="0" baseline="30000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966" y="5682412"/>
                <a:ext cx="1717137" cy="8233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944" y="5949280"/>
            <a:ext cx="3099133" cy="2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00125"/>
            <a:ext cx="4373562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028700"/>
            <a:ext cx="3771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1477963" y="285750"/>
            <a:ext cx="621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华文新魏" pitchFamily="2" charset="-122"/>
                <a:ea typeface="华文新魏" pitchFamily="2" charset="-122"/>
              </a:rPr>
              <a:t>最小空间结构</a:t>
            </a:r>
            <a:r>
              <a:rPr lang="en-US" altLang="zh-CN"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000">
                <a:solidFill>
                  <a:srgbClr val="000099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维 </a:t>
            </a:r>
            <a:r>
              <a:rPr lang="en-US" altLang="zh-CN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or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4000">
                <a:solidFill>
                  <a:srgbClr val="000099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en-US" altLang="zh-CN" sz="4000">
                <a:latin typeface="华文新魏" pitchFamily="2" charset="-122"/>
                <a:ea typeface="华文新魏" pitchFamily="2" charset="-122"/>
              </a:rPr>
              <a:t>+</a:t>
            </a:r>
            <a:r>
              <a:rPr lang="en-US" altLang="zh-CN" sz="400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n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维？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11"/>
          <p:cNvSpPr txBox="1">
            <a:spLocks noChangeArrowheads="1"/>
          </p:cNvSpPr>
          <p:nvPr/>
        </p:nvSpPr>
        <p:spPr bwMode="auto">
          <a:xfrm>
            <a:off x="1527927" y="36513"/>
            <a:ext cx="6213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 dirty="0">
                <a:solidFill>
                  <a:srgbClr val="00006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Standard Model(SM): Interactions</a:t>
            </a:r>
          </a:p>
        </p:txBody>
      </p:sp>
      <p:grpSp>
        <p:nvGrpSpPr>
          <p:cNvPr id="56324" name="组合 26"/>
          <p:cNvGrpSpPr>
            <a:grpSpLocks/>
          </p:cNvGrpSpPr>
          <p:nvPr/>
        </p:nvGrpSpPr>
        <p:grpSpPr bwMode="auto">
          <a:xfrm>
            <a:off x="5009828" y="2520366"/>
            <a:ext cx="3582757" cy="1085795"/>
            <a:chOff x="5364088" y="980729"/>
            <a:chExt cx="3831026" cy="1142949"/>
          </a:xfrm>
        </p:grpSpPr>
        <p:sp>
          <p:nvSpPr>
            <p:cNvPr id="6" name="TextBox 18"/>
            <p:cNvSpPr txBox="1">
              <a:spLocks noChangeArrowheads="1"/>
            </p:cNvSpPr>
            <p:nvPr/>
          </p:nvSpPr>
          <p:spPr bwMode="auto">
            <a:xfrm>
              <a:off x="5364088" y="980729"/>
              <a:ext cx="2496049" cy="615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  <a:defRPr/>
              </a:pPr>
              <a:r>
                <a:rPr lang="en-US" altLang="zh-CN" sz="2000" b="1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Gluon</a:t>
              </a:r>
              <a:r>
                <a:rPr lang="en-US" altLang="zh-CN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: 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m(</a:t>
              </a:r>
              <a:r>
                <a:rPr lang="en-US" altLang="zh-CN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) = 0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37550" y="1572917"/>
              <a:ext cx="2457564" cy="550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强相互作用</a:t>
              </a:r>
            </a:p>
          </p:txBody>
        </p:sp>
      </p:grpSp>
      <p:grpSp>
        <p:nvGrpSpPr>
          <p:cNvPr id="56325" name="组合 25"/>
          <p:cNvGrpSpPr>
            <a:grpSpLocks/>
          </p:cNvGrpSpPr>
          <p:nvPr/>
        </p:nvGrpSpPr>
        <p:grpSpPr bwMode="auto">
          <a:xfrm>
            <a:off x="5009828" y="1296966"/>
            <a:ext cx="3643081" cy="1047334"/>
            <a:chOff x="5364089" y="2348880"/>
            <a:chExt cx="3897270" cy="1104799"/>
          </a:xfrm>
        </p:grpSpPr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5364089" y="2348880"/>
              <a:ext cx="2586337" cy="61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  <a:defRPr/>
              </a:pPr>
              <a:r>
                <a:rPr lang="en-US" altLang="zh-CN" sz="2000" b="1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Photon</a:t>
              </a:r>
              <a:r>
                <a:rPr lang="en-US" altLang="zh-CN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: 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m(</a:t>
              </a:r>
              <a:r>
                <a:rPr lang="el-GR" altLang="zh-CN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γ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) = 0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44532" y="2901751"/>
              <a:ext cx="2516827" cy="551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电磁相互作用</a:t>
              </a:r>
            </a:p>
          </p:txBody>
        </p:sp>
      </p:grpSp>
      <p:grpSp>
        <p:nvGrpSpPr>
          <p:cNvPr id="56326" name="组合 24"/>
          <p:cNvGrpSpPr>
            <a:grpSpLocks/>
          </p:cNvGrpSpPr>
          <p:nvPr/>
        </p:nvGrpSpPr>
        <p:grpSpPr bwMode="auto">
          <a:xfrm>
            <a:off x="5009828" y="4102819"/>
            <a:ext cx="3643081" cy="1735522"/>
            <a:chOff x="5364088" y="3845308"/>
            <a:chExt cx="3896139" cy="1828820"/>
          </a:xfrm>
        </p:grpSpPr>
        <p:sp>
          <p:nvSpPr>
            <p:cNvPr id="56328" name="TextBox 18"/>
            <p:cNvSpPr txBox="1">
              <a:spLocks noChangeArrowheads="1"/>
            </p:cNvSpPr>
            <p:nvPr/>
          </p:nvSpPr>
          <p:spPr bwMode="auto">
            <a:xfrm>
              <a:off x="5364088" y="3997118"/>
              <a:ext cx="1450686" cy="42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altLang="zh-CN" sz="2000" b="1" u="sng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W</a:t>
              </a:r>
              <a:r>
                <a:rPr lang="en-US" altLang="zh-CN" sz="2000" b="1" u="sng" baseline="30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±</a:t>
              </a:r>
              <a:r>
                <a:rPr lang="en-US" altLang="zh-CN" sz="2000" b="1" u="sng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/Z</a:t>
              </a:r>
              <a:r>
                <a:rPr lang="en-US" altLang="zh-CN" sz="2000" b="1" u="sng" baseline="30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0</a:t>
              </a:r>
              <a:r>
                <a:rPr lang="en-US" altLang="zh-CN" sz="2000" b="1" u="sng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 </a:t>
              </a:r>
              <a:r>
                <a:rPr lang="en-US" altLang="zh-CN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: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endParaRPr>
            </a:p>
          </p:txBody>
        </p:sp>
        <p:grpSp>
          <p:nvGrpSpPr>
            <p:cNvPr id="56329" name="组合 23"/>
            <p:cNvGrpSpPr>
              <a:grpSpLocks/>
            </p:cNvGrpSpPr>
            <p:nvPr/>
          </p:nvGrpSpPr>
          <p:grpSpPr bwMode="auto">
            <a:xfrm>
              <a:off x="6744130" y="3845308"/>
              <a:ext cx="2516097" cy="1217888"/>
              <a:chOff x="6150140" y="4306973"/>
              <a:chExt cx="2516097" cy="1217888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6150140" y="4306973"/>
                <a:ext cx="2451583" cy="615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m(</a:t>
                </a:r>
                <a:r>
                  <a:rPr lang="en-US" altLang="zh-CN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Z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)  ~ </a:t>
                </a:r>
                <a:r>
                  <a:rPr lang="en-US" altLang="zh-CN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90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GeV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150140" y="4909255"/>
                <a:ext cx="2516097" cy="615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m(</a:t>
                </a:r>
                <a:r>
                  <a:rPr lang="en-US" altLang="zh-CN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W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) ~ </a:t>
                </a:r>
                <a:r>
                  <a:rPr lang="en-US" altLang="zh-CN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80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GeV</a:t>
                </a: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6741713" y="5122781"/>
              <a:ext cx="2117567" cy="5513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弱相互作用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932040" y="764704"/>
            <a:ext cx="25590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l"/>
              <a:defRPr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自旋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J=1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规范场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61514" cy="518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DD7C40-D691-44F5-875C-115701AB6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56" y="6189818"/>
            <a:ext cx="7533487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kumimoji="0" lang="zh-CN" altLang="en-US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粒子物理：物质世界</a:t>
            </a:r>
            <a:r>
              <a:rPr kumimoji="0"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基本结构、</a:t>
            </a:r>
            <a:r>
              <a:rPr kumimoji="0" lang="zh-CN" altLang="en-US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及其</a:t>
            </a:r>
            <a:r>
              <a:rPr kumimoji="0"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相互作用与统一</a:t>
            </a:r>
            <a:endParaRPr kumimoji="0" lang="en-US" altLang="zh-CN" sz="24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2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740"/>
            <a:ext cx="7858125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矩形 6"/>
          <p:cNvSpPr>
            <a:spLocks noChangeArrowheads="1"/>
          </p:cNvSpPr>
          <p:nvPr/>
        </p:nvSpPr>
        <p:spPr bwMode="auto">
          <a:xfrm>
            <a:off x="357188" y="4643438"/>
            <a:ext cx="7786687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zh-CN" sz="1800"/>
          </a:p>
        </p:txBody>
      </p:sp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1477963" y="285750"/>
            <a:ext cx="621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华文新魏" pitchFamily="2" charset="-122"/>
                <a:ea typeface="华文新魏" pitchFamily="2" charset="-122"/>
              </a:rPr>
              <a:t>最小空间结构</a:t>
            </a:r>
            <a:r>
              <a:rPr lang="en-US" altLang="zh-CN"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000">
                <a:solidFill>
                  <a:srgbClr val="000099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维 </a:t>
            </a:r>
            <a:r>
              <a:rPr lang="en-US" altLang="zh-CN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or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4000">
                <a:solidFill>
                  <a:srgbClr val="000099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en-US" altLang="zh-CN" sz="4000">
                <a:latin typeface="华文新魏" pitchFamily="2" charset="-122"/>
                <a:ea typeface="华文新魏" pitchFamily="2" charset="-122"/>
              </a:rPr>
              <a:t>+</a:t>
            </a:r>
            <a:r>
              <a:rPr lang="en-US" altLang="zh-CN" sz="400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n</a:t>
            </a:r>
            <a:r>
              <a:rPr lang="zh-CN" altLang="en-US" sz="4000">
                <a:latin typeface="华文新魏" pitchFamily="2" charset="-122"/>
                <a:ea typeface="华文新魏" pitchFamily="2" charset="-122"/>
              </a:rPr>
              <a:t>维？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643438"/>
            <a:ext cx="21431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857750"/>
            <a:ext cx="1905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右箭头 9"/>
          <p:cNvSpPr>
            <a:spLocks noChangeArrowheads="1"/>
          </p:cNvSpPr>
          <p:nvPr/>
        </p:nvSpPr>
        <p:spPr bwMode="auto">
          <a:xfrm>
            <a:off x="4643438" y="5286375"/>
            <a:ext cx="571500" cy="733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zh-CN" sz="1800"/>
          </a:p>
        </p:txBody>
      </p:sp>
      <p:sp>
        <p:nvSpPr>
          <p:cNvPr id="94216" name="TextBox 10"/>
          <p:cNvSpPr txBox="1">
            <a:spLocks noChangeArrowheads="1"/>
          </p:cNvSpPr>
          <p:nvPr/>
        </p:nvSpPr>
        <p:spPr bwMode="auto">
          <a:xfrm>
            <a:off x="5297488" y="5072063"/>
            <a:ext cx="37750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华文新魏" pitchFamily="2" charset="-122"/>
                <a:ea typeface="华文新魏" pitchFamily="2" charset="-122"/>
              </a:rPr>
              <a:t>额外空间维度？</a:t>
            </a:r>
            <a:endParaRPr lang="en-US" altLang="zh-CN" sz="4000" dirty="0">
              <a:latin typeface="华文新魏" pitchFamily="2" charset="-122"/>
              <a:ea typeface="华文新魏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C00000"/>
                </a:solidFill>
              </a:rPr>
              <a:t>n≥3, R≤10nm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876256" y="3351864"/>
                <a:ext cx="2055819" cy="1039452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𝑃𝑙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3351864"/>
                <a:ext cx="2055819" cy="103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42938"/>
            <a:ext cx="9220201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pw1311093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5910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79"/>
          <p:cNvGrpSpPr>
            <a:grpSpLocks/>
          </p:cNvGrpSpPr>
          <p:nvPr/>
        </p:nvGrpSpPr>
        <p:grpSpPr bwMode="auto">
          <a:xfrm>
            <a:off x="38100" y="279400"/>
            <a:ext cx="7653338" cy="773113"/>
            <a:chOff x="24" y="176"/>
            <a:chExt cx="4821" cy="487"/>
          </a:xfrm>
        </p:grpSpPr>
        <p:sp>
          <p:nvSpPr>
            <p:cNvPr id="5149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5150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151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5152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5153" name="AutoShape 13"/>
            <p:cNvCxnSpPr>
              <a:cxnSpLocks noChangeShapeType="1"/>
              <a:stCxn id="5150" idx="1"/>
              <a:endCxn id="5151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4" name="AutoShape 14"/>
            <p:cNvCxnSpPr>
              <a:cxnSpLocks noChangeShapeType="1"/>
              <a:stCxn id="5151" idx="3"/>
              <a:endCxn id="5152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55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5139" name="Text Box 16"/>
          <p:cNvSpPr txBox="1">
            <a:spLocks noChangeArrowheads="1"/>
          </p:cNvSpPr>
          <p:nvPr/>
        </p:nvSpPr>
        <p:spPr bwMode="auto">
          <a:xfrm>
            <a:off x="-45938" y="1300510"/>
            <a:ext cx="16290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200" dirty="0">
                <a:latin typeface="Comic Sans MS" pitchFamily="66" charset="0"/>
              </a:rPr>
              <a:t>1785 Coulomb</a:t>
            </a:r>
            <a:endParaRPr lang="en-US" altLang="zh-CN" sz="1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       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Comic Sans MS" pitchFamily="66" charset="0"/>
              </a:rPr>
              <a:t>　    </a:t>
            </a:r>
            <a:r>
              <a:rPr lang="en-US" altLang="zh-CN" sz="1400" dirty="0">
                <a:latin typeface="Comic Sans MS" pitchFamily="66" charset="0"/>
              </a:rPr>
              <a:t>~e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r>
              <a:rPr lang="en-US" altLang="zh-CN" sz="1400" dirty="0">
                <a:latin typeface="Comic Sans MS" pitchFamily="66" charset="0"/>
              </a:rPr>
              <a:t>/r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endParaRPr lang="en-US" altLang="zh-CN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Galvani </a:t>
            </a:r>
            <a:r>
              <a:rPr lang="en-US" altLang="zh-CN" sz="12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2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5140" name="AutoShape 17"/>
          <p:cNvSpPr>
            <a:spLocks/>
          </p:cNvSpPr>
          <p:nvPr/>
        </p:nvSpPr>
        <p:spPr bwMode="auto">
          <a:xfrm>
            <a:off x="1294670" y="1268761"/>
            <a:ext cx="215900" cy="1584324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41" name="Text Box 19"/>
          <p:cNvSpPr txBox="1">
            <a:spLocks noChangeArrowheads="1"/>
          </p:cNvSpPr>
          <p:nvPr/>
        </p:nvSpPr>
        <p:spPr bwMode="auto">
          <a:xfrm>
            <a:off x="2267744" y="1681510"/>
            <a:ext cx="962025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Magnetic</a:t>
            </a:r>
          </a:p>
        </p:txBody>
      </p:sp>
      <p:cxnSp>
        <p:nvCxnSpPr>
          <p:cNvPr id="5142" name="AutoShape 20"/>
          <p:cNvCxnSpPr>
            <a:cxnSpLocks noChangeShapeType="1"/>
            <a:stCxn id="5140" idx="1"/>
            <a:endCxn id="5141" idx="1"/>
          </p:cNvCxnSpPr>
          <p:nvPr/>
        </p:nvCxnSpPr>
        <p:spPr bwMode="auto">
          <a:xfrm flipV="1">
            <a:off x="1510570" y="2051398"/>
            <a:ext cx="757174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3" name="Text Box 21"/>
          <p:cNvSpPr txBox="1">
            <a:spLocks noChangeArrowheads="1"/>
          </p:cNvSpPr>
          <p:nvPr/>
        </p:nvSpPr>
        <p:spPr bwMode="auto">
          <a:xfrm>
            <a:off x="1364456" y="1844824"/>
            <a:ext cx="9032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2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5145" name="Text Box 30"/>
          <p:cNvSpPr txBox="1">
            <a:spLocks noChangeArrowheads="1"/>
          </p:cNvSpPr>
          <p:nvPr/>
        </p:nvSpPr>
        <p:spPr bwMode="auto">
          <a:xfrm>
            <a:off x="3347962" y="1167554"/>
            <a:ext cx="2016126" cy="22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1867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latin typeface="Comic Sans MS" pitchFamily="66" charset="0"/>
              </a:rPr>
              <a:t>EM wave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 dirty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1905 Einstein: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新时空观 </a:t>
            </a:r>
            <a:r>
              <a:rPr lang="zh-CN" altLang="en-US" sz="1200" dirty="0">
                <a:sym typeface="Wingdings" pitchFamily="2" charset="2"/>
              </a:rPr>
              <a:t></a:t>
            </a:r>
            <a:r>
              <a:rPr lang="zh-CN" altLang="en-US" sz="1200" dirty="0">
                <a:latin typeface="Comic Sans MS" pitchFamily="66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Special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              Relativity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1925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Quantum Mechanics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(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新物质观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波粒</a:t>
            </a:r>
            <a:r>
              <a:rPr lang="en-US" altLang="zh-CN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象性</a:t>
            </a:r>
            <a:r>
              <a:rPr lang="en-US" altLang="zh-CN" sz="1200" dirty="0">
                <a:latin typeface="Comic Sans MS" pitchFamily="66" charset="0"/>
              </a:rPr>
              <a:t>)</a:t>
            </a:r>
          </a:p>
        </p:txBody>
      </p:sp>
      <p:sp>
        <p:nvSpPr>
          <p:cNvPr id="5146" name="AutoShape 32"/>
          <p:cNvSpPr>
            <a:spLocks/>
          </p:cNvSpPr>
          <p:nvPr/>
        </p:nvSpPr>
        <p:spPr bwMode="auto">
          <a:xfrm>
            <a:off x="5076056" y="1327125"/>
            <a:ext cx="100616" cy="2089149"/>
          </a:xfrm>
          <a:prstGeom prst="rightBrace">
            <a:avLst>
              <a:gd name="adj1" fmla="val 10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47" name="Text Box 34"/>
          <p:cNvSpPr txBox="1">
            <a:spLocks noChangeArrowheads="1"/>
          </p:cNvSpPr>
          <p:nvPr/>
        </p:nvSpPr>
        <p:spPr bwMode="auto">
          <a:xfrm>
            <a:off x="5388755" y="1898070"/>
            <a:ext cx="1072266" cy="11695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latin typeface="Comic Sans MS" pitchFamily="66" charset="0"/>
              </a:rPr>
              <a:t>QED </a:t>
            </a:r>
            <a:r>
              <a:rPr lang="en-US" altLang="zh-CN" sz="1600" b="1" dirty="0">
                <a:latin typeface="Comic Sans MS" pitchFamily="66" charset="0"/>
              </a:rPr>
              <a:t>U1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(1948)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</a:t>
            </a:r>
            <a:endParaRPr lang="en-US" altLang="zh-CN" sz="1400" dirty="0"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规范对称性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148" name="AutoShape 35"/>
          <p:cNvCxnSpPr>
            <a:cxnSpLocks noChangeShapeType="1"/>
            <a:stCxn id="5146" idx="1"/>
          </p:cNvCxnSpPr>
          <p:nvPr/>
        </p:nvCxnSpPr>
        <p:spPr bwMode="auto">
          <a:xfrm flipV="1">
            <a:off x="5176672" y="2371699"/>
            <a:ext cx="212082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4" name="Text Box 37"/>
          <p:cNvSpPr txBox="1">
            <a:spLocks noChangeArrowheads="1"/>
          </p:cNvSpPr>
          <p:nvPr/>
        </p:nvSpPr>
        <p:spPr bwMode="auto">
          <a:xfrm>
            <a:off x="5212433" y="3883978"/>
            <a:ext cx="1245854" cy="7386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latin typeface="Comic Sans MS" pitchFamily="66" charset="0"/>
              </a:rPr>
              <a:t>Weak </a:t>
            </a:r>
            <a:r>
              <a:rPr lang="en-US" altLang="zh-CN" sz="1600" b="1" dirty="0">
                <a:latin typeface="Comic Sans MS" pitchFamily="66" charset="0"/>
              </a:rPr>
              <a:t>SU2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(1958</a:t>
            </a:r>
            <a:r>
              <a:rPr lang="en-US" altLang="zh-CN" sz="1400" dirty="0" smtClean="0">
                <a:latin typeface="Comic Sans MS" pitchFamily="66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 smtClean="0">
                <a:latin typeface="Comic Sans MS" pitchFamily="66" charset="0"/>
              </a:rPr>
              <a:t>eg</a:t>
            </a:r>
            <a:r>
              <a:rPr lang="en-US" altLang="zh-CN" sz="1200" dirty="0" smtClean="0">
                <a:latin typeface="Comic Sans MS" pitchFamily="66" charset="0"/>
              </a:rPr>
              <a:t> </a:t>
            </a:r>
            <a:r>
              <a:rPr lang="zh-CN" altLang="en-US" sz="1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太阳反应</a:t>
            </a:r>
            <a:endParaRPr lang="en-US" altLang="zh-CN" sz="1200" dirty="0">
              <a:latin typeface="Comic Sans MS" pitchFamily="66" charset="0"/>
            </a:endParaRPr>
          </a:p>
        </p:txBody>
      </p:sp>
      <p:sp>
        <p:nvSpPr>
          <p:cNvPr id="5125" name="Text Box 40"/>
          <p:cNvSpPr txBox="1">
            <a:spLocks noChangeArrowheads="1"/>
          </p:cNvSpPr>
          <p:nvPr/>
        </p:nvSpPr>
        <p:spPr bwMode="auto">
          <a:xfrm>
            <a:off x="4501687" y="5346318"/>
            <a:ext cx="1712912" cy="1015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强作用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Strong SU3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(1930)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>
                <a:latin typeface="Comic Sans MS" pitchFamily="66" charset="0"/>
              </a:rPr>
              <a:t>eg</a:t>
            </a:r>
            <a:r>
              <a:rPr lang="en-US" altLang="zh-CN" sz="1200" dirty="0"/>
              <a:t>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核子聚合作用</a:t>
            </a:r>
          </a:p>
        </p:txBody>
      </p:sp>
      <p:sp>
        <p:nvSpPr>
          <p:cNvPr id="5137" name="AutoShape 45"/>
          <p:cNvSpPr>
            <a:spLocks/>
          </p:cNvSpPr>
          <p:nvPr/>
        </p:nvSpPr>
        <p:spPr bwMode="auto">
          <a:xfrm>
            <a:off x="7813712" y="2670924"/>
            <a:ext cx="287338" cy="3679857"/>
          </a:xfrm>
          <a:prstGeom prst="rightBrace">
            <a:avLst>
              <a:gd name="adj1" fmla="val 897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35" name="AutoShape 38"/>
          <p:cNvSpPr>
            <a:spLocks/>
          </p:cNvSpPr>
          <p:nvPr/>
        </p:nvSpPr>
        <p:spPr bwMode="auto">
          <a:xfrm>
            <a:off x="6414452" y="1752419"/>
            <a:ext cx="287338" cy="3262568"/>
          </a:xfrm>
          <a:prstGeom prst="rightBrace">
            <a:avLst>
              <a:gd name="adj1" fmla="val 85635"/>
              <a:gd name="adj2" fmla="val 4867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33" name="Text Box 62"/>
          <p:cNvSpPr txBox="1">
            <a:spLocks noChangeArrowheads="1"/>
          </p:cNvSpPr>
          <p:nvPr/>
        </p:nvSpPr>
        <p:spPr bwMode="auto">
          <a:xfrm>
            <a:off x="6863014" y="5647987"/>
            <a:ext cx="8386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Comic Sans MS" pitchFamily="66" charset="0"/>
              </a:rPr>
              <a:t>SU</a:t>
            </a:r>
            <a:r>
              <a:rPr lang="en-US" altLang="zh-CN" sz="1600" b="1" baseline="-25000" dirty="0">
                <a:solidFill>
                  <a:srgbClr val="0000FF"/>
                </a:solidFill>
                <a:latin typeface="Comic Sans MS" pitchFamily="66" charset="0"/>
              </a:rPr>
              <a:t>C</a:t>
            </a:r>
            <a:r>
              <a:rPr lang="en-US" altLang="zh-CN" sz="1600" dirty="0">
                <a:solidFill>
                  <a:srgbClr val="0000FF"/>
                </a:solidFill>
                <a:latin typeface="Comic Sans MS" pitchFamily="66" charset="0"/>
              </a:rPr>
              <a:t>(3)</a:t>
            </a:r>
          </a:p>
        </p:txBody>
      </p:sp>
      <p:sp>
        <p:nvSpPr>
          <p:cNvPr id="5131" name="AutoShape 46"/>
          <p:cNvSpPr>
            <a:spLocks/>
          </p:cNvSpPr>
          <p:nvPr/>
        </p:nvSpPr>
        <p:spPr bwMode="auto">
          <a:xfrm>
            <a:off x="8343942" y="-45395"/>
            <a:ext cx="390027" cy="6858001"/>
          </a:xfrm>
          <a:prstGeom prst="rightBrace">
            <a:avLst>
              <a:gd name="adj1" fmla="val 1132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32" name="Text Box 68"/>
          <p:cNvSpPr txBox="1">
            <a:spLocks noChangeArrowheads="1"/>
          </p:cNvSpPr>
          <p:nvPr/>
        </p:nvSpPr>
        <p:spPr bwMode="auto">
          <a:xfrm>
            <a:off x="8598763" y="1450037"/>
            <a:ext cx="55399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华文新魏" pitchFamily="2" charset="-122"/>
                <a:ea typeface="华文新魏" pitchFamily="2" charset="-122"/>
              </a:rPr>
              <a:t>大统一</a:t>
            </a:r>
            <a:r>
              <a:rPr lang="en-US" altLang="zh-CN" sz="2400" dirty="0">
                <a:latin typeface="华文新魏" pitchFamily="2" charset="-122"/>
                <a:ea typeface="华文新魏" pitchFamily="2" charset="-122"/>
              </a:rPr>
              <a:t>GUT  </a:t>
            </a:r>
            <a:r>
              <a:rPr lang="en-US" altLang="zh-CN" sz="1800" dirty="0">
                <a:latin typeface="华文新魏" pitchFamily="2" charset="-122"/>
                <a:ea typeface="华文新魏" pitchFamily="2" charset="-122"/>
              </a:rPr>
              <a:t>vs.</a:t>
            </a:r>
            <a:r>
              <a:rPr lang="en-US" altLang="zh-CN" sz="1400" dirty="0">
                <a:latin typeface="华文新魏" pitchFamily="2" charset="-122"/>
                <a:ea typeface="华文新魏" pitchFamily="2" charset="-122"/>
              </a:rPr>
              <a:t>  </a:t>
            </a:r>
            <a:r>
              <a:rPr lang="zh-CN" altLang="en-US" sz="24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空间额外维度</a:t>
            </a:r>
            <a:r>
              <a:rPr lang="en-US" altLang="zh-CN" sz="24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2400" i="1" dirty="0">
                <a:latin typeface="华文新魏" pitchFamily="2" charset="-122"/>
                <a:ea typeface="华文新魏" pitchFamily="2" charset="-122"/>
              </a:rPr>
              <a:t>?</a:t>
            </a:r>
          </a:p>
        </p:txBody>
      </p:sp>
      <p:sp>
        <p:nvSpPr>
          <p:cNvPr id="5130" name="Text Box 69"/>
          <p:cNvSpPr txBox="1">
            <a:spLocks noChangeArrowheads="1"/>
          </p:cNvSpPr>
          <p:nvPr/>
        </p:nvSpPr>
        <p:spPr bwMode="auto">
          <a:xfrm>
            <a:off x="94186" y="4042457"/>
            <a:ext cx="3802537" cy="2308324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36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极小空间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458287" y="2771267"/>
            <a:ext cx="1582552" cy="884009"/>
            <a:chOff x="6623631" y="2761287"/>
            <a:chExt cx="1582552" cy="884009"/>
          </a:xfrm>
        </p:grpSpPr>
        <p:sp>
          <p:nvSpPr>
            <p:cNvPr id="5136" name="Text Box 39"/>
            <p:cNvSpPr txBox="1">
              <a:spLocks noChangeArrowheads="1"/>
            </p:cNvSpPr>
            <p:nvPr/>
          </p:nvSpPr>
          <p:spPr bwMode="auto">
            <a:xfrm>
              <a:off x="6719954" y="2761287"/>
              <a:ext cx="14398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200" dirty="0">
                <a:latin typeface="Comic Sans MS" pitchFamily="66" charset="0"/>
                <a:ea typeface="华文新魏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u="sng" dirty="0">
                  <a:solidFill>
                    <a:srgbClr val="0000FF"/>
                  </a:solidFill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SU(2)×U(1)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6623631" y="3306742"/>
              <a:ext cx="15825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600" dirty="0">
                  <a:latin typeface="Comic Sans MS" panose="030F0702030302020204" pitchFamily="66" charset="0"/>
                  <a:ea typeface="华文新魏" panose="02010800040101010101" pitchFamily="2" charset="-122"/>
                </a:rPr>
                <a:t>@ </a:t>
              </a:r>
              <a:r>
                <a:rPr lang="en-US" altLang="zh-CN" sz="1600" dirty="0">
                  <a:solidFill>
                    <a:srgbClr val="0000FF"/>
                  </a:solidFill>
                  <a:latin typeface="Comic Sans MS" panose="030F0702030302020204" pitchFamily="66" charset="0"/>
                  <a:ea typeface="华文新魏" panose="02010800040101010101" pitchFamily="2" charset="-122"/>
                </a:rPr>
                <a:t>100GeV</a:t>
              </a:r>
            </a:p>
          </p:txBody>
        </p:sp>
      </p:grpSp>
      <p:cxnSp>
        <p:nvCxnSpPr>
          <p:cNvPr id="42" name="AutoShape 20"/>
          <p:cNvCxnSpPr>
            <a:cxnSpLocks noChangeShapeType="1"/>
            <a:stCxn id="5141" idx="3"/>
          </p:cNvCxnSpPr>
          <p:nvPr/>
        </p:nvCxnSpPr>
        <p:spPr bwMode="auto">
          <a:xfrm flipV="1">
            <a:off x="3229769" y="2051397"/>
            <a:ext cx="330824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20"/>
          <p:cNvCxnSpPr>
            <a:cxnSpLocks noChangeShapeType="1"/>
          </p:cNvCxnSpPr>
          <p:nvPr/>
        </p:nvCxnSpPr>
        <p:spPr bwMode="auto">
          <a:xfrm flipV="1">
            <a:off x="6171897" y="5831342"/>
            <a:ext cx="683826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文本框 2"/>
          <p:cNvSpPr txBox="1"/>
          <p:nvPr/>
        </p:nvSpPr>
        <p:spPr>
          <a:xfrm>
            <a:off x="8046512" y="3438425"/>
            <a:ext cx="492443" cy="21448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超对称 </a:t>
            </a:r>
            <a:r>
              <a:rPr lang="en-US" altLang="zh-CN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SUSY </a:t>
            </a:r>
            <a:r>
              <a:rPr lang="en-US" altLang="zh-CN" sz="2000" i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  <a:endParaRPr lang="en-US" altLang="zh-CN" sz="2000" i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820831"/>
                  </p:ext>
                </p:extLst>
              </p:nvPr>
            </p:nvGraphicFramePr>
            <p:xfrm>
              <a:off x="323528" y="764704"/>
              <a:ext cx="8496944" cy="57353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384376">
                      <a:extLst>
                        <a:ext uri="{9D8B030D-6E8A-4147-A177-3AD203B41FA5}">
                          <a16:colId xmlns:a16="http://schemas.microsoft.com/office/drawing/2014/main" val="739922635"/>
                        </a:ext>
                      </a:extLst>
                    </a:gridCol>
                    <a:gridCol w="5112568">
                      <a:extLst>
                        <a:ext uri="{9D8B030D-6E8A-4147-A177-3AD203B41FA5}">
                          <a16:colId xmlns:a16="http://schemas.microsoft.com/office/drawing/2014/main" val="1857880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客观实在</a:t>
                          </a: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”-</a:t>
                          </a:r>
                          <a:r>
                            <a:rPr lang="en-US" altLang="zh-CN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观测</a:t>
                          </a:r>
                          <a:endParaRPr lang="zh-CN" altLang="en-US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终极真理</a:t>
                          </a: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”-</a:t>
                          </a:r>
                          <a:r>
                            <a:rPr lang="en-US" altLang="zh-CN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描述</a:t>
                          </a:r>
                          <a:endParaRPr lang="zh-CN" altLang="en-US" b="0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64376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引力质量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𝑓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𝐺</m:t>
                              </m:r>
                              <m:f>
                                <m:fPr>
                                  <m:type m:val="lin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华文楷体" panose="0201060004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惯性质量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𝑓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𝑚𝑎</m:t>
                              </m:r>
                            </m:oMath>
                          </a14:m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天体物理：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广义相对论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时空弯曲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粒子物理：</a:t>
                          </a:r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Higgs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机制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真空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结构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1093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原子量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/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质子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+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中子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强相互作用</a:t>
                          </a:r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QCD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理论</a:t>
                          </a:r>
                          <a:r>
                            <a:rPr lang="zh-CN" altLang="en-US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altLang="zh-CN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en-US" altLang="zh-CN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altLang="zh-CN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624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中微子振荡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zh-CN" altLang="en-US" dirty="0" smtClean="0"/>
                            <a:t>“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中微子质量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dirty="0" smtClean="0"/>
                            <a:t>”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baseline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altLang="zh-CN" b="0" i="1" baseline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ν</m:t>
                                  </m:r>
                                </m:sub>
                              </m:sSub>
                              <m:r>
                                <a:rPr lang="en-US" altLang="zh-CN" b="0" i="1" baseline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</m:t>
                              </m:r>
                            </m:oMath>
                          </a14:m>
                          <a:r>
                            <a:rPr lang="zh-CN" altLang="en-US" dirty="0" smtClean="0"/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</a:p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右手中微子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? Dirac or 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Majorana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费米子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?</a:t>
                          </a: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7104856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正物质宇宙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正反物质不对称？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超对称强作用伴随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CP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破坏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0719240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宇宙暗物质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电中性弱作用暗物质粒子？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超对称</a:t>
                          </a:r>
                          <a:r>
                            <a:rPr lang="el-GR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χ</a:t>
                          </a:r>
                          <a:r>
                            <a:rPr lang="en-US" altLang="zh-CN" baseline="3000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粒子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1904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电弱统一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EW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及其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Higgs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机制</a:t>
                          </a:r>
                          <a:endParaRPr lang="en-US" altLang="zh-CN" dirty="0" smtClean="0"/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zh-CN" altLang="en-US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真空对称性自发破缺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</a:t>
                          </a:r>
                        </a:p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EW 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 GUT 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宇宙暴涨 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→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同一“真空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/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空间”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1733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4820831"/>
                  </p:ext>
                </p:extLst>
              </p:nvPr>
            </p:nvGraphicFramePr>
            <p:xfrm>
              <a:off x="323528" y="764704"/>
              <a:ext cx="8496944" cy="57609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384376">
                      <a:extLst>
                        <a:ext uri="{9D8B030D-6E8A-4147-A177-3AD203B41FA5}">
                          <a16:colId xmlns:a16="http://schemas.microsoft.com/office/drawing/2014/main" val="739922635"/>
                        </a:ext>
                      </a:extLst>
                    </a:gridCol>
                    <a:gridCol w="5112568">
                      <a:extLst>
                        <a:ext uri="{9D8B030D-6E8A-4147-A177-3AD203B41FA5}">
                          <a16:colId xmlns:a16="http://schemas.microsoft.com/office/drawing/2014/main" val="1857880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客观实在</a:t>
                          </a: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”-</a:t>
                          </a:r>
                          <a:r>
                            <a:rPr lang="en-US" altLang="zh-CN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观测</a:t>
                          </a:r>
                          <a:endParaRPr lang="zh-CN" altLang="en-US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终极真理</a:t>
                          </a:r>
                          <a:r>
                            <a:rPr lang="en-US" altLang="zh-CN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”-</a:t>
                          </a:r>
                          <a:r>
                            <a:rPr lang="en-US" altLang="zh-CN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="0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描述</a:t>
                          </a:r>
                          <a:endParaRPr lang="zh-CN" altLang="en-US" b="0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6437668"/>
                      </a:ext>
                    </a:extLst>
                  </a:tr>
                  <a:tr h="109239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80" t="-36313" r="-152072" b="-395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天体物理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：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广义相对论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时空弯曲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粒子物理：</a:t>
                          </a:r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Higgs</a:t>
                          </a:r>
                          <a:r>
                            <a:rPr lang="zh-CN" altLang="en-US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机制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 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“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真空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”</a:t>
                          </a:r>
                          <a:r>
                            <a:rPr lang="zh-CN" altLang="en-US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结构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109339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原子量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/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质子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+</a:t>
                          </a: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中子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66269" t="-232381" r="-596" b="-57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9624234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中微子振荡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66269" t="-178061" r="-596" b="-207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10485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正物质宇宙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正反物质不对称？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超对称强作用伴随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CP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破坏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071924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宇宙暗物质</a:t>
                          </a:r>
                          <a:endParaRPr lang="en-US" altLang="zh-CN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电中性弱作用暗物质粒子？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超对称</a:t>
                          </a:r>
                          <a:r>
                            <a:rPr lang="el-GR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χ</a:t>
                          </a:r>
                          <a:r>
                            <a:rPr lang="en-US" altLang="zh-CN" baseline="3000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粒子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190493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电弱统一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EW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及其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Higgs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机制</a:t>
                          </a:r>
                          <a:endParaRPr lang="en-US" altLang="zh-CN" dirty="0" smtClean="0"/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zh-CN" altLang="en-US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真空对称性自发破缺 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vs</a:t>
                          </a:r>
                        </a:p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EW 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 GUT 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宇宙暴涨 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→ 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同一“真空</a:t>
                          </a:r>
                          <a:r>
                            <a:rPr lang="en-US" altLang="zh-CN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/</a:t>
                          </a:r>
                          <a:r>
                            <a:rPr lang="zh-CN" altLang="en-US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空间”</a:t>
                          </a:r>
                          <a:r>
                            <a:rPr lang="zh-CN" altLang="en-US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a:t>？</a:t>
                          </a:r>
                          <a:r>
                            <a:rPr lang="en-US" altLang="zh-CN" baseline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17334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081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1345614" y="201574"/>
            <a:ext cx="6604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Universal written in a piece of paper</a:t>
            </a:r>
            <a:endParaRPr lang="en-GB" altLang="zh-CN" u="sng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71438" y="2139950"/>
          <a:ext cx="8615362" cy="207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0" name="Equation" r:id="rId3" imgW="3276600" imgH="787400" progId="">
                  <p:embed/>
                </p:oleObj>
              </mc:Choice>
              <mc:Fallback>
                <p:oleObj name="Equation" r:id="rId3" imgW="3276600" imgH="787400" progId="">
                  <p:embed/>
                  <p:pic>
                    <p:nvPicPr>
                      <p:cNvPr id="1024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139950"/>
                        <a:ext cx="8615362" cy="207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44" name="组合 15"/>
          <p:cNvGrpSpPr>
            <a:grpSpLocks/>
          </p:cNvGrpSpPr>
          <p:nvPr/>
        </p:nvGrpSpPr>
        <p:grpSpPr bwMode="auto">
          <a:xfrm>
            <a:off x="2143125" y="1425575"/>
            <a:ext cx="1487488" cy="1985963"/>
            <a:chOff x="2428860" y="1071546"/>
            <a:chExt cx="1487802" cy="1986147"/>
          </a:xfrm>
        </p:grpSpPr>
        <p:sp>
          <p:nvSpPr>
            <p:cNvPr id="10262" name="TextBox 7"/>
            <p:cNvSpPr txBox="1">
              <a:spLocks noChangeArrowheads="1"/>
            </p:cNvSpPr>
            <p:nvPr/>
          </p:nvSpPr>
          <p:spPr bwMode="auto">
            <a:xfrm>
              <a:off x="2643174" y="1857364"/>
              <a:ext cx="857256" cy="1200329"/>
            </a:xfrm>
            <a:prstGeom prst="rect">
              <a:avLst/>
            </a:prstGeom>
            <a:noFill/>
            <a:ln w="222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/>
            </a:p>
          </p:txBody>
        </p:sp>
        <p:sp>
          <p:nvSpPr>
            <p:cNvPr id="96278" name="TextBox 8"/>
            <p:cNvSpPr txBox="1">
              <a:spLocks noChangeArrowheads="1"/>
            </p:cNvSpPr>
            <p:nvPr/>
          </p:nvSpPr>
          <p:spPr bwMode="auto">
            <a:xfrm>
              <a:off x="2428860" y="1071546"/>
              <a:ext cx="1487802" cy="36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引力的本质</a:t>
              </a:r>
              <a:r>
                <a:rPr lang="en-US" altLang="zh-CN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264" name="直接箭头连接符 10"/>
            <p:cNvCxnSpPr>
              <a:cxnSpLocks noChangeShapeType="1"/>
              <a:stCxn id="10262" idx="0"/>
              <a:endCxn id="96278" idx="2"/>
            </p:cNvCxnSpPr>
            <p:nvPr/>
          </p:nvCxnSpPr>
          <p:spPr bwMode="auto">
            <a:xfrm flipV="1">
              <a:off x="3071802" y="1440912"/>
              <a:ext cx="100959" cy="416452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259" name="TextBox 16"/>
          <p:cNvSpPr txBox="1">
            <a:spLocks noChangeArrowheads="1"/>
          </p:cNvSpPr>
          <p:nvPr/>
        </p:nvSpPr>
        <p:spPr bwMode="auto">
          <a:xfrm>
            <a:off x="4071938" y="2225505"/>
            <a:ext cx="1018221" cy="1200320"/>
          </a:xfrm>
          <a:prstGeom prst="rect">
            <a:avLst/>
          </a:prstGeom>
          <a:noFill/>
          <a:ln w="222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             </a:t>
            </a:r>
          </a:p>
        </p:txBody>
      </p:sp>
      <p:sp>
        <p:nvSpPr>
          <p:cNvPr id="10260" name="矩形 17"/>
          <p:cNvSpPr>
            <a:spLocks noChangeArrowheads="1"/>
          </p:cNvSpPr>
          <p:nvPr/>
        </p:nvSpPr>
        <p:spPr bwMode="auto">
          <a:xfrm>
            <a:off x="3786188" y="1211263"/>
            <a:ext cx="3162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创世纪</a:t>
            </a:r>
            <a:endParaRPr lang="en-US" altLang="zh-CN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上帝说</a:t>
            </a:r>
            <a:r>
              <a:rPr lang="en-US" altLang="zh-CN" sz="1800" b="1" dirty="0"/>
              <a:t>:</a:t>
            </a:r>
            <a:r>
              <a:rPr lang="zh-CN" altLang="en-US" sz="1800" b="1" dirty="0"/>
              <a:t>“要有光</a:t>
            </a:r>
            <a:r>
              <a:rPr lang="en-US" altLang="zh-CN" sz="1800" b="1" dirty="0"/>
              <a:t>!</a:t>
            </a:r>
            <a:r>
              <a:rPr lang="zh-CN" altLang="en-US" sz="1800" b="1" dirty="0"/>
              <a:t>”</a:t>
            </a:r>
            <a:r>
              <a:rPr lang="en-US" altLang="zh-CN" sz="1800" dirty="0"/>
              <a:t>(</a:t>
            </a: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规范场</a:t>
            </a:r>
            <a:r>
              <a:rPr lang="en-US" altLang="zh-CN" sz="1800" dirty="0"/>
              <a:t>)</a:t>
            </a:r>
          </a:p>
        </p:txBody>
      </p:sp>
      <p:cxnSp>
        <p:nvCxnSpPr>
          <p:cNvPr id="10261" name="直接箭头连接符 18"/>
          <p:cNvCxnSpPr>
            <a:cxnSpLocks noChangeShapeType="1"/>
            <a:stCxn id="10259" idx="0"/>
          </p:cNvCxnSpPr>
          <p:nvPr/>
        </p:nvCxnSpPr>
        <p:spPr bwMode="auto">
          <a:xfrm flipV="1">
            <a:off x="4581049" y="1794907"/>
            <a:ext cx="133825" cy="430598"/>
          </a:xfrm>
          <a:prstGeom prst="straightConnector1">
            <a:avLst/>
          </a:prstGeom>
          <a:noFill/>
          <a:ln w="22225" algn="ctr">
            <a:solidFill>
              <a:srgbClr val="00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0246" name="组合 31"/>
          <p:cNvGrpSpPr>
            <a:grpSpLocks/>
          </p:cNvGrpSpPr>
          <p:nvPr/>
        </p:nvGrpSpPr>
        <p:grpSpPr bwMode="auto">
          <a:xfrm>
            <a:off x="1857375" y="4068763"/>
            <a:ext cx="2029723" cy="1423541"/>
            <a:chOff x="2143108" y="3714752"/>
            <a:chExt cx="2029736" cy="1423129"/>
          </a:xfrm>
        </p:grpSpPr>
        <p:cxnSp>
          <p:nvCxnSpPr>
            <p:cNvPr id="10256" name="直接连接符 23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257" name="TextBox 25"/>
            <p:cNvSpPr txBox="1">
              <a:spLocks noChangeArrowheads="1"/>
            </p:cNvSpPr>
            <p:nvPr/>
          </p:nvSpPr>
          <p:spPr bwMode="auto">
            <a:xfrm>
              <a:off x="2143108" y="4214818"/>
              <a:ext cx="2029736" cy="92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/>
                <a:t>宇宙的基石</a:t>
              </a:r>
              <a:r>
                <a:rPr lang="en-US" altLang="zh-CN" sz="1800" b="1" dirty="0"/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i="1" dirty="0">
                  <a:solidFill>
                    <a:srgbClr val="000066"/>
                  </a:solidFill>
                </a:rPr>
                <a:t>基本粒子 </a:t>
              </a:r>
              <a:r>
                <a:rPr lang="en-US" altLang="zh-CN" sz="1800" dirty="0">
                  <a:solidFill>
                    <a:srgbClr val="000066"/>
                  </a:solidFill>
                </a:rPr>
                <a:t>(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费米子</a:t>
              </a:r>
              <a:r>
                <a:rPr lang="en-US" altLang="zh-CN" sz="1800" dirty="0">
                  <a:solidFill>
                    <a:srgbClr val="000066"/>
                  </a:solidFill>
                </a:rPr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i="1" dirty="0">
                  <a:solidFill>
                    <a:srgbClr val="000066"/>
                  </a:solidFill>
                </a:rPr>
                <a:t>及其相互作用</a:t>
              </a:r>
              <a:endParaRPr lang="en-GB" altLang="zh-CN" sz="1800" b="1" i="1" dirty="0">
                <a:solidFill>
                  <a:srgbClr val="000066"/>
                </a:solidFill>
              </a:endParaRPr>
            </a:p>
          </p:txBody>
        </p:sp>
        <p:cxnSp>
          <p:nvCxnSpPr>
            <p:cNvPr id="10258" name="直接箭头连接符 28"/>
            <p:cNvCxnSpPr>
              <a:cxnSpLocks noChangeShapeType="1"/>
              <a:endCxn id="10257" idx="0"/>
            </p:cNvCxnSpPr>
            <p:nvPr/>
          </p:nvCxnSpPr>
          <p:spPr bwMode="auto">
            <a:xfrm flipH="1">
              <a:off x="3157977" y="3714752"/>
              <a:ext cx="199582" cy="500066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247" name="组合 33"/>
          <p:cNvGrpSpPr>
            <a:grpSpLocks/>
          </p:cNvGrpSpPr>
          <p:nvPr/>
        </p:nvGrpSpPr>
        <p:grpSpPr bwMode="auto">
          <a:xfrm>
            <a:off x="4503738" y="4068763"/>
            <a:ext cx="2282825" cy="1289050"/>
            <a:chOff x="2714612" y="3714751"/>
            <a:chExt cx="1214446" cy="1289207"/>
          </a:xfrm>
        </p:grpSpPr>
        <p:cxnSp>
          <p:nvCxnSpPr>
            <p:cNvPr id="10253" name="直接连接符 34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269" name="TextBox 35"/>
            <p:cNvSpPr txBox="1">
              <a:spLocks noChangeArrowheads="1"/>
            </p:cNvSpPr>
            <p:nvPr/>
          </p:nvSpPr>
          <p:spPr bwMode="auto">
            <a:xfrm>
              <a:off x="2826935" y="4357766"/>
              <a:ext cx="1026114" cy="64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800" b="1" i="1" dirty="0">
                  <a:solidFill>
                    <a:srgbClr val="000066"/>
                  </a:solidFill>
                </a:rPr>
                <a:t>“</a:t>
              </a:r>
              <a:r>
                <a:rPr lang="zh-CN" altLang="en-US" sz="1800" b="1" i="1" dirty="0">
                  <a:solidFill>
                    <a:srgbClr val="000066"/>
                  </a:solidFill>
                </a:rPr>
                <a:t>最小</a:t>
              </a:r>
              <a:r>
                <a:rPr lang="en-US" altLang="zh-CN" sz="1800" b="1" i="1" dirty="0">
                  <a:solidFill>
                    <a:srgbClr val="000066"/>
                  </a:solidFill>
                </a:rPr>
                <a:t>”</a:t>
              </a:r>
              <a:r>
                <a:rPr lang="zh-CN" altLang="en-US" sz="1800" b="1" i="1" dirty="0">
                  <a:solidFill>
                    <a:srgbClr val="000066"/>
                  </a:solidFill>
                </a:rPr>
                <a:t>时空结构</a:t>
              </a:r>
              <a:r>
                <a:rPr lang="en-US" altLang="zh-CN" sz="1800" b="1" i="1" dirty="0">
                  <a:solidFill>
                    <a:srgbClr val="000066"/>
                  </a:solidFill>
                </a:rPr>
                <a:t>?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真空是什么</a:t>
              </a:r>
              <a:r>
                <a:rPr lang="en-US" altLang="zh-CN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0255" name="直接箭头连接符 36"/>
            <p:cNvCxnSpPr>
              <a:cxnSpLocks noChangeShapeType="1"/>
              <a:endCxn id="96269" idx="0"/>
            </p:cNvCxnSpPr>
            <p:nvPr/>
          </p:nvCxnSpPr>
          <p:spPr bwMode="auto">
            <a:xfrm>
              <a:off x="3321081" y="3714751"/>
              <a:ext cx="18992" cy="642941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248" name="组合 40"/>
          <p:cNvGrpSpPr>
            <a:grpSpLocks/>
          </p:cNvGrpSpPr>
          <p:nvPr/>
        </p:nvGrpSpPr>
        <p:grpSpPr bwMode="auto">
          <a:xfrm>
            <a:off x="7072313" y="4068763"/>
            <a:ext cx="1857375" cy="1146175"/>
            <a:chOff x="2357421" y="3714752"/>
            <a:chExt cx="1857388" cy="1146523"/>
          </a:xfrm>
        </p:grpSpPr>
        <p:cxnSp>
          <p:nvCxnSpPr>
            <p:cNvPr id="10250" name="直接连接符 41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266" name="TextBox 42"/>
            <p:cNvSpPr txBox="1">
              <a:spLocks noChangeArrowheads="1"/>
            </p:cNvSpPr>
            <p:nvPr/>
          </p:nvSpPr>
          <p:spPr bwMode="auto">
            <a:xfrm>
              <a:off x="2357421" y="4214966"/>
              <a:ext cx="1857388" cy="64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b="1" dirty="0"/>
                <a:t>基本粒子的</a:t>
              </a:r>
              <a:endParaRPr lang="en-US" altLang="zh-CN" sz="1800" b="1" dirty="0"/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质量的本质</a:t>
              </a:r>
              <a:r>
                <a:rPr lang="en-US" altLang="zh-CN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252" name="直接箭头连接符 43"/>
            <p:cNvCxnSpPr>
              <a:cxnSpLocks noChangeShapeType="1"/>
              <a:endCxn id="96266" idx="0"/>
            </p:cNvCxnSpPr>
            <p:nvPr/>
          </p:nvCxnSpPr>
          <p:spPr bwMode="auto">
            <a:xfrm rot="5400000">
              <a:off x="3036877" y="3964784"/>
              <a:ext cx="499273" cy="795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249" name="矩形 1"/>
          <p:cNvSpPr>
            <a:spLocks noChangeArrowheads="1"/>
          </p:cNvSpPr>
          <p:nvPr/>
        </p:nvSpPr>
        <p:spPr bwMode="auto">
          <a:xfrm>
            <a:off x="1711325" y="5846763"/>
            <a:ext cx="616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GUT</a:t>
            </a:r>
            <a:r>
              <a:rPr lang="en-US" altLang="zh-CN">
                <a:latin typeface="华文新魏" panose="02010800040101010101" pitchFamily="2" charset="-122"/>
                <a:ea typeface="华文新魏" panose="02010800040101010101" pitchFamily="2" charset="-122"/>
              </a:rPr>
              <a:t> (</a:t>
            </a:r>
            <a:r>
              <a:rPr lang="en-US" altLang="zh-CN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G</a:t>
            </a:r>
            <a:r>
              <a:rPr lang="en-US" altLang="zh-CN">
                <a:latin typeface="华文新魏" panose="02010800040101010101" pitchFamily="2" charset="-122"/>
                <a:ea typeface="华文新魏" panose="02010800040101010101" pitchFamily="2" charset="-122"/>
              </a:rPr>
              <a:t>rand </a:t>
            </a:r>
            <a:r>
              <a:rPr lang="en-US" altLang="zh-CN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U</a:t>
            </a:r>
            <a:r>
              <a:rPr lang="en-US" altLang="zh-CN">
                <a:latin typeface="华文新魏" panose="02010800040101010101" pitchFamily="2" charset="-122"/>
                <a:ea typeface="华文新魏" panose="02010800040101010101" pitchFamily="2" charset="-122"/>
              </a:rPr>
              <a:t>nification </a:t>
            </a:r>
            <a:r>
              <a:rPr lang="en-US" altLang="zh-CN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</a:t>
            </a:r>
            <a:r>
              <a:rPr lang="en-US" altLang="zh-CN">
                <a:latin typeface="华文新魏" panose="02010800040101010101" pitchFamily="2" charset="-122"/>
                <a:ea typeface="华文新魏" panose="02010800040101010101" pitchFamily="2" charset="-122"/>
              </a:rPr>
              <a:t>heory)</a:t>
            </a:r>
            <a:r>
              <a:rPr lang="en-US" altLang="zh-CN" b="1"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矩形 1"/>
          <p:cNvSpPr>
            <a:spLocks noChangeArrowheads="1"/>
          </p:cNvSpPr>
          <p:nvPr/>
        </p:nvSpPr>
        <p:spPr bwMode="auto">
          <a:xfrm>
            <a:off x="7140575" y="3276600"/>
            <a:ext cx="177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itchFamily="18" charset="0"/>
                <a:cs typeface="Times New Roman" pitchFamily="18" charset="0"/>
              </a:rPr>
              <a:t>Richard Feynman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itchFamily="18" charset="0"/>
                <a:cs typeface="Times New Roman" pitchFamily="18" charset="0"/>
              </a:rPr>
              <a:t>(1918-1988)</a:t>
            </a:r>
            <a:endParaRPr lang="zh-CN" altLang="en-US" sz="1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图片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5661025"/>
            <a:ext cx="62372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2" name="组合 5"/>
          <p:cNvGrpSpPr>
            <a:grpSpLocks/>
          </p:cNvGrpSpPr>
          <p:nvPr/>
        </p:nvGrpSpPr>
        <p:grpSpPr bwMode="auto">
          <a:xfrm>
            <a:off x="684213" y="2636838"/>
            <a:ext cx="6103937" cy="3095625"/>
            <a:chOff x="411287" y="2780928"/>
            <a:chExt cx="6104929" cy="3096344"/>
          </a:xfrm>
        </p:grpSpPr>
        <p:grpSp>
          <p:nvGrpSpPr>
            <p:cNvPr id="58380" name="组合 4"/>
            <p:cNvGrpSpPr>
              <a:grpSpLocks/>
            </p:cNvGrpSpPr>
            <p:nvPr/>
          </p:nvGrpSpPr>
          <p:grpSpPr bwMode="auto">
            <a:xfrm>
              <a:off x="411287" y="2780928"/>
              <a:ext cx="6104929" cy="3096344"/>
              <a:chOff x="304800" y="2303462"/>
              <a:chExt cx="6967537" cy="3563938"/>
            </a:xfrm>
          </p:grpSpPr>
          <p:grpSp>
            <p:nvGrpSpPr>
              <p:cNvPr id="58383" name="组合 2"/>
              <p:cNvGrpSpPr>
                <a:grpSpLocks/>
              </p:cNvGrpSpPr>
              <p:nvPr/>
            </p:nvGrpSpPr>
            <p:grpSpPr bwMode="auto">
              <a:xfrm>
                <a:off x="304800" y="2303462"/>
                <a:ext cx="6967537" cy="3563938"/>
                <a:chOff x="440441" y="2272680"/>
                <a:chExt cx="6967538" cy="3564059"/>
              </a:xfrm>
            </p:grpSpPr>
            <p:pic>
              <p:nvPicPr>
                <p:cNvPr id="58386" name="Picture 38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30000" contrast="8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441" y="2272680"/>
                  <a:ext cx="6967538" cy="3564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387" name="椭圆 26"/>
                <p:cNvSpPr>
                  <a:spLocks noChangeArrowheads="1"/>
                </p:cNvSpPr>
                <p:nvPr/>
              </p:nvSpPr>
              <p:spPr bwMode="auto">
                <a:xfrm>
                  <a:off x="2252662" y="3581400"/>
                  <a:ext cx="122333" cy="1113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1800"/>
                </a:p>
              </p:txBody>
            </p:sp>
            <p:sp>
              <p:nvSpPr>
                <p:cNvPr id="58388" name="椭圆 26"/>
                <p:cNvSpPr>
                  <a:spLocks noChangeArrowheads="1"/>
                </p:cNvSpPr>
                <p:nvPr/>
              </p:nvSpPr>
              <p:spPr bwMode="auto">
                <a:xfrm>
                  <a:off x="2282729" y="4648200"/>
                  <a:ext cx="122333" cy="1113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1800"/>
                </a:p>
              </p:txBody>
            </p:sp>
            <p:sp>
              <p:nvSpPr>
                <p:cNvPr id="58389" name="椭圆 26"/>
                <p:cNvSpPr>
                  <a:spLocks noChangeArrowheads="1"/>
                </p:cNvSpPr>
                <p:nvPr/>
              </p:nvSpPr>
              <p:spPr bwMode="auto">
                <a:xfrm>
                  <a:off x="5025929" y="3470100"/>
                  <a:ext cx="122333" cy="1113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1800"/>
                </a:p>
              </p:txBody>
            </p:sp>
            <p:sp>
              <p:nvSpPr>
                <p:cNvPr id="58390" name="椭圆 26"/>
                <p:cNvSpPr>
                  <a:spLocks noChangeArrowheads="1"/>
                </p:cNvSpPr>
                <p:nvPr/>
              </p:nvSpPr>
              <p:spPr bwMode="auto">
                <a:xfrm>
                  <a:off x="4919662" y="4689300"/>
                  <a:ext cx="122333" cy="1113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1800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1823343" y="3884388"/>
                <a:ext cx="309869" cy="4623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b="1" i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g</a:t>
                </a:r>
                <a:endParaRPr lang="zh-CN" altLang="en-US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88946" y="3886216"/>
                <a:ext cx="311682" cy="4623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b="1" i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g</a:t>
                </a:r>
                <a:endParaRPr lang="zh-CN" altLang="en-US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157821" y="3789224"/>
              <a:ext cx="398527" cy="4001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0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m</a:t>
              </a:r>
              <a:endParaRPr lang="zh-CN" altLang="en-US" sz="20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95927" y="4684782"/>
              <a:ext cx="387413" cy="4001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0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n</a:t>
              </a:r>
              <a:endParaRPr lang="zh-CN" altLang="en-US" sz="20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373" name="Text Box 11"/>
          <p:cNvSpPr txBox="1">
            <a:spLocks noChangeArrowheads="1"/>
          </p:cNvSpPr>
          <p:nvPr/>
        </p:nvSpPr>
        <p:spPr bwMode="auto">
          <a:xfrm>
            <a:off x="2435225" y="333375"/>
            <a:ext cx="388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</a:rPr>
              <a:t>Theory: QFT &amp; QED</a:t>
            </a:r>
          </a:p>
        </p:txBody>
      </p:sp>
      <p:grpSp>
        <p:nvGrpSpPr>
          <p:cNvPr id="58374" name="组合 4"/>
          <p:cNvGrpSpPr>
            <a:grpSpLocks/>
          </p:cNvGrpSpPr>
          <p:nvPr/>
        </p:nvGrpSpPr>
        <p:grpSpPr bwMode="auto">
          <a:xfrm>
            <a:off x="0" y="2205038"/>
            <a:ext cx="5059363" cy="522287"/>
            <a:chOff x="0" y="1753651"/>
            <a:chExt cx="5059429" cy="523220"/>
          </a:xfrm>
        </p:grpSpPr>
        <p:sp>
          <p:nvSpPr>
            <p:cNvPr id="2" name="矩形 1"/>
            <p:cNvSpPr>
              <a:spLocks noChangeArrowheads="1"/>
            </p:cNvSpPr>
            <p:nvPr/>
          </p:nvSpPr>
          <p:spPr bwMode="auto">
            <a:xfrm>
              <a:off x="0" y="1876106"/>
              <a:ext cx="3910064" cy="370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marL="285750" indent="-285750" eaLnBrk="1" hangingPunct="1">
                <a:buFont typeface="Wingdings" pitchFamily="2" charset="2"/>
                <a:buChar char="Ø"/>
                <a:defRPr/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Quantum</a:t>
              </a:r>
              <a:r>
                <a:rPr lang="en-US" altLang="zh-CN" dirty="0"/>
                <a:t> </a:t>
              </a:r>
              <a:r>
                <a:rPr lang="en-US" altLang="zh-CN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</a:t>
              </a:r>
              <a:r>
                <a:rPr lang="en-US" altLang="zh-CN" dirty="0">
                  <a:solidFill>
                    <a:srgbClr val="0000CC"/>
                  </a:solidFill>
                </a:rPr>
                <a:t> </a:t>
              </a: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dynamics</a:t>
              </a:r>
              <a:r>
                <a:rPr lang="en-US" altLang="zh-CN" dirty="0"/>
                <a:t> </a:t>
              </a:r>
              <a:r>
                <a:rPr lang="en-US" altLang="zh-CN" b="1" dirty="0"/>
                <a:t>QED</a:t>
              </a:r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3779887" y="1753651"/>
              <a:ext cx="1279542" cy="5232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dirty="0" smtClean="0">
                  <a:latin typeface="Symbol" pitchFamily="18" charset="2"/>
                </a:rPr>
                <a:t> </a:t>
              </a:r>
              <a:r>
                <a:rPr lang="en-US" altLang="zh-CN" sz="2400" b="1" i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r>
                <a:rPr lang="en-US" altLang="zh-CN" sz="2400" b="1" i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altLang="zh-CN" sz="28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400" b="1" i="1" baseline="300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 b="1" i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/4</a:t>
              </a:r>
              <a:r>
                <a:rPr lang="en-US" altLang="zh-CN" sz="2400" b="1" i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275" y="917575"/>
            <a:ext cx="2587625" cy="522288"/>
          </a:xfrm>
          <a:prstGeom prst="rect">
            <a:avLst/>
          </a:prstGeom>
          <a:solidFill>
            <a:srgbClr val="FFFF00"/>
          </a:solidFill>
          <a:ln w="22225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规范理论：</a:t>
            </a:r>
            <a:r>
              <a:rPr lang="en-US" altLang="zh-CN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U(1)</a:t>
            </a:r>
            <a:r>
              <a:rPr lang="zh-CN" alt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不变</a:t>
            </a:r>
            <a:endParaRPr lang="en-GB" altLang="zh-CN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6" name="Picture 5" descr="DrRichardFeyn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4"/>
          <a:stretch>
            <a:fillRect/>
          </a:stretch>
        </p:blipFill>
        <p:spPr bwMode="auto">
          <a:xfrm>
            <a:off x="6645275" y="608013"/>
            <a:ext cx="246538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7" name="Object 10"/>
          <p:cNvGraphicFramePr>
            <a:graphicFrameLocks noChangeAspect="1"/>
          </p:cNvGraphicFramePr>
          <p:nvPr/>
        </p:nvGraphicFramePr>
        <p:xfrm>
          <a:off x="2268538" y="1433513"/>
          <a:ext cx="38496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0" name="Equation" r:id="rId6" imgW="889000" imgH="228600" progId="">
                  <p:embed/>
                </p:oleObj>
              </mc:Choice>
              <mc:Fallback>
                <p:oleObj name="Equation" r:id="rId6" imgW="889000" imgH="2286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433513"/>
                        <a:ext cx="3849687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组合 29"/>
          <p:cNvGrpSpPr>
            <a:grpSpLocks/>
          </p:cNvGrpSpPr>
          <p:nvPr/>
        </p:nvGrpSpPr>
        <p:grpSpPr bwMode="auto">
          <a:xfrm>
            <a:off x="166688" y="4098925"/>
            <a:ext cx="4675187" cy="1058863"/>
            <a:chOff x="166688" y="3864645"/>
            <a:chExt cx="4675187" cy="1058118"/>
          </a:xfrm>
        </p:grpSpPr>
        <p:sp>
          <p:nvSpPr>
            <p:cNvPr id="59422" name="TextBox 29"/>
            <p:cNvSpPr txBox="1">
              <a:spLocks noChangeArrowheads="1"/>
            </p:cNvSpPr>
            <p:nvPr/>
          </p:nvSpPr>
          <p:spPr bwMode="auto">
            <a:xfrm>
              <a:off x="166688" y="3864645"/>
              <a:ext cx="467518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-- Solar fusion E~O(keV)  p.k. M</a:t>
              </a:r>
              <a:r>
                <a:rPr lang="en-US" altLang="zh-CN" sz="1800" baseline="-25000"/>
                <a:t>W</a:t>
              </a:r>
              <a:r>
                <a:rPr lang="en-US" altLang="zh-CN" sz="1800"/>
                <a:t>~</a:t>
              </a:r>
              <a:r>
                <a:rPr lang="en-US" altLang="zh-CN" sz="2400"/>
                <a:t>80</a:t>
              </a:r>
              <a:r>
                <a:rPr lang="en-US" altLang="zh-CN" sz="1800"/>
                <a:t>GeV  </a:t>
              </a:r>
            </a:p>
          </p:txBody>
        </p:sp>
        <p:graphicFrame>
          <p:nvGraphicFramePr>
            <p:cNvPr id="59423" name="Object 2"/>
            <p:cNvGraphicFramePr>
              <a:graphicFrameLocks noChangeAspect="1"/>
            </p:cNvGraphicFramePr>
            <p:nvPr/>
          </p:nvGraphicFramePr>
          <p:xfrm>
            <a:off x="1060450" y="4221088"/>
            <a:ext cx="3178175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82" name="Equation" r:id="rId4" imgW="1955800" imgH="431800" progId="">
                    <p:embed/>
                  </p:oleObj>
                </mc:Choice>
                <mc:Fallback>
                  <p:oleObj name="Equation" r:id="rId4" imgW="1955800" imgH="4318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0450" y="4221088"/>
                          <a:ext cx="3178175" cy="70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9395" name="组合 30"/>
          <p:cNvGrpSpPr>
            <a:grpSpLocks/>
          </p:cNvGrpSpPr>
          <p:nvPr/>
        </p:nvGrpSpPr>
        <p:grpSpPr bwMode="auto">
          <a:xfrm>
            <a:off x="2216150" y="2493963"/>
            <a:ext cx="6604000" cy="3438525"/>
            <a:chOff x="1219200" y="1294482"/>
            <a:chExt cx="7467600" cy="4122457"/>
          </a:xfrm>
        </p:grpSpPr>
        <p:sp>
          <p:nvSpPr>
            <p:cNvPr id="59402" name="Line 8"/>
            <p:cNvSpPr>
              <a:spLocks noChangeShapeType="1"/>
            </p:cNvSpPr>
            <p:nvPr/>
          </p:nvSpPr>
          <p:spPr bwMode="auto">
            <a:xfrm>
              <a:off x="4095750" y="2281907"/>
              <a:ext cx="1285875" cy="1428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403" name="Line 9"/>
            <p:cNvSpPr>
              <a:spLocks noChangeShapeType="1"/>
            </p:cNvSpPr>
            <p:nvPr/>
          </p:nvSpPr>
          <p:spPr bwMode="auto">
            <a:xfrm>
              <a:off x="2095500" y="1853282"/>
              <a:ext cx="1928813" cy="357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404" name="Line 10"/>
            <p:cNvSpPr>
              <a:spLocks noChangeShapeType="1"/>
            </p:cNvSpPr>
            <p:nvPr/>
          </p:nvSpPr>
          <p:spPr bwMode="auto">
            <a:xfrm flipV="1">
              <a:off x="4095750" y="1853282"/>
              <a:ext cx="3286125" cy="357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405" name="Line 11"/>
            <p:cNvSpPr>
              <a:spLocks noChangeShapeType="1"/>
            </p:cNvSpPr>
            <p:nvPr/>
          </p:nvSpPr>
          <p:spPr bwMode="auto">
            <a:xfrm>
              <a:off x="5491163" y="3805907"/>
              <a:ext cx="1033462" cy="1571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406" name="Line 16"/>
            <p:cNvSpPr>
              <a:spLocks noChangeShapeType="1"/>
            </p:cNvSpPr>
            <p:nvPr/>
          </p:nvSpPr>
          <p:spPr bwMode="auto">
            <a:xfrm>
              <a:off x="5491163" y="3805907"/>
              <a:ext cx="1943100" cy="5064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30" name="Text Box 19"/>
            <p:cNvSpPr txBox="1">
              <a:spLocks noChangeArrowheads="1"/>
            </p:cNvSpPr>
            <p:nvPr/>
          </p:nvSpPr>
          <p:spPr bwMode="auto">
            <a:xfrm>
              <a:off x="4697367" y="2487824"/>
              <a:ext cx="1175787" cy="5900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28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US" altLang="zh-CN" sz="2800" b="1" i="1" baseline="30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Che" pitchFamily="49" charset="-127"/>
                  <a:ea typeface="BatangChe" pitchFamily="49" charset="-127"/>
                  <a:cs typeface="Times New Roman" pitchFamily="18" charset="0"/>
                </a:rPr>
                <a:t>-</a:t>
              </a:r>
              <a:r>
                <a:rPr lang="en-US" altLang="zh-CN" sz="2800" b="1" i="1" baseline="30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(*)</a:t>
              </a:r>
              <a:endParaRPr lang="en-US" altLang="zh-CN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6545853" y="4827650"/>
              <a:ext cx="838200" cy="5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rgbClr val="FF008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800" b="1" baseline="30000">
                  <a:solidFill>
                    <a:srgbClr val="FF008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altLang="zh-CN" sz="2000" b="1">
                <a:solidFill>
                  <a:srgbClr val="FF008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9409" name="组合 2"/>
            <p:cNvGrpSpPr>
              <a:grpSpLocks/>
            </p:cNvGrpSpPr>
            <p:nvPr/>
          </p:nvGrpSpPr>
          <p:grpSpPr bwMode="auto">
            <a:xfrm>
              <a:off x="1219200" y="1583566"/>
              <a:ext cx="1928813" cy="853916"/>
              <a:chOff x="361950" y="1762284"/>
              <a:chExt cx="1928813" cy="853916"/>
            </a:xfrm>
          </p:grpSpPr>
          <p:sp>
            <p:nvSpPr>
              <p:cNvPr id="59420" name="Text Box 17"/>
              <p:cNvSpPr txBox="1">
                <a:spLocks noChangeArrowheads="1"/>
              </p:cNvSpPr>
              <p:nvPr/>
            </p:nvSpPr>
            <p:spPr bwMode="auto">
              <a:xfrm>
                <a:off x="609600" y="1762284"/>
                <a:ext cx="838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altLang="zh-CN" sz="2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21" name="Text Box 22"/>
              <p:cNvSpPr txBox="1">
                <a:spLocks noChangeArrowheads="1"/>
              </p:cNvSpPr>
              <p:nvPr/>
            </p:nvSpPr>
            <p:spPr bwMode="auto">
              <a:xfrm>
                <a:off x="361950" y="2154238"/>
                <a:ext cx="1928813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>
                    <a:latin typeface="Times New Roman" pitchFamily="18" charset="0"/>
                    <a:cs typeface="Times New Roman" pitchFamily="18" charset="0"/>
                  </a:rPr>
                  <a:t>du</a:t>
                </a:r>
                <a:r>
                  <a:rPr lang="en-US" altLang="zh-CN" sz="2400" b="1">
                    <a:solidFill>
                      <a:srgbClr val="FF0080"/>
                    </a:solidFill>
                    <a:latin typeface="Times New Roman" pitchFamily="18" charset="0"/>
                    <a:cs typeface="Times New Roman" pitchFamily="18" charset="0"/>
                  </a:rPr>
                  <a:t>d(-1/3)</a:t>
                </a:r>
              </a:p>
            </p:txBody>
          </p:sp>
        </p:grpSp>
        <p:grpSp>
          <p:nvGrpSpPr>
            <p:cNvPr id="59410" name="组合 3"/>
            <p:cNvGrpSpPr>
              <a:grpSpLocks/>
            </p:cNvGrpSpPr>
            <p:nvPr/>
          </p:nvGrpSpPr>
          <p:grpSpPr bwMode="auto">
            <a:xfrm>
              <a:off x="6686550" y="1294482"/>
              <a:ext cx="2000250" cy="1047750"/>
              <a:chOff x="6838950" y="1784350"/>
              <a:chExt cx="2000250" cy="1047750"/>
            </a:xfrm>
          </p:grpSpPr>
          <p:sp>
            <p:nvSpPr>
              <p:cNvPr id="59418" name="Text Box 18"/>
              <p:cNvSpPr txBox="1">
                <a:spLocks noChangeArrowheads="1"/>
              </p:cNvSpPr>
              <p:nvPr/>
            </p:nvSpPr>
            <p:spPr bwMode="auto">
              <a:xfrm>
                <a:off x="7381875" y="1784350"/>
                <a:ext cx="457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8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en-US" altLang="zh-CN" sz="2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19" name="Text Box 23"/>
              <p:cNvSpPr txBox="1">
                <a:spLocks noChangeArrowheads="1"/>
              </p:cNvSpPr>
              <p:nvPr/>
            </p:nvSpPr>
            <p:spPr bwMode="auto">
              <a:xfrm>
                <a:off x="6838950" y="2370138"/>
                <a:ext cx="200025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>
                    <a:latin typeface="Times New Roman" pitchFamily="18" charset="0"/>
                    <a:cs typeface="Times New Roman" pitchFamily="18" charset="0"/>
                  </a:rPr>
                  <a:t>du</a:t>
                </a:r>
                <a:r>
                  <a:rPr lang="en-US" altLang="zh-CN" sz="2400" b="1">
                    <a:solidFill>
                      <a:srgbClr val="FF0080"/>
                    </a:solidFill>
                    <a:latin typeface="Times New Roman" pitchFamily="18" charset="0"/>
                    <a:cs typeface="Times New Roman" pitchFamily="18" charset="0"/>
                  </a:rPr>
                  <a:t>u(+2/3)</a:t>
                </a:r>
              </a:p>
            </p:txBody>
          </p:sp>
        </p:grpSp>
        <p:grpSp>
          <p:nvGrpSpPr>
            <p:cNvPr id="59411" name="组合 28"/>
            <p:cNvGrpSpPr>
              <a:grpSpLocks/>
            </p:cNvGrpSpPr>
            <p:nvPr/>
          </p:nvGrpSpPr>
          <p:grpSpPr bwMode="auto">
            <a:xfrm>
              <a:off x="7381875" y="3829720"/>
              <a:ext cx="838200" cy="589289"/>
              <a:chOff x="6948510" y="2714620"/>
              <a:chExt cx="838200" cy="589289"/>
            </a:xfrm>
          </p:grpSpPr>
          <p:sp>
            <p:nvSpPr>
              <p:cNvPr id="59416" name="Text Box 20"/>
              <p:cNvSpPr txBox="1">
                <a:spLocks noChangeArrowheads="1"/>
              </p:cNvSpPr>
              <p:nvPr/>
            </p:nvSpPr>
            <p:spPr bwMode="auto">
              <a:xfrm>
                <a:off x="6948510" y="2714620"/>
                <a:ext cx="838200" cy="589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800" b="1">
                    <a:solidFill>
                      <a:srgbClr val="FF0080"/>
                    </a:solidFill>
                    <a:latin typeface="Symbol" pitchFamily="18" charset="2"/>
                    <a:sym typeface="Symbol" pitchFamily="18" charset="2"/>
                  </a:rPr>
                  <a:t></a:t>
                </a:r>
                <a:r>
                  <a:rPr lang="en-US" altLang="zh-CN" sz="2800" b="1" baseline="-25000">
                    <a:solidFill>
                      <a:srgbClr val="FF008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altLang="zh-CN" sz="2000" b="1">
                  <a:solidFill>
                    <a:srgbClr val="FF008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17" name="Line 25"/>
              <p:cNvSpPr>
                <a:spLocks noChangeShapeType="1"/>
              </p:cNvSpPr>
              <p:nvPr/>
            </p:nvSpPr>
            <p:spPr bwMode="auto">
              <a:xfrm>
                <a:off x="7043460" y="2936808"/>
                <a:ext cx="266699" cy="0"/>
              </a:xfrm>
              <a:prstGeom prst="line">
                <a:avLst/>
              </a:prstGeom>
              <a:noFill/>
              <a:ln w="28575">
                <a:solidFill>
                  <a:srgbClr val="D301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9412" name="椭圆 26"/>
            <p:cNvSpPr>
              <a:spLocks noChangeArrowheads="1"/>
            </p:cNvSpPr>
            <p:nvPr/>
          </p:nvSpPr>
          <p:spPr bwMode="auto">
            <a:xfrm>
              <a:off x="3952875" y="2139032"/>
              <a:ext cx="142875" cy="1444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9413" name="椭圆 27"/>
            <p:cNvSpPr>
              <a:spLocks noChangeArrowheads="1"/>
            </p:cNvSpPr>
            <p:nvPr/>
          </p:nvSpPr>
          <p:spPr bwMode="auto">
            <a:xfrm>
              <a:off x="5381625" y="3732882"/>
              <a:ext cx="142875" cy="1444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83123" y="1607687"/>
              <a:ext cx="439798" cy="4624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4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m</a:t>
              </a:r>
              <a:endParaRPr lang="zh-CN" altLang="en-US" sz="24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67338" y="3247967"/>
              <a:ext cx="427233" cy="4624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4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n</a:t>
              </a:r>
              <a:endParaRPr lang="zh-CN" altLang="en-US" sz="24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0" y="2195513"/>
            <a:ext cx="5318125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en-US" altLang="zh-CN" b="1" dirty="0"/>
              <a:t>Charged current </a:t>
            </a:r>
            <a:r>
              <a:rPr lang="en-US" altLang="zh-CN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en-US" altLang="zh-CN" b="1" dirty="0"/>
              <a:t>  interaction: </a:t>
            </a:r>
            <a:r>
              <a:rPr lang="en-US" altLang="zh-CN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nuclei </a:t>
            </a:r>
            <a:r>
              <a:rPr lang="en-US" altLang="zh-CN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b</a:t>
            </a:r>
            <a:r>
              <a:rPr lang="en-US" altLang="zh-CN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-decay </a:t>
            </a:r>
            <a:endParaRPr lang="zh-CN" altLang="en-US" b="1" i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Text Box 11"/>
          <p:cNvSpPr txBox="1">
            <a:spLocks noChangeArrowheads="1"/>
          </p:cNvSpPr>
          <p:nvPr/>
        </p:nvSpPr>
        <p:spPr bwMode="auto">
          <a:xfrm>
            <a:off x="1403350" y="179388"/>
            <a:ext cx="60753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  <a:cs typeface="Arial" pitchFamily="34" charset="0"/>
              </a:rPr>
              <a:t>Charge current Weak interaction</a:t>
            </a:r>
          </a:p>
        </p:txBody>
      </p:sp>
      <p:sp>
        <p:nvSpPr>
          <p:cNvPr id="59398" name="矩形 31"/>
          <p:cNvSpPr>
            <a:spLocks noChangeArrowheads="1"/>
          </p:cNvSpPr>
          <p:nvPr/>
        </p:nvSpPr>
        <p:spPr bwMode="auto">
          <a:xfrm>
            <a:off x="34925" y="5589588"/>
            <a:ext cx="139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latin typeface="Comic Sans MS" pitchFamily="66" charset="0"/>
              </a:rPr>
              <a:t>e.g. </a:t>
            </a:r>
            <a:r>
              <a:rPr lang="zh-CN" altLang="en-US" sz="1600" b="1">
                <a:solidFill>
                  <a:srgbClr val="800000"/>
                </a:solidFill>
                <a:latin typeface="Comic Sans MS" pitchFamily="66" charset="0"/>
              </a:rPr>
              <a:t>太阳燃烧</a:t>
            </a:r>
            <a:endParaRPr lang="en-US" altLang="zh-CN" sz="1600" b="1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59399" name="Picture 22"/>
          <p:cNvPicPr>
            <a:picLocks noChangeAspect="1" noChangeArrowheads="1"/>
          </p:cNvPicPr>
          <p:nvPr/>
        </p:nvPicPr>
        <p:blipFill>
          <a:blip r:embed="rId6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5949950"/>
            <a:ext cx="60023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400" name="Object 10"/>
          <p:cNvGraphicFramePr>
            <a:graphicFrameLocks noChangeAspect="1"/>
          </p:cNvGraphicFramePr>
          <p:nvPr/>
        </p:nvGraphicFramePr>
        <p:xfrm>
          <a:off x="2987675" y="1155700"/>
          <a:ext cx="364331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83" name="Equation" r:id="rId7" imgW="901309" imgH="241195" progId="">
                  <p:embed/>
                </p:oleObj>
              </mc:Choice>
              <mc:Fallback>
                <p:oleObj name="Equation" r:id="rId7" imgW="901309" imgH="241195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155700"/>
                        <a:ext cx="3643313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1275" y="917575"/>
            <a:ext cx="2790825" cy="522288"/>
          </a:xfrm>
          <a:prstGeom prst="rect">
            <a:avLst/>
          </a:prstGeom>
          <a:solidFill>
            <a:srgbClr val="FFFF00"/>
          </a:solidFill>
          <a:ln w="22225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规范理论：</a:t>
            </a:r>
            <a:r>
              <a:rPr lang="en-US" altLang="zh-CN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SU(2)</a:t>
            </a:r>
            <a:r>
              <a:rPr lang="zh-CN" alt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不变</a:t>
            </a:r>
            <a:endParaRPr lang="en-GB" altLang="zh-CN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C3EF5A-47D5-4AF6-B41D-2A3E18CF0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1" y="620688"/>
            <a:ext cx="4273296" cy="5394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D1CBC0-9251-401C-AF17-5A5B52DDD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27" y="476672"/>
            <a:ext cx="4408769" cy="55389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2FE4E-EE6C-4C6C-A19D-00EF89F1B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44" y="476672"/>
            <a:ext cx="4408769" cy="55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0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1032"/>
          <p:cNvGrpSpPr>
            <a:grpSpLocks/>
          </p:cNvGrpSpPr>
          <p:nvPr/>
        </p:nvGrpSpPr>
        <p:grpSpPr bwMode="auto">
          <a:xfrm>
            <a:off x="-2366963" y="2085975"/>
            <a:ext cx="6072188" cy="0"/>
            <a:chOff x="0" y="0"/>
            <a:chExt cx="3825" cy="0"/>
          </a:xfrm>
        </p:grpSpPr>
        <p:sp>
          <p:nvSpPr>
            <p:cNvPr id="72723" name="Rectangle 1028"/>
            <p:cNvSpPr>
              <a:spLocks noChangeArrowheads="1"/>
            </p:cNvSpPr>
            <p:nvPr/>
          </p:nvSpPr>
          <p:spPr bwMode="auto">
            <a:xfrm>
              <a:off x="0" y="0"/>
              <a:ext cx="382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72724" name="Rectangle 1031"/>
            <p:cNvSpPr>
              <a:spLocks noChangeArrowheads="1"/>
            </p:cNvSpPr>
            <p:nvPr/>
          </p:nvSpPr>
          <p:spPr bwMode="auto">
            <a:xfrm>
              <a:off x="0" y="0"/>
              <a:ext cx="382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72707" name="Group 1037"/>
          <p:cNvGrpSpPr>
            <a:grpSpLocks/>
          </p:cNvGrpSpPr>
          <p:nvPr/>
        </p:nvGrpSpPr>
        <p:grpSpPr bwMode="auto">
          <a:xfrm>
            <a:off x="-2366963" y="2085975"/>
            <a:ext cx="6072188" cy="0"/>
            <a:chOff x="0" y="0"/>
            <a:chExt cx="3825" cy="0"/>
          </a:xfrm>
        </p:grpSpPr>
        <p:sp>
          <p:nvSpPr>
            <p:cNvPr id="72721" name="Rectangle 1033"/>
            <p:cNvSpPr>
              <a:spLocks noChangeArrowheads="1"/>
            </p:cNvSpPr>
            <p:nvPr/>
          </p:nvSpPr>
          <p:spPr bwMode="auto">
            <a:xfrm>
              <a:off x="0" y="0"/>
              <a:ext cx="382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72722" name="Rectangle 1036"/>
            <p:cNvSpPr>
              <a:spLocks noChangeArrowheads="1"/>
            </p:cNvSpPr>
            <p:nvPr/>
          </p:nvSpPr>
          <p:spPr bwMode="auto">
            <a:xfrm>
              <a:off x="0" y="0"/>
              <a:ext cx="382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pic>
        <p:nvPicPr>
          <p:cNvPr id="72708" name="图片 66" descr="DrawingHan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808983"/>
            <a:ext cx="3084512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右箭头 14"/>
          <p:cNvSpPr/>
          <p:nvPr/>
        </p:nvSpPr>
        <p:spPr bwMode="auto">
          <a:xfrm>
            <a:off x="4148138" y="4836095"/>
            <a:ext cx="647700" cy="3683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72710" name="图片 68" descr="CartoonCP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6" y="3587368"/>
            <a:ext cx="3414712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1" name="组合 5"/>
          <p:cNvGrpSpPr>
            <a:grpSpLocks/>
          </p:cNvGrpSpPr>
          <p:nvPr/>
        </p:nvGrpSpPr>
        <p:grpSpPr bwMode="auto">
          <a:xfrm>
            <a:off x="5971489" y="1034817"/>
            <a:ext cx="3048000" cy="2590800"/>
            <a:chOff x="228600" y="914400"/>
            <a:chExt cx="3048000" cy="2590800"/>
          </a:xfrm>
        </p:grpSpPr>
        <p:pic>
          <p:nvPicPr>
            <p:cNvPr id="72718" name="Picture 1030" descr="http://www.sciencenet.cn/upload/news/images/2008/10/200810151361474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0" y="1081088"/>
              <a:ext cx="1435100" cy="200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1035" descr="http://www.sciencenet.cn/upload/news/images/2008/10/20081015136106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066800"/>
              <a:ext cx="1435100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直接连接符 2"/>
            <p:cNvCxnSpPr/>
            <p:nvPr/>
          </p:nvCxnSpPr>
          <p:spPr>
            <a:xfrm>
              <a:off x="1752600" y="914400"/>
              <a:ext cx="0" cy="2590800"/>
            </a:xfrm>
            <a:prstGeom prst="line">
              <a:avLst/>
            </a:prstGeom>
            <a:ln w="34925">
              <a:solidFill>
                <a:srgbClr val="D6009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374775" y="5999733"/>
            <a:ext cx="203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Electromagnetic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Strong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Gravity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2369" y="6353745"/>
            <a:ext cx="8810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Weak</a:t>
            </a:r>
            <a:endParaRPr lang="zh-CN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5" name="矩形 1"/>
          <p:cNvSpPr>
            <a:spLocks noChangeArrowheads="1"/>
          </p:cNvSpPr>
          <p:nvPr/>
        </p:nvSpPr>
        <p:spPr bwMode="auto">
          <a:xfrm>
            <a:off x="6250889" y="3211280"/>
            <a:ext cx="876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T.D.Lee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6" name="矩形 1"/>
          <p:cNvSpPr>
            <a:spLocks noChangeArrowheads="1"/>
          </p:cNvSpPr>
          <p:nvPr/>
        </p:nvSpPr>
        <p:spPr bwMode="auto">
          <a:xfrm>
            <a:off x="7763776" y="3211280"/>
            <a:ext cx="1027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C.N.Yang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51520" y="-5990"/>
            <a:ext cx="8795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电弱相互作用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(III):</a:t>
            </a:r>
            <a:r>
              <a:rPr lang="zh-CN" altLang="en-US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600" u="sng" dirty="0">
                <a:solidFill>
                  <a:srgbClr val="0000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Parity-violation in Weak</a:t>
            </a:r>
            <a:endParaRPr lang="zh-CN" altLang="en-US" sz="3600" u="sng" dirty="0">
              <a:solidFill>
                <a:srgbClr val="000099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itchFamily="18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655985"/>
            <a:ext cx="7673156" cy="46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r>
              <a:rPr lang="zh-CN" altLang="en-US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宇称</a:t>
            </a:r>
            <a:r>
              <a:rPr lang="zh-CN" altLang="en-US" sz="2400" kern="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(</a:t>
            </a:r>
            <a:r>
              <a:rPr lang="en-US" altLang="zh-CN" sz="2400" b="1" kern="0" dirty="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</a:t>
            </a: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</a:t>
            </a:r>
            <a:r>
              <a:rPr lang="en-US" altLang="zh-CN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分立对称性，</a:t>
            </a:r>
            <a:r>
              <a:rPr lang="zh-CN" altLang="en-US" sz="2400" b="1" kern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空间反演</a:t>
            </a:r>
            <a:r>
              <a:rPr lang="zh-CN" altLang="en-US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4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时间不变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558444" y="1344242"/>
                <a:ext cx="3003066" cy="19719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kern="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</a:t>
                </a:r>
                <a:r>
                  <a:rPr lang="en-US" altLang="zh-CN" sz="3200" b="1" kern="0" dirty="0">
                    <a:solidFill>
                      <a:srgbClr val="FF33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400" b="1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i="1" kern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800" i="1" kern="0" smtClean="0"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800" b="0" i="1" kern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+mj-ea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800" i="1" kern="0" smtClean="0">
                                      <a:latin typeface="Cambria Math" panose="02040503050406030204" pitchFamily="18" charset="0"/>
                                      <a:ea typeface="+mj-ea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800" b="0" i="1" kern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sz="2800" i="1" kern="0" smtClean="0">
                                            <a:latin typeface="Cambria Math" panose="02040503050406030204" pitchFamily="18" charset="0"/>
                                            <a:ea typeface="+mj-ea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800" b="0" i="1" kern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+mj-ea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sz="2800" b="0" i="1" kern="0" smtClean="0">
                                              <a:latin typeface="Cambria Math" panose="02040503050406030204" pitchFamily="18" charset="0"/>
                                              <a:ea typeface="+mj-ea"/>
                                            </a:rPr>
                                            <m:t>𝑡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r>
                      <a:rPr lang="en-US" altLang="zh-CN" sz="28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altLang="zh-CN" sz="2800" i="1" ker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800" i="1" ker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8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−</m:t>
                              </m:r>
                              <m:r>
                                <a:rPr lang="en-US" altLang="zh-CN" sz="2800" b="0" i="1" ker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800" i="1" kern="0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800" b="0" i="1" kern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−</m:t>
                                    </m:r>
                                    <m:r>
                                      <a:rPr lang="en-US" altLang="zh-CN" sz="2800" b="0" i="1" ker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sz="2800" i="1" kern="0"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800" b="0" i="1" kern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华文楷体" panose="02010600040101010101" pitchFamily="2" charset="-122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sz="2800" b="0" i="1" kern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华文楷体" panose="02010600040101010101" pitchFamily="2" charset="-122"/>
                                            </a:rPr>
                                            <m:t>𝑧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sz="2800" b="0" i="1" kern="0">
                                              <a:latin typeface="Cambria Math" panose="02040503050406030204" pitchFamily="18" charset="0"/>
                                              <a:ea typeface="华文楷体" panose="02010600040101010101" pitchFamily="2" charset="-122"/>
                                            </a:rPr>
                                            <m:t>𝑡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n-US" altLang="zh-CN" sz="3200" dirty="0"/>
              </a:p>
              <a:p>
                <a:r>
                  <a:rPr lang="en-US" altLang="zh-CN" sz="3200" dirty="0"/>
                  <a:t>        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444" y="1344242"/>
                <a:ext cx="3003066" cy="1971950"/>
              </a:xfrm>
              <a:prstGeom prst="rect">
                <a:avLst/>
              </a:prstGeom>
              <a:blipFill rotWithShape="0">
                <a:blip r:embed="rId6"/>
                <a:stretch>
                  <a:fillRect l="-5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7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4"/>
          <p:cNvPicPr>
            <a:picLocks noChangeAspect="1" noChangeArrowheads="1"/>
          </p:cNvPicPr>
          <p:nvPr/>
        </p:nvPicPr>
        <p:blipFill>
          <a:blip r:embed="rId4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7125"/>
            <a:ext cx="3633788" cy="11191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659" name="组合 44"/>
          <p:cNvGrpSpPr>
            <a:grpSpLocks/>
          </p:cNvGrpSpPr>
          <p:nvPr/>
        </p:nvGrpSpPr>
        <p:grpSpPr bwMode="auto">
          <a:xfrm>
            <a:off x="1249363" y="2803525"/>
            <a:ext cx="3286125" cy="1000125"/>
            <a:chOff x="785786" y="1857364"/>
            <a:chExt cx="3286148" cy="1000136"/>
          </a:xfrm>
        </p:grpSpPr>
        <p:sp>
          <p:nvSpPr>
            <p:cNvPr id="70690" name="流程图: 联系 12"/>
            <p:cNvSpPr>
              <a:spLocks noChangeArrowheads="1"/>
            </p:cNvSpPr>
            <p:nvPr/>
          </p:nvSpPr>
          <p:spPr bwMode="auto">
            <a:xfrm>
              <a:off x="2357422" y="2214554"/>
              <a:ext cx="274320" cy="274320"/>
            </a:xfrm>
            <a:prstGeom prst="flowChartConnector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0691" name="直接箭头连接符 14"/>
            <p:cNvCxnSpPr>
              <a:cxnSpLocks noChangeShapeType="1"/>
              <a:stCxn id="70690" idx="2"/>
            </p:cNvCxnSpPr>
            <p:nvPr/>
          </p:nvCxnSpPr>
          <p:spPr bwMode="auto">
            <a:xfrm rot="10800000" flipV="1">
              <a:off x="785786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692" name="TextBox 17"/>
            <p:cNvSpPr txBox="1">
              <a:spLocks noChangeArrowheads="1"/>
            </p:cNvSpPr>
            <p:nvPr/>
          </p:nvSpPr>
          <p:spPr bwMode="auto">
            <a:xfrm>
              <a:off x="2285984" y="1857364"/>
              <a:ext cx="526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/>
                <a:t>W</a:t>
              </a:r>
              <a:r>
                <a:rPr lang="en-US" altLang="zh-CN" sz="2000" b="1" i="1" baseline="30000"/>
                <a:t>+</a:t>
              </a:r>
              <a:endParaRPr lang="en-GB" altLang="zh-CN" sz="2000" b="1" i="1" baseline="30000"/>
            </a:p>
          </p:txBody>
        </p:sp>
        <p:sp>
          <p:nvSpPr>
            <p:cNvPr id="70693" name="左箭头 20"/>
            <p:cNvSpPr>
              <a:spLocks noChangeArrowheads="1"/>
            </p:cNvSpPr>
            <p:nvPr/>
          </p:nvSpPr>
          <p:spPr bwMode="auto">
            <a:xfrm>
              <a:off x="142872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0694" name="直接箭头连接符 24"/>
            <p:cNvCxnSpPr>
              <a:cxnSpLocks noChangeShapeType="1"/>
              <a:stCxn id="70690" idx="6"/>
            </p:cNvCxnSpPr>
            <p:nvPr/>
          </p:nvCxnSpPr>
          <p:spPr bwMode="auto">
            <a:xfrm>
              <a:off x="2631742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70695" name="Object 2"/>
            <p:cNvGraphicFramePr>
              <a:graphicFrameLocks noChangeAspect="1"/>
            </p:cNvGraphicFramePr>
            <p:nvPr/>
          </p:nvGraphicFramePr>
          <p:xfrm>
            <a:off x="1238226" y="2428868"/>
            <a:ext cx="762006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55" name="Equation" r:id="rId6" imgW="406224" imgH="228501" progId="">
                    <p:embed/>
                  </p:oleObj>
                </mc:Choice>
                <mc:Fallback>
                  <p:oleObj name="Equation" r:id="rId6" imgW="406224" imgH="228501" progId="">
                    <p:embed/>
                    <p:pic>
                      <p:nvPicPr>
                        <p:cNvPr id="7069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226" y="2428868"/>
                          <a:ext cx="762006" cy="4286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96" name="Object 3"/>
            <p:cNvGraphicFramePr>
              <a:graphicFrameLocks noChangeAspect="1"/>
            </p:cNvGraphicFramePr>
            <p:nvPr/>
          </p:nvGraphicFramePr>
          <p:xfrm>
            <a:off x="3011488" y="2428875"/>
            <a:ext cx="738187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56" name="Equation" r:id="rId8" imgW="393529" imgH="228501" progId="">
                    <p:embed/>
                  </p:oleObj>
                </mc:Choice>
                <mc:Fallback>
                  <p:oleObj name="Equation" r:id="rId8" imgW="393529" imgH="228501" progId="">
                    <p:embed/>
                    <p:pic>
                      <p:nvPicPr>
                        <p:cNvPr id="7069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1488" y="2428875"/>
                          <a:ext cx="738187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97" name="左箭头 31"/>
            <p:cNvSpPr>
              <a:spLocks noChangeArrowheads="1"/>
            </p:cNvSpPr>
            <p:nvPr/>
          </p:nvSpPr>
          <p:spPr bwMode="auto">
            <a:xfrm>
              <a:off x="3071802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sp>
        <p:nvSpPr>
          <p:cNvPr id="35" name="流程图: 数据 34"/>
          <p:cNvSpPr/>
          <p:nvPr/>
        </p:nvSpPr>
        <p:spPr bwMode="auto">
          <a:xfrm rot="5400000">
            <a:off x="2604294" y="3498056"/>
            <a:ext cx="4349750" cy="369888"/>
          </a:xfrm>
          <a:prstGeom prst="flowChartInputOutpu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/>
          </a:p>
        </p:txBody>
      </p:sp>
      <p:grpSp>
        <p:nvGrpSpPr>
          <p:cNvPr id="70661" name="组合 55"/>
          <p:cNvGrpSpPr>
            <a:grpSpLocks/>
          </p:cNvGrpSpPr>
          <p:nvPr/>
        </p:nvGrpSpPr>
        <p:grpSpPr bwMode="auto">
          <a:xfrm>
            <a:off x="4964113" y="2803525"/>
            <a:ext cx="3286125" cy="1000125"/>
            <a:chOff x="4500562" y="1857364"/>
            <a:chExt cx="3286148" cy="1000136"/>
          </a:xfrm>
        </p:grpSpPr>
        <p:sp>
          <p:nvSpPr>
            <p:cNvPr id="70682" name="流程图: 联系 36"/>
            <p:cNvSpPr>
              <a:spLocks noChangeArrowheads="1"/>
            </p:cNvSpPr>
            <p:nvPr/>
          </p:nvSpPr>
          <p:spPr bwMode="auto">
            <a:xfrm>
              <a:off x="6072198" y="2214554"/>
              <a:ext cx="274320" cy="274320"/>
            </a:xfrm>
            <a:prstGeom prst="flowChartConnector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0683" name="直接箭头连接符 37"/>
            <p:cNvCxnSpPr>
              <a:cxnSpLocks noChangeShapeType="1"/>
              <a:stCxn id="70682" idx="2"/>
            </p:cNvCxnSpPr>
            <p:nvPr/>
          </p:nvCxnSpPr>
          <p:spPr bwMode="auto">
            <a:xfrm rot="10800000" flipV="1">
              <a:off x="4500562" y="2351714"/>
              <a:ext cx="1571636" cy="5716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684" name="TextBox 38"/>
            <p:cNvSpPr txBox="1">
              <a:spLocks noChangeArrowheads="1"/>
            </p:cNvSpPr>
            <p:nvPr/>
          </p:nvSpPr>
          <p:spPr bwMode="auto">
            <a:xfrm>
              <a:off x="6000760" y="1857364"/>
              <a:ext cx="526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i="1"/>
                <a:t>W</a:t>
              </a:r>
              <a:r>
                <a:rPr lang="en-US" altLang="zh-CN" sz="2000" b="1" i="1" baseline="30000"/>
                <a:t>+</a:t>
              </a:r>
              <a:endParaRPr lang="en-GB" altLang="zh-CN" sz="2000" b="1" i="1" baseline="30000"/>
            </a:p>
          </p:txBody>
        </p:sp>
        <p:sp>
          <p:nvSpPr>
            <p:cNvPr id="70685" name="左箭头 39"/>
            <p:cNvSpPr>
              <a:spLocks noChangeArrowheads="1"/>
            </p:cNvSpPr>
            <p:nvPr/>
          </p:nvSpPr>
          <p:spPr bwMode="auto">
            <a:xfrm>
              <a:off x="5143504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  <p:cxnSp>
          <p:nvCxnSpPr>
            <p:cNvPr id="70686" name="直接箭头连接符 40"/>
            <p:cNvCxnSpPr>
              <a:cxnSpLocks noChangeShapeType="1"/>
              <a:stCxn id="70682" idx="6"/>
            </p:cNvCxnSpPr>
            <p:nvPr/>
          </p:nvCxnSpPr>
          <p:spPr bwMode="auto">
            <a:xfrm>
              <a:off x="6346518" y="2351714"/>
              <a:ext cx="1440192" cy="57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70687" name="Object 4"/>
            <p:cNvGraphicFramePr>
              <a:graphicFrameLocks noChangeAspect="1"/>
            </p:cNvGraphicFramePr>
            <p:nvPr/>
          </p:nvGraphicFramePr>
          <p:xfrm>
            <a:off x="6750065" y="2428870"/>
            <a:ext cx="738193" cy="428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57" name="Equation" r:id="rId10" imgW="393529" imgH="228501" progId="">
                    <p:embed/>
                  </p:oleObj>
                </mc:Choice>
                <mc:Fallback>
                  <p:oleObj name="Equation" r:id="rId10" imgW="393529" imgH="228501" progId="">
                    <p:embed/>
                    <p:pic>
                      <p:nvPicPr>
                        <p:cNvPr id="706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0065" y="2428870"/>
                          <a:ext cx="738193" cy="4286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88" name="Object 5"/>
            <p:cNvGraphicFramePr>
              <a:graphicFrameLocks noChangeAspect="1"/>
            </p:cNvGraphicFramePr>
            <p:nvPr/>
          </p:nvGraphicFramePr>
          <p:xfrm>
            <a:off x="4989513" y="2428875"/>
            <a:ext cx="7620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58" name="Equation" r:id="rId12" imgW="406224" imgH="228501" progId="">
                    <p:embed/>
                  </p:oleObj>
                </mc:Choice>
                <mc:Fallback>
                  <p:oleObj name="Equation" r:id="rId12" imgW="406224" imgH="228501" progId="">
                    <p:embed/>
                    <p:pic>
                      <p:nvPicPr>
                        <p:cNvPr id="706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9513" y="2428875"/>
                          <a:ext cx="7620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89" name="左箭头 43"/>
            <p:cNvSpPr>
              <a:spLocks noChangeArrowheads="1"/>
            </p:cNvSpPr>
            <p:nvPr/>
          </p:nvSpPr>
          <p:spPr bwMode="auto">
            <a:xfrm>
              <a:off x="6786578" y="2000240"/>
              <a:ext cx="500066" cy="214314"/>
            </a:xfrm>
            <a:prstGeom prst="leftArrow">
              <a:avLst>
                <a:gd name="adj1" fmla="val 50000"/>
                <a:gd name="adj2" fmla="val 50005"/>
              </a:avLst>
            </a:prstGeom>
            <a:solidFill>
              <a:srgbClr val="FF0066"/>
            </a:solidFill>
            <a:ln w="47625" cmpd="dbl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zh-CN" sz="1800"/>
            </a:p>
          </p:txBody>
        </p:sp>
      </p:grpSp>
      <p:sp>
        <p:nvSpPr>
          <p:cNvPr id="70662" name="矩形 27"/>
          <p:cNvSpPr>
            <a:spLocks noChangeArrowheads="1"/>
          </p:cNvSpPr>
          <p:nvPr/>
        </p:nvSpPr>
        <p:spPr bwMode="auto">
          <a:xfrm>
            <a:off x="1868488" y="2276475"/>
            <a:ext cx="248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00CC"/>
                </a:solidFill>
              </a:rPr>
              <a:t>W gauge Boson </a:t>
            </a:r>
            <a:r>
              <a:rPr lang="en-US" altLang="zh-CN" sz="2400">
                <a:solidFill>
                  <a:srgbClr val="0000CC"/>
                </a:solidFill>
              </a:rPr>
              <a:t>J=1</a:t>
            </a:r>
          </a:p>
        </p:txBody>
      </p:sp>
      <p:graphicFrame>
        <p:nvGraphicFramePr>
          <p:cNvPr id="70663" name="Object 27"/>
          <p:cNvGraphicFramePr>
            <a:graphicFrameLocks noChangeAspect="1"/>
          </p:cNvGraphicFramePr>
          <p:nvPr/>
        </p:nvGraphicFramePr>
        <p:xfrm>
          <a:off x="1219200" y="4360863"/>
          <a:ext cx="31829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59" name="公式" r:id="rId14" imgW="1333500" imgH="241300" progId="Equation.3">
                  <p:embed/>
                </p:oleObj>
              </mc:Choice>
              <mc:Fallback>
                <p:oleObj name="公式" r:id="rId14" imgW="1333500" imgH="241300" progId="Equation.3">
                  <p:embed/>
                  <p:pic>
                    <p:nvPicPr>
                      <p:cNvPr id="70663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360863"/>
                        <a:ext cx="31829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28"/>
          <p:cNvGraphicFramePr>
            <a:graphicFrameLocks noChangeAspect="1"/>
          </p:cNvGraphicFramePr>
          <p:nvPr/>
        </p:nvGraphicFramePr>
        <p:xfrm>
          <a:off x="5395913" y="4403725"/>
          <a:ext cx="3184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60" name="公式" r:id="rId16" imgW="1333500" imgH="241300" progId="Equation.3">
                  <p:embed/>
                </p:oleObj>
              </mc:Choice>
              <mc:Fallback>
                <p:oleObj name="公式" r:id="rId16" imgW="1333500" imgH="241300" progId="Equation.3">
                  <p:embed/>
                  <p:pic>
                    <p:nvPicPr>
                      <p:cNvPr id="7066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4403725"/>
                        <a:ext cx="3184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665" name="组合 1"/>
          <p:cNvGrpSpPr>
            <a:grpSpLocks/>
          </p:cNvGrpSpPr>
          <p:nvPr/>
        </p:nvGrpSpPr>
        <p:grpSpPr bwMode="auto">
          <a:xfrm>
            <a:off x="2209800" y="5799138"/>
            <a:ext cx="5181600" cy="509587"/>
            <a:chOff x="2971800" y="5968202"/>
            <a:chExt cx="5181600" cy="508797"/>
          </a:xfrm>
        </p:grpSpPr>
        <p:sp>
          <p:nvSpPr>
            <p:cNvPr id="70680" name="TextBox 57"/>
            <p:cNvSpPr txBox="1">
              <a:spLocks noChangeArrowheads="1"/>
            </p:cNvSpPr>
            <p:nvPr/>
          </p:nvSpPr>
          <p:spPr bwMode="auto">
            <a:xfrm>
              <a:off x="2971800" y="6045654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/>
                <a:t>Parity</a:t>
              </a:r>
              <a:endParaRPr lang="en-GB" altLang="zh-CN" sz="1800" b="1" dirty="0"/>
            </a:p>
          </p:txBody>
        </p:sp>
        <p:graphicFrame>
          <p:nvGraphicFramePr>
            <p:cNvPr id="70681" name="Object 29"/>
            <p:cNvGraphicFramePr>
              <a:graphicFrameLocks noChangeAspect="1"/>
            </p:cNvGraphicFramePr>
            <p:nvPr/>
          </p:nvGraphicFramePr>
          <p:xfrm>
            <a:off x="3730625" y="5968202"/>
            <a:ext cx="4422775" cy="5087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61" name="公式" r:id="rId18" imgW="2120900" imgH="228600" progId="Equation.3">
                    <p:embed/>
                  </p:oleObj>
                </mc:Choice>
                <mc:Fallback>
                  <p:oleObj name="公式" r:id="rId18" imgW="2120900" imgH="228600" progId="Equation.3">
                    <p:embed/>
                    <p:pic>
                      <p:nvPicPr>
                        <p:cNvPr id="70681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625" y="5968202"/>
                          <a:ext cx="4422775" cy="5087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666" name="TextBox 8"/>
          <p:cNvSpPr txBox="1">
            <a:spLocks noChangeArrowheads="1"/>
          </p:cNvSpPr>
          <p:nvPr/>
        </p:nvSpPr>
        <p:spPr bwMode="auto">
          <a:xfrm>
            <a:off x="981075" y="390525"/>
            <a:ext cx="740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u="sng">
                <a:solidFill>
                  <a:srgbClr val="000066"/>
                </a:solidFill>
              </a:rPr>
              <a:t>Weak charged current V-A couplings </a:t>
            </a:r>
            <a:endParaRPr lang="zh-CN" altLang="en-US" u="sng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/>
              <p:cNvSpPr txBox="1"/>
              <p:nvPr/>
            </p:nvSpPr>
            <p:spPr>
              <a:xfrm>
                <a:off x="4531985" y="3059456"/>
                <a:ext cx="506036" cy="534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accPr>
                        <m:e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zh-CN" altLang="en-US" sz="2800" i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985" y="3059456"/>
                <a:ext cx="506036" cy="53476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6816369" y="992186"/>
            <a:ext cx="2270838" cy="1565275"/>
            <a:chOff x="6949362" y="974725"/>
            <a:chExt cx="2270838" cy="1565275"/>
          </a:xfrm>
        </p:grpSpPr>
        <p:grpSp>
          <p:nvGrpSpPr>
            <p:cNvPr id="70667" name="组合 1"/>
            <p:cNvGrpSpPr>
              <a:grpSpLocks/>
            </p:cNvGrpSpPr>
            <p:nvPr/>
          </p:nvGrpSpPr>
          <p:grpSpPr bwMode="auto">
            <a:xfrm>
              <a:off x="6969126" y="974725"/>
              <a:ext cx="2251074" cy="1565275"/>
              <a:chOff x="5453063" y="990600"/>
              <a:chExt cx="2251075" cy="1565275"/>
            </a:xfrm>
          </p:grpSpPr>
          <p:sp>
            <p:nvSpPr>
              <p:cNvPr id="47" name="Text Box 6"/>
              <p:cNvSpPr txBox="1">
                <a:spLocks noChangeArrowheads="1"/>
              </p:cNvSpPr>
              <p:nvPr/>
            </p:nvSpPr>
            <p:spPr bwMode="auto">
              <a:xfrm>
                <a:off x="6281737" y="1335088"/>
                <a:ext cx="576263" cy="4619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en-US" altLang="zh-CN" sz="2400" b="1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zh-CN" b="1" i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0669" name="Group 23"/>
              <p:cNvGrpSpPr>
                <a:grpSpLocks/>
              </p:cNvGrpSpPr>
              <p:nvPr/>
            </p:nvGrpSpPr>
            <p:grpSpPr bwMode="auto">
              <a:xfrm>
                <a:off x="5778500" y="1289050"/>
                <a:ext cx="1579563" cy="979488"/>
                <a:chOff x="3643" y="3261"/>
                <a:chExt cx="995" cy="617"/>
              </a:xfrm>
            </p:grpSpPr>
            <p:sp>
              <p:nvSpPr>
                <p:cNvPr id="70676" name="Line 24"/>
                <p:cNvSpPr>
                  <a:spLocks noChangeShapeType="1"/>
                </p:cNvSpPr>
                <p:nvPr/>
              </p:nvSpPr>
              <p:spPr bwMode="auto">
                <a:xfrm>
                  <a:off x="3643" y="3277"/>
                  <a:ext cx="339" cy="2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0677" name="Line 25"/>
                <p:cNvSpPr>
                  <a:spLocks noChangeShapeType="1"/>
                </p:cNvSpPr>
                <p:nvPr/>
              </p:nvSpPr>
              <p:spPr bwMode="auto">
                <a:xfrm rot="-76252">
                  <a:off x="4317" y="3564"/>
                  <a:ext cx="305" cy="3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0678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664" y="35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0679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4332" y="3254"/>
                  <a:ext cx="299" cy="3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0670" name="Freeform 52"/>
              <p:cNvSpPr>
                <a:spLocks/>
              </p:cNvSpPr>
              <p:nvPr/>
            </p:nvSpPr>
            <p:spPr bwMode="auto">
              <a:xfrm>
                <a:off x="6334125" y="1692275"/>
                <a:ext cx="506413" cy="123825"/>
              </a:xfrm>
              <a:custGeom>
                <a:avLst/>
                <a:gdLst>
                  <a:gd name="T0" fmla="*/ 0 w 329"/>
                  <a:gd name="T1" fmla="*/ 2147483647 h 116"/>
                  <a:gd name="T2" fmla="*/ 2147483647 w 329"/>
                  <a:gd name="T3" fmla="*/ 2147483647 h 116"/>
                  <a:gd name="T4" fmla="*/ 2147483647 w 329"/>
                  <a:gd name="T5" fmla="*/ 2147483647 h 116"/>
                  <a:gd name="T6" fmla="*/ 2147483647 w 329"/>
                  <a:gd name="T7" fmla="*/ 2147483647 h 116"/>
                  <a:gd name="T8" fmla="*/ 2147483647 w 329"/>
                  <a:gd name="T9" fmla="*/ 2147483647 h 116"/>
                  <a:gd name="T10" fmla="*/ 2147483647 w 329"/>
                  <a:gd name="T11" fmla="*/ 2147483647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9"/>
                  <a:gd name="T19" fmla="*/ 0 h 116"/>
                  <a:gd name="T20" fmla="*/ 329 w 329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9" h="116">
                    <a:moveTo>
                      <a:pt x="0" y="43"/>
                    </a:moveTo>
                    <a:cubicBezTo>
                      <a:pt x="21" y="78"/>
                      <a:pt x="43" y="113"/>
                      <a:pt x="64" y="107"/>
                    </a:cubicBezTo>
                    <a:cubicBezTo>
                      <a:pt x="85" y="101"/>
                      <a:pt x="104" y="5"/>
                      <a:pt x="128" y="6"/>
                    </a:cubicBezTo>
                    <a:cubicBezTo>
                      <a:pt x="152" y="7"/>
                      <a:pt x="186" y="116"/>
                      <a:pt x="210" y="116"/>
                    </a:cubicBezTo>
                    <a:cubicBezTo>
                      <a:pt x="234" y="116"/>
                      <a:pt x="254" y="12"/>
                      <a:pt x="274" y="6"/>
                    </a:cubicBezTo>
                    <a:cubicBezTo>
                      <a:pt x="294" y="0"/>
                      <a:pt x="320" y="68"/>
                      <a:pt x="329" y="80"/>
                    </a:cubicBez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671" name="Text Box 15"/>
              <p:cNvSpPr txBox="1">
                <a:spLocks noChangeArrowheads="1"/>
              </p:cNvSpPr>
              <p:nvPr/>
            </p:nvSpPr>
            <p:spPr bwMode="auto">
              <a:xfrm>
                <a:off x="5453063" y="1090613"/>
                <a:ext cx="32861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/>
                  <a:t>u</a:t>
                </a:r>
                <a:endParaRPr lang="en-US" altLang="zh-CN" sz="2000" baseline="30000"/>
              </a:p>
            </p:txBody>
          </p:sp>
          <p:sp>
            <p:nvSpPr>
              <p:cNvPr id="43" name="Text Box 16"/>
              <p:cNvSpPr txBox="1">
                <a:spLocks noChangeArrowheads="1"/>
              </p:cNvSpPr>
              <p:nvPr/>
            </p:nvSpPr>
            <p:spPr bwMode="auto">
              <a:xfrm>
                <a:off x="7229476" y="990600"/>
                <a:ext cx="474662" cy="461963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aseline="30000" dirty="0">
                    <a:latin typeface="+mn-lt"/>
                  </a:rPr>
                  <a:t>+</a:t>
                </a:r>
              </a:p>
            </p:txBody>
          </p:sp>
          <p:sp>
            <p:nvSpPr>
              <p:cNvPr id="44" name="Text Box 16"/>
              <p:cNvSpPr txBox="1">
                <a:spLocks noChangeArrowheads="1"/>
              </p:cNvSpPr>
              <p:nvPr/>
            </p:nvSpPr>
            <p:spPr bwMode="auto">
              <a:xfrm>
                <a:off x="7188201" y="2028825"/>
                <a:ext cx="395287" cy="461963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Symbol" pitchFamily="18" charset="2"/>
                  </a:rPr>
                  <a:t>n</a:t>
                </a:r>
                <a:endParaRPr lang="en-US" altLang="zh-CN" sz="2000" baseline="30000" dirty="0">
                  <a:latin typeface="+mn-lt"/>
                </a:endParaRPr>
              </a:p>
            </p:txBody>
          </p:sp>
          <p:sp>
            <p:nvSpPr>
              <p:cNvPr id="70675" name="TextBox 42"/>
              <p:cNvSpPr txBox="1">
                <a:spLocks noChangeArrowheads="1"/>
              </p:cNvSpPr>
              <p:nvPr/>
            </p:nvSpPr>
            <p:spPr bwMode="auto">
              <a:xfrm>
                <a:off x="6183313" y="1909763"/>
                <a:ext cx="723900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rgbClr val="C00000"/>
                    </a:solidFill>
                    <a:latin typeface="黑体" pitchFamily="49" charset="-122"/>
                    <a:ea typeface="黑体" pitchFamily="49" charset="-122"/>
                  </a:rPr>
                  <a:t>弱</a:t>
                </a:r>
                <a:endParaRPr lang="en-US" altLang="zh-CN" sz="1800" b="1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solidFill>
                      <a:srgbClr val="C00000"/>
                    </a:solidFill>
                  </a:rPr>
                  <a:t>weak</a:t>
                </a:r>
                <a:endParaRPr lang="zh-CN" altLang="en-US" sz="1800" b="1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6949362" y="2050275"/>
                  <a:ext cx="389144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9362" y="2050275"/>
                  <a:ext cx="389144" cy="375424"/>
                </a:xfrm>
                <a:prstGeom prst="rect">
                  <a:avLst/>
                </a:prstGeom>
                <a:blipFill>
                  <a:blip r:embed="rId21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51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2060</Words>
  <Application>Microsoft Office PowerPoint</Application>
  <PresentationFormat>全屏显示(4:3)</PresentationFormat>
  <Paragraphs>584</Paragraphs>
  <Slides>44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44</vt:i4>
      </vt:variant>
    </vt:vector>
  </HeadingPairs>
  <TitlesOfParts>
    <vt:vector size="66" baseType="lpstr">
      <vt:lpstr>BatangChe</vt:lpstr>
      <vt:lpstr>Dotum</vt:lpstr>
      <vt:lpstr>MS PGothic</vt:lpstr>
      <vt:lpstr>黑体</vt:lpstr>
      <vt:lpstr>华文楷体</vt:lpstr>
      <vt:lpstr>华文隶书</vt:lpstr>
      <vt:lpstr>华文新魏</vt:lpstr>
      <vt:lpstr>楷体_GB2312</vt:lpstr>
      <vt:lpstr>宋体</vt:lpstr>
      <vt:lpstr>微软雅黑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默认设计模板</vt:lpstr>
      <vt:lpstr>Equation</vt:lpstr>
      <vt:lpstr>公式</vt:lpstr>
      <vt:lpstr>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CERN: Large Hadron Collider (LHC)</vt:lpstr>
      <vt:lpstr>PowerPoint 演示文稿</vt:lpstr>
      <vt:lpstr>PowerPoint 演示文稿</vt:lpstr>
      <vt:lpstr>The Discovery of Higgs @ 4th July, 2012</vt:lpstr>
      <vt:lpstr>PowerPoint 演示文稿</vt:lpstr>
      <vt:lpstr>PowerPoint 演示文稿</vt:lpstr>
      <vt:lpstr>新世纪的关键科学问题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 where am I from? …how?</dc:title>
  <dc:creator>hanl</dc:creator>
  <cp:lastModifiedBy>ustc</cp:lastModifiedBy>
  <cp:revision>1210</cp:revision>
  <dcterms:created xsi:type="dcterms:W3CDTF">2003-12-07T14:32:19Z</dcterms:created>
  <dcterms:modified xsi:type="dcterms:W3CDTF">2023-12-06T11:58:22Z</dcterms:modified>
</cp:coreProperties>
</file>