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4"/>
  </p:sldMasterIdLst>
  <p:notesMasterIdLst>
    <p:notesMasterId r:id="rId52"/>
  </p:notesMasterIdLst>
  <p:sldIdLst>
    <p:sldId id="448" r:id="rId5"/>
    <p:sldId id="272" r:id="rId6"/>
    <p:sldId id="450" r:id="rId7"/>
    <p:sldId id="273" r:id="rId8"/>
    <p:sldId id="497" r:id="rId9"/>
    <p:sldId id="452" r:id="rId10"/>
    <p:sldId id="435" r:id="rId11"/>
    <p:sldId id="498" r:id="rId12"/>
    <p:sldId id="489" r:id="rId13"/>
    <p:sldId id="348" r:id="rId14"/>
    <p:sldId id="289" r:id="rId15"/>
    <p:sldId id="320" r:id="rId16"/>
    <p:sldId id="492" r:id="rId17"/>
    <p:sldId id="416" r:id="rId18"/>
    <p:sldId id="426" r:id="rId19"/>
    <p:sldId id="415" r:id="rId20"/>
    <p:sldId id="420" r:id="rId21"/>
    <p:sldId id="427" r:id="rId22"/>
    <p:sldId id="405" r:id="rId23"/>
    <p:sldId id="433" r:id="rId24"/>
    <p:sldId id="369" r:id="rId25"/>
    <p:sldId id="424" r:id="rId26"/>
    <p:sldId id="400" r:id="rId27"/>
    <p:sldId id="494" r:id="rId28"/>
    <p:sldId id="496" r:id="rId29"/>
    <p:sldId id="256" r:id="rId30"/>
    <p:sldId id="495" r:id="rId31"/>
    <p:sldId id="270" r:id="rId32"/>
    <p:sldId id="259" r:id="rId33"/>
    <p:sldId id="488" r:id="rId34"/>
    <p:sldId id="339" r:id="rId35"/>
    <p:sldId id="363" r:id="rId36"/>
    <p:sldId id="491" r:id="rId37"/>
    <p:sldId id="285" r:id="rId38"/>
    <p:sldId id="432" r:id="rId39"/>
    <p:sldId id="343" r:id="rId40"/>
    <p:sldId id="397" r:id="rId41"/>
    <p:sldId id="493" r:id="rId42"/>
    <p:sldId id="428" r:id="rId43"/>
    <p:sldId id="407" r:id="rId44"/>
    <p:sldId id="408" r:id="rId45"/>
    <p:sldId id="323" r:id="rId46"/>
    <p:sldId id="324" r:id="rId47"/>
    <p:sldId id="326" r:id="rId48"/>
    <p:sldId id="325" r:id="rId49"/>
    <p:sldId id="265" r:id="rId50"/>
    <p:sldId id="264" r:id="rId51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53"/>
    </p:embeddedFont>
    <p:embeddedFont>
      <p:font typeface="Cambria Math" panose="02040503050406030204" pitchFamily="18" charset="0"/>
      <p:regular r:id="rId54"/>
    </p:embeddedFont>
    <p:embeddedFont>
      <p:font typeface="P22 Mackinac Pro Medium" panose="02000000000000000000" pitchFamily="2" charset="77"/>
      <p:regular r:id="rId55"/>
      <p:bold r:id="rId56"/>
      <p: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6848"/>
    <a:srgbClr val="776E64"/>
    <a:srgbClr val="FAF7EE"/>
    <a:srgbClr val="FF40FF"/>
    <a:srgbClr val="006649"/>
    <a:srgbClr val="124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065"/>
    <p:restoredTop sz="94859"/>
  </p:normalViewPr>
  <p:slideViewPr>
    <p:cSldViewPr snapToGrid="0" snapToObjects="1">
      <p:cViewPr>
        <p:scale>
          <a:sx n="106" d="100"/>
          <a:sy n="106" d="100"/>
        </p:scale>
        <p:origin x="116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BE1DA-B2B2-C645-9207-9EF8F2C30574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D4823-81A0-CC40-87FD-FD596FB59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6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D2CB1-B41E-4399-00E2-73D705FB2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51C97-49DD-458D-4C51-60DDA6EC7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721DF5-DC26-721C-3AD4-52F1F6217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</a:t>
            </a:r>
            <a:r>
              <a:rPr lang="en-US" baseline="0" dirty="0"/>
              <a:t> is the meaning of the comma in the PDF definition?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C0E3C-08B6-7C76-7011-EC053ECD25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A5B5A-4967-A84B-AA22-86C51807566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D4823-81A0-CC40-87FD-FD596FB590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2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C3886-634D-9FE0-E794-56ABF83AB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6E313C-FB4C-07D4-08F7-D533A5CC9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72B050-4EB9-9439-2A20-405770F3B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B4CE47-E53F-70B8-3574-86454F02C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AD4823-81A0-CC40-87FD-FD596FB590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8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</a:t>
            </a:r>
            <a:r>
              <a:rPr lang="en-US" baseline="0"/>
              <a:t> is the meaning of the comma in the PDF definition?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A5B5A-4967-A84B-AA22-86C51807566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9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Depending</a:t>
            </a:r>
            <a:r>
              <a:rPr lang="fr-FR" baseline="0" dirty="0"/>
              <a:t> on the </a:t>
            </a:r>
            <a:r>
              <a:rPr lang="fr-FR" baseline="0" dirty="0" err="1"/>
              <a:t>reaction</a:t>
            </a:r>
            <a:r>
              <a:rPr lang="fr-FR" baseline="0" dirty="0"/>
              <a:t> and on the </a:t>
            </a:r>
            <a:r>
              <a:rPr lang="fr-FR" baseline="0" dirty="0" err="1"/>
              <a:t>kinematics</a:t>
            </a:r>
            <a:r>
              <a:rPr lang="fr-FR" baseline="0" dirty="0"/>
              <a:t> one can </a:t>
            </a:r>
            <a:r>
              <a:rPr lang="fr-FR" baseline="0" dirty="0" err="1"/>
              <a:t>sample</a:t>
            </a:r>
            <a:r>
              <a:rPr lang="fr-FR" baseline="0" dirty="0"/>
              <a:t> </a:t>
            </a:r>
            <a:r>
              <a:rPr lang="fr-FR" baseline="0" dirty="0" err="1"/>
              <a:t>different</a:t>
            </a:r>
            <a:r>
              <a:rPr lang="fr-FR" baseline="0" dirty="0"/>
              <a:t> </a:t>
            </a:r>
            <a:r>
              <a:rPr lang="fr-FR" baseline="0" dirty="0" err="1"/>
              <a:t>kinds</a:t>
            </a:r>
            <a:r>
              <a:rPr lang="fr-FR" baseline="0" dirty="0"/>
              <a:t> of </a:t>
            </a:r>
            <a:r>
              <a:rPr lang="fr-FR" baseline="0" dirty="0" err="1"/>
              <a:t>GPDs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0A53A-A840-47BC-B0D2-B053B031CA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426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B04147-D588-5C40-B8C8-AD635573FF2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7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5104767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1292980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FF0EC-EF4C-A042-8378-EECB3708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B65A5-5C48-174F-A6F9-63BEEF44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283258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PacificSpin2024 (Nov 2024)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025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AE5DF-F3AF-F697-9B24-CD4DBE016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0ACE0B-BBA1-F575-271E-859155142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7E0E2-352B-4781-9282-F80A65B9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BD546-B4B7-A9C6-3F1C-4B2D77766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3B7D9-E3F9-B036-BC0C-A368302B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E52B-6778-410B-83C5-437C9EB67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6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2A6862-9E43-3F45-BC14-57A9FE05A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99" y="4790038"/>
            <a:ext cx="9896669" cy="9377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4108999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smtClean="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PacificSpin2024 (Nov 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0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94562"/>
          </a:xfrm>
        </p:spPr>
        <p:txBody>
          <a:bodyPr/>
          <a:lstStyle>
            <a:lvl1pPr>
              <a:defRPr sz="22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 b="0" i="0">
                <a:solidFill>
                  <a:srgbClr val="0066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b="0" i="0">
                <a:solidFill>
                  <a:srgbClr val="0066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b="0" i="0">
                <a:solidFill>
                  <a:srgbClr val="0066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b="0" i="0">
                <a:solidFill>
                  <a:srgbClr val="00664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251184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817BE-9D02-9441-BF38-9D4838E5D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9ED1D-9C28-AE46-9ADB-489ED33B3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E0BD8-C2B0-D945-AC6E-C3D7685D0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13856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68683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chemeClr val="tx2"/>
                </a:solidFill>
                <a:latin typeface="+mn-lt"/>
              </a:defRPr>
            </a:lvl2pPr>
            <a:lvl3pPr>
              <a:defRPr b="0" i="0">
                <a:solidFill>
                  <a:schemeClr val="tx2"/>
                </a:solidFill>
                <a:latin typeface="+mn-lt"/>
              </a:defRPr>
            </a:lvl3pPr>
            <a:lvl4pPr>
              <a:defRPr b="0" i="0">
                <a:solidFill>
                  <a:schemeClr val="tx2"/>
                </a:solidFill>
                <a:latin typeface="+mn-lt"/>
              </a:defRPr>
            </a:lvl4pPr>
            <a:lvl5pPr>
              <a:defRPr b="0" i="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3052BA-08B3-794C-9992-5F2F2E34A8BC}"/>
              </a:ext>
            </a:extLst>
          </p:cNvPr>
          <p:cNvSpPr txBox="1"/>
          <p:nvPr userDrawn="1"/>
        </p:nvSpPr>
        <p:spPr>
          <a:xfrm>
            <a:off x="1275127" y="185787"/>
            <a:ext cx="1067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>
                <a:solidFill>
                  <a:schemeClr val="tx1"/>
                </a:solidFill>
                <a:latin typeface="+mj-lt"/>
              </a:rPr>
              <a:t>Continued headline for slides that share the same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3732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9C26-B195-A14C-9C06-92539D0A3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5028" y="2103929"/>
            <a:ext cx="4974771" cy="3891429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006649"/>
                </a:solidFill>
              </a:defRPr>
            </a:lvl2pPr>
            <a:lvl3pPr>
              <a:defRPr>
                <a:solidFill>
                  <a:srgbClr val="006649"/>
                </a:solidFill>
              </a:defRPr>
            </a:lvl3pPr>
            <a:lvl4pPr>
              <a:defRPr>
                <a:solidFill>
                  <a:srgbClr val="006649"/>
                </a:solidFill>
              </a:defRPr>
            </a:lvl4pPr>
            <a:lvl5pPr>
              <a:defRPr>
                <a:solidFill>
                  <a:srgbClr val="00664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EB298-6BB5-2042-8E99-5FF29C61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3929"/>
            <a:ext cx="4974771" cy="3891429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006649"/>
                </a:solidFill>
              </a:defRPr>
            </a:lvl2pPr>
            <a:lvl3pPr>
              <a:defRPr>
                <a:solidFill>
                  <a:srgbClr val="006649"/>
                </a:solidFill>
              </a:defRPr>
            </a:lvl3pPr>
            <a:lvl4pPr>
              <a:defRPr>
                <a:solidFill>
                  <a:srgbClr val="006649"/>
                </a:solidFill>
              </a:defRPr>
            </a:lvl4pPr>
            <a:lvl5pPr>
              <a:defRPr>
                <a:solidFill>
                  <a:srgbClr val="00664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3C2FD9-A378-A140-9800-64379F9D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37D004-ABCE-DB42-9BFC-9C6FB070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46534E7-CD58-4F4D-A5FE-125B0009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46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7C5E-6F4D-BF45-AE18-604209EE2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1039"/>
            <a:ext cx="6720196" cy="5180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BFF73-EC43-3A4A-851B-7C797987B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057400"/>
            <a:ext cx="37269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FA34B7-003E-8F4E-9365-0F545260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014C1D-B276-E24A-9C05-3109AD18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F150D-ABB7-864E-8755-60BB9203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3726996" cy="1269060"/>
          </a:xfrm>
        </p:spPr>
        <p:txBody>
          <a:bodyPr>
            <a:normAutofit/>
          </a:bodyPr>
          <a:lstStyle>
            <a:lvl1pPr>
              <a:lnSpc>
                <a:spcPts val="3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9261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04AC7-8DA5-6B4D-BB5F-C75BB72EA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35022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81981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5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‹#›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75129" y="783774"/>
            <a:ext cx="11628255" cy="51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8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518D3-0EB2-B54D-A090-F2CE58EF0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10067728" cy="1269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7C963-C9D4-0D49-A999-206A24669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028" y="2118049"/>
            <a:ext cx="10067729" cy="387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0C15E0-FC37-6044-8B98-5F49A1E55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0267" y="6356350"/>
            <a:ext cx="289249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spc="100" baseline="0">
                <a:solidFill>
                  <a:srgbClr val="124735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‹#›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27BDD3-0222-E346-83FF-DD84E9303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951" y="6356350"/>
            <a:ext cx="7985449" cy="365125"/>
          </a:xfrm>
          <a:prstGeom prst="rect">
            <a:avLst/>
          </a:prstGeom>
        </p:spPr>
        <p:txBody>
          <a:bodyPr anchor="ctr"/>
          <a:lstStyle>
            <a:lvl1pPr algn="l">
              <a:defRPr sz="1200" b="0" i="0" spc="100" baseline="0">
                <a:solidFill>
                  <a:srgbClr val="124735"/>
                </a:solidFill>
                <a:latin typeface="Calibri" panose="020F0502020204030204" pitchFamily="34" charset="0"/>
                <a:ea typeface="P22 Mackinac Pro Medium" panose="02000000000000000000" pitchFamily="2" charset="77"/>
                <a:cs typeface="Calibri" panose="020F0502020204030204" pitchFamily="34" charset="0"/>
              </a:defRPr>
            </a:lvl1pPr>
          </a:lstStyle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154114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2" r:id="rId4"/>
    <p:sldLayoutId id="2147483671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3" r:id="rId11"/>
    <p:sldLayoutId id="2147483674" r:id="rId12"/>
  </p:sldLayoutIdLst>
  <p:hf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006649"/>
          </a:solidFill>
          <a:latin typeface="Calibri" panose="020F0502020204030204" pitchFamily="34" charset="0"/>
          <a:ea typeface="P22 Mackinac Pro Book" panose="02000000000000000000" pitchFamily="2" charset="77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664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664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664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664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tiff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37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7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emf"/><Relationship Id="rId5" Type="http://schemas.openxmlformats.org/officeDocument/2006/relationships/image" Target="../media/image480.png"/><Relationship Id="rId4" Type="http://schemas.openxmlformats.org/officeDocument/2006/relationships/image" Target="../media/image4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7" Type="http://schemas.openxmlformats.org/officeDocument/2006/relationships/image" Target="../media/image4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tmp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2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7" Type="http://schemas.openxmlformats.org/officeDocument/2006/relationships/image" Target="../media/image43.pn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1.emf"/><Relationship Id="rId4" Type="http://schemas.openxmlformats.org/officeDocument/2006/relationships/image" Target="../media/image9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0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0.png"/><Relationship Id="rId5" Type="http://schemas.openxmlformats.org/officeDocument/2006/relationships/image" Target="../media/image96.png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0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mp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mp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9.tiff"/><Relationship Id="rId7" Type="http://schemas.openxmlformats.org/officeDocument/2006/relationships/image" Target="../media/image12.tiff"/><Relationship Id="rId12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tiff"/><Relationship Id="rId11" Type="http://schemas.openxmlformats.org/officeDocument/2006/relationships/image" Target="../media/image16.tiff"/><Relationship Id="rId5" Type="http://schemas.openxmlformats.org/officeDocument/2006/relationships/image" Target="../media/image10.emf"/><Relationship Id="rId10" Type="http://schemas.openxmlformats.org/officeDocument/2006/relationships/image" Target="../media/image15.tif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1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tiff"/><Relationship Id="rId5" Type="http://schemas.openxmlformats.org/officeDocument/2006/relationships/image" Target="../media/image19.emf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92271F-E70E-6E32-7E9B-7D685BD4316E}"/>
              </a:ext>
            </a:extLst>
          </p:cNvPr>
          <p:cNvSpPr/>
          <p:nvPr/>
        </p:nvSpPr>
        <p:spPr>
          <a:xfrm>
            <a:off x="651641" y="2680137"/>
            <a:ext cx="11088414" cy="1135117"/>
          </a:xfrm>
          <a:prstGeom prst="rect">
            <a:avLst/>
          </a:prstGeom>
          <a:solidFill>
            <a:srgbClr val="FAF7E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9BA323E-B7C4-6D42-A793-9588625D5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6129" y="1689384"/>
            <a:ext cx="9896669" cy="47385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 Roche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F600DA-AF2D-E044-808F-BE1F940A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1" y="671969"/>
            <a:ext cx="11873024" cy="982249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cs typeface="Calibri" panose="020F0502020204030204" pitchFamily="34" charset="0"/>
              </a:rPr>
              <a:t>Precision studies of the DVCS process at JLab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CB040-53DE-CF4D-91DE-B13A66B2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4DC67C-AAED-FD40-8BE4-038DB614FDF7}"/>
              </a:ext>
            </a:extLst>
          </p:cNvPr>
          <p:cNvGrpSpPr/>
          <p:nvPr/>
        </p:nvGrpSpPr>
        <p:grpSpPr>
          <a:xfrm>
            <a:off x="10172639" y="37695"/>
            <a:ext cx="1998475" cy="457200"/>
            <a:chOff x="6975929" y="6401486"/>
            <a:chExt cx="1998475" cy="457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B34B12-D5AB-234E-A7CD-ECD256EE0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5929" y="6401486"/>
              <a:ext cx="454463" cy="4572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FCB520-05E4-F34A-9C32-2492BD4B5A3C}"/>
                </a:ext>
              </a:extLst>
            </p:cNvPr>
            <p:cNvSpPr txBox="1"/>
            <p:nvPr/>
          </p:nvSpPr>
          <p:spPr>
            <a:xfrm>
              <a:off x="7430392" y="6474029"/>
              <a:ext cx="15440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6848"/>
                  </a:solidFill>
                </a:rPr>
                <a:t>Award #2209199</a:t>
              </a:r>
            </a:p>
          </p:txBody>
        </p:sp>
      </p:grpSp>
      <p:sp>
        <p:nvSpPr>
          <p:cNvPr id="9" name="Subtitle 1">
            <a:extLst>
              <a:ext uri="{FF2B5EF4-FFF2-40B4-BE49-F238E27FC236}">
                <a16:creationId xmlns:a16="http://schemas.microsoft.com/office/drawing/2014/main" id="{44D39AD3-47CA-FF49-9C4D-CC539763D968}"/>
              </a:ext>
            </a:extLst>
          </p:cNvPr>
          <p:cNvSpPr txBox="1">
            <a:spLocks/>
          </p:cNvSpPr>
          <p:nvPr/>
        </p:nvSpPr>
        <p:spPr>
          <a:xfrm>
            <a:off x="780769" y="2736662"/>
            <a:ext cx="10647389" cy="3249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Generalized Parton Distributions (GPD) are accessible through many exclusive processes. So far, the most studied channels are Deeply Virtual Compton Scattering (DVCS) and Deep Virtual Meson production (DVMP).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JLab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Hall A/C collaboration measures DVCS and DVMP-</a:t>
            </a:r>
            <a:r>
              <a:rPr lang="en-US" dirty="0"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 absolute cross-section using a “simple” dedicated apparatus since 2006.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precise (5%) measurements are essential to interpret the data.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just completed a new set of measurements in  Hall C/JLab   using a new PbWO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calorimeter and expanding our kinematic reach.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3279F7-3D80-6D46-A8FA-44D6360EA495}"/>
              </a:ext>
            </a:extLst>
          </p:cNvPr>
          <p:cNvSpPr txBox="1"/>
          <p:nvPr/>
        </p:nvSpPr>
        <p:spPr>
          <a:xfrm>
            <a:off x="-731520" y="365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5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E240C-AFEC-8843-B895-44A2FBF2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333" y="6616363"/>
            <a:ext cx="2166079" cy="212542"/>
          </a:xfrm>
        </p:spPr>
        <p:txBody>
          <a:bodyPr>
            <a:normAutofit fontScale="90000"/>
          </a:bodyPr>
          <a:lstStyle/>
          <a:p>
            <a:pPr algn="l"/>
            <a:br>
              <a:rPr lang="en-US" b="1" dirty="0">
                <a:solidFill>
                  <a:srgbClr val="006848"/>
                </a:solidFill>
              </a:rPr>
            </a:br>
            <a:endParaRPr lang="en-US" b="1" dirty="0">
              <a:solidFill>
                <a:srgbClr val="00684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B71006-565E-8C44-A993-2D50072949A6}"/>
              </a:ext>
            </a:extLst>
          </p:cNvPr>
          <p:cNvSpPr txBox="1"/>
          <p:nvPr/>
        </p:nvSpPr>
        <p:spPr>
          <a:xfrm>
            <a:off x="4001952" y="5423073"/>
            <a:ext cx="4339650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The Jefferson Lab Hall A/C technical staff</a:t>
            </a:r>
          </a:p>
          <a:p>
            <a:pPr algn="ctr"/>
            <a:r>
              <a:rPr lang="en-US" dirty="0"/>
              <a:t>The Jefferson Lab  Accelerator staff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C5E969-5B4C-9B49-A0BA-92875EAFEC84}"/>
              </a:ext>
            </a:extLst>
          </p:cNvPr>
          <p:cNvSpPr/>
          <p:nvPr/>
        </p:nvSpPr>
        <p:spPr>
          <a:xfrm>
            <a:off x="2399748" y="-285138"/>
            <a:ext cx="7420131" cy="3573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27E9D2-D91E-0546-9708-3E29F0425568}"/>
              </a:ext>
            </a:extLst>
          </p:cNvPr>
          <p:cNvSpPr txBox="1"/>
          <p:nvPr/>
        </p:nvSpPr>
        <p:spPr>
          <a:xfrm rot="16200000">
            <a:off x="8907694" y="2560061"/>
            <a:ext cx="5471370" cy="8925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Author’s list from our most recent DVCS paper (June 2022)</a:t>
            </a:r>
          </a:p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003605-2B72-344A-159B-EDA60BB14FA4}"/>
              </a:ext>
            </a:extLst>
          </p:cNvPr>
          <p:cNvGrpSpPr/>
          <p:nvPr/>
        </p:nvGrpSpPr>
        <p:grpSpPr>
          <a:xfrm>
            <a:off x="1167928" y="263930"/>
            <a:ext cx="8755466" cy="4297680"/>
            <a:chOff x="1538863" y="263930"/>
            <a:chExt cx="8755466" cy="42976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BD57A0-22FC-6947-B4B0-2F1ED93DF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8863" y="263930"/>
              <a:ext cx="8755466" cy="429768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52311F4-C5E6-1C4C-BC12-5A7073535565}"/>
                </a:ext>
              </a:extLst>
            </p:cNvPr>
            <p:cNvCxnSpPr>
              <a:cxnSpLocks/>
            </p:cNvCxnSpPr>
            <p:nvPr/>
          </p:nvCxnSpPr>
          <p:spPr>
            <a:xfrm>
              <a:off x="1922310" y="556953"/>
              <a:ext cx="8019712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A64C81-078D-F848-9E54-7DD56D102CFA}"/>
                </a:ext>
              </a:extLst>
            </p:cNvPr>
            <p:cNvCxnSpPr>
              <a:cxnSpLocks/>
            </p:cNvCxnSpPr>
            <p:nvPr/>
          </p:nvCxnSpPr>
          <p:spPr>
            <a:xfrm>
              <a:off x="2842880" y="2937165"/>
              <a:ext cx="105578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FEADBA-4739-8B4F-9002-67763CF70DD5}"/>
                </a:ext>
              </a:extLst>
            </p:cNvPr>
            <p:cNvCxnSpPr>
              <a:cxnSpLocks/>
            </p:cNvCxnSpPr>
            <p:nvPr/>
          </p:nvCxnSpPr>
          <p:spPr>
            <a:xfrm>
              <a:off x="2842880" y="2499989"/>
              <a:ext cx="105578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333A638-F0B6-D246-8F94-EDC407F7844D}"/>
                </a:ext>
              </a:extLst>
            </p:cNvPr>
            <p:cNvCxnSpPr>
              <a:cxnSpLocks/>
            </p:cNvCxnSpPr>
            <p:nvPr/>
          </p:nvCxnSpPr>
          <p:spPr>
            <a:xfrm>
              <a:off x="7855455" y="1205347"/>
              <a:ext cx="1055789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606D185-1ECD-5040-AE36-4E4862923BC3}"/>
                </a:ext>
              </a:extLst>
            </p:cNvPr>
            <p:cNvCxnSpPr>
              <a:cxnSpLocks/>
            </p:cNvCxnSpPr>
            <p:nvPr/>
          </p:nvCxnSpPr>
          <p:spPr>
            <a:xfrm>
              <a:off x="7620441" y="3593871"/>
              <a:ext cx="82580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7884C1A-2CDE-D949-A403-19FEC28E35F3}"/>
                </a:ext>
              </a:extLst>
            </p:cNvPr>
            <p:cNvCxnSpPr>
              <a:cxnSpLocks/>
            </p:cNvCxnSpPr>
            <p:nvPr/>
          </p:nvCxnSpPr>
          <p:spPr>
            <a:xfrm>
              <a:off x="1704036" y="3147754"/>
              <a:ext cx="15462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5C4EC74-3A73-4743-BFCD-DC99BFEA6D9B}"/>
              </a:ext>
            </a:extLst>
          </p:cNvPr>
          <p:cNvSpPr txBox="1"/>
          <p:nvPr/>
        </p:nvSpPr>
        <p:spPr>
          <a:xfrm>
            <a:off x="4402948" y="4811283"/>
            <a:ext cx="3372847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</a:rPr>
              <a:t>Students/Postdocs</a:t>
            </a:r>
            <a:r>
              <a:rPr lang="en-US" sz="1600" dirty="0">
                <a:solidFill>
                  <a:srgbClr val="000000"/>
                </a:solidFill>
              </a:rPr>
              <a:t>  	 </a:t>
            </a:r>
            <a:r>
              <a:rPr lang="en-US" sz="1600" dirty="0">
                <a:solidFill>
                  <a:srgbClr val="FF0000"/>
                </a:solidFill>
              </a:rPr>
              <a:t>Spoke-persons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8E984-A781-0E4B-ADB4-F06919DF0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8" name="Picture 17" descr="IMG_4326_1024.jpg">
            <a:extLst>
              <a:ext uri="{FF2B5EF4-FFF2-40B4-BE49-F238E27FC236}">
                <a16:creationId xmlns:a16="http://schemas.microsoft.com/office/drawing/2014/main" id="{D08A379F-E6A6-7748-997F-B685517F2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09" y="4636866"/>
            <a:ext cx="2922718" cy="2192039"/>
          </a:xfrm>
          <a:prstGeom prst="rect">
            <a:avLst/>
          </a:prstGeom>
        </p:spPr>
      </p:pic>
      <p:pic>
        <p:nvPicPr>
          <p:cNvPr id="17" name="Picture 16" descr="IMG_2591.jpg">
            <a:extLst>
              <a:ext uri="{FF2B5EF4-FFF2-40B4-BE49-F238E27FC236}">
                <a16:creationId xmlns:a16="http://schemas.microsoft.com/office/drawing/2014/main" id="{CD2C8F71-7686-2D4E-96E8-946759BE3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41" y="4268585"/>
            <a:ext cx="192024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89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16625"/>
            <a:ext cx="9144000" cy="683293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solidFill>
                  <a:srgbClr val="006848"/>
                </a:solidFill>
              </a:rPr>
              <a:t>Dedicated apparatus e.g. the Hall A scheme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50133" y="3981104"/>
            <a:ext cx="4657133" cy="2757289"/>
            <a:chOff x="4792126" y="4021737"/>
            <a:chExt cx="4657133" cy="2757289"/>
          </a:xfrm>
        </p:grpSpPr>
        <p:grpSp>
          <p:nvGrpSpPr>
            <p:cNvPr id="13" name="Group 12"/>
            <p:cNvGrpSpPr/>
            <p:nvPr/>
          </p:nvGrpSpPr>
          <p:grpSpPr>
            <a:xfrm>
              <a:off x="4792126" y="4021737"/>
              <a:ext cx="3443329" cy="2757289"/>
              <a:chOff x="4895095" y="4056063"/>
              <a:chExt cx="3443329" cy="2757289"/>
            </a:xfrm>
          </p:grpSpPr>
          <p:pic>
            <p:nvPicPr>
              <p:cNvPr id="10" name="Picture 15" descr="wf2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895095" y="4056063"/>
                <a:ext cx="3433763" cy="2393950"/>
              </a:xfrm>
              <a:prstGeom prst="rect">
                <a:avLst/>
              </a:prstGeom>
              <a:noFill/>
            </p:spPr>
          </p:pic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>
                <a:off x="7533562" y="6556375"/>
                <a:ext cx="8048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7654212" y="6505575"/>
                <a:ext cx="55656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/>
                  <a:t>t (ns)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331098" y="5434913"/>
              <a:ext cx="311816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Luminosity of ~5. 10</a:t>
              </a:r>
              <a:r>
                <a:rPr lang="en-US" baseline="30000"/>
                <a:t>37</a:t>
              </a:r>
              <a:r>
                <a:rPr lang="en-US"/>
                <a:t> Hz/cm</a:t>
              </a:r>
              <a:r>
                <a:rPr lang="en-US" baseline="30000"/>
                <a:t>2</a:t>
              </a:r>
            </a:p>
          </p:txBody>
        </p:sp>
      </p:grpSp>
      <p:pic>
        <p:nvPicPr>
          <p:cNvPr id="3" name="Picture 2" descr="dvcs2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75" y="890561"/>
            <a:ext cx="3906237" cy="281959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632879" y="938823"/>
            <a:ext cx="4017134" cy="2743200"/>
            <a:chOff x="4968395" y="683293"/>
            <a:chExt cx="4017134" cy="2743200"/>
          </a:xfrm>
        </p:grpSpPr>
        <p:pic>
          <p:nvPicPr>
            <p:cNvPr id="16" name="Picture 15" descr="calo_dvcs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8395" y="683293"/>
              <a:ext cx="3657600" cy="27432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082444" y="683293"/>
              <a:ext cx="190308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208 PbF2 blocks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47843" y="3793840"/>
            <a:ext cx="3657600" cy="2839774"/>
            <a:chOff x="4968395" y="3793840"/>
            <a:chExt cx="3657600" cy="2839774"/>
          </a:xfrm>
        </p:grpSpPr>
        <p:pic>
          <p:nvPicPr>
            <p:cNvPr id="18" name="Picture 17" descr="Untitled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377308" y="3384927"/>
              <a:ext cx="2839774" cy="36576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005587" y="6245949"/>
              <a:ext cx="1624163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1 GHz digitizer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60D15-3428-5743-AFD0-6082C034E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3C774-74C5-E787-D2FE-5D10B3FB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E69AA4-DD35-B282-62E6-4075742B6DAA}"/>
              </a:ext>
            </a:extLst>
          </p:cNvPr>
          <p:cNvCxnSpPr/>
          <p:nvPr/>
        </p:nvCxnSpPr>
        <p:spPr>
          <a:xfrm flipV="1">
            <a:off x="1447800" y="2844800"/>
            <a:ext cx="939800" cy="1651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084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u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2" y="3309266"/>
            <a:ext cx="4240285" cy="2834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4955" y="-7129"/>
            <a:ext cx="7847045" cy="752988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solidFill>
                  <a:srgbClr val="006848"/>
                </a:solidFill>
              </a:rPr>
              <a:t>Exclusivity : the </a:t>
            </a:r>
            <a:r>
              <a:rPr lang="en-US" sz="3600" b="1" dirty="0" err="1">
                <a:solidFill>
                  <a:srgbClr val="006848"/>
                </a:solidFill>
              </a:rPr>
              <a:t>DVCS@Hall</a:t>
            </a:r>
            <a:r>
              <a:rPr lang="en-US" sz="3600" b="1" dirty="0">
                <a:solidFill>
                  <a:srgbClr val="006848"/>
                </a:solidFill>
              </a:rPr>
              <a:t> A  scheme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10178" y="4160310"/>
            <a:ext cx="5749706" cy="2718209"/>
            <a:chOff x="7429630" y="-1683598"/>
            <a:chExt cx="6036246" cy="23274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10042343" y="-1016412"/>
                  <a:ext cx="3423533" cy="166021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400" b="1" dirty="0">
                      <a:ea typeface="ＭＳ Ｐゴシック" charset="-128"/>
                      <a:cs typeface="ＭＳ Ｐゴシック" charset="-128"/>
                    </a:rPr>
                    <a:t>H(</a:t>
                  </a:r>
                  <a:r>
                    <a:rPr lang="en-US" sz="2400" b="1" dirty="0" err="1">
                      <a:solidFill>
                        <a:srgbClr val="000000"/>
                      </a:solidFill>
                      <a:ea typeface="ＭＳ Ｐゴシック" charset="-128"/>
                      <a:cs typeface="ＭＳ Ｐゴシック" charset="-128"/>
                    </a:rPr>
                    <a:t>e,e</a:t>
                  </a:r>
                  <a:r>
                    <a:rPr lang="en-US" sz="2400" b="1" dirty="0">
                      <a:solidFill>
                        <a:srgbClr val="000000"/>
                      </a:solidFill>
                      <a:ea typeface="ＭＳ Ｐゴシック" charset="-128"/>
                      <a:cs typeface="ＭＳ Ｐゴシック" charset="-128"/>
                    </a:rPr>
                    <a:t>’</a:t>
                  </a:r>
                  <a:r>
                    <a:rPr lang="en-US" sz="2400" b="1" dirty="0">
                      <a:solidFill>
                        <a:srgbClr val="000000"/>
                      </a:solidFill>
                      <a:latin typeface="Symbol" charset="2"/>
                      <a:ea typeface="ＭＳ Ｐゴシック" charset="-128"/>
                      <a:cs typeface="ＭＳ Ｐゴシック" charset="-128"/>
                      <a:sym typeface="Symbol" charset="2"/>
                    </a:rPr>
                    <a:t></a:t>
                  </a:r>
                  <a:r>
                    <a:rPr lang="en-US" sz="2400" b="1" dirty="0">
                      <a:ea typeface="ＭＳ Ｐゴシック" charset="-128"/>
                      <a:cs typeface="ＭＳ Ｐゴシック" charset="-128"/>
                    </a:rPr>
                    <a:t>)X</a:t>
                  </a:r>
                  <a:endParaRPr lang="en-US" sz="4000" b="1" dirty="0">
                    <a:ea typeface="ＭＳ Ｐゴシック" charset="-128"/>
                    <a:cs typeface="ＭＳ Ｐゴシック" charset="-128"/>
                  </a:endParaRPr>
                </a:p>
                <a:p>
                  <a:r>
                    <a:rPr lang="en-US" sz="1600" dirty="0">
                      <a:solidFill>
                        <a:srgbClr val="000000"/>
                      </a:solidFill>
                      <a:ea typeface="ＭＳ Ｐゴシック" charset="-128"/>
                      <a:cs typeface="ＭＳ Ｐゴシック" charset="-128"/>
                    </a:rPr>
                    <a:t>X can be</a:t>
                  </a:r>
                  <a:endParaRPr lang="en-US" sz="1050" dirty="0">
                    <a:solidFill>
                      <a:srgbClr val="000000"/>
                    </a:solidFill>
                  </a:endParaRPr>
                </a:p>
                <a:p>
                  <a:pPr>
                    <a:buFont typeface="Arial"/>
                    <a:buChar char="•"/>
                  </a:pPr>
                  <a:r>
                    <a:rPr lang="en-US" sz="1600" dirty="0">
                      <a:solidFill>
                        <a:srgbClr val="000000"/>
                      </a:solidFill>
                      <a:sym typeface="Symbol" charset="2"/>
                    </a:rPr>
                    <a:t> </a:t>
                  </a:r>
                  <a:r>
                    <a:rPr lang="en-US" sz="1600" dirty="0">
                      <a:solidFill>
                        <a:srgbClr val="0070C0"/>
                      </a:solidFill>
                      <a:sym typeface="Symbol" charset="2"/>
                    </a:rPr>
                    <a:t>p :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Symbol" charset="2"/>
                        </a:rPr>
                        <m:t>𝑒𝑝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Symbol" charset="2"/>
                        </a:rPr>
                        <m:t> →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𝑒𝑝</m:t>
                      </m:r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𝛾</m:t>
                      </m:r>
                    </m:oMath>
                  </a14:m>
                  <a:endParaRPr lang="en-US" sz="1600" dirty="0">
                    <a:solidFill>
                      <a:srgbClr val="0070C0"/>
                    </a:solidFill>
                    <a:latin typeface="Symbol" charset="2"/>
                    <a:sym typeface="Symbol" charset="2"/>
                  </a:endParaRPr>
                </a:p>
                <a:p>
                  <a:pPr>
                    <a:buFont typeface="Arial"/>
                    <a:buChar char="•"/>
                  </a:pPr>
                  <a:r>
                    <a:rPr lang="en-US" sz="1600" dirty="0">
                      <a:solidFill>
                        <a:srgbClr val="000000"/>
                      </a:solidFill>
                      <a:latin typeface="Symbol" charset="2"/>
                      <a:sym typeface="Symbol" charset="2"/>
                    </a:rPr>
                    <a:t> </a:t>
                  </a:r>
                  <a:r>
                    <a:rPr lang="en-US" sz="1600" dirty="0">
                      <a:solidFill>
                        <a:srgbClr val="006848"/>
                      </a:solidFill>
                      <a:latin typeface="Symbol" charset="2"/>
                      <a:sym typeface="Symbol" charset="2"/>
                    </a:rPr>
                    <a:t>g</a:t>
                  </a:r>
                  <a:r>
                    <a:rPr lang="en-US" sz="1600" dirty="0" err="1">
                      <a:solidFill>
                        <a:srgbClr val="006848"/>
                      </a:solidFill>
                      <a:sym typeface="Symbol" charset="2"/>
                    </a:rPr>
                    <a:t>p</a:t>
                  </a:r>
                  <a:r>
                    <a:rPr lang="en-US" sz="1600" dirty="0">
                      <a:solidFill>
                        <a:srgbClr val="006848"/>
                      </a:solidFill>
                      <a:sym typeface="Symbol" charset="2"/>
                    </a:rPr>
                    <a:t> :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6848"/>
                          </a:solidFill>
                          <a:latin typeface="Cambria Math" panose="02040503050406030204" pitchFamily="18" charset="0"/>
                          <a:sym typeface="Symbol" charset="2"/>
                        </a:rPr>
                        <m:t>𝑒𝑝</m:t>
                      </m:r>
                      <m:r>
                        <a:rPr lang="en-US" sz="1600" b="0" i="1" smtClean="0">
                          <a:solidFill>
                            <a:srgbClr val="006848"/>
                          </a:solidFill>
                          <a:latin typeface="Cambria Math" panose="02040503050406030204" pitchFamily="18" charset="0"/>
                          <a:sym typeface="Symbol" charset="2"/>
                        </a:rPr>
                        <m:t> →</m:t>
                      </m:r>
                      <m:r>
                        <a:rPr lang="en-US" sz="1600" b="0" i="1" smtClean="0">
                          <a:solidFill>
                            <a:srgbClr val="006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𝑒𝑝</m:t>
                      </m:r>
                      <m:r>
                        <a:rPr lang="en-US" sz="1600" b="0" i="1" smtClean="0">
                          <a:solidFill>
                            <a:srgbClr val="006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6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6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  <m:t>𝜋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6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  <m:t>0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rgbClr val="006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, 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6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6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  <m:t>𝜋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68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  <m:t>0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rgbClr val="006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→</m:t>
                      </m:r>
                      <m:r>
                        <a:rPr lang="en-US" sz="1600" b="0" i="1" smtClean="0">
                          <a:solidFill>
                            <a:srgbClr val="006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𝛾</m:t>
                      </m:r>
                      <m:r>
                        <a:rPr lang="en-US" sz="1600" b="0" i="1" smtClean="0">
                          <a:solidFill>
                            <a:srgbClr val="006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rgbClr val="006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𝛾</m:t>
                      </m:r>
                      <m:r>
                        <a:rPr lang="en-US" sz="1600" b="0" i="1" smtClean="0">
                          <a:solidFill>
                            <a:srgbClr val="006848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)</m:t>
                      </m:r>
                    </m:oMath>
                  </a14:m>
                  <a:endParaRPr lang="en-US" sz="1600" b="0" dirty="0">
                    <a:solidFill>
                      <a:srgbClr val="006848"/>
                    </a:solidFill>
                    <a:ea typeface="Cambria Math" panose="02040503050406030204" pitchFamily="18" charset="0"/>
                    <a:sym typeface="Symbol" charset="2"/>
                  </a:endParaRPr>
                </a:p>
                <a:p>
                  <a:pPr>
                    <a:buFont typeface="Arial"/>
                    <a:buChar char="•"/>
                  </a:pPr>
                  <a:r>
                    <a:rPr lang="en-US" sz="1600" dirty="0">
                      <a:solidFill>
                        <a:srgbClr val="000000"/>
                      </a:solidFill>
                      <a:latin typeface="Symbol" charset="2"/>
                      <a:sym typeface="Symbol" charset="2"/>
                    </a:rPr>
                    <a:t> </a:t>
                  </a:r>
                  <a:r>
                    <a:rPr lang="en-US" sz="1600" dirty="0" err="1">
                      <a:solidFill>
                        <a:srgbClr val="000000"/>
                      </a:solidFill>
                      <a:latin typeface="Symbol" charset="2"/>
                      <a:sym typeface="Symbol" charset="2"/>
                    </a:rPr>
                    <a:t>gg</a:t>
                  </a:r>
                  <a:r>
                    <a:rPr lang="en-US" sz="1600" dirty="0" err="1">
                      <a:solidFill>
                        <a:srgbClr val="000000"/>
                      </a:solidFill>
                      <a:sym typeface="Symbol" charset="2"/>
                    </a:rPr>
                    <a:t>p</a:t>
                  </a:r>
                  <a:r>
                    <a:rPr lang="en-US" sz="1600" dirty="0">
                      <a:solidFill>
                        <a:srgbClr val="000000"/>
                      </a:solidFill>
                      <a:sym typeface="Symbol" charset="2"/>
                    </a:rPr>
                    <a:t> :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Symbol" charset="2"/>
                        </a:rPr>
                        <m:t>𝑒𝑝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Symbol" charset="2"/>
                        </a:rPr>
                        <m:t> →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𝑒𝑝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 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  <m:t>𝜋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  <m:t>0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, 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  <m:t>𝜋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charset="2"/>
                            </a:rPr>
                            <m:t>0</m:t>
                          </m:r>
                        </m:sup>
                      </m:sSup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→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𝛾𝛾</m:t>
                      </m:r>
                    </m:oMath>
                  </a14:m>
                  <a:endParaRPr lang="en-US" sz="1600" dirty="0">
                    <a:solidFill>
                      <a:srgbClr val="000000"/>
                    </a:solidFill>
                    <a:latin typeface="Symbol" charset="2"/>
                    <a:sym typeface="Symbol" charset="2"/>
                  </a:endParaRPr>
                </a:p>
                <a:p>
                  <a:pPr>
                    <a:buFont typeface="Arial"/>
                    <a:buChar char="•"/>
                  </a:pPr>
                  <a:r>
                    <a:rPr lang="en-US" sz="1600" dirty="0">
                      <a:solidFill>
                        <a:srgbClr val="000000"/>
                      </a:solidFill>
                      <a:latin typeface="Symbol" charset="2"/>
                      <a:sym typeface="Symbol" charset="2"/>
                    </a:rPr>
                    <a:t> N:</a:t>
                  </a:r>
                  <a:r>
                    <a:rPr lang="en-US" sz="1600" dirty="0">
                      <a:solidFill>
                        <a:srgbClr val="000000"/>
                      </a:solidFill>
                      <a:sym typeface="Symbol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Symbol" charset="2"/>
                        </a:rPr>
                        <m:t>𝑒𝑝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Symbol" charset="2"/>
                        </a:rPr>
                        <m:t> →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𝑒𝑁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charset="2"/>
                        </a:rPr>
                        <m:t>𝛾𝜋</m:t>
                      </m:r>
                    </m:oMath>
                  </a14:m>
                  <a:endParaRPr lang="en-US" sz="1600" dirty="0">
                    <a:solidFill>
                      <a:srgbClr val="000000"/>
                    </a:solidFill>
                  </a:endParaRPr>
                </a:p>
                <a:p>
                  <a:r>
                    <a:rPr lang="en-US" sz="1600" dirty="0">
                      <a:solidFill>
                        <a:srgbClr val="408000"/>
                      </a:solidFill>
                    </a:rPr>
                    <a:t>…</a:t>
                  </a:r>
                </a:p>
              </p:txBody>
            </p:sp>
          </mc:Choice>
          <mc:Fallback>
            <p:sp>
              <p:nvSpPr>
                <p:cNvPr id="11" name="Text 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042343" y="-1016412"/>
                  <a:ext cx="3423533" cy="1660214"/>
                </a:xfrm>
                <a:prstGeom prst="rect">
                  <a:avLst/>
                </a:prstGeom>
                <a:blipFill>
                  <a:blip r:embed="rId3"/>
                  <a:stretch>
                    <a:fillRect l="-3101" t="-2597" b="-3247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26"/>
            <p:cNvSpPr>
              <a:spLocks noChangeShapeType="1"/>
            </p:cNvSpPr>
            <p:nvPr/>
          </p:nvSpPr>
          <p:spPr bwMode="auto">
            <a:xfrm flipH="1" flipV="1">
              <a:off x="7429630" y="-1683598"/>
              <a:ext cx="2460253" cy="785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35E5AF0-179A-9B4D-A903-271B0EF5BB90}"/>
              </a:ext>
            </a:extLst>
          </p:cNvPr>
          <p:cNvGrpSpPr/>
          <p:nvPr/>
        </p:nvGrpSpPr>
        <p:grpSpPr>
          <a:xfrm>
            <a:off x="8605330" y="1288515"/>
            <a:ext cx="2549722" cy="2871795"/>
            <a:chOff x="6518483" y="710270"/>
            <a:chExt cx="2549722" cy="28717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3E6975-43DE-6041-9D49-09B7255C7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8483" y="882065"/>
              <a:ext cx="2549722" cy="2700000"/>
            </a:xfrm>
            <a:prstGeom prst="rect">
              <a:avLst/>
            </a:prstGeom>
          </p:spPr>
        </p:pic>
        <p:sp>
          <p:nvSpPr>
            <p:cNvPr id="12" name="Text Box 23">
              <a:extLst>
                <a:ext uri="{FF2B5EF4-FFF2-40B4-BE49-F238E27FC236}">
                  <a16:creationId xmlns:a16="http://schemas.microsoft.com/office/drawing/2014/main" id="{CB69BAE5-077F-0347-A49D-55FAFA0B22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3037" y="710270"/>
              <a:ext cx="2495168" cy="300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50" b="1" dirty="0">
                  <a:ea typeface="ＭＳ Ｐゴシック" charset="-128"/>
                </a:rPr>
                <a:t>Coincidence time (</a:t>
              </a:r>
              <a:r>
                <a:rPr lang="en-US" sz="1350" b="1" dirty="0">
                  <a:solidFill>
                    <a:srgbClr val="0070C0"/>
                  </a:solidFill>
                  <a:ea typeface="ＭＳ Ｐゴシック" charset="-128"/>
                </a:rPr>
                <a:t>e</a:t>
              </a:r>
              <a:r>
                <a:rPr lang="en-US" sz="1350" b="1" dirty="0">
                  <a:ea typeface="ＭＳ Ｐゴシック" charset="-128"/>
                </a:rPr>
                <a:t>-</a:t>
              </a:r>
              <a:r>
                <a:rPr lang="en-US" sz="1350" b="1" dirty="0">
                  <a:solidFill>
                    <a:srgbClr val="FF0000"/>
                  </a:solidFill>
                  <a:latin typeface="Symbol" pitchFamily="2" charset="2"/>
                  <a:ea typeface="ＭＳ Ｐゴシック" charset="-128"/>
                </a:rPr>
                <a:t>g</a:t>
              </a:r>
              <a:r>
                <a:rPr lang="en-US" sz="1350" b="1" dirty="0">
                  <a:ea typeface="ＭＳ Ｐゴシック" charset="-128"/>
                </a:rPr>
                <a:t>)</a:t>
              </a:r>
              <a:endParaRPr lang="en-US" sz="1350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734EF7D-1D68-E147-BAD6-C462B43B957B}"/>
              </a:ext>
            </a:extLst>
          </p:cNvPr>
          <p:cNvSpPr/>
          <p:nvPr/>
        </p:nvSpPr>
        <p:spPr>
          <a:xfrm>
            <a:off x="3594893" y="2446752"/>
            <a:ext cx="1032910" cy="363894"/>
          </a:xfrm>
          <a:prstGeom prst="rect">
            <a:avLst/>
          </a:prstGeom>
          <a:solidFill>
            <a:srgbClr val="32C7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LH2/LD2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280A16-88C1-AF4B-BC3D-3A108215E450}"/>
              </a:ext>
            </a:extLst>
          </p:cNvPr>
          <p:cNvCxnSpPr>
            <a:cxnSpLocks/>
          </p:cNvCxnSpPr>
          <p:nvPr/>
        </p:nvCxnSpPr>
        <p:spPr>
          <a:xfrm>
            <a:off x="2293354" y="2620921"/>
            <a:ext cx="1196803" cy="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calo_dvcs2.jpg">
            <a:extLst>
              <a:ext uri="{FF2B5EF4-FFF2-40B4-BE49-F238E27FC236}">
                <a16:creationId xmlns:a16="http://schemas.microsoft.com/office/drawing/2014/main" id="{16C87568-92D6-CE4C-9498-E59F3E4457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31" y="2974174"/>
            <a:ext cx="1828800" cy="137160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826E043-95FF-9941-A2E4-32F2E56C7B82}"/>
              </a:ext>
            </a:extLst>
          </p:cNvPr>
          <p:cNvCxnSpPr>
            <a:cxnSpLocks/>
          </p:cNvCxnSpPr>
          <p:nvPr/>
        </p:nvCxnSpPr>
        <p:spPr>
          <a:xfrm flipV="1">
            <a:off x="4605906" y="1805647"/>
            <a:ext cx="1390801" cy="540541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98A06E5-25D9-F241-9B6C-796B6C29E5B9}"/>
              </a:ext>
            </a:extLst>
          </p:cNvPr>
          <p:cNvCxnSpPr>
            <a:cxnSpLocks/>
          </p:cNvCxnSpPr>
          <p:nvPr/>
        </p:nvCxnSpPr>
        <p:spPr>
          <a:xfrm>
            <a:off x="4605908" y="2925721"/>
            <a:ext cx="1260225" cy="468246"/>
          </a:xfrm>
          <a:prstGeom prst="straightConnector1">
            <a:avLst/>
          </a:prstGeom>
          <a:ln w="22225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2DA4FA6-CA50-E445-89DF-A891908BAAE1}"/>
              </a:ext>
            </a:extLst>
          </p:cNvPr>
          <p:cNvSpPr txBox="1"/>
          <p:nvPr/>
        </p:nvSpPr>
        <p:spPr>
          <a:xfrm>
            <a:off x="748920" y="2257431"/>
            <a:ext cx="2659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85% polarized  beam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F24F8C-404C-9A47-BDB2-C508C929ED17}"/>
              </a:ext>
            </a:extLst>
          </p:cNvPr>
          <p:cNvSpPr txBox="1"/>
          <p:nvPr/>
        </p:nvSpPr>
        <p:spPr>
          <a:xfrm rot="20292459">
            <a:off x="4177610" y="172243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scattered electron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5365D5-C18D-A348-BB18-981BA32B8D1B}"/>
              </a:ext>
            </a:extLst>
          </p:cNvPr>
          <p:cNvSpPr txBox="1"/>
          <p:nvPr/>
        </p:nvSpPr>
        <p:spPr>
          <a:xfrm rot="1197557">
            <a:off x="5047238" y="3124600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ymbol" pitchFamily="2" charset="2"/>
              </a:rPr>
              <a:t>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E711E9-CE06-4147-A9FE-170CA7B4EB60}"/>
                  </a:ext>
                </a:extLst>
              </p:cNvPr>
              <p:cNvSpPr txBox="1"/>
              <p:nvPr/>
            </p:nvSpPr>
            <p:spPr>
              <a:xfrm>
                <a:off x="5589339" y="4301079"/>
                <a:ext cx="265329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~3.6% </m:t>
                    </m:r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at 4.5 GeV</a:t>
                </a:r>
              </a:p>
              <a:p>
                <a:pPr algn="ctr"/>
                <a:r>
                  <a:rPr lang="en-US" baseline="30000" dirty="0">
                    <a:solidFill>
                      <a:srgbClr val="000000"/>
                    </a:solidFill>
                  </a:rPr>
                  <a:t>PbF2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E711E9-CE06-4147-A9FE-170CA7B4E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339" y="4301079"/>
                <a:ext cx="2653291" cy="553998"/>
              </a:xfrm>
              <a:prstGeom prst="rect">
                <a:avLst/>
              </a:prstGeom>
              <a:blipFill>
                <a:blip r:embed="rId6"/>
                <a:stretch>
                  <a:fillRect l="-957" t="-71111" r="-1914" b="-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31086-3714-E64A-837A-BADED6041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PacificSpin2024 (Nov 2024)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42128-172E-B946-8D69-81F437788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8E2829-04B6-3D47-8B3B-1D3E7340C6D5}"/>
                  </a:ext>
                </a:extLst>
              </p:cNvPr>
              <p:cNvSpPr txBox="1"/>
              <p:nvPr/>
            </p:nvSpPr>
            <p:spPr>
              <a:xfrm>
                <a:off x="6172365" y="2310107"/>
                <a:ext cx="177984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8E2829-04B6-3D47-8B3B-1D3E7340C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365" y="2310107"/>
                <a:ext cx="1779849" cy="276999"/>
              </a:xfrm>
              <a:prstGeom prst="rect">
                <a:avLst/>
              </a:prstGeom>
              <a:blipFill>
                <a:blip r:embed="rId7"/>
                <a:stretch>
                  <a:fillRect t="-156522" b="-2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65C6F4-FFF9-8546-A9BD-7C2E5D1445F4}"/>
                  </a:ext>
                </a:extLst>
              </p:cNvPr>
              <p:cNvSpPr txBox="1"/>
              <p:nvPr/>
            </p:nvSpPr>
            <p:spPr>
              <a:xfrm>
                <a:off x="10190886" y="2620921"/>
                <a:ext cx="890437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1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F65C6F4-FFF9-8546-A9BD-7C2E5D144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0886" y="2620921"/>
                <a:ext cx="890437" cy="276999"/>
              </a:xfrm>
              <a:prstGeom prst="rect">
                <a:avLst/>
              </a:prstGeom>
              <a:blipFill>
                <a:blip r:embed="rId9"/>
                <a:stretch>
                  <a:fillRect l="-1389" r="-1389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D8C460D-52BE-224C-BA77-D905A29A08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2911" y="953520"/>
            <a:ext cx="169261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28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E91B-1E9C-FAF2-34B8-0284C7181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8EC0E51-1834-6F05-F815-3E207E097EFA}"/>
              </a:ext>
            </a:extLst>
          </p:cNvPr>
          <p:cNvSpPr/>
          <p:nvPr/>
        </p:nvSpPr>
        <p:spPr>
          <a:xfrm>
            <a:off x="384267" y="4550979"/>
            <a:ext cx="11088414" cy="569168"/>
          </a:xfrm>
          <a:prstGeom prst="rect">
            <a:avLst/>
          </a:prstGeom>
          <a:solidFill>
            <a:srgbClr val="FAF7E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431D140-8493-1672-93DC-B7C7A2728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6129" y="1689384"/>
            <a:ext cx="9896669" cy="47385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 Roche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E3DFAC-35DB-8F12-81BC-80351C70C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1" y="671969"/>
            <a:ext cx="11873024" cy="982249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cs typeface="Calibri" panose="020F0502020204030204" pitchFamily="34" charset="0"/>
              </a:rPr>
              <a:t>Precision studies of the DVCS process at JLab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2CB45-5C74-79BB-7BE3-5DD9B66D6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  <a:endParaRPr lang="en-US" dirty="0"/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2EF31100-BCEA-88A4-8BD1-EDA08CA6F550}"/>
              </a:ext>
            </a:extLst>
          </p:cNvPr>
          <p:cNvSpPr txBox="1">
            <a:spLocks/>
          </p:cNvSpPr>
          <p:nvPr/>
        </p:nvSpPr>
        <p:spPr>
          <a:xfrm>
            <a:off x="644135" y="2705131"/>
            <a:ext cx="10647389" cy="3249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GPDs are accessible through many exclusive processes. So far, the most studied channels are Deeply Virtual Compton Scattering (DVCS) and Deep Virtual Meson production (DVMP).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JLab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Hall A/C collaboration measures DVCS and DVMP-</a:t>
            </a:r>
            <a:r>
              <a:rPr lang="en-US" dirty="0"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 absolute cross-section using a “simple” dedicated apparatus since 2006.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precise (5%) measurements are essential to interpret the data.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just completed a new set of measurements in  Hall C/JLab   using a new PbWO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calorimeter and expanding our kinematic reach.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EB7644-F23B-1727-67E7-0F1711186208}"/>
              </a:ext>
            </a:extLst>
          </p:cNvPr>
          <p:cNvSpPr txBox="1"/>
          <p:nvPr/>
        </p:nvSpPr>
        <p:spPr>
          <a:xfrm>
            <a:off x="-731520" y="365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5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3942" y="21832"/>
            <a:ext cx="9748058" cy="693358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solidFill>
                  <a:srgbClr val="006848"/>
                </a:solidFill>
              </a:rPr>
              <a:t>Measuring DVCS to access GPDs information</a:t>
            </a:r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082784" y="715190"/>
            <a:ext cx="9665135" cy="2353007"/>
            <a:chOff x="-1313776" y="354333"/>
            <a:chExt cx="10622260" cy="2586018"/>
          </a:xfrm>
        </p:grpSpPr>
        <p:grpSp>
          <p:nvGrpSpPr>
            <p:cNvPr id="6" name="Group 5"/>
            <p:cNvGrpSpPr/>
            <p:nvPr/>
          </p:nvGrpSpPr>
          <p:grpSpPr>
            <a:xfrm>
              <a:off x="-1313776" y="354333"/>
              <a:ext cx="10622260" cy="2586018"/>
              <a:chOff x="-1302017" y="424881"/>
              <a:chExt cx="10622260" cy="2586018"/>
            </a:xfrm>
          </p:grpSpPr>
          <p:pic>
            <p:nvPicPr>
              <p:cNvPr id="4" name="Picture 3" descr="y5.tif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302017" y="424881"/>
                <a:ext cx="10622260" cy="258601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530729" y="2436429"/>
                <a:ext cx="787845" cy="50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/>
                  <a:t>D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834583" y="1511143"/>
              <a:ext cx="632820" cy="304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rgbClr val="006848"/>
                  </a:solidFill>
                </a:rPr>
                <a:t>GPDs</a:t>
              </a:r>
            </a:p>
          </p:txBody>
        </p:sp>
      </p:grpSp>
      <p:pic>
        <p:nvPicPr>
          <p:cNvPr id="24" name="Picture 23" descr="latex-image-1.pdf">
            <a:extLst>
              <a:ext uri="{FF2B5EF4-FFF2-40B4-BE49-F238E27FC236}">
                <a16:creationId xmlns:a16="http://schemas.microsoft.com/office/drawing/2014/main" id="{C365B6CF-5369-374E-8DF6-5BAF84800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40" y="3305587"/>
            <a:ext cx="8487299" cy="630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ED84A2-D241-0F47-9AAD-803E31C67BB4}"/>
              </a:ext>
            </a:extLst>
          </p:cNvPr>
          <p:cNvGrpSpPr/>
          <p:nvPr/>
        </p:nvGrpSpPr>
        <p:grpSpPr>
          <a:xfrm>
            <a:off x="3182212" y="3862649"/>
            <a:ext cx="7124363" cy="2229863"/>
            <a:chOff x="1723365" y="3841580"/>
            <a:chExt cx="7124363" cy="2229863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CB24DE0-F4D1-1044-9086-5E8E5E9A7DE2}"/>
                </a:ext>
              </a:extLst>
            </p:cNvPr>
            <p:cNvCxnSpPr/>
            <p:nvPr/>
          </p:nvCxnSpPr>
          <p:spPr>
            <a:xfrm flipH="1">
              <a:off x="2559827" y="4140680"/>
              <a:ext cx="2" cy="36450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CBE350E-68B7-1A49-86DE-CC21EF4B2232}"/>
                </a:ext>
              </a:extLst>
            </p:cNvPr>
            <p:cNvSpPr txBox="1"/>
            <p:nvPr/>
          </p:nvSpPr>
          <p:spPr>
            <a:xfrm>
              <a:off x="1723365" y="4506814"/>
              <a:ext cx="16729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Known if</a:t>
              </a:r>
            </a:p>
            <a:p>
              <a:pPr algn="ctr"/>
              <a:r>
                <a:rPr lang="en-US" sz="1600"/>
                <a:t>Nucleon FFs are known 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9B6FE05-550E-EC40-BC8D-CE0603452C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45467" y="4140680"/>
              <a:ext cx="15444" cy="122038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18C0DD6-2320-A74D-A080-A0D59F0E08F9}"/>
                </a:ext>
              </a:extLst>
            </p:cNvPr>
            <p:cNvCxnSpPr/>
            <p:nvPr/>
          </p:nvCxnSpPr>
          <p:spPr>
            <a:xfrm flipH="1">
              <a:off x="7546886" y="4140680"/>
              <a:ext cx="3" cy="364506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1423A1D-EBFC-2142-9BD7-C7E8436FB9F4}"/>
                </a:ext>
              </a:extLst>
            </p:cNvPr>
            <p:cNvSpPr txBox="1"/>
            <p:nvPr/>
          </p:nvSpPr>
          <p:spPr>
            <a:xfrm>
              <a:off x="3333660" y="5486668"/>
              <a:ext cx="26373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Bilinear combinations</a:t>
              </a:r>
            </a:p>
            <a:p>
              <a:pPr algn="ctr"/>
              <a:r>
                <a:rPr lang="en-US" sz="1600"/>
                <a:t>of GPD/CFFs </a:t>
              </a:r>
            </a:p>
          </p:txBody>
        </p:sp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8A124FCA-ACDE-FF48-AB53-84CC573BB4ED}"/>
                </a:ext>
              </a:extLst>
            </p:cNvPr>
            <p:cNvSpPr/>
            <p:nvPr/>
          </p:nvSpPr>
          <p:spPr>
            <a:xfrm rot="5400000">
              <a:off x="4551467" y="2581901"/>
              <a:ext cx="205093" cy="2724452"/>
            </a:xfrm>
            <a:prstGeom prst="rightBrac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ight Brace 55">
              <a:extLst>
                <a:ext uri="{FF2B5EF4-FFF2-40B4-BE49-F238E27FC236}">
                  <a16:creationId xmlns:a16="http://schemas.microsoft.com/office/drawing/2014/main" id="{F15C5D5E-E282-3B4B-88DF-25047ADFCBC7}"/>
                </a:ext>
              </a:extLst>
            </p:cNvPr>
            <p:cNvSpPr/>
            <p:nvPr/>
          </p:nvSpPr>
          <p:spPr>
            <a:xfrm rot="5400000">
              <a:off x="7418414" y="2781602"/>
              <a:ext cx="234045" cy="2354002"/>
            </a:xfrm>
            <a:prstGeom prst="rightBrac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8171746-1BE9-4C4F-A335-5E43B05F7430}"/>
                </a:ext>
              </a:extLst>
            </p:cNvPr>
            <p:cNvSpPr txBox="1"/>
            <p:nvPr/>
          </p:nvSpPr>
          <p:spPr>
            <a:xfrm>
              <a:off x="6210335" y="4645314"/>
              <a:ext cx="26373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Linear combinations</a:t>
              </a:r>
            </a:p>
            <a:p>
              <a:pPr algn="ctr"/>
              <a:r>
                <a:rPr lang="en-US" sz="1600"/>
                <a:t>of GPD/CFFs and FFs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6348B31-1BC1-2E40-BB17-697A0CD6C57A}"/>
              </a:ext>
            </a:extLst>
          </p:cNvPr>
          <p:cNvSpPr txBox="1"/>
          <p:nvPr/>
        </p:nvSpPr>
        <p:spPr>
          <a:xfrm>
            <a:off x="7751196" y="5554753"/>
            <a:ext cx="3254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P</a:t>
            </a:r>
            <a:r>
              <a:rPr lang="en-US" baseline="-25000">
                <a:solidFill>
                  <a:srgbClr val="008000"/>
                </a:solidFill>
              </a:rPr>
              <a:t>l</a:t>
            </a:r>
            <a:r>
              <a:rPr lang="en-US">
                <a:solidFill>
                  <a:srgbClr val="008000"/>
                </a:solidFill>
              </a:rPr>
              <a:t> : polarization target or beam</a:t>
            </a:r>
          </a:p>
          <a:p>
            <a:r>
              <a:rPr lang="en-US">
                <a:solidFill>
                  <a:srgbClr val="FF0000"/>
                </a:solidFill>
              </a:rPr>
              <a:t>e</a:t>
            </a:r>
            <a:r>
              <a:rPr lang="en-US" baseline="-25000">
                <a:solidFill>
                  <a:srgbClr val="FF0000"/>
                </a:solidFill>
              </a:rPr>
              <a:t>l</a:t>
            </a:r>
            <a:r>
              <a:rPr lang="en-US">
                <a:solidFill>
                  <a:srgbClr val="FF0000"/>
                </a:solidFill>
              </a:rPr>
              <a:t> : charge of the lepton beam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37B8663-699A-B24C-BB28-DAE7516E0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15421BF-3520-204C-9979-5C8E42EB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5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EA29C-F9B9-7749-91E5-8DE1B091B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818" y="6445871"/>
            <a:ext cx="7985449" cy="365125"/>
          </a:xfrm>
        </p:spPr>
        <p:txBody>
          <a:bodyPr/>
          <a:lstStyle/>
          <a:p>
            <a:r>
              <a:rPr lang="en-US"/>
              <a:t>PacificSpin2024 (Nov 2024)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FCEDF3-A723-444B-9010-C2756B9A6270}"/>
              </a:ext>
            </a:extLst>
          </p:cNvPr>
          <p:cNvSpPr txBox="1">
            <a:spLocks/>
          </p:cNvSpPr>
          <p:nvPr/>
        </p:nvSpPr>
        <p:spPr>
          <a:xfrm>
            <a:off x="3923775" y="24938"/>
            <a:ext cx="8229600" cy="639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fr-FR" sz="3600" b="1" dirty="0">
                <a:solidFill>
                  <a:srgbClr val="006848"/>
                </a:solidFill>
              </a:rPr>
              <a:t>DVCS in Hall A: 12 </a:t>
            </a:r>
            <a:r>
              <a:rPr lang="fr-FR" sz="3600" b="1" dirty="0" err="1">
                <a:solidFill>
                  <a:srgbClr val="006848"/>
                </a:solidFill>
              </a:rPr>
              <a:t>GeV</a:t>
            </a:r>
            <a:r>
              <a:rPr lang="fr-FR" sz="3600" b="1" dirty="0">
                <a:solidFill>
                  <a:srgbClr val="006848"/>
                </a:solidFill>
              </a:rPr>
              <a:t> </a:t>
            </a:r>
            <a:r>
              <a:rPr lang="fr-FR" sz="3600" b="1" dirty="0" err="1">
                <a:solidFill>
                  <a:srgbClr val="006848"/>
                </a:solidFill>
              </a:rPr>
              <a:t>result</a:t>
            </a:r>
            <a:endParaRPr lang="fr-FR" sz="3600" b="1" dirty="0">
              <a:solidFill>
                <a:srgbClr val="006848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B8C736-47B3-F640-A4BC-6FECF2EF5030}"/>
              </a:ext>
            </a:extLst>
          </p:cNvPr>
          <p:cNvSpPr/>
          <p:nvPr/>
        </p:nvSpPr>
        <p:spPr>
          <a:xfrm>
            <a:off x="9200036" y="4765473"/>
            <a:ext cx="304165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40FF"/>
                </a:solidFill>
              </a:rPr>
              <a:t>[</a:t>
            </a:r>
            <a:r>
              <a:rPr lang="en-US" sz="1200" dirty="0">
                <a:solidFill>
                  <a:srgbClr val="FF40FF"/>
                </a:solidFill>
              </a:rPr>
              <a:t>KM15] K. </a:t>
            </a:r>
            <a:r>
              <a:rPr lang="en-US" sz="1200" dirty="0" err="1">
                <a:solidFill>
                  <a:srgbClr val="FF40FF"/>
                </a:solidFill>
              </a:rPr>
              <a:t>Kumericki</a:t>
            </a:r>
            <a:r>
              <a:rPr lang="en-US" sz="1200" dirty="0">
                <a:solidFill>
                  <a:srgbClr val="FF40FF"/>
                </a:solidFill>
              </a:rPr>
              <a:t> and D. Mueller, </a:t>
            </a:r>
          </a:p>
          <a:p>
            <a:r>
              <a:rPr lang="en-US" sz="1200" i="1" dirty="0">
                <a:solidFill>
                  <a:srgbClr val="FF40FF"/>
                </a:solidFill>
              </a:rPr>
              <a:t>EPJ Web Conf.</a:t>
            </a:r>
            <a:r>
              <a:rPr lang="en-US" sz="1200" dirty="0">
                <a:solidFill>
                  <a:srgbClr val="FF40FF"/>
                </a:solidFill>
              </a:rPr>
              <a:t> 112 (2016) 01012</a:t>
            </a:r>
          </a:p>
          <a:p>
            <a:endParaRPr lang="en-US" sz="1200" dirty="0">
              <a:solidFill>
                <a:srgbClr val="000000"/>
              </a:solidFill>
            </a:endParaRPr>
          </a:p>
          <a:p>
            <a:endParaRPr lang="en-US" sz="1200" dirty="0">
              <a:solidFill>
                <a:srgbClr val="000000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Braun-</a:t>
            </a:r>
            <a:r>
              <a:rPr lang="en-US" sz="1200" dirty="0" err="1">
                <a:solidFill>
                  <a:srgbClr val="000000"/>
                </a:solidFill>
              </a:rPr>
              <a:t>Manashov</a:t>
            </a:r>
            <a:r>
              <a:rPr lang="en-US" sz="1200" dirty="0">
                <a:solidFill>
                  <a:srgbClr val="000000"/>
                </a:solidFill>
              </a:rPr>
              <a:t>-Müller-</a:t>
            </a:r>
            <a:r>
              <a:rPr lang="en-US" sz="1200" dirty="0" err="1">
                <a:solidFill>
                  <a:srgbClr val="000000"/>
                </a:solidFill>
              </a:rPr>
              <a:t>Pirnay</a:t>
            </a:r>
            <a:r>
              <a:rPr lang="en-US" sz="1200" dirty="0">
                <a:solidFill>
                  <a:srgbClr val="000000"/>
                </a:solidFill>
              </a:rPr>
              <a:t> formalism,</a:t>
            </a:r>
          </a:p>
          <a:p>
            <a:r>
              <a:rPr lang="en-US" sz="1200" dirty="0">
                <a:solidFill>
                  <a:srgbClr val="000000"/>
                </a:solidFill>
              </a:rPr>
              <a:t> Phys. Rev. D 89, 074022 (2014).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F6B879-E1BB-11A8-C9B2-5636DF67011D}"/>
              </a:ext>
            </a:extLst>
          </p:cNvPr>
          <p:cNvGrpSpPr/>
          <p:nvPr/>
        </p:nvGrpSpPr>
        <p:grpSpPr>
          <a:xfrm>
            <a:off x="98669" y="2112662"/>
            <a:ext cx="9101367" cy="4608813"/>
            <a:chOff x="84675" y="2080664"/>
            <a:chExt cx="8548227" cy="41991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8A45E2-5689-954F-BC0D-B0DCCB5E5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675" y="2080664"/>
              <a:ext cx="8548227" cy="419919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9FDECFF-0147-A34E-BD0C-B5418BAE8133}"/>
                    </a:ext>
                  </a:extLst>
                </p:cNvPr>
                <p:cNvSpPr txBox="1"/>
                <p:nvPr/>
              </p:nvSpPr>
              <p:spPr>
                <a:xfrm>
                  <a:off x="1026815" y="5591023"/>
                  <a:ext cx="80951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=0.36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9FDECFF-0147-A34E-BD0C-B5418BAE81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6815" y="5591023"/>
                  <a:ext cx="809516" cy="215444"/>
                </a:xfrm>
                <a:prstGeom prst="rect">
                  <a:avLst/>
                </a:prstGeom>
                <a:blipFill>
                  <a:blip r:embed="rId3"/>
                  <a:stretch>
                    <a:fillRect r="-1449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36FF341-327F-9042-A9F0-CB5F290BF926}"/>
                    </a:ext>
                  </a:extLst>
                </p:cNvPr>
                <p:cNvSpPr txBox="1"/>
                <p:nvPr/>
              </p:nvSpPr>
              <p:spPr>
                <a:xfrm>
                  <a:off x="3822783" y="5595488"/>
                  <a:ext cx="80951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=0.48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36FF341-327F-9042-A9F0-CB5F290BF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2783" y="5595488"/>
                  <a:ext cx="809517" cy="215444"/>
                </a:xfrm>
                <a:prstGeom prst="rect">
                  <a:avLst/>
                </a:prstGeom>
                <a:blipFill>
                  <a:blip r:embed="rId4"/>
                  <a:stretch>
                    <a:fillRect r="-1471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7C9320E-51AD-C041-990A-6C68E5BF288E}"/>
                    </a:ext>
                  </a:extLst>
                </p:cNvPr>
                <p:cNvSpPr txBox="1"/>
                <p:nvPr/>
              </p:nvSpPr>
              <p:spPr>
                <a:xfrm>
                  <a:off x="6529927" y="5591023"/>
                  <a:ext cx="809517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=0.60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7C9320E-51AD-C041-990A-6C68E5BF28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9927" y="5591023"/>
                  <a:ext cx="809517" cy="215444"/>
                </a:xfrm>
                <a:prstGeom prst="rect">
                  <a:avLst/>
                </a:prstGeom>
                <a:blipFill>
                  <a:blip r:embed="rId5"/>
                  <a:stretch>
                    <a:fillRect r="-1471"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143E4D-A9F1-D84C-A773-3C954F993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7FA491-2DA4-3346-AC79-97A6779CABCB}"/>
              </a:ext>
            </a:extLst>
          </p:cNvPr>
          <p:cNvSpPr/>
          <p:nvPr/>
        </p:nvSpPr>
        <p:spPr>
          <a:xfrm>
            <a:off x="6921173" y="584793"/>
            <a:ext cx="52322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F. Georges et al., </a:t>
            </a:r>
            <a:r>
              <a:rPr lang="en-US" sz="1600" i="1" dirty="0" err="1">
                <a:solidFill>
                  <a:srgbClr val="000000"/>
                </a:solidFill>
              </a:rPr>
              <a:t>Phys.Rev.Lett</a:t>
            </a:r>
            <a:r>
              <a:rPr lang="en-US" sz="1600" i="1" dirty="0">
                <a:solidFill>
                  <a:srgbClr val="000000"/>
                </a:solidFill>
              </a:rPr>
              <a:t>.</a:t>
            </a:r>
            <a:r>
              <a:rPr lang="en-US" sz="1600" dirty="0">
                <a:solidFill>
                  <a:srgbClr val="000000"/>
                </a:solidFill>
              </a:rPr>
              <a:t> 128 (2022) 25, 252002</a:t>
            </a:r>
          </a:p>
        </p:txBody>
      </p:sp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B77C27FC-9DD9-28DB-54E2-1B3B54C0B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9" y="1093242"/>
            <a:ext cx="8487299" cy="630000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98E49EF2-FAAC-3FD2-25BF-FA2F47BA7AD5}"/>
              </a:ext>
            </a:extLst>
          </p:cNvPr>
          <p:cNvSpPr/>
          <p:nvPr/>
        </p:nvSpPr>
        <p:spPr>
          <a:xfrm rot="5400000">
            <a:off x="5012758" y="281250"/>
            <a:ext cx="164607" cy="278516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526A5D59-DBD4-87DD-3545-F42F15393451}"/>
              </a:ext>
            </a:extLst>
          </p:cNvPr>
          <p:cNvSpPr/>
          <p:nvPr/>
        </p:nvSpPr>
        <p:spPr>
          <a:xfrm rot="5400000">
            <a:off x="7854435" y="477222"/>
            <a:ext cx="164609" cy="2389116"/>
          </a:xfrm>
          <a:prstGeom prst="rightBrace">
            <a:avLst/>
          </a:prstGeom>
          <a:noFill/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4F8B1E-992C-0976-1625-320885476BC7}"/>
              </a:ext>
            </a:extLst>
          </p:cNvPr>
          <p:cNvSpPr/>
          <p:nvPr/>
        </p:nvSpPr>
        <p:spPr>
          <a:xfrm>
            <a:off x="4639648" y="1759136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DVCS</a:t>
            </a:r>
            <a:r>
              <a:rPr lang="en-US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E2A317-6153-06DB-121C-91FEC5429D5C}"/>
              </a:ext>
            </a:extLst>
          </p:cNvPr>
          <p:cNvSpPr/>
          <p:nvPr/>
        </p:nvSpPr>
        <p:spPr>
          <a:xfrm>
            <a:off x="7183969" y="1759136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BFB2F346-15B5-5B0E-31BC-5384E23348C4}"/>
              </a:ext>
            </a:extLst>
          </p:cNvPr>
          <p:cNvSpPr/>
          <p:nvPr/>
        </p:nvSpPr>
        <p:spPr>
          <a:xfrm rot="5400000">
            <a:off x="2966270" y="1358622"/>
            <a:ext cx="172071" cy="628956"/>
          </a:xfrm>
          <a:prstGeom prst="rightBrac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4ADB3A-DE9E-AE13-AACA-F2EE6260ECFD}"/>
              </a:ext>
            </a:extLst>
          </p:cNvPr>
          <p:cNvSpPr/>
          <p:nvPr/>
        </p:nvSpPr>
        <p:spPr>
          <a:xfrm>
            <a:off x="2737827" y="1759136"/>
            <a:ext cx="628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E2FB1B-6785-6DD9-2406-AC49BB597BA3}"/>
              </a:ext>
            </a:extLst>
          </p:cNvPr>
          <p:cNvGrpSpPr/>
          <p:nvPr/>
        </p:nvGrpSpPr>
        <p:grpSpPr>
          <a:xfrm>
            <a:off x="9490920" y="1671780"/>
            <a:ext cx="2459886" cy="1253293"/>
            <a:chOff x="1" y="5254474"/>
            <a:chExt cx="2459886" cy="1442519"/>
          </a:xfrm>
        </p:grpSpPr>
        <p:pic>
          <p:nvPicPr>
            <p:cNvPr id="12" name="Picture 11" descr="y12.tiff">
              <a:extLst>
                <a:ext uri="{FF2B5EF4-FFF2-40B4-BE49-F238E27FC236}">
                  <a16:creationId xmlns:a16="http://schemas.microsoft.com/office/drawing/2014/main" id="{985BF0FB-18A1-7410-26A0-7492DAEF7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" y="5459970"/>
              <a:ext cx="2286000" cy="12370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BDD54A-0410-5F74-AA99-6EEFE84ED756}"/>
                </a:ext>
              </a:extLst>
            </p:cNvPr>
            <p:cNvSpPr txBox="1"/>
            <p:nvPr/>
          </p:nvSpPr>
          <p:spPr>
            <a:xfrm>
              <a:off x="2090598" y="5254474"/>
              <a:ext cx="369289" cy="4605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f</a:t>
              </a:r>
              <a:endParaRPr lang="en-US" sz="2000" baseline="-25000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BF028C-0E5A-3A8D-A164-A94CC3D03354}"/>
              </a:ext>
            </a:extLst>
          </p:cNvPr>
          <p:cNvSpPr txBox="1"/>
          <p:nvPr/>
        </p:nvSpPr>
        <p:spPr>
          <a:xfrm>
            <a:off x="443620" y="172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89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B87870-FF00-7B48-8943-37FF893DC899}"/>
              </a:ext>
            </a:extLst>
          </p:cNvPr>
          <p:cNvSpPr txBox="1">
            <a:spLocks/>
          </p:cNvSpPr>
          <p:nvPr/>
        </p:nvSpPr>
        <p:spPr>
          <a:xfrm>
            <a:off x="1903612" y="34208"/>
            <a:ext cx="10274531" cy="636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600" kern="1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defRPr>
            </a:lvl1pPr>
          </a:lstStyle>
          <a:p>
            <a:pPr algn="r"/>
            <a:r>
              <a:rPr lang="fr-FR" b="1" dirty="0">
                <a:solidFill>
                  <a:srgbClr val="0068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</a:t>
            </a:r>
            <a:r>
              <a:rPr lang="fr-FR" b="1" dirty="0" err="1">
                <a:solidFill>
                  <a:srgbClr val="0068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parametrize</a:t>
            </a:r>
            <a:r>
              <a:rPr lang="fr-FR" b="1" dirty="0">
                <a:solidFill>
                  <a:srgbClr val="0068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DVCS cross-sections?</a:t>
            </a:r>
          </a:p>
        </p:txBody>
      </p:sp>
      <p:pic>
        <p:nvPicPr>
          <p:cNvPr id="5" name="Picture 4" descr="latex-image-1.pdf">
            <a:extLst>
              <a:ext uri="{FF2B5EF4-FFF2-40B4-BE49-F238E27FC236}">
                <a16:creationId xmlns:a16="http://schemas.microsoft.com/office/drawing/2014/main" id="{FEFB2A0E-201A-C847-8E23-916D948A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83" y="1209289"/>
            <a:ext cx="8487299" cy="63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438728-3A3B-3E4A-A5EB-F5D7C81469BF}"/>
              </a:ext>
            </a:extLst>
          </p:cNvPr>
          <p:cNvGrpSpPr/>
          <p:nvPr/>
        </p:nvGrpSpPr>
        <p:grpSpPr>
          <a:xfrm>
            <a:off x="9304511" y="780488"/>
            <a:ext cx="2459886" cy="1253293"/>
            <a:chOff x="1" y="5254474"/>
            <a:chExt cx="2459886" cy="1442519"/>
          </a:xfrm>
        </p:grpSpPr>
        <p:pic>
          <p:nvPicPr>
            <p:cNvPr id="7" name="Picture 6" descr="y12.tiff">
              <a:extLst>
                <a:ext uri="{FF2B5EF4-FFF2-40B4-BE49-F238E27FC236}">
                  <a16:creationId xmlns:a16="http://schemas.microsoft.com/office/drawing/2014/main" id="{44D53212-2C73-D048-A100-E35E094C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5459970"/>
              <a:ext cx="2286000" cy="12370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C14C6A-6281-954A-85AC-624344E4DFA1}"/>
                </a:ext>
              </a:extLst>
            </p:cNvPr>
            <p:cNvSpPr txBox="1"/>
            <p:nvPr/>
          </p:nvSpPr>
          <p:spPr>
            <a:xfrm>
              <a:off x="2090598" y="5254474"/>
              <a:ext cx="369289" cy="4605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f</a:t>
              </a:r>
              <a:endParaRPr lang="en-US" sz="2000" baseline="-25000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5E51739-7C9D-184A-B1A1-2EC0240B9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719" y="1991981"/>
            <a:ext cx="6139309" cy="2340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FE8D856B-3784-1945-ADCB-DB636CC3DCB1}"/>
              </a:ext>
            </a:extLst>
          </p:cNvPr>
          <p:cNvSpPr/>
          <p:nvPr/>
        </p:nvSpPr>
        <p:spPr>
          <a:xfrm>
            <a:off x="8990956" y="5929572"/>
            <a:ext cx="486501" cy="32677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0277952-1032-924C-A499-7D73B38025BC}"/>
              </a:ext>
            </a:extLst>
          </p:cNvPr>
          <p:cNvGrpSpPr/>
          <p:nvPr/>
        </p:nvGrpSpPr>
        <p:grpSpPr>
          <a:xfrm>
            <a:off x="9091499" y="2229190"/>
            <a:ext cx="2088126" cy="4205582"/>
            <a:chOff x="7086354" y="2661948"/>
            <a:chExt cx="2088126" cy="4205582"/>
          </a:xfrm>
          <a:solidFill>
            <a:srgbClr val="FFFFFF"/>
          </a:solidFill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82C33B-9897-4F44-8501-BDFB8517B3E1}"/>
                </a:ext>
              </a:extLst>
            </p:cNvPr>
            <p:cNvSpPr txBox="1"/>
            <p:nvPr/>
          </p:nvSpPr>
          <p:spPr>
            <a:xfrm>
              <a:off x="7086354" y="3085675"/>
              <a:ext cx="728084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FF0000"/>
                  </a:solidFill>
                </a:rPr>
                <a:t>LT/LO</a:t>
              </a: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D9602EB4-66F9-164B-8BF4-F28B5DBEE2B2}"/>
                </a:ext>
              </a:extLst>
            </p:cNvPr>
            <p:cNvGrpSpPr/>
            <p:nvPr/>
          </p:nvGrpSpPr>
          <p:grpSpPr>
            <a:xfrm>
              <a:off x="7200997" y="2661948"/>
              <a:ext cx="1973483" cy="4205582"/>
              <a:chOff x="7200997" y="2661948"/>
              <a:chExt cx="1973483" cy="4205582"/>
            </a:xfrm>
            <a:grpFill/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372EF41-6E73-4342-848A-2AD7ED583E65}"/>
                  </a:ext>
                </a:extLst>
              </p:cNvPr>
              <p:cNvSpPr txBox="1"/>
              <p:nvPr/>
            </p:nvSpPr>
            <p:spPr>
              <a:xfrm>
                <a:off x="7200997" y="4550071"/>
                <a:ext cx="447558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solidFill>
                      <a:srgbClr val="0432FF"/>
                    </a:solidFill>
                  </a:rPr>
                  <a:t>HT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7FBD715-5422-D549-BB0B-6C53070F2779}"/>
                  </a:ext>
                </a:extLst>
              </p:cNvPr>
              <p:cNvGrpSpPr/>
              <p:nvPr/>
            </p:nvGrpSpPr>
            <p:grpSpPr>
              <a:xfrm>
                <a:off x="7385968" y="2661948"/>
                <a:ext cx="1788512" cy="1371600"/>
                <a:chOff x="6508498" y="3519909"/>
                <a:chExt cx="1788512" cy="1371600"/>
              </a:xfrm>
              <a:grpFill/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18D6B54C-EEA6-3E4B-A8B7-1A0B9F0E7D6C}"/>
                    </a:ext>
                  </a:extLst>
                </p:cNvPr>
                <p:cNvGrpSpPr/>
                <p:nvPr/>
              </p:nvGrpSpPr>
              <p:grpSpPr>
                <a:xfrm>
                  <a:off x="6824198" y="3519909"/>
                  <a:ext cx="1472812" cy="1371600"/>
                  <a:chOff x="6824198" y="3519909"/>
                  <a:chExt cx="1472812" cy="1371600"/>
                </a:xfrm>
                <a:grpFill/>
              </p:grpSpPr>
              <p:pic>
                <p:nvPicPr>
                  <p:cNvPr id="43" name="Picture 42" descr="u4.tiff">
                    <a:extLst>
                      <a:ext uri="{FF2B5EF4-FFF2-40B4-BE49-F238E27FC236}">
                        <a16:creationId xmlns:a16="http://schemas.microsoft.com/office/drawing/2014/main" id="{27C4DFE0-2326-3049-BBA3-D237CF01C0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24198" y="3519909"/>
                    <a:ext cx="1277349" cy="1371600"/>
                  </a:xfrm>
                  <a:prstGeom prst="rect">
                    <a:avLst/>
                  </a:prstGeom>
                  <a:grpFill/>
                </p:spPr>
              </p:pic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36C300E0-0874-7141-83D0-79E0FD009BBC}"/>
                      </a:ext>
                    </a:extLst>
                  </p:cNvPr>
                  <p:cNvSpPr/>
                  <p:nvPr/>
                </p:nvSpPr>
                <p:spPr>
                  <a:xfrm>
                    <a:off x="7756742" y="3955416"/>
                    <a:ext cx="540268" cy="326774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5E031F1-F118-0A44-A908-DCDA355B9440}"/>
                    </a:ext>
                  </a:extLst>
                </p:cNvPr>
                <p:cNvSpPr/>
                <p:nvPr/>
              </p:nvSpPr>
              <p:spPr>
                <a:xfrm>
                  <a:off x="6508498" y="4549359"/>
                  <a:ext cx="486501" cy="141746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8" name="Picture 37" descr="u3.tiff">
                <a:extLst>
                  <a:ext uri="{FF2B5EF4-FFF2-40B4-BE49-F238E27FC236}">
                    <a16:creationId xmlns:a16="http://schemas.microsoft.com/office/drawing/2014/main" id="{42B79350-60D1-FB4A-ACB9-04E622717C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8060" y="4054308"/>
                <a:ext cx="1256533" cy="1371600"/>
              </a:xfrm>
              <a:prstGeom prst="rect">
                <a:avLst/>
              </a:prstGeom>
              <a:grpFill/>
            </p:spPr>
          </p:pic>
          <p:pic>
            <p:nvPicPr>
              <p:cNvPr id="39" name="Picture 38" descr="u5.tiff">
                <a:extLst>
                  <a:ext uri="{FF2B5EF4-FFF2-40B4-BE49-F238E27FC236}">
                    <a16:creationId xmlns:a16="http://schemas.microsoft.com/office/drawing/2014/main" id="{F05A9EC1-34A1-ED45-A4C7-A179BE2FF8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8064" y="5495930"/>
                <a:ext cx="1325312" cy="1371600"/>
              </a:xfrm>
              <a:prstGeom prst="rect">
                <a:avLst/>
              </a:prstGeom>
              <a:grpFill/>
            </p:spPr>
          </p:pic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594EB1-67DB-0946-976A-6E754EE60B62}"/>
                  </a:ext>
                </a:extLst>
              </p:cNvPr>
              <p:cNvSpPr txBox="1"/>
              <p:nvPr/>
            </p:nvSpPr>
            <p:spPr>
              <a:xfrm>
                <a:off x="7242683" y="5896320"/>
                <a:ext cx="710774" cy="338554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rgbClr val="00FF00"/>
                    </a:solidFill>
                  </a:rPr>
                  <a:t>NLO</a:t>
                </a:r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2E4375F-6D3E-984C-8247-D8F1578A4823}"/>
              </a:ext>
            </a:extLst>
          </p:cNvPr>
          <p:cNvGrpSpPr/>
          <p:nvPr/>
        </p:nvGrpSpPr>
        <p:grpSpPr>
          <a:xfrm>
            <a:off x="2143424" y="4331981"/>
            <a:ext cx="3805116" cy="880644"/>
            <a:chOff x="619424" y="4331981"/>
            <a:chExt cx="3805116" cy="880644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CA1D3CD-B0E6-8843-9D05-633E60333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9424" y="4888625"/>
              <a:ext cx="3805116" cy="324000"/>
            </a:xfrm>
            <a:prstGeom prst="rect">
              <a:avLst/>
            </a:prstGeom>
          </p:spPr>
        </p:pic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D0961B0C-3ED7-AF49-AEB0-4884EFA616F6}"/>
                </a:ext>
              </a:extLst>
            </p:cNvPr>
            <p:cNvCxnSpPr/>
            <p:nvPr/>
          </p:nvCxnSpPr>
          <p:spPr>
            <a:xfrm flipH="1">
              <a:off x="914400" y="4331981"/>
              <a:ext cx="1179443" cy="5566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8FC7A6-FDE9-1349-BECB-6CD5C81C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98EE526-88ED-14E3-A3A6-7A99BE383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803BAE-C243-0545-B7C7-E0D7C13515D6}"/>
              </a:ext>
            </a:extLst>
          </p:cNvPr>
          <p:cNvSpPr txBox="1"/>
          <p:nvPr/>
        </p:nvSpPr>
        <p:spPr>
          <a:xfrm>
            <a:off x="194894" y="5610679"/>
            <a:ext cx="7792218" cy="101566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>
                <a:solidFill>
                  <a:srgbClr val="776E64"/>
                </a:solidFill>
              </a:rPr>
              <a:t>World-wide GPDs analysis include  more or less terms:</a:t>
            </a:r>
          </a:p>
          <a:p>
            <a:pPr algn="ctr">
              <a:buNone/>
            </a:pPr>
            <a:r>
              <a:rPr lang="en-US" sz="2000" b="1" dirty="0">
                <a:solidFill>
                  <a:srgbClr val="776E64"/>
                </a:solidFill>
              </a:rPr>
              <a:t>both in terms of harmonics (</a:t>
            </a:r>
            <a:r>
              <a:rPr lang="en-US" sz="2000" b="1" dirty="0" err="1">
                <a:solidFill>
                  <a:srgbClr val="776E64"/>
                </a:solidFill>
              </a:rPr>
              <a:t>c</a:t>
            </a:r>
            <a:r>
              <a:rPr lang="en-US" sz="2000" b="1" baseline="-25000" dirty="0" err="1">
                <a:solidFill>
                  <a:srgbClr val="776E64"/>
                </a:solidFill>
              </a:rPr>
              <a:t>i</a:t>
            </a:r>
            <a:r>
              <a:rPr lang="en-US" sz="2000" b="1" dirty="0" err="1">
                <a:solidFill>
                  <a:srgbClr val="776E64"/>
                </a:solidFill>
              </a:rPr>
              <a:t>’s</a:t>
            </a:r>
            <a:r>
              <a:rPr lang="en-US" sz="2000" b="1" dirty="0">
                <a:solidFill>
                  <a:srgbClr val="776E64"/>
                </a:solidFill>
              </a:rPr>
              <a:t> and </a:t>
            </a:r>
            <a:r>
              <a:rPr lang="en-US" sz="2000" b="1" dirty="0" err="1">
                <a:solidFill>
                  <a:srgbClr val="776E64"/>
                </a:solidFill>
              </a:rPr>
              <a:t>s</a:t>
            </a:r>
            <a:r>
              <a:rPr lang="en-US" sz="2000" b="1" baseline="-25000" dirty="0" err="1">
                <a:solidFill>
                  <a:srgbClr val="776E64"/>
                </a:solidFill>
              </a:rPr>
              <a:t>i</a:t>
            </a:r>
            <a:r>
              <a:rPr lang="en-US" sz="2000" b="1" dirty="0" err="1">
                <a:solidFill>
                  <a:srgbClr val="776E64"/>
                </a:solidFill>
              </a:rPr>
              <a:t>’s</a:t>
            </a:r>
            <a:r>
              <a:rPr lang="en-US" sz="2000" b="1" dirty="0">
                <a:solidFill>
                  <a:srgbClr val="776E64"/>
                </a:solidFill>
              </a:rPr>
              <a:t>) and</a:t>
            </a:r>
          </a:p>
          <a:p>
            <a:pPr algn="ctr">
              <a:buNone/>
            </a:pPr>
            <a:r>
              <a:rPr lang="en-US" sz="2000" b="1" dirty="0">
                <a:solidFill>
                  <a:srgbClr val="776E64"/>
                </a:solidFill>
              </a:rPr>
              <a:t>in term of GPD/CFFs.</a:t>
            </a:r>
          </a:p>
        </p:txBody>
      </p:sp>
    </p:spTree>
    <p:extLst>
      <p:ext uri="{BB962C8B-B14F-4D97-AF65-F5344CB8AC3E}">
        <p14:creationId xmlns:p14="http://schemas.microsoft.com/office/powerpoint/2010/main" val="17367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64AC5-F12D-0A4C-9A01-27CA8CBB5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3775" y="24938"/>
            <a:ext cx="8229600" cy="639611"/>
          </a:xfrm>
        </p:spPr>
        <p:txBody>
          <a:bodyPr>
            <a:normAutofit/>
          </a:bodyPr>
          <a:lstStyle/>
          <a:p>
            <a:pPr algn="r"/>
            <a:r>
              <a:rPr lang="fr-FR" sz="3600" b="1" dirty="0">
                <a:solidFill>
                  <a:srgbClr val="006848"/>
                </a:solidFill>
              </a:rPr>
              <a:t>DVCS in Hall </a:t>
            </a:r>
            <a:r>
              <a:rPr lang="fr-FR" sz="3600" b="1" dirty="0" err="1">
                <a:solidFill>
                  <a:srgbClr val="006848"/>
                </a:solidFill>
              </a:rPr>
              <a:t>A@Jlab</a:t>
            </a:r>
            <a:r>
              <a:rPr lang="fr-FR" sz="3600" b="1" dirty="0">
                <a:solidFill>
                  <a:srgbClr val="006848"/>
                </a:solidFill>
              </a:rPr>
              <a:t>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84F48B-971D-3140-8057-AE1AA2B1A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038" y="866123"/>
            <a:ext cx="4722545" cy="1800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94323D-3447-C159-B9E7-040612F8C50E}"/>
              </a:ext>
            </a:extLst>
          </p:cNvPr>
          <p:cNvGrpSpPr/>
          <p:nvPr/>
        </p:nvGrpSpPr>
        <p:grpSpPr>
          <a:xfrm>
            <a:off x="474566" y="734085"/>
            <a:ext cx="5493526" cy="5504177"/>
            <a:chOff x="474566" y="734085"/>
            <a:chExt cx="5493526" cy="55041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853E1C-EAF6-234C-9071-06FC2BCD1A46}"/>
                </a:ext>
              </a:extLst>
            </p:cNvPr>
            <p:cNvSpPr txBox="1"/>
            <p:nvPr/>
          </p:nvSpPr>
          <p:spPr>
            <a:xfrm>
              <a:off x="474566" y="734085"/>
              <a:ext cx="4250722" cy="4462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>
                  <a:solidFill>
                    <a:srgbClr val="006848"/>
                  </a:solidFill>
                </a:rPr>
                <a:t>1st Generation (2004)</a:t>
              </a:r>
            </a:p>
            <a:p>
              <a:r>
                <a:rPr lang="en-US" sz="1600" dirty="0">
                  <a:solidFill>
                    <a:srgbClr val="000000"/>
                  </a:solidFill>
                </a:rPr>
                <a:t>Q</a:t>
              </a:r>
              <a:r>
                <a:rPr lang="en-US" sz="1600" baseline="30000" dirty="0">
                  <a:solidFill>
                    <a:srgbClr val="000000"/>
                  </a:solidFill>
                </a:rPr>
                <a:t>2</a:t>
              </a:r>
              <a:r>
                <a:rPr lang="en-US" sz="1600" dirty="0">
                  <a:solidFill>
                    <a:srgbClr val="000000"/>
                  </a:solidFill>
                </a:rPr>
                <a:t> dependence study (of red terms)</a:t>
              </a:r>
            </a:p>
            <a:p>
              <a:endParaRPr lang="en-US" dirty="0"/>
            </a:p>
            <a:p>
              <a:r>
                <a:rPr lang="en-US" b="1" u="sng" dirty="0">
                  <a:solidFill>
                    <a:srgbClr val="006848"/>
                  </a:solidFill>
                </a:rPr>
                <a:t>2</a:t>
              </a:r>
              <a:r>
                <a:rPr lang="en-US" b="1" u="sng" baseline="30000" dirty="0">
                  <a:solidFill>
                    <a:srgbClr val="006848"/>
                  </a:solidFill>
                </a:rPr>
                <a:t>nd</a:t>
              </a:r>
              <a:r>
                <a:rPr lang="en-US" b="1" u="sng" dirty="0">
                  <a:solidFill>
                    <a:srgbClr val="006848"/>
                  </a:solidFill>
                </a:rPr>
                <a:t> Generation (2010)</a:t>
              </a:r>
            </a:p>
            <a:p>
              <a:r>
                <a:rPr lang="en-US" sz="1600" dirty="0">
                  <a:solidFill>
                    <a:srgbClr val="000000"/>
                  </a:solidFill>
                </a:rPr>
                <a:t>Beam energy dependence study at fixed </a:t>
              </a:r>
              <a:r>
                <a:rPr lang="en-US" sz="1600" dirty="0" err="1">
                  <a:solidFill>
                    <a:srgbClr val="000000"/>
                  </a:solidFill>
                </a:rPr>
                <a:t>x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B</a:t>
              </a:r>
              <a:r>
                <a:rPr lang="en-US" sz="1600" dirty="0">
                  <a:solidFill>
                    <a:srgbClr val="000000"/>
                  </a:solidFill>
                </a:rPr>
                <a:t> and Q</a:t>
              </a:r>
              <a:r>
                <a:rPr lang="en-US" sz="1600" baseline="30000" dirty="0">
                  <a:solidFill>
                    <a:srgbClr val="000000"/>
                  </a:solidFill>
                </a:rPr>
                <a:t>2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</a:rPr>
                <a:t>Separate C</a:t>
              </a:r>
              <a:r>
                <a:rPr lang="en-US" sz="1600" baseline="-25000" dirty="0">
                  <a:solidFill>
                    <a:srgbClr val="000000"/>
                  </a:solidFill>
                </a:rPr>
                <a:t>0</a:t>
              </a:r>
              <a:r>
                <a:rPr lang="en-US" sz="1600" baseline="30000" dirty="0">
                  <a:solidFill>
                    <a:srgbClr val="000000"/>
                  </a:solidFill>
                </a:rPr>
                <a:t>DVCS</a:t>
              </a:r>
              <a:r>
                <a:rPr lang="en-US" sz="1600" dirty="0">
                  <a:solidFill>
                    <a:srgbClr val="000000"/>
                  </a:solidFill>
                </a:rPr>
                <a:t> from C</a:t>
              </a:r>
              <a:r>
                <a:rPr lang="en-US" sz="1600" baseline="-25000" dirty="0">
                  <a:solidFill>
                    <a:srgbClr val="000000"/>
                  </a:solidFill>
                </a:rPr>
                <a:t>0</a:t>
              </a:r>
              <a:r>
                <a:rPr lang="en-US" sz="1600" baseline="30000" dirty="0">
                  <a:solidFill>
                    <a:srgbClr val="000000"/>
                  </a:solidFill>
                </a:rPr>
                <a:t>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</a:rPr>
                <a:t>Separate HT and NLO from LT/LO  coefficients </a:t>
              </a:r>
            </a:p>
            <a:p>
              <a:endParaRPr lang="en-US" b="1" u="sng" dirty="0">
                <a:solidFill>
                  <a:srgbClr val="008000"/>
                </a:solidFill>
              </a:endParaRPr>
            </a:p>
            <a:p>
              <a:r>
                <a:rPr lang="en-US" b="1" u="sng" dirty="0">
                  <a:solidFill>
                    <a:srgbClr val="006848"/>
                  </a:solidFill>
                </a:rPr>
                <a:t>3rd Generation (2014-2016)</a:t>
              </a:r>
            </a:p>
            <a:p>
              <a:pPr algn="just"/>
              <a:r>
                <a:rPr lang="en-US" sz="1600" dirty="0">
                  <a:solidFill>
                    <a:srgbClr val="000000"/>
                  </a:solidFill>
                </a:rPr>
                <a:t>Multiple </a:t>
              </a:r>
              <a:r>
                <a:rPr lang="en-US" sz="1600" dirty="0" err="1">
                  <a:solidFill>
                    <a:srgbClr val="000000"/>
                  </a:solidFill>
                </a:rPr>
                <a:t>x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B</a:t>
              </a:r>
              <a:r>
                <a:rPr lang="en-US" sz="1600" dirty="0">
                  <a:solidFill>
                    <a:srgbClr val="000000"/>
                  </a:solidFill>
                </a:rPr>
                <a:t> and Q</a:t>
              </a:r>
              <a:r>
                <a:rPr lang="en-US" sz="1600" baseline="30000" dirty="0">
                  <a:solidFill>
                    <a:srgbClr val="000000"/>
                  </a:solidFill>
                </a:rPr>
                <a:t>2</a:t>
              </a:r>
              <a:r>
                <a:rPr lang="en-US" sz="1600" dirty="0">
                  <a:solidFill>
                    <a:srgbClr val="000000"/>
                  </a:solidFill>
                </a:rPr>
                <a:t> measurements</a:t>
              </a: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</a:rPr>
                <a:t>Experimental extraction of the CFFs as a function of </a:t>
              </a:r>
              <a:r>
                <a:rPr lang="en-US" sz="1600" dirty="0" err="1">
                  <a:solidFill>
                    <a:srgbClr val="000000"/>
                  </a:solidFill>
                </a:rPr>
                <a:t>x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B</a:t>
              </a:r>
              <a:endParaRPr lang="en-US" sz="1600" baseline="-25000" dirty="0">
                <a:solidFill>
                  <a:srgbClr val="000000"/>
                </a:solidFill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0000"/>
                  </a:solidFill>
                </a:rPr>
                <a:t>Importance of considering all CFFs when extracting CFFs</a:t>
              </a:r>
              <a:endParaRPr lang="en-US" sz="1600" baseline="-25000" dirty="0">
                <a:solidFill>
                  <a:srgbClr val="000000"/>
                </a:solidFill>
              </a:endParaRPr>
            </a:p>
            <a:p>
              <a:endParaRPr lang="fr-FR" b="1" u="sng" dirty="0">
                <a:solidFill>
                  <a:srgbClr val="006848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EDD9AB-0B68-EB40-B20D-BAD181190E94}"/>
                </a:ext>
              </a:extLst>
            </p:cNvPr>
            <p:cNvSpPr txBox="1"/>
            <p:nvPr/>
          </p:nvSpPr>
          <p:spPr>
            <a:xfrm>
              <a:off x="529918" y="5314932"/>
              <a:ext cx="54381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solidFill>
                    <a:srgbClr val="000000"/>
                  </a:solidFill>
                </a:rPr>
                <a:t>Results</a:t>
              </a:r>
              <a:r>
                <a:rPr lang="fr-FR" b="1" dirty="0"/>
                <a:t>: </a:t>
              </a:r>
            </a:p>
            <a:p>
              <a:r>
                <a:rPr lang="fr-FR" b="1" dirty="0">
                  <a:solidFill>
                    <a:srgbClr val="006848"/>
                  </a:solidFill>
                </a:rPr>
                <a:t>off LH2  and LD2 (neutron)</a:t>
              </a:r>
            </a:p>
            <a:p>
              <a:r>
                <a:rPr lang="fr-FR" b="1" dirty="0">
                  <a:solidFill>
                    <a:srgbClr val="006848"/>
                  </a:solidFill>
                </a:rPr>
                <a:t>on DVCS  and DVMP-</a:t>
              </a:r>
              <a:r>
                <a:rPr lang="fr-FR" b="1" dirty="0">
                  <a:solidFill>
                    <a:srgbClr val="006848"/>
                  </a:solidFill>
                  <a:latin typeface="Symbol" pitchFamily="2" charset="2"/>
                </a:rPr>
                <a:t> p</a:t>
              </a:r>
              <a:r>
                <a:rPr lang="fr-FR" b="1" baseline="30000" dirty="0">
                  <a:solidFill>
                    <a:srgbClr val="006848"/>
                  </a:solidFill>
                </a:rPr>
                <a:t>0</a:t>
              </a:r>
              <a:endParaRPr lang="fr-FR" b="1" dirty="0">
                <a:solidFill>
                  <a:srgbClr val="006848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3B954B-765A-E148-9EEB-EC35741826C4}"/>
              </a:ext>
            </a:extLst>
          </p:cNvPr>
          <p:cNvGrpSpPr/>
          <p:nvPr/>
        </p:nvGrpSpPr>
        <p:grpSpPr>
          <a:xfrm>
            <a:off x="6583666" y="4805170"/>
            <a:ext cx="2669132" cy="1245249"/>
            <a:chOff x="1" y="5263734"/>
            <a:chExt cx="2669132" cy="1433259"/>
          </a:xfrm>
        </p:grpSpPr>
        <p:pic>
          <p:nvPicPr>
            <p:cNvPr id="12" name="Picture 11" descr="y12.tiff">
              <a:extLst>
                <a:ext uri="{FF2B5EF4-FFF2-40B4-BE49-F238E27FC236}">
                  <a16:creationId xmlns:a16="http://schemas.microsoft.com/office/drawing/2014/main" id="{6F95AE0D-EE44-7D4D-AAD9-6F82BCD4E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5459970"/>
              <a:ext cx="2286000" cy="123702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49B707-FE2B-344A-9FF8-572FCABD4908}"/>
                </a:ext>
              </a:extLst>
            </p:cNvPr>
            <p:cNvSpPr txBox="1"/>
            <p:nvPr/>
          </p:nvSpPr>
          <p:spPr>
            <a:xfrm>
              <a:off x="2084121" y="5263734"/>
              <a:ext cx="585012" cy="46051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  <a:latin typeface="Symbol" charset="2"/>
                  <a:cs typeface="Symbol" charset="2"/>
                </a:rPr>
                <a:t>f</a:t>
              </a:r>
              <a:endParaRPr lang="en-US" sz="2000" baseline="-2500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36077E8-A933-8D44-B591-AEEBEE767821}"/>
              </a:ext>
            </a:extLst>
          </p:cNvPr>
          <p:cNvSpPr txBox="1"/>
          <p:nvPr/>
        </p:nvSpPr>
        <p:spPr>
          <a:xfrm>
            <a:off x="10049540" y="3085675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LT/LO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0F4DA-ED39-844F-BA45-4491CBCEE87B}"/>
              </a:ext>
            </a:extLst>
          </p:cNvPr>
          <p:cNvSpPr txBox="1"/>
          <p:nvPr/>
        </p:nvSpPr>
        <p:spPr>
          <a:xfrm>
            <a:off x="10164183" y="4550071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432FF"/>
                </a:solidFill>
              </a:rPr>
              <a:t>HT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2C8FA3-C663-D54E-8D6C-E967DE358868}"/>
              </a:ext>
            </a:extLst>
          </p:cNvPr>
          <p:cNvGrpSpPr/>
          <p:nvPr/>
        </p:nvGrpSpPr>
        <p:grpSpPr>
          <a:xfrm>
            <a:off x="10349154" y="2661948"/>
            <a:ext cx="1743058" cy="1371600"/>
            <a:chOff x="6508498" y="3519909"/>
            <a:chExt cx="1743058" cy="13716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DFD739-D197-4F4A-9A6B-AAB4215F3F5A}"/>
                </a:ext>
              </a:extLst>
            </p:cNvPr>
            <p:cNvGrpSpPr/>
            <p:nvPr/>
          </p:nvGrpSpPr>
          <p:grpSpPr>
            <a:xfrm>
              <a:off x="6824198" y="3519909"/>
              <a:ext cx="1427358" cy="1371600"/>
              <a:chOff x="6824198" y="3519909"/>
              <a:chExt cx="1427358" cy="1371600"/>
            </a:xfrm>
          </p:grpSpPr>
          <p:pic>
            <p:nvPicPr>
              <p:cNvPr id="19" name="Picture 18" descr="u4.tiff">
                <a:extLst>
                  <a:ext uri="{FF2B5EF4-FFF2-40B4-BE49-F238E27FC236}">
                    <a16:creationId xmlns:a16="http://schemas.microsoft.com/office/drawing/2014/main" id="{3B3B7F6D-5AC9-294B-9D6B-E3EDA784A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4198" y="3519909"/>
                <a:ext cx="1277349" cy="137160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E37EC2B-6FE5-9B4F-951A-DAEF46D29BAD}"/>
                  </a:ext>
                </a:extLst>
              </p:cNvPr>
              <p:cNvSpPr/>
              <p:nvPr/>
            </p:nvSpPr>
            <p:spPr>
              <a:xfrm>
                <a:off x="7765055" y="3955416"/>
                <a:ext cx="486501" cy="326774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6554A4-4E04-8F44-85BE-6DCC5C79BBE9}"/>
                </a:ext>
              </a:extLst>
            </p:cNvPr>
            <p:cNvSpPr/>
            <p:nvPr/>
          </p:nvSpPr>
          <p:spPr>
            <a:xfrm>
              <a:off x="6508498" y="4549359"/>
              <a:ext cx="486501" cy="14174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u3.tiff">
            <a:extLst>
              <a:ext uri="{FF2B5EF4-FFF2-40B4-BE49-F238E27FC236}">
                <a16:creationId xmlns:a16="http://schemas.microsoft.com/office/drawing/2014/main" id="{924116CD-70C1-C847-8B76-0E67F2EE1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247" y="4054308"/>
            <a:ext cx="1256533" cy="1371600"/>
          </a:xfrm>
          <a:prstGeom prst="rect">
            <a:avLst/>
          </a:prstGeom>
        </p:spPr>
      </p:pic>
      <p:pic>
        <p:nvPicPr>
          <p:cNvPr id="22" name="Picture 21" descr="u5.tiff">
            <a:extLst>
              <a:ext uri="{FF2B5EF4-FFF2-40B4-BE49-F238E27FC236}">
                <a16:creationId xmlns:a16="http://schemas.microsoft.com/office/drawing/2014/main" id="{4287341D-A5B9-3745-BEA0-B5EDD217A5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01" y="5495930"/>
            <a:ext cx="1325312" cy="1371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555E847-677F-8A44-A894-67A271FC8E3F}"/>
              </a:ext>
            </a:extLst>
          </p:cNvPr>
          <p:cNvSpPr/>
          <p:nvPr/>
        </p:nvSpPr>
        <p:spPr>
          <a:xfrm>
            <a:off x="10430142" y="5929572"/>
            <a:ext cx="486501" cy="32677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F5E757-3B1A-4B4E-A0BE-84D47AA98BC0}"/>
              </a:ext>
            </a:extLst>
          </p:cNvPr>
          <p:cNvSpPr txBox="1"/>
          <p:nvPr/>
        </p:nvSpPr>
        <p:spPr>
          <a:xfrm>
            <a:off x="10100815" y="5990199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FF00"/>
                </a:solidFill>
              </a:rPr>
              <a:t>NLO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B81942-8B7E-5140-A7F5-1A85ECA57D11}"/>
              </a:ext>
            </a:extLst>
          </p:cNvPr>
          <p:cNvGrpSpPr/>
          <p:nvPr/>
        </p:nvGrpSpPr>
        <p:grpSpPr>
          <a:xfrm>
            <a:off x="5824108" y="2743831"/>
            <a:ext cx="3805116" cy="880644"/>
            <a:chOff x="619424" y="4331981"/>
            <a:chExt cx="3805116" cy="88064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E7B6FE7-2A7E-264F-872C-B7E4208B0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9424" y="4888625"/>
              <a:ext cx="3805116" cy="324000"/>
            </a:xfrm>
            <a:prstGeom prst="rect">
              <a:avLst/>
            </a:prstGeom>
          </p:spPr>
        </p:pic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205B895-5D78-834A-9F27-3FCA29BEC2C6}"/>
                </a:ext>
              </a:extLst>
            </p:cNvPr>
            <p:cNvCxnSpPr/>
            <p:nvPr/>
          </p:nvCxnSpPr>
          <p:spPr>
            <a:xfrm flipH="1">
              <a:off x="914400" y="4331981"/>
              <a:ext cx="1179443" cy="5566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1C2C1-8426-674A-82FA-82EDF5BE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F3DB14-2EFC-E248-9F85-494EA8BE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672CD6-4682-2440-A433-0C89726061B9}"/>
              </a:ext>
            </a:extLst>
          </p:cNvPr>
          <p:cNvSpPr txBox="1">
            <a:spLocks/>
          </p:cNvSpPr>
          <p:nvPr/>
        </p:nvSpPr>
        <p:spPr>
          <a:xfrm>
            <a:off x="3923775" y="24938"/>
            <a:ext cx="8229600" cy="639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fr-FR" sz="3600" b="1" dirty="0">
                <a:solidFill>
                  <a:srgbClr val="006848"/>
                </a:solidFill>
              </a:rPr>
              <a:t>DVCS in Hall A: 12 </a:t>
            </a:r>
            <a:r>
              <a:rPr lang="fr-FR" sz="3600" b="1" dirty="0" err="1">
                <a:solidFill>
                  <a:srgbClr val="006848"/>
                </a:solidFill>
              </a:rPr>
              <a:t>GeV</a:t>
            </a:r>
            <a:r>
              <a:rPr lang="fr-FR" sz="3600" b="1" dirty="0">
                <a:solidFill>
                  <a:srgbClr val="006848"/>
                </a:solidFill>
              </a:rPr>
              <a:t> </a:t>
            </a:r>
            <a:r>
              <a:rPr lang="fr-FR" sz="3600" b="1" dirty="0" err="1">
                <a:solidFill>
                  <a:srgbClr val="006848"/>
                </a:solidFill>
              </a:rPr>
              <a:t>results</a:t>
            </a:r>
            <a:endParaRPr lang="fr-FR" sz="3600" b="1" dirty="0">
              <a:solidFill>
                <a:srgbClr val="00684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06614-C547-ED49-A6CE-61F06799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87" y="-1"/>
            <a:ext cx="4580665" cy="61264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68C9FE-D4E1-5F4C-84BD-5FF0991A9056}"/>
                  </a:ext>
                </a:extLst>
              </p:cNvPr>
              <p:cNvSpPr/>
              <p:nvPr/>
            </p:nvSpPr>
            <p:spPr>
              <a:xfrm>
                <a:off x="6393560" y="4458617"/>
                <a:ext cx="5806441" cy="18212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err="1">
                    <a:solidFill>
                      <a:srgbClr val="000000"/>
                    </a:solidFill>
                  </a:rPr>
                  <a:t>CFF</a:t>
                </a:r>
                <a:r>
                  <a:rPr lang="en-US" sz="1400" baseline="-25000" dirty="0" err="1">
                    <a:solidFill>
                      <a:srgbClr val="000000"/>
                    </a:solidFill>
                    <a:latin typeface="Symbol" pitchFamily="2" charset="2"/>
                  </a:rPr>
                  <a:t>ll</a:t>
                </a:r>
                <a:r>
                  <a:rPr lang="en-US" sz="1400" baseline="-25000" dirty="0">
                    <a:solidFill>
                      <a:srgbClr val="000000"/>
                    </a:solidFill>
                  </a:rPr>
                  <a:t>’  </a:t>
                </a:r>
                <a:r>
                  <a:rPr lang="en-US" sz="1400" dirty="0">
                    <a:solidFill>
                      <a:srgbClr val="000000"/>
                    </a:solidFill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Symbol" pitchFamily="2" charset="2"/>
                  </a:rPr>
                  <a:t>l </a:t>
                </a:r>
                <a:r>
                  <a:rPr lang="en-US" sz="1400" dirty="0">
                    <a:solidFill>
                      <a:srgbClr val="000000"/>
                    </a:solidFill>
                  </a:rPr>
                  <a:t>: polarization state of virtual photon (0,+,-)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          </a:t>
                </a:r>
                <a:r>
                  <a:rPr lang="en-US" sz="1400" dirty="0">
                    <a:solidFill>
                      <a:srgbClr val="000000"/>
                    </a:solidFill>
                    <a:latin typeface="Symbol" pitchFamily="2" charset="2"/>
                  </a:rPr>
                  <a:t>l’</a:t>
                </a:r>
                <a:r>
                  <a:rPr lang="en-US" sz="1400" dirty="0">
                    <a:solidFill>
                      <a:srgbClr val="000000"/>
                    </a:solidFill>
                  </a:rPr>
                  <a:t>: polarization state of outgoing real photon (+,-)</a:t>
                </a:r>
              </a:p>
              <a:p>
                <a:endParaRPr lang="en-US" sz="1400" dirty="0">
                  <a:solidFill>
                    <a:srgbClr val="000000"/>
                  </a:solidFill>
                </a:endParaRP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Fit has 24 CFF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	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acc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)⨂(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ℑ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)⨂(++,0+,+−)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 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but 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only the results from the LO ones (++) are shown.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Fits performed at constant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x</a:t>
                </a:r>
                <a:r>
                  <a:rPr lang="en-US" sz="1400" baseline="-25000" dirty="0" err="1">
                    <a:solidFill>
                      <a:srgbClr val="000000"/>
                    </a:solidFill>
                  </a:rPr>
                  <a:t>B</a:t>
                </a:r>
                <a:r>
                  <a:rPr lang="en-US" sz="1400" dirty="0">
                    <a:solidFill>
                      <a:srgbClr val="000000"/>
                    </a:solidFill>
                  </a:rPr>
                  <a:t> and t over Q</a:t>
                </a:r>
                <a:r>
                  <a:rPr lang="en-US" sz="1400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n-US" sz="1400" dirty="0">
                    <a:solidFill>
                      <a:srgbClr val="000000"/>
                    </a:solidFill>
                  </a:rPr>
                  <a:t> and </a:t>
                </a:r>
                <a:r>
                  <a:rPr lang="en-US" sz="1400" dirty="0">
                    <a:solidFill>
                      <a:srgbClr val="000000"/>
                    </a:solidFill>
                    <a:latin typeface="Symbol" pitchFamily="2" charset="2"/>
                  </a:rPr>
                  <a:t>f </a:t>
                </a:r>
                <a:r>
                  <a:rPr lang="en-US" sz="1400" dirty="0">
                    <a:solidFill>
                      <a:srgbClr val="000000"/>
                    </a:solidFill>
                  </a:rPr>
                  <a:t>bins.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No Q</a:t>
                </a:r>
                <a:r>
                  <a:rPr lang="en-US" sz="1400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n-US" sz="1400" dirty="0">
                    <a:solidFill>
                      <a:srgbClr val="000000"/>
                    </a:solidFill>
                  </a:rPr>
                  <a:t> evolution of the CFFs.</a:t>
                </a: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68C9FE-D4E1-5F4C-84BD-5FF0991A90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560" y="4458617"/>
                <a:ext cx="5806441" cy="1821268"/>
              </a:xfrm>
              <a:prstGeom prst="rect">
                <a:avLst/>
              </a:prstGeom>
              <a:blipFill>
                <a:blip r:embed="rId3"/>
                <a:stretch>
                  <a:fillRect l="-218" b="-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A3A0C5-7DB3-DE48-B522-F2CA2E1BA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E9776A-24BB-FA40-9100-5D14CB32E977}"/>
              </a:ext>
            </a:extLst>
          </p:cNvPr>
          <p:cNvSpPr/>
          <p:nvPr/>
        </p:nvSpPr>
        <p:spPr>
          <a:xfrm>
            <a:off x="6393560" y="2541285"/>
            <a:ext cx="5630488" cy="1692771"/>
          </a:xfrm>
          <a:prstGeom prst="rect">
            <a:avLst/>
          </a:prstGeom>
          <a:solidFill>
            <a:srgbClr val="FFFFFF"/>
          </a:solidFill>
          <a:ln w="28575">
            <a:solidFill>
              <a:srgbClr val="776E64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776E64"/>
                </a:solidFill>
              </a:rPr>
              <a:t>The precise measurement of  cross-sections  at the same </a:t>
            </a:r>
          </a:p>
          <a:p>
            <a:r>
              <a:rPr lang="en-US" sz="1400" b="1" dirty="0">
                <a:solidFill>
                  <a:srgbClr val="776E64"/>
                </a:solidFill>
              </a:rPr>
              <a:t>x</a:t>
            </a:r>
            <a:r>
              <a:rPr lang="en-US" sz="1400" b="1" baseline="-25000" dirty="0">
                <a:solidFill>
                  <a:srgbClr val="776E64"/>
                </a:solidFill>
              </a:rPr>
              <a:t>B</a:t>
            </a:r>
            <a:r>
              <a:rPr lang="en-US" sz="1400" b="1" dirty="0">
                <a:solidFill>
                  <a:srgbClr val="776E64"/>
                </a:solidFill>
              </a:rPr>
              <a:t>-Q</a:t>
            </a:r>
            <a:r>
              <a:rPr lang="en-US" sz="1400" b="1" baseline="30000" dirty="0">
                <a:solidFill>
                  <a:srgbClr val="776E64"/>
                </a:solidFill>
              </a:rPr>
              <a:t>2</a:t>
            </a:r>
            <a:r>
              <a:rPr lang="en-US" sz="1400" b="1" dirty="0">
                <a:solidFill>
                  <a:srgbClr val="776E64"/>
                </a:solidFill>
              </a:rPr>
              <a:t> bin but multiple beam energies is essential for this extraction.</a:t>
            </a:r>
          </a:p>
          <a:p>
            <a:endParaRPr lang="en-US" sz="1400" b="1" dirty="0">
              <a:solidFill>
                <a:srgbClr val="776E64"/>
              </a:solidFill>
            </a:endParaRPr>
          </a:p>
          <a:p>
            <a:r>
              <a:rPr lang="en-US" sz="1200" dirty="0">
                <a:solidFill>
                  <a:srgbClr val="000000"/>
                </a:solidFill>
              </a:rPr>
              <a:t>Also demonstrated in 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M. </a:t>
            </a:r>
            <a:r>
              <a:rPr lang="en-US" sz="1200" dirty="0" err="1">
                <a:solidFill>
                  <a:srgbClr val="000000"/>
                </a:solidFill>
              </a:rPr>
              <a:t>Defurne</a:t>
            </a:r>
            <a:r>
              <a:rPr lang="en-US" sz="1200" dirty="0">
                <a:solidFill>
                  <a:srgbClr val="000000"/>
                </a:solidFill>
              </a:rPr>
              <a:t> et al., Nat. </a:t>
            </a:r>
            <a:r>
              <a:rPr lang="en-US" sz="1200" dirty="0" err="1">
                <a:solidFill>
                  <a:srgbClr val="000000"/>
                </a:solidFill>
              </a:rPr>
              <a:t>Commun</a:t>
            </a:r>
            <a:r>
              <a:rPr lang="en-US" sz="1200" dirty="0">
                <a:solidFill>
                  <a:srgbClr val="000000"/>
                </a:solidFill>
              </a:rPr>
              <a:t>. 8, 1408 (2017).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B. </a:t>
            </a:r>
            <a:r>
              <a:rPr lang="en-US" sz="1200" dirty="0" err="1">
                <a:solidFill>
                  <a:srgbClr val="000000"/>
                </a:solidFill>
              </a:rPr>
              <a:t>Kriesten</a:t>
            </a:r>
            <a:r>
              <a:rPr lang="en-US" sz="1200" dirty="0">
                <a:solidFill>
                  <a:srgbClr val="000000"/>
                </a:solidFill>
              </a:rPr>
              <a:t> et al., Phys. Rev. D 101, 054021 (2020). </a:t>
            </a:r>
          </a:p>
          <a:p>
            <a:pPr lvl="1"/>
            <a:r>
              <a:rPr lang="en-US" sz="1200" dirty="0">
                <a:solidFill>
                  <a:srgbClr val="000000"/>
                </a:solidFill>
              </a:rPr>
              <a:t>M. </a:t>
            </a:r>
            <a:r>
              <a:rPr lang="en-US" sz="1200" dirty="0" err="1">
                <a:solidFill>
                  <a:srgbClr val="000000"/>
                </a:solidFill>
              </a:rPr>
              <a:t>Čuić</a:t>
            </a:r>
            <a:r>
              <a:rPr lang="en-US" sz="1200" dirty="0">
                <a:solidFill>
                  <a:srgbClr val="000000"/>
                </a:solidFill>
              </a:rPr>
              <a:t> et al., Phys. Rev. Lett. 125, 232005 (2020). 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BFA95-D17D-6DD9-3C93-D798F7C95331}"/>
              </a:ext>
            </a:extLst>
          </p:cNvPr>
          <p:cNvSpPr txBox="1"/>
          <p:nvPr/>
        </p:nvSpPr>
        <p:spPr>
          <a:xfrm>
            <a:off x="439303" y="6279885"/>
            <a:ext cx="5318449" cy="4308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The average </a:t>
            </a:r>
            <a:r>
              <a:rPr lang="en-US" sz="1100" dirty="0"/>
              <a:t>𝑡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 values are </a:t>
            </a:r>
            <a:r>
              <a:rPr lang="en-US" sz="1100" dirty="0"/>
              <a:t>−0.281  GeV</a:t>
            </a:r>
            <a:r>
              <a:rPr lang="en-US" sz="1100" baseline="30000" dirty="0"/>
              <a:t>2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  for [19] and</a:t>
            </a:r>
          </a:p>
          <a:p>
            <a:r>
              <a:rPr lang="en-US" sz="11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en-US" sz="1100" dirty="0"/>
              <a:t>−0.345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, </a:t>
            </a:r>
            <a:r>
              <a:rPr lang="en-US" sz="1100" dirty="0"/>
              <a:t>−0.702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, </a:t>
            </a:r>
            <a:r>
              <a:rPr lang="en-US" sz="1100" dirty="0"/>
              <a:t>−1.050  GeV</a:t>
            </a:r>
            <a:r>
              <a:rPr lang="en-US" sz="1100" baseline="30000" dirty="0"/>
              <a:t>2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 at </a:t>
            </a:r>
            <a:r>
              <a:rPr lang="en-US" sz="1100" dirty="0"/>
              <a:t>𝑥𝐵=0.36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Helvetica Neue" panose="02000503000000020004" pitchFamily="2" charset="0"/>
              </a:rPr>
              <a:t>, 0.48, 0.60, respectively for this work.. </a:t>
            </a: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4F081-B013-6DDB-8E9B-91A89B40BA5E}"/>
              </a:ext>
            </a:extLst>
          </p:cNvPr>
          <p:cNvSpPr txBox="1"/>
          <p:nvPr/>
        </p:nvSpPr>
        <p:spPr>
          <a:xfrm>
            <a:off x="6305584" y="1118025"/>
            <a:ext cx="57184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[This work]  </a:t>
            </a:r>
            <a:r>
              <a:rPr lang="en-US" sz="1400" b="1" dirty="0">
                <a:solidFill>
                  <a:srgbClr val="000000"/>
                </a:solidFill>
              </a:rPr>
              <a:t>F.  Georges, </a:t>
            </a:r>
            <a:r>
              <a:rPr lang="en-US" sz="1400" b="1" i="1" dirty="0" err="1">
                <a:solidFill>
                  <a:srgbClr val="000000"/>
                </a:solidFill>
              </a:rPr>
              <a:t>Phys.Rev.Lett</a:t>
            </a:r>
            <a:r>
              <a:rPr lang="en-US" sz="1400" b="1" i="1" dirty="0">
                <a:solidFill>
                  <a:srgbClr val="000000"/>
                </a:solidFill>
              </a:rPr>
              <a:t>.</a:t>
            </a:r>
            <a:r>
              <a:rPr lang="en-US" sz="1400" b="1" dirty="0">
                <a:solidFill>
                  <a:srgbClr val="000000"/>
                </a:solidFill>
              </a:rPr>
              <a:t> 128 (2022) 25, 252002</a:t>
            </a:r>
          </a:p>
          <a:p>
            <a:r>
              <a:rPr lang="en-US" sz="1400" dirty="0">
                <a:solidFill>
                  <a:srgbClr val="000000"/>
                </a:solidFill>
              </a:rPr>
              <a:t>	Error bars: statistical</a:t>
            </a:r>
          </a:p>
          <a:p>
            <a:r>
              <a:rPr lang="en-US" sz="1400" dirty="0">
                <a:solidFill>
                  <a:srgbClr val="000000"/>
                </a:solidFill>
              </a:rPr>
              <a:t>	Error boxes: systematic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[19] M. </a:t>
            </a:r>
            <a:r>
              <a:rPr lang="en-US" sz="1400" dirty="0" err="1">
                <a:solidFill>
                  <a:srgbClr val="000000"/>
                </a:solidFill>
              </a:rPr>
              <a:t>Defurne</a:t>
            </a:r>
            <a:r>
              <a:rPr lang="en-US" sz="1400" dirty="0">
                <a:solidFill>
                  <a:srgbClr val="000000"/>
                </a:solidFill>
              </a:rPr>
              <a:t> et al., Phys. Rev. C92, 055202 (2015)</a:t>
            </a:r>
          </a:p>
          <a:p>
            <a:r>
              <a:rPr lang="en-US" sz="1400" dirty="0">
                <a:solidFill>
                  <a:srgbClr val="000000"/>
                </a:solidFill>
              </a:rPr>
              <a:t>[KM15] K. </a:t>
            </a:r>
            <a:r>
              <a:rPr lang="en-US" sz="1400" dirty="0" err="1">
                <a:solidFill>
                  <a:srgbClr val="000000"/>
                </a:solidFill>
              </a:rPr>
              <a:t>Kumericki</a:t>
            </a:r>
            <a:r>
              <a:rPr lang="en-US" sz="1400" dirty="0">
                <a:solidFill>
                  <a:srgbClr val="000000"/>
                </a:solidFill>
              </a:rPr>
              <a:t> and D. Mueller, </a:t>
            </a:r>
            <a:r>
              <a:rPr lang="en-US" sz="1400" i="1" dirty="0">
                <a:solidFill>
                  <a:srgbClr val="000000"/>
                </a:solidFill>
              </a:rPr>
              <a:t>EPJ Web Conf.</a:t>
            </a:r>
            <a:r>
              <a:rPr lang="en-US" sz="1400" dirty="0">
                <a:solidFill>
                  <a:srgbClr val="000000"/>
                </a:solidFill>
              </a:rPr>
              <a:t> 112 (2016) 01012</a:t>
            </a:r>
          </a:p>
          <a:p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2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464" y="3112681"/>
            <a:ext cx="795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Below the two </a:t>
            </a:r>
            <a:r>
              <a:rPr lang="en-US" sz="2000" dirty="0" err="1"/>
              <a:t>pions</a:t>
            </a:r>
            <a:r>
              <a:rPr lang="en-US" sz="2000" dirty="0"/>
              <a:t> threshold:</a:t>
            </a:r>
            <a:endParaRPr lang="en-US" sz="2400" dirty="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2968704" y="170406"/>
            <a:ext cx="9023089" cy="87814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600" kern="1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defRPr>
            </a:lvl1pPr>
          </a:lstStyle>
          <a:p>
            <a:pPr algn="r"/>
            <a:r>
              <a:rPr lang="en-US" b="1" dirty="0" err="1">
                <a:solidFill>
                  <a:srgbClr val="006848"/>
                </a:solidFill>
              </a:rPr>
              <a:t>DVCS@Hall</a:t>
            </a:r>
            <a:r>
              <a:rPr lang="en-US" b="1" dirty="0">
                <a:solidFill>
                  <a:srgbClr val="006848"/>
                </a:solidFill>
              </a:rPr>
              <a:t> A  neutron data</a:t>
            </a:r>
          </a:p>
        </p:txBody>
      </p:sp>
      <p:pic>
        <p:nvPicPr>
          <p:cNvPr id="3" name="Picture 2" descr="u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82" y="3013795"/>
            <a:ext cx="6400800" cy="612925"/>
          </a:xfrm>
          <a:prstGeom prst="rect">
            <a:avLst/>
          </a:prstGeom>
        </p:spPr>
      </p:pic>
      <p:pic>
        <p:nvPicPr>
          <p:cNvPr id="6" name="Picture 5" descr="u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05" y="3601061"/>
            <a:ext cx="4846627" cy="280000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26302" y="4061958"/>
            <a:ext cx="1504000" cy="2031325"/>
            <a:chOff x="146743" y="3550886"/>
            <a:chExt cx="1504000" cy="2031325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370364" y="3710991"/>
              <a:ext cx="91440" cy="9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70364" y="3978831"/>
              <a:ext cx="91440" cy="9144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370364" y="4242523"/>
              <a:ext cx="91440" cy="9144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368" y="3550886"/>
              <a:ext cx="1150375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LD2</a:t>
              </a:r>
            </a:p>
            <a:p>
              <a:r>
                <a:rPr lang="en-US" dirty="0"/>
                <a:t>LH2</a:t>
              </a:r>
            </a:p>
            <a:p>
              <a:r>
                <a:rPr lang="en-US" dirty="0"/>
                <a:t>LD2-LH2</a:t>
              </a:r>
            </a:p>
            <a:p>
              <a:endParaRPr lang="en-US" dirty="0"/>
            </a:p>
            <a:p>
              <a:r>
                <a:rPr lang="en-US" dirty="0"/>
                <a:t>d(e,e’</a:t>
              </a:r>
              <a:r>
                <a:rPr lang="en-US" dirty="0">
                  <a:latin typeface="Symbol" charset="2"/>
                  <a:cs typeface="Symbol" charset="2"/>
                </a:rPr>
                <a:t>p</a:t>
              </a:r>
              <a:r>
                <a:rPr lang="en-US" baseline="30000" dirty="0"/>
                <a:t>0</a:t>
              </a:r>
              <a:r>
                <a:rPr lang="en-US" dirty="0"/>
                <a:t>)d</a:t>
              </a:r>
            </a:p>
            <a:p>
              <a:r>
                <a:rPr lang="en-US" dirty="0"/>
                <a:t>n(e,e’</a:t>
              </a:r>
              <a:r>
                <a:rPr lang="en-US" dirty="0">
                  <a:latin typeface="Symbol" charset="2"/>
                  <a:cs typeface="Symbol" charset="2"/>
                </a:rPr>
                <a:t>p</a:t>
              </a:r>
              <a:r>
                <a:rPr lang="en-US" baseline="30000" dirty="0"/>
                <a:t>0</a:t>
              </a:r>
              <a:r>
                <a:rPr lang="en-US" dirty="0"/>
                <a:t>)n</a:t>
              </a:r>
            </a:p>
            <a:p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6743" y="5065846"/>
              <a:ext cx="315061" cy="143480"/>
            </a:xfrm>
            <a:prstGeom prst="rect">
              <a:avLst/>
            </a:prstGeom>
            <a:solidFill>
              <a:srgbClr val="3366FF"/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46743" y="4784526"/>
              <a:ext cx="315061" cy="143480"/>
            </a:xfrm>
            <a:prstGeom prst="rect">
              <a:avLst/>
            </a:prstGeom>
            <a:solidFill>
              <a:srgbClr val="C72AC3"/>
            </a:solidFill>
            <a:ln>
              <a:solidFill>
                <a:srgbClr val="C72AC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616532" y="6129029"/>
            <a:ext cx="261450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Computed for n(e,e’</a:t>
            </a:r>
            <a:r>
              <a:rPr lang="en-US" sz="1600" dirty="0">
                <a:latin typeface="Symbol" charset="2"/>
                <a:cs typeface="Symbol" charset="2"/>
              </a:rPr>
              <a:t>p</a:t>
            </a:r>
            <a:r>
              <a:rPr lang="en-US" sz="1600" baseline="30000" dirty="0"/>
              <a:t>0</a:t>
            </a:r>
            <a:r>
              <a:rPr lang="en-US" sz="1600" dirty="0"/>
              <a:t>)X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97440" y="5716893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separated by 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5" y="6129029"/>
            <a:ext cx="2743200" cy="23879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02D6C8-188B-B44F-B802-ED13A02514F2}"/>
              </a:ext>
            </a:extLst>
          </p:cNvPr>
          <p:cNvSpPr txBox="1"/>
          <p:nvPr/>
        </p:nvSpPr>
        <p:spPr>
          <a:xfrm>
            <a:off x="4296079" y="6401066"/>
            <a:ext cx="423507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Figure from M. </a:t>
            </a:r>
            <a:r>
              <a:rPr lang="en-US" sz="1400" dirty="0" err="1"/>
              <a:t>Mazouz</a:t>
            </a:r>
            <a:r>
              <a:rPr lang="en-US" sz="1400" dirty="0"/>
              <a:t> PRL 118 (2017) 22, 222002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1089FB-6676-9743-3482-84AC0B9D1AB2}"/>
              </a:ext>
            </a:extLst>
          </p:cNvPr>
          <p:cNvSpPr txBox="1"/>
          <p:nvPr/>
        </p:nvSpPr>
        <p:spPr>
          <a:xfrm>
            <a:off x="390464" y="1418922"/>
            <a:ext cx="11495856" cy="92333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776E64"/>
                </a:solidFill>
              </a:rPr>
              <a:t>A combined neutron and proton targets data allows  for flavor separation of the GPDs.</a:t>
            </a:r>
          </a:p>
          <a:p>
            <a:pPr>
              <a:buNone/>
            </a:pPr>
            <a:endParaRPr lang="en-US" b="1" dirty="0">
              <a:solidFill>
                <a:srgbClr val="776E64"/>
              </a:solidFill>
            </a:endParaRPr>
          </a:p>
          <a:p>
            <a:pPr>
              <a:buNone/>
            </a:pPr>
            <a:r>
              <a:rPr lang="en-US" b="1" dirty="0">
                <a:solidFill>
                  <a:srgbClr val="776E64"/>
                </a:solidFill>
              </a:rPr>
              <a:t>Neutron data are uniquely sensitive to the elusive  GPD E (no connection to PDFs).</a:t>
            </a:r>
          </a:p>
        </p:txBody>
      </p:sp>
    </p:spTree>
    <p:extLst>
      <p:ext uri="{BB962C8B-B14F-4D97-AF65-F5344CB8AC3E}">
        <p14:creationId xmlns:p14="http://schemas.microsoft.com/office/powerpoint/2010/main" val="1051913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47841-BB18-8E41-ABC0-CDEB0FEE1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3F5DE15-85B0-7E4F-BEBB-1CC68DCEF728}"/>
              </a:ext>
            </a:extLst>
          </p:cNvPr>
          <p:cNvSpPr txBox="1">
            <a:spLocks/>
          </p:cNvSpPr>
          <p:nvPr/>
        </p:nvSpPr>
        <p:spPr>
          <a:xfrm>
            <a:off x="1973248" y="152400"/>
            <a:ext cx="902308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600" kern="1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defRPr>
            </a:lvl1pPr>
          </a:lstStyle>
          <a:p>
            <a:endParaRPr lang="en-US" b="1"/>
          </a:p>
        </p:txBody>
      </p:sp>
      <p:pic>
        <p:nvPicPr>
          <p:cNvPr id="7" name="Picture 6" descr="u1.tiff">
            <a:extLst>
              <a:ext uri="{FF2B5EF4-FFF2-40B4-BE49-F238E27FC236}">
                <a16:creationId xmlns:a16="http://schemas.microsoft.com/office/drawing/2014/main" id="{A009DA08-289B-A9B6-DC5F-DFD5E9E2D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04" y="60325"/>
            <a:ext cx="8758448" cy="4114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D59D0F-D525-C756-00F3-A13B97C0B7EA}"/>
              </a:ext>
            </a:extLst>
          </p:cNvPr>
          <p:cNvGrpSpPr/>
          <p:nvPr/>
        </p:nvGrpSpPr>
        <p:grpSpPr>
          <a:xfrm>
            <a:off x="1973248" y="3798349"/>
            <a:ext cx="7376717" cy="2999326"/>
            <a:chOff x="623002" y="3881150"/>
            <a:chExt cx="7376717" cy="2999326"/>
          </a:xfrm>
        </p:grpSpPr>
        <p:pic>
          <p:nvPicPr>
            <p:cNvPr id="9" name="Picture 8" descr="Untitled.tiff">
              <a:extLst>
                <a:ext uri="{FF2B5EF4-FFF2-40B4-BE49-F238E27FC236}">
                  <a16:creationId xmlns:a16="http://schemas.microsoft.com/office/drawing/2014/main" id="{AE5134FC-5D0C-2937-163A-D0CB3725F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881" y="4823076"/>
              <a:ext cx="4282878" cy="2057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97C243-F930-A76C-9D84-C541D7827266}"/>
                </a:ext>
              </a:extLst>
            </p:cNvPr>
            <p:cNvSpPr txBox="1"/>
            <p:nvPr/>
          </p:nvSpPr>
          <p:spPr>
            <a:xfrm>
              <a:off x="623002" y="3881150"/>
              <a:ext cx="7376717" cy="96949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8000"/>
                  </a:solidFill>
                </a:rPr>
                <a:t>Generalized Parton Distribution Function </a:t>
              </a:r>
              <a:r>
                <a:rPr lang="en-US" sz="2000" dirty="0"/>
                <a:t>:</a:t>
              </a:r>
            </a:p>
            <a:p>
              <a:pPr algn="ctr"/>
              <a:r>
                <a:rPr lang="en-US" sz="1850" dirty="0"/>
                <a:t>3-D imaging of the nucleon with access to </a:t>
              </a:r>
              <a:r>
                <a:rPr lang="en-US" sz="1850" b="1" dirty="0"/>
                <a:t>correlations</a:t>
              </a:r>
              <a:r>
                <a:rPr lang="en-US" sz="1850" dirty="0"/>
                <a:t> between </a:t>
              </a:r>
            </a:p>
            <a:p>
              <a:r>
                <a:rPr lang="en-US" sz="1850" b="1" dirty="0"/>
                <a:t>transverse spatial</a:t>
              </a:r>
              <a:r>
                <a:rPr lang="en-US" sz="1850" i="1" dirty="0"/>
                <a:t> </a:t>
              </a:r>
              <a:r>
                <a:rPr lang="en-US" sz="1850" b="1" dirty="0"/>
                <a:t>distribution and longitudinal momentum distributions.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02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46980C-F0DA-4D4F-AAC3-9950517B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951" y="6315550"/>
            <a:ext cx="7985449" cy="365125"/>
          </a:xfrm>
        </p:spPr>
        <p:txBody>
          <a:bodyPr/>
          <a:lstStyle/>
          <a:p>
            <a:r>
              <a:rPr lang="en-US"/>
              <a:t>PacificSpin2024 (Nov 2024)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FA2D4B-9C38-924A-873B-D63554208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428" y="650916"/>
            <a:ext cx="12192000" cy="54926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108245C-2B94-A04B-B3EC-32D6F92400B1}"/>
              </a:ext>
            </a:extLst>
          </p:cNvPr>
          <p:cNvSpPr/>
          <p:nvPr/>
        </p:nvSpPr>
        <p:spPr>
          <a:xfrm>
            <a:off x="0" y="596053"/>
            <a:ext cx="2641600" cy="8060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159585-96AC-834D-8ED3-600F92FFA94A}"/>
              </a:ext>
            </a:extLst>
          </p:cNvPr>
          <p:cNvSpPr/>
          <p:nvPr/>
        </p:nvSpPr>
        <p:spPr>
          <a:xfrm rot="21439267">
            <a:off x="9578297" y="5989147"/>
            <a:ext cx="2625002" cy="24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6A624A-E174-E64A-ADAA-94DC62596A49}"/>
              </a:ext>
            </a:extLst>
          </p:cNvPr>
          <p:cNvSpPr txBox="1">
            <a:spLocks/>
          </p:cNvSpPr>
          <p:nvPr/>
        </p:nvSpPr>
        <p:spPr>
          <a:xfrm>
            <a:off x="2114348" y="-18726"/>
            <a:ext cx="10093202" cy="55619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600" kern="1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defRPr>
            </a:lvl1pPr>
          </a:lstStyle>
          <a:p>
            <a:pPr algn="r"/>
            <a:r>
              <a:rPr lang="en-US" b="1" dirty="0">
                <a:solidFill>
                  <a:srgbClr val="006848"/>
                </a:solidFill>
              </a:rPr>
              <a:t>DVCS2@Hall A  neutron data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E5360C-2248-B472-DDA6-F06C7B88C793}"/>
              </a:ext>
            </a:extLst>
          </p:cNvPr>
          <p:cNvSpPr/>
          <p:nvPr/>
        </p:nvSpPr>
        <p:spPr>
          <a:xfrm>
            <a:off x="167951" y="623485"/>
            <a:ext cx="12039599" cy="103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F81547-31FE-0227-E6B5-4513528B97FF}"/>
              </a:ext>
            </a:extLst>
          </p:cNvPr>
          <p:cNvSpPr txBox="1"/>
          <p:nvPr/>
        </p:nvSpPr>
        <p:spPr>
          <a:xfrm>
            <a:off x="1021966" y="5239497"/>
            <a:ext cx="2704645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776E64"/>
                </a:solidFill>
              </a:rPr>
              <a:t>Q</a:t>
            </a:r>
            <a:r>
              <a:rPr lang="en-US" baseline="30000" dirty="0">
                <a:solidFill>
                  <a:srgbClr val="776E64"/>
                </a:solidFill>
              </a:rPr>
              <a:t>2</a:t>
            </a:r>
            <a:r>
              <a:rPr lang="en-US" dirty="0">
                <a:solidFill>
                  <a:srgbClr val="776E64"/>
                </a:solidFill>
              </a:rPr>
              <a:t>=1.9 GeV</a:t>
            </a:r>
            <a:r>
              <a:rPr lang="en-US" baseline="30000" dirty="0">
                <a:solidFill>
                  <a:srgbClr val="776E64"/>
                </a:solidFill>
              </a:rPr>
              <a:t>2</a:t>
            </a:r>
            <a:r>
              <a:rPr lang="en-US" dirty="0">
                <a:solidFill>
                  <a:srgbClr val="776E64"/>
                </a:solidFill>
              </a:rPr>
              <a:t>, </a:t>
            </a:r>
            <a:r>
              <a:rPr lang="en-US" dirty="0" err="1">
                <a:solidFill>
                  <a:srgbClr val="776E64"/>
                </a:solidFill>
              </a:rPr>
              <a:t>x</a:t>
            </a:r>
            <a:r>
              <a:rPr lang="en-US" baseline="-25000" dirty="0" err="1">
                <a:solidFill>
                  <a:srgbClr val="776E64"/>
                </a:solidFill>
              </a:rPr>
              <a:t>B</a:t>
            </a:r>
            <a:r>
              <a:rPr lang="en-US" dirty="0">
                <a:solidFill>
                  <a:srgbClr val="776E64"/>
                </a:solidFill>
              </a:rPr>
              <a:t>=0.36</a:t>
            </a:r>
          </a:p>
        </p:txBody>
      </p:sp>
    </p:spTree>
    <p:extLst>
      <p:ext uri="{BB962C8B-B14F-4D97-AF65-F5344CB8AC3E}">
        <p14:creationId xmlns:p14="http://schemas.microsoft.com/office/powerpoint/2010/main" val="8141971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962400" y="47753"/>
            <a:ext cx="8229600" cy="55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 dirty="0">
                <a:solidFill>
                  <a:srgbClr val="006848"/>
                </a:solidFill>
                <a:latin typeface="Arial" pitchFamily="34" charset="0"/>
                <a:cs typeface="Arial" pitchFamily="34" charset="0"/>
              </a:rPr>
              <a:t>L/T pion production separation: E07-007</a:t>
            </a:r>
          </a:p>
        </p:txBody>
      </p:sp>
      <p:pic>
        <p:nvPicPr>
          <p:cNvPr id="12" name="Picture 11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55" y="1121480"/>
            <a:ext cx="3655519" cy="22311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28433" y="690536"/>
            <a:ext cx="4796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M. </a:t>
            </a:r>
            <a:r>
              <a:rPr lang="en-US" i="1" dirty="0" err="1"/>
              <a:t>Defurne</a:t>
            </a:r>
            <a:r>
              <a:rPr lang="en-US" i="1" dirty="0"/>
              <a:t> et al. PRL 117, 26 (2015)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93212" y="1245565"/>
            <a:ext cx="64470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chiral-even GPDs</a:t>
            </a:r>
          </a:p>
          <a:p>
            <a:r>
              <a:rPr lang="en-US" dirty="0"/>
              <a:t>4 chiral-odd GPDS (not seen in DVCS)</a:t>
            </a:r>
          </a:p>
          <a:p>
            <a:endParaRPr lang="en-US" dirty="0"/>
          </a:p>
          <a:p>
            <a:r>
              <a:rPr lang="en-US" dirty="0"/>
              <a:t>Leading twist , leading order factorization is  only proven for </a:t>
            </a:r>
            <a:r>
              <a:rPr lang="en-US" dirty="0" err="1"/>
              <a:t>d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L</a:t>
            </a:r>
            <a:r>
              <a:rPr lang="en-US" dirty="0"/>
              <a:t>/dt  (Collins et al. 1997)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6782121" y="3820640"/>
            <a:ext cx="3890464" cy="2853836"/>
            <a:chOff x="0" y="4144420"/>
            <a:chExt cx="3437360" cy="2697480"/>
          </a:xfrm>
        </p:grpSpPr>
        <p:pic>
          <p:nvPicPr>
            <p:cNvPr id="15" name="Picture 14" descr="Untitled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44420"/>
              <a:ext cx="3437360" cy="269748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153857" y="4362149"/>
              <a:ext cx="1140412" cy="320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Q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=1.5 GeV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59442" y="5443451"/>
              <a:ext cx="933631" cy="320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1.75 GeV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619229" y="6183763"/>
              <a:ext cx="736765" cy="320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2 GeV</a:t>
              </a:r>
              <a:r>
                <a:rPr lang="en-US" sz="1600" baseline="30000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</a:p>
          </p:txBody>
        </p:sp>
      </p:grpSp>
      <p:pic>
        <p:nvPicPr>
          <p:cNvPr id="21" name="Picture 20" descr="u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43" y="2818997"/>
            <a:ext cx="5237514" cy="914400"/>
          </a:xfrm>
          <a:prstGeom prst="rect">
            <a:avLst/>
          </a:prstGeom>
        </p:spPr>
      </p:pic>
      <p:pic>
        <p:nvPicPr>
          <p:cNvPr id="25" name="Picture 24" descr="u8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36" y="3935922"/>
            <a:ext cx="4416356" cy="914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3788" y="5061584"/>
            <a:ext cx="5808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Dominance of </a:t>
            </a:r>
            <a:r>
              <a:rPr lang="en-US" dirty="0" err="1"/>
              <a:t>d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T</a:t>
            </a:r>
            <a:r>
              <a:rPr lang="en-US" dirty="0"/>
              <a:t>/dt  observed (directly or not) also at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Hermes &amp; Hall C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/>
              <a:t>+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Hall B, Hall A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/>
              <a:t>0</a:t>
            </a:r>
          </a:p>
          <a:p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CA34F-1DBA-C14B-BC10-991E4976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1A7A5-A35C-AC46-9073-3D047727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40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.tiff">
            <a:extLst>
              <a:ext uri="{FF2B5EF4-FFF2-40B4-BE49-F238E27FC236}">
                <a16:creationId xmlns:a16="http://schemas.microsoft.com/office/drawing/2014/main" id="{0D036AD4-BC89-2367-EC99-473D92EA4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4" y="670160"/>
            <a:ext cx="3655519" cy="2231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1" y="12562"/>
            <a:ext cx="9143999" cy="74986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solidFill>
                  <a:srgbClr val="006848"/>
                </a:solidFill>
              </a:rPr>
              <a:t>GPDs through DVMP-</a:t>
            </a:r>
            <a:r>
              <a:rPr lang="en-US" sz="3600" b="1" dirty="0">
                <a:solidFill>
                  <a:srgbClr val="006848"/>
                </a:solidFill>
                <a:latin typeface="Symbol" pitchFamily="2" charset="2"/>
              </a:rPr>
              <a:t>p</a:t>
            </a:r>
            <a:r>
              <a:rPr lang="en-US" sz="3600" b="1" baseline="30000" dirty="0">
                <a:solidFill>
                  <a:srgbClr val="006848"/>
                </a:solidFill>
              </a:rPr>
              <a:t>0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038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8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13">
            <a:extLst>
              <a:ext uri="{FF2B5EF4-FFF2-40B4-BE49-F238E27FC236}">
                <a16:creationId xmlns:a16="http://schemas.microsoft.com/office/drawing/2014/main" id="{9A5C2AEB-2304-3849-990A-7169E6B59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6388" y="532744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4C7ADB-1EFB-DE44-87F9-F2E624CE7149}"/>
              </a:ext>
            </a:extLst>
          </p:cNvPr>
          <p:cNvSpPr txBox="1"/>
          <p:nvPr/>
        </p:nvSpPr>
        <p:spPr>
          <a:xfrm>
            <a:off x="5155168" y="931275"/>
            <a:ext cx="8496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Factorization is only exact for longitudinal photons </a:t>
            </a:r>
          </a:p>
          <a:p>
            <a:r>
              <a:rPr lang="en-US" sz="2000" dirty="0"/>
              <a:t>(Collins et al., 1997).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0161D5-16A1-574B-8C82-036337509304}"/>
              </a:ext>
            </a:extLst>
          </p:cNvPr>
          <p:cNvSpPr txBox="1"/>
          <p:nvPr/>
        </p:nvSpPr>
        <p:spPr>
          <a:xfrm>
            <a:off x="5155168" y="1875275"/>
            <a:ext cx="6371482" cy="400110"/>
          </a:xfrm>
          <a:prstGeom prst="rect">
            <a:avLst/>
          </a:prstGeom>
          <a:noFill/>
          <a:ln w="38100">
            <a:solidFill>
              <a:srgbClr val="776E6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dirty="0">
                <a:solidFill>
                  <a:srgbClr val="776E64"/>
                </a:solidFill>
              </a:rPr>
              <a:t>At large Q</a:t>
            </a:r>
            <a:r>
              <a:rPr lang="en-US" sz="2000" baseline="30000" dirty="0">
                <a:solidFill>
                  <a:srgbClr val="776E64"/>
                </a:solidFill>
              </a:rPr>
              <a:t>2</a:t>
            </a:r>
            <a:r>
              <a:rPr lang="en-US" sz="2000" dirty="0">
                <a:solidFill>
                  <a:srgbClr val="776E64"/>
                </a:solidFill>
              </a:rPr>
              <a:t>, QCD predicts that</a:t>
            </a:r>
            <a:r>
              <a:rPr lang="en-US" sz="2000" dirty="0">
                <a:solidFill>
                  <a:srgbClr val="000000"/>
                </a:solidFill>
              </a:rPr>
              <a:t>			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5B4E3A-DC1E-0B45-B71A-D5DE9F70E186}"/>
              </a:ext>
            </a:extLst>
          </p:cNvPr>
          <p:cNvSpPr/>
          <p:nvPr/>
        </p:nvSpPr>
        <p:spPr>
          <a:xfrm rot="4243246">
            <a:off x="2810355" y="1451863"/>
            <a:ext cx="597460" cy="34170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9E4E5B-29F6-5F4C-9FFD-58F169E98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A7467F-7558-7741-9CAE-09CF4B48E435}"/>
              </a:ext>
            </a:extLst>
          </p:cNvPr>
          <p:cNvSpPr/>
          <p:nvPr/>
        </p:nvSpPr>
        <p:spPr>
          <a:xfrm>
            <a:off x="1796225" y="1758329"/>
            <a:ext cx="313147" cy="15538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93BCA2-BAEE-774F-85F1-66F33F5E125E}"/>
                  </a:ext>
                </a:extLst>
              </p:cNvPr>
              <p:cNvSpPr txBox="1"/>
              <p:nvPr/>
            </p:nvSpPr>
            <p:spPr>
              <a:xfrm>
                <a:off x="9288722" y="1868247"/>
                <a:ext cx="16314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776E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776E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76E64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400" i="1" smtClean="0">
                          <a:solidFill>
                            <a:srgbClr val="776E6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400" b="0" i="1" smtClean="0">
                          <a:solidFill>
                            <a:srgbClr val="776E6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776E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776E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776E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776E6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776E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776E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776E64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776E64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93BCA2-BAEE-774F-85F1-66F33F5E1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722" y="1868247"/>
                <a:ext cx="1631472" cy="369332"/>
              </a:xfrm>
              <a:prstGeom prst="rect">
                <a:avLst/>
              </a:prstGeom>
              <a:blipFill>
                <a:blip r:embed="rId6"/>
                <a:stretch>
                  <a:fillRect l="-1550" r="-775" b="-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A601B39E-0B00-7217-C6BB-A0C8C3BE4E5A}"/>
              </a:ext>
            </a:extLst>
          </p:cNvPr>
          <p:cNvGrpSpPr/>
          <p:nvPr/>
        </p:nvGrpSpPr>
        <p:grpSpPr>
          <a:xfrm>
            <a:off x="441872" y="3046134"/>
            <a:ext cx="11193955" cy="2912534"/>
            <a:chOff x="456419" y="3942272"/>
            <a:chExt cx="11193955" cy="291253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2CBD98B-3C90-4241-ADB5-78973C40691F}"/>
                </a:ext>
              </a:extLst>
            </p:cNvPr>
            <p:cNvGrpSpPr/>
            <p:nvPr/>
          </p:nvGrpSpPr>
          <p:grpSpPr>
            <a:xfrm>
              <a:off x="456419" y="4111125"/>
              <a:ext cx="11193955" cy="2743681"/>
              <a:chOff x="-765745" y="4230696"/>
              <a:chExt cx="10563680" cy="2743681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F993B9C-5697-4B47-A9B5-78A76300D106}"/>
                  </a:ext>
                </a:extLst>
              </p:cNvPr>
              <p:cNvSpPr txBox="1"/>
              <p:nvPr/>
            </p:nvSpPr>
            <p:spPr>
              <a:xfrm>
                <a:off x="-765745" y="4230696"/>
                <a:ext cx="105636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Effective transverse factorization schemes exploit and explain the observed  </a:t>
                </a:r>
                <a:r>
                  <a:rPr lang="en-US" sz="2000" dirty="0" err="1">
                    <a:latin typeface="Symbol" pitchFamily="2" charset="2"/>
                  </a:rPr>
                  <a:t>s</a:t>
                </a:r>
                <a:r>
                  <a:rPr lang="en-US" sz="2000" baseline="-25000" dirty="0" err="1"/>
                  <a:t>T</a:t>
                </a:r>
                <a:r>
                  <a:rPr lang="en-US" sz="2000" baseline="-25000" dirty="0"/>
                  <a:t> </a:t>
                </a:r>
                <a:r>
                  <a:rPr lang="en-US" sz="2000" dirty="0"/>
                  <a:t>&gt; </a:t>
                </a:r>
                <a:r>
                  <a:rPr lang="en-US" sz="2000" dirty="0" err="1">
                    <a:latin typeface="Symbol" pitchFamily="2" charset="2"/>
                  </a:rPr>
                  <a:t>s</a:t>
                </a:r>
                <a:r>
                  <a:rPr lang="en-US" sz="2000" baseline="-25000" dirty="0" err="1"/>
                  <a:t>L</a:t>
                </a:r>
                <a:r>
                  <a:rPr lang="en-US" sz="2000" dirty="0"/>
                  <a:t> for existing high x data.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20EC569-F9EA-294E-B9DA-151E02411176}"/>
                  </a:ext>
                </a:extLst>
              </p:cNvPr>
              <p:cNvSpPr/>
              <p:nvPr/>
            </p:nvSpPr>
            <p:spPr>
              <a:xfrm>
                <a:off x="-765744" y="4922546"/>
                <a:ext cx="603044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S. </a:t>
                </a:r>
                <a:r>
                  <a:rPr lang="en-US" sz="1400" dirty="0" err="1"/>
                  <a:t>Goloskokov</a:t>
                </a:r>
                <a:r>
                  <a:rPr lang="en-US" sz="1400" dirty="0"/>
                  <a:t> and P. Kroll </a:t>
                </a:r>
                <a:r>
                  <a:rPr lang="en-US" sz="1100" dirty="0"/>
                  <a:t>(</a:t>
                </a:r>
                <a:r>
                  <a:rPr lang="en-US" sz="1100" dirty="0" err="1"/>
                  <a:t>Eur.Phys.J</a:t>
                </a:r>
                <a:r>
                  <a:rPr lang="en-US" sz="1100" dirty="0"/>
                  <a:t> A47, 112(2011))</a:t>
                </a:r>
              </a:p>
              <a:p>
                <a:pPr marL="0" lvl="1"/>
                <a:r>
                  <a:rPr lang="en-US" sz="1400" dirty="0"/>
                  <a:t>S. Liuti and G. </a:t>
                </a:r>
                <a:r>
                  <a:rPr lang="en-US" sz="1400" dirty="0" err="1"/>
                  <a:t>Golstein</a:t>
                </a:r>
                <a:r>
                  <a:rPr lang="en-US" sz="1400" dirty="0"/>
                  <a:t> </a:t>
                </a:r>
                <a:r>
                  <a:rPr lang="en-US" sz="1100" dirty="0"/>
                  <a:t>(Phys.Rev.D79, 054014 (2009))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Twist 3  Distribution Amplitudes (DA) couple with </a:t>
                </a:r>
                <a:r>
                  <a:rPr lang="en-US" sz="1600" dirty="0" err="1"/>
                  <a:t>transversity</a:t>
                </a:r>
                <a:r>
                  <a:rPr lang="en-US" sz="1600" dirty="0"/>
                  <a:t> GPDs.</a:t>
                </a:r>
              </a:p>
            </p:txBody>
          </p:sp>
          <p:pic>
            <p:nvPicPr>
              <p:cNvPr id="40" name="Picture 39" descr="u.tiff">
                <a:extLst>
                  <a:ext uri="{FF2B5EF4-FFF2-40B4-BE49-F238E27FC236}">
                    <a16:creationId xmlns:a16="http://schemas.microsoft.com/office/drawing/2014/main" id="{AD50FA2D-F25A-504B-9677-00E90B765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1515" y="4611488"/>
                <a:ext cx="3081023" cy="2362889"/>
              </a:xfrm>
              <a:prstGeom prst="rect">
                <a:avLst/>
              </a:prstGeom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9F0CE3C-EE95-3B45-B2B8-50B1CEFE2942}"/>
                  </a:ext>
                </a:extLst>
              </p:cNvPr>
              <p:cNvSpPr txBox="1"/>
              <p:nvPr/>
            </p:nvSpPr>
            <p:spPr>
              <a:xfrm>
                <a:off x="380606" y="6107240"/>
                <a:ext cx="4224559" cy="707886"/>
              </a:xfrm>
              <a:prstGeom prst="rect">
                <a:avLst/>
              </a:prstGeom>
              <a:solidFill>
                <a:srgbClr val="FFFFFF"/>
              </a:solidFill>
              <a:ln w="381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r>
                  <a:rPr lang="en-US" sz="2000" dirty="0">
                    <a:solidFill>
                      <a:srgbClr val="776E64"/>
                    </a:solidFill>
                  </a:rPr>
                  <a:t>The dominant contribution is not the leading twist contribution</a:t>
                </a:r>
                <a:endParaRPr lang="en-US" sz="2000" b="1" dirty="0">
                  <a:solidFill>
                    <a:srgbClr val="776E64"/>
                  </a:solidFill>
                </a:endParaRPr>
              </a:p>
            </p:txBody>
          </p:sp>
        </p:grp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45A4281-DC77-A648-A885-88351E054D04}"/>
                </a:ext>
              </a:extLst>
            </p:cNvPr>
            <p:cNvCxnSpPr>
              <a:cxnSpLocks/>
            </p:cNvCxnSpPr>
            <p:nvPr/>
          </p:nvCxnSpPr>
          <p:spPr>
            <a:xfrm>
              <a:off x="5403273" y="4988041"/>
              <a:ext cx="1885346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6318FD-B2FE-CFEC-BE31-7EB034A98C40}"/>
                </a:ext>
              </a:extLst>
            </p:cNvPr>
            <p:cNvSpPr txBox="1"/>
            <p:nvPr/>
          </p:nvSpPr>
          <p:spPr>
            <a:xfrm>
              <a:off x="8315864" y="394227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7A3590F-4EC5-EE06-DC5E-991949F2B0CF}"/>
              </a:ext>
            </a:extLst>
          </p:cNvPr>
          <p:cNvSpPr txBox="1"/>
          <p:nvPr/>
        </p:nvSpPr>
        <p:spPr>
          <a:xfrm>
            <a:off x="2885320" y="1443444"/>
            <a:ext cx="527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683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427" y="748526"/>
            <a:ext cx="8336119" cy="429893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168911" y="-45544"/>
            <a:ext cx="9023089" cy="70708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600" kern="1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defRPr>
            </a:lvl1pPr>
          </a:lstStyle>
          <a:p>
            <a:pPr algn="r"/>
            <a:r>
              <a:rPr lang="en-US" b="1" dirty="0">
                <a:solidFill>
                  <a:srgbClr val="006848"/>
                </a:solidFill>
              </a:rPr>
              <a:t>E07-007: </a:t>
            </a:r>
            <a:r>
              <a:rPr lang="en-US" b="1" dirty="0">
                <a:solidFill>
                  <a:srgbClr val="006848"/>
                </a:solidFill>
                <a:latin typeface="Symbol" charset="2"/>
                <a:cs typeface="Symbol" charset="2"/>
              </a:rPr>
              <a:t>p</a:t>
            </a:r>
            <a:r>
              <a:rPr lang="en-US" b="1" baseline="30000" dirty="0">
                <a:solidFill>
                  <a:srgbClr val="006848"/>
                </a:solidFill>
              </a:rPr>
              <a:t>0</a:t>
            </a:r>
            <a:r>
              <a:rPr lang="en-US" b="1" dirty="0">
                <a:solidFill>
                  <a:srgbClr val="006848"/>
                </a:solidFill>
              </a:rPr>
              <a:t> fully separated contributions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94284" y="5490528"/>
            <a:ext cx="3701931" cy="707886"/>
            <a:chOff x="2" y="5598956"/>
            <a:chExt cx="3701931" cy="707886"/>
          </a:xfrm>
        </p:grpSpPr>
        <p:sp>
          <p:nvSpPr>
            <p:cNvPr id="5" name="TextBox 4"/>
            <p:cNvSpPr txBox="1"/>
            <p:nvPr/>
          </p:nvSpPr>
          <p:spPr>
            <a:xfrm>
              <a:off x="952462" y="5598956"/>
              <a:ext cx="2749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G-H-L ( JPG:NPP39 ‘12)</a:t>
              </a:r>
            </a:p>
            <a:p>
              <a:r>
                <a:rPr lang="en-US" sz="2000" dirty="0"/>
                <a:t>G-K  (EPJA47 ‘11) 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" y="5815408"/>
              <a:ext cx="822579" cy="0"/>
            </a:xfrm>
            <a:prstGeom prst="line">
              <a:avLst/>
            </a:prstGeom>
            <a:ln w="31750"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" y="6112113"/>
              <a:ext cx="822579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876969" y="5079755"/>
            <a:ext cx="404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Models with </a:t>
            </a:r>
            <a:r>
              <a:rPr lang="en-US" dirty="0" err="1"/>
              <a:t>d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T</a:t>
            </a:r>
            <a:r>
              <a:rPr lang="en-US" dirty="0"/>
              <a:t> factorization scheme</a:t>
            </a:r>
            <a:endParaRPr lang="en-US" sz="24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E69DF-1B91-4E4A-9D7B-23B334A38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E4F20-9239-4444-4FE8-F879AF6A3346}"/>
              </a:ext>
            </a:extLst>
          </p:cNvPr>
          <p:cNvSpPr txBox="1"/>
          <p:nvPr/>
        </p:nvSpPr>
        <p:spPr>
          <a:xfrm>
            <a:off x="5632738" y="5083727"/>
            <a:ext cx="6371482" cy="1631216"/>
          </a:xfrm>
          <a:prstGeom prst="rect">
            <a:avLst/>
          </a:prstGeom>
          <a:solidFill>
            <a:srgbClr val="FFFFFF"/>
          </a:solidFill>
          <a:ln w="38100">
            <a:solidFill>
              <a:srgbClr val="776E64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776E64"/>
                </a:solidFill>
              </a:rPr>
              <a:t>We observed:</a:t>
            </a:r>
            <a:r>
              <a:rPr lang="en-US" sz="2000" dirty="0">
                <a:solidFill>
                  <a:srgbClr val="000000"/>
                </a:solidFill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6E64"/>
                </a:solidFill>
              </a:rPr>
              <a:t>Small </a:t>
            </a:r>
            <a:r>
              <a:rPr lang="en-US" sz="2000" dirty="0" err="1">
                <a:solidFill>
                  <a:srgbClr val="776E64"/>
                </a:solidFill>
              </a:rPr>
              <a:t>d</a:t>
            </a:r>
            <a:r>
              <a:rPr lang="en-US" sz="2000" dirty="0" err="1">
                <a:solidFill>
                  <a:srgbClr val="776E64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-25000" dirty="0" err="1">
                <a:solidFill>
                  <a:srgbClr val="776E64"/>
                </a:solidFill>
              </a:rPr>
              <a:t>L</a:t>
            </a:r>
            <a:r>
              <a:rPr lang="en-US" sz="2000" dirty="0">
                <a:solidFill>
                  <a:srgbClr val="776E64"/>
                </a:solidFill>
              </a:rPr>
              <a:t>, large </a:t>
            </a:r>
            <a:r>
              <a:rPr lang="en-US" sz="2000" dirty="0" err="1">
                <a:solidFill>
                  <a:srgbClr val="776E64"/>
                </a:solidFill>
              </a:rPr>
              <a:t>d</a:t>
            </a:r>
            <a:r>
              <a:rPr lang="en-US" sz="2000" dirty="0" err="1">
                <a:solidFill>
                  <a:srgbClr val="776E64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-25000" dirty="0" err="1">
                <a:solidFill>
                  <a:srgbClr val="776E64"/>
                </a:solidFill>
              </a:rPr>
              <a:t>T</a:t>
            </a:r>
            <a:r>
              <a:rPr lang="en-US" sz="2000" dirty="0">
                <a:solidFill>
                  <a:srgbClr val="776E64"/>
                </a:solidFill>
              </a:rPr>
              <a:t>: models ok with these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6E64"/>
                </a:solidFill>
              </a:rPr>
              <a:t>Wrong sign  and t dependence for  </a:t>
            </a:r>
            <a:r>
              <a:rPr lang="en-US" sz="2000" dirty="0" err="1">
                <a:solidFill>
                  <a:srgbClr val="776E64"/>
                </a:solidFill>
              </a:rPr>
              <a:t>d</a:t>
            </a:r>
            <a:r>
              <a:rPr lang="en-US" sz="2000" dirty="0" err="1">
                <a:solidFill>
                  <a:srgbClr val="776E64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-25000" dirty="0" err="1">
                <a:solidFill>
                  <a:srgbClr val="776E64"/>
                </a:solidFill>
              </a:rPr>
              <a:t>TL</a:t>
            </a:r>
            <a:r>
              <a:rPr lang="en-US" sz="2000" dirty="0">
                <a:solidFill>
                  <a:srgbClr val="776E64"/>
                </a:solidFill>
              </a:rPr>
              <a:t> and </a:t>
            </a:r>
            <a:r>
              <a:rPr lang="en-US" sz="2000" dirty="0" err="1">
                <a:solidFill>
                  <a:srgbClr val="776E64"/>
                </a:solidFill>
              </a:rPr>
              <a:t>d</a:t>
            </a:r>
            <a:r>
              <a:rPr lang="en-US" sz="2000" dirty="0" err="1">
                <a:solidFill>
                  <a:srgbClr val="776E64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-25000" dirty="0" err="1">
                <a:solidFill>
                  <a:srgbClr val="776E64"/>
                </a:solidFill>
              </a:rPr>
              <a:t>TT</a:t>
            </a:r>
            <a:endParaRPr lang="en-US" sz="2000" dirty="0">
              <a:solidFill>
                <a:srgbClr val="776E64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76E64"/>
                </a:solidFill>
              </a:rPr>
              <a:t>sizeable </a:t>
            </a:r>
            <a:r>
              <a:rPr lang="en-US" sz="2000" dirty="0" err="1">
                <a:solidFill>
                  <a:srgbClr val="776E64"/>
                </a:solidFill>
              </a:rPr>
              <a:t>d</a:t>
            </a:r>
            <a:r>
              <a:rPr lang="en-US" sz="2000" dirty="0" err="1">
                <a:solidFill>
                  <a:srgbClr val="776E64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-25000" dirty="0" err="1">
                <a:solidFill>
                  <a:srgbClr val="776E64"/>
                </a:solidFill>
              </a:rPr>
              <a:t>TL</a:t>
            </a:r>
            <a:r>
              <a:rPr lang="en-US" sz="2000" dirty="0">
                <a:solidFill>
                  <a:srgbClr val="776E64"/>
                </a:solidFill>
              </a:rPr>
              <a:t>  =&gt; </a:t>
            </a:r>
            <a:r>
              <a:rPr lang="en-US" sz="2000" dirty="0" err="1">
                <a:solidFill>
                  <a:srgbClr val="776E64"/>
                </a:solidFill>
              </a:rPr>
              <a:t>d</a:t>
            </a:r>
            <a:r>
              <a:rPr lang="en-US" sz="2000" dirty="0" err="1">
                <a:solidFill>
                  <a:srgbClr val="776E64"/>
                </a:solidFill>
                <a:latin typeface="Symbol" charset="2"/>
                <a:cs typeface="Symbol" charset="2"/>
              </a:rPr>
              <a:t>s</a:t>
            </a:r>
            <a:r>
              <a:rPr lang="en-US" sz="2000" baseline="-25000" dirty="0" err="1">
                <a:solidFill>
                  <a:srgbClr val="776E64"/>
                </a:solidFill>
              </a:rPr>
              <a:t>L</a:t>
            </a:r>
            <a:r>
              <a:rPr lang="en-US" sz="2000" dirty="0">
                <a:solidFill>
                  <a:srgbClr val="776E64"/>
                </a:solidFill>
              </a:rPr>
              <a:t> is small but not null</a:t>
            </a:r>
            <a:r>
              <a:rPr lang="en-US" sz="2000" dirty="0">
                <a:solidFill>
                  <a:srgbClr val="000000"/>
                </a:solidFill>
              </a:rPr>
              <a:t>		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CF2B7-3D69-069D-9D6D-8DD78C5DDC67}"/>
              </a:ext>
            </a:extLst>
          </p:cNvPr>
          <p:cNvSpPr txBox="1"/>
          <p:nvPr/>
        </p:nvSpPr>
        <p:spPr>
          <a:xfrm>
            <a:off x="2200998" y="572865"/>
            <a:ext cx="4796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M. </a:t>
            </a:r>
            <a:r>
              <a:rPr lang="en-US" sz="1400" i="1" dirty="0" err="1"/>
              <a:t>Defurne</a:t>
            </a:r>
            <a:r>
              <a:rPr lang="en-US" sz="1400" i="1" dirty="0"/>
              <a:t> et al. PRL 117, 26 (2015) </a:t>
            </a:r>
          </a:p>
        </p:txBody>
      </p:sp>
    </p:spTree>
    <p:extLst>
      <p:ext uri="{BB962C8B-B14F-4D97-AF65-F5344CB8AC3E}">
        <p14:creationId xmlns:p14="http://schemas.microsoft.com/office/powerpoint/2010/main" val="128424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DFE3D-5918-52C9-E2CD-667894540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645E0C-B720-2DAF-4C35-F72C20F660A4}"/>
              </a:ext>
            </a:extLst>
          </p:cNvPr>
          <p:cNvSpPr/>
          <p:nvPr/>
        </p:nvSpPr>
        <p:spPr>
          <a:xfrm>
            <a:off x="560256" y="5120147"/>
            <a:ext cx="11088414" cy="676354"/>
          </a:xfrm>
          <a:prstGeom prst="rect">
            <a:avLst/>
          </a:prstGeom>
          <a:solidFill>
            <a:srgbClr val="FAF7E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8154EB1-2C65-0C83-ABB6-2F917FB04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6129" y="1689384"/>
            <a:ext cx="9896669" cy="47385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 Roche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78A64B-7657-3542-9763-B7112932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1" y="671969"/>
            <a:ext cx="11873024" cy="982249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cs typeface="Calibri" panose="020F0502020204030204" pitchFamily="34" charset="0"/>
              </a:rPr>
              <a:t>Precision studies of the DVCS process at JLab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6AE62-4BAB-A3F1-A314-E392DD8D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  <a:endParaRPr lang="en-US" dirty="0"/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C33333BE-09D2-A7EB-6B15-F3B560AD8423}"/>
              </a:ext>
            </a:extLst>
          </p:cNvPr>
          <p:cNvSpPr txBox="1">
            <a:spLocks/>
          </p:cNvSpPr>
          <p:nvPr/>
        </p:nvSpPr>
        <p:spPr>
          <a:xfrm>
            <a:off x="644135" y="2705131"/>
            <a:ext cx="10647389" cy="3249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GPDs are accessible through many exclusive processes. So far, the most studied channels are Deeply Virtual Compton Scattering (DVCS) and Deep Virtual Meson production (DVMP).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JLab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Hall A/C collaboration measures DVCS and DVMP-</a:t>
            </a:r>
            <a:r>
              <a:rPr lang="en-US" dirty="0"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 absolute cross-section using a “simple” dedicated apparatus since 2006.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precise (5%) measurements are essential to interpret the data.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just completed a new set of measurements in  Hall C/JLab   using a new PbW0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calorimeter and expanding our kinematic reach.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254B45-09FC-3790-A4A3-3E01D213606D}"/>
              </a:ext>
            </a:extLst>
          </p:cNvPr>
          <p:cNvSpPr txBox="1"/>
          <p:nvPr/>
        </p:nvSpPr>
        <p:spPr>
          <a:xfrm>
            <a:off x="-731520" y="365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774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7B469E-23E0-30BA-0D25-432B41D7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pic>
        <p:nvPicPr>
          <p:cNvPr id="6" name="Picture 5" descr="A yellow sign with a diagram and a yellow box with text&#10;&#10;Description automatically generated with medium confidence">
            <a:extLst>
              <a:ext uri="{FF2B5EF4-FFF2-40B4-BE49-F238E27FC236}">
                <a16:creationId xmlns:a16="http://schemas.microsoft.com/office/drawing/2014/main" id="{632E507F-58A0-1F37-EDA6-E87FD4DE2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" y="890025"/>
            <a:ext cx="5886891" cy="58974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3AE380-3048-BF13-C0CB-45D0841A5A83}"/>
              </a:ext>
            </a:extLst>
          </p:cNvPr>
          <p:cNvSpPr txBox="1">
            <a:spLocks/>
          </p:cNvSpPr>
          <p:nvPr/>
        </p:nvSpPr>
        <p:spPr>
          <a:xfrm>
            <a:off x="2948802" y="0"/>
            <a:ext cx="9144000" cy="7878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6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4000" b="1" dirty="0"/>
              <a:t>Neutral Particle Spectrometer (Hall C/JLab)</a:t>
            </a:r>
          </a:p>
        </p:txBody>
      </p:sp>
      <p:pic>
        <p:nvPicPr>
          <p:cNvPr id="16" name="Picture 15" descr="A diagram of a machine&#10;&#10;Description automatically generated">
            <a:extLst>
              <a:ext uri="{FF2B5EF4-FFF2-40B4-BE49-F238E27FC236}">
                <a16:creationId xmlns:a16="http://schemas.microsoft.com/office/drawing/2014/main" id="{AE5993BC-EE3F-8696-80FB-7B91F130D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842" y="3311849"/>
            <a:ext cx="4871844" cy="35370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D83F86-BF12-B78A-524F-E2AB3314C250}"/>
              </a:ext>
            </a:extLst>
          </p:cNvPr>
          <p:cNvSpPr/>
          <p:nvPr/>
        </p:nvSpPr>
        <p:spPr>
          <a:xfrm>
            <a:off x="5363444" y="4021635"/>
            <a:ext cx="439948" cy="10104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A3521F-4D39-392B-A7A4-AFD51CF8E4CE}"/>
              </a:ext>
            </a:extLst>
          </p:cNvPr>
          <p:cNvSpPr txBox="1"/>
          <p:nvPr/>
        </p:nvSpPr>
        <p:spPr>
          <a:xfrm>
            <a:off x="5892247" y="1038826"/>
            <a:ext cx="60959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NPS calorimeter consists of 1080 PbWO</a:t>
            </a:r>
            <a:r>
              <a:rPr lang="en-US" sz="1600" baseline="-25000" dirty="0"/>
              <a:t>4</a:t>
            </a:r>
            <a:r>
              <a:rPr lang="en-US" sz="1600" dirty="0"/>
              <a:t> crystals, the preferred material for high-resolution calorimetry, also at EIC – NPS has the largest set of PbWO4 crystals in an operating calorimeter in the US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The NPS Science Program consists of ten approved experiments. </a:t>
            </a:r>
            <a:r>
              <a:rPr lang="en-US" sz="1600" b="1" dirty="0"/>
              <a:t> 4 </a:t>
            </a:r>
            <a:r>
              <a:rPr lang="en-US" sz="1600" dirty="0"/>
              <a:t>experiments have been running in parallel from Sept ‘23 to May ‘24.</a:t>
            </a:r>
          </a:p>
        </p:txBody>
      </p:sp>
    </p:spTree>
    <p:extLst>
      <p:ext uri="{BB962C8B-B14F-4D97-AF65-F5344CB8AC3E}">
        <p14:creationId xmlns:p14="http://schemas.microsoft.com/office/powerpoint/2010/main" val="515863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1B62DD7-D315-D921-4FA6-12B6614261BE}"/>
              </a:ext>
            </a:extLst>
          </p:cNvPr>
          <p:cNvGrpSpPr>
            <a:grpSpLocks noChangeAspect="1"/>
          </p:cNvGrpSpPr>
          <p:nvPr/>
        </p:nvGrpSpPr>
        <p:grpSpPr>
          <a:xfrm>
            <a:off x="106709" y="914865"/>
            <a:ext cx="5101578" cy="3485434"/>
            <a:chOff x="326067" y="2771560"/>
            <a:chExt cx="5379087" cy="36903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E3E68F-75C2-632B-EE66-115F79D72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03" t="3799" r="9907" b="7049"/>
            <a:stretch/>
          </p:blipFill>
          <p:spPr>
            <a:xfrm>
              <a:off x="326067" y="2771560"/>
              <a:ext cx="5379087" cy="369032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744158-3DB6-4549-3A56-1F2138E65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6" t="13203" r="30062"/>
            <a:stretch/>
          </p:blipFill>
          <p:spPr>
            <a:xfrm>
              <a:off x="3737112" y="2792136"/>
              <a:ext cx="1968041" cy="21656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2A81C3-66B1-49ED-8A90-79600B5EA793}"/>
                </a:ext>
              </a:extLst>
            </p:cNvPr>
            <p:cNvSpPr txBox="1"/>
            <p:nvPr/>
          </p:nvSpPr>
          <p:spPr>
            <a:xfrm>
              <a:off x="3737112" y="4379851"/>
              <a:ext cx="1968041" cy="876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PbWO</a:t>
              </a:r>
              <a:r>
                <a:rPr lang="en-US" sz="1400" b="1" baseline="-25000" dirty="0">
                  <a:solidFill>
                    <a:schemeClr val="bg1"/>
                  </a:solidFill>
                </a:rPr>
                <a:t>4</a:t>
              </a:r>
              <a:r>
                <a:rPr lang="en-US" sz="1400" b="1" dirty="0">
                  <a:solidFill>
                    <a:schemeClr val="bg1"/>
                  </a:solidFill>
                </a:rPr>
                <a:t> electromagnetic calorimeter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C59E6A-6E4C-3C34-6683-E7DE02826914}"/>
                </a:ext>
              </a:extLst>
            </p:cNvPr>
            <p:cNvSpPr txBox="1"/>
            <p:nvPr/>
          </p:nvSpPr>
          <p:spPr>
            <a:xfrm>
              <a:off x="457025" y="3977301"/>
              <a:ext cx="15745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sweeping magnet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0F0DF71-99F0-650F-BD65-05866C9D00D3}"/>
              </a:ext>
            </a:extLst>
          </p:cNvPr>
          <p:cNvSpPr txBox="1"/>
          <p:nvPr/>
        </p:nvSpPr>
        <p:spPr>
          <a:xfrm>
            <a:off x="3314025" y="3817762"/>
            <a:ext cx="238396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1080 PbWO</a:t>
            </a:r>
            <a:r>
              <a:rPr lang="en-US" sz="1200" baseline="-25000" dirty="0"/>
              <a:t>4</a:t>
            </a:r>
            <a:r>
              <a:rPr lang="en-US" sz="1200" dirty="0"/>
              <a:t> crystals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0.6 Tm sweeping magnet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F250ADC sampling electronics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302B0B-8FE9-2579-3847-5501448060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96"/>
          <a:stretch/>
        </p:blipFill>
        <p:spPr>
          <a:xfrm>
            <a:off x="5323893" y="1354448"/>
            <a:ext cx="3735035" cy="24663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DE5B07-DB48-97D0-2C78-CE49E8FE2D66}"/>
              </a:ext>
            </a:extLst>
          </p:cNvPr>
          <p:cNvSpPr txBox="1"/>
          <p:nvPr/>
        </p:nvSpPr>
        <p:spPr>
          <a:xfrm>
            <a:off x="5384105" y="4944418"/>
            <a:ext cx="6699824" cy="7126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1400" dirty="0"/>
              <a:t>All channels perform well at very high luminosity on LH2 and LD2</a:t>
            </a:r>
            <a:r>
              <a:rPr lang="en-US" sz="1400" spc="-1" dirty="0">
                <a:ea typeface="DejaVu Sans"/>
              </a:rPr>
              <a:t>(≈ 8x10</a:t>
            </a:r>
            <a:r>
              <a:rPr lang="en-US" sz="1400" spc="-1" baseline="30000" dirty="0">
                <a:ea typeface="DejaVu Sans"/>
              </a:rPr>
              <a:t>37</a:t>
            </a:r>
            <a:r>
              <a:rPr lang="en-US" sz="1400" spc="-1" dirty="0">
                <a:ea typeface="DejaVu Sans"/>
              </a:rPr>
              <a:t> cm</a:t>
            </a:r>
            <a:r>
              <a:rPr lang="en-US" sz="1400" spc="-1" baseline="30000" dirty="0">
                <a:ea typeface="DejaVu Sans"/>
              </a:rPr>
              <a:t>2</a:t>
            </a:r>
            <a:r>
              <a:rPr lang="en-US" sz="1400" spc="-1" dirty="0">
                <a:ea typeface="DejaVu Sans"/>
              </a:rPr>
              <a:t>/s). </a:t>
            </a:r>
          </a:p>
          <a:p>
            <a:pPr>
              <a:lnSpc>
                <a:spcPts val="2600"/>
              </a:lnSpc>
            </a:pPr>
            <a:r>
              <a:rPr lang="en-US" sz="1400" spc="-1" dirty="0">
                <a:ea typeface="DejaVu Sans"/>
              </a:rPr>
              <a:t>The expected resolution energy resolution was achieved (1.3% at 7.3 GeV).</a:t>
            </a:r>
            <a:endParaRPr lang="en-US" sz="1400" dirty="0"/>
          </a:p>
        </p:txBody>
      </p:sp>
      <p:pic>
        <p:nvPicPr>
          <p:cNvPr id="18" name="Picture 10" descr="A group of people standing on a machine&#10;&#10;Description automatically generated">
            <a:extLst>
              <a:ext uri="{FF2B5EF4-FFF2-40B4-BE49-F238E27FC236}">
                <a16:creationId xmlns:a16="http://schemas.microsoft.com/office/drawing/2014/main" id="{9D06F63B-C34D-5DDD-11CC-E2F8DE56FC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985" r="4111" b="31479"/>
          <a:stretch/>
        </p:blipFill>
        <p:spPr>
          <a:xfrm>
            <a:off x="0" y="4730708"/>
            <a:ext cx="4800600" cy="2104905"/>
          </a:xfrm>
          <a:prstGeom prst="rect">
            <a:avLst/>
          </a:prstGeom>
          <a:ln w="0">
            <a:noFill/>
          </a:ln>
        </p:spPr>
      </p:pic>
      <p:pic>
        <p:nvPicPr>
          <p:cNvPr id="12" name="Image 8">
            <a:extLst>
              <a:ext uri="{FF2B5EF4-FFF2-40B4-BE49-F238E27FC236}">
                <a16:creationId xmlns:a16="http://schemas.microsoft.com/office/drawing/2014/main" id="{ABCCEDCF-7DD8-5E95-2B94-3164D57AD0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"/>
          <a:stretch/>
        </p:blipFill>
        <p:spPr>
          <a:xfrm>
            <a:off x="8716961" y="1350260"/>
            <a:ext cx="3493327" cy="3376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5B8D91-A324-5C8B-433F-199482F34A7D}"/>
              </a:ext>
            </a:extLst>
          </p:cNvPr>
          <p:cNvSpPr txBox="1"/>
          <p:nvPr/>
        </p:nvSpPr>
        <p:spPr>
          <a:xfrm>
            <a:off x="5697989" y="982877"/>
            <a:ext cx="2737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Elastic NPS Energy Resolution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8FC5B8-5970-8D52-F9A3-73A97C1145B8}"/>
              </a:ext>
            </a:extLst>
          </p:cNvPr>
          <p:cNvSpPr txBox="1"/>
          <p:nvPr/>
        </p:nvSpPr>
        <p:spPr>
          <a:xfrm>
            <a:off x="2825231" y="4744681"/>
            <a:ext cx="1893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NPS students in Hall C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8BB466C-2360-50EA-F641-BF58816B2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E52B-6778-410B-83C5-437C9EB671AB}" type="slidenum">
              <a:rPr lang="en-US" smtClean="0"/>
              <a:t>26</a:t>
            </a:fld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2BC1B00-8002-7ED1-589C-4E80627509B0}"/>
              </a:ext>
            </a:extLst>
          </p:cNvPr>
          <p:cNvSpPr txBox="1">
            <a:spLocks/>
          </p:cNvSpPr>
          <p:nvPr/>
        </p:nvSpPr>
        <p:spPr>
          <a:xfrm>
            <a:off x="2921641" y="-83537"/>
            <a:ext cx="9144000" cy="7878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6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4000" b="1" dirty="0"/>
              <a:t>Neutral Particle Spectrometer (Hall C/JLab)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2FA635-416F-9F4B-FE6D-ED326B89C601}"/>
              </a:ext>
            </a:extLst>
          </p:cNvPr>
          <p:cNvSpPr txBox="1"/>
          <p:nvPr/>
        </p:nvSpPr>
        <p:spPr>
          <a:xfrm>
            <a:off x="9165879" y="982877"/>
            <a:ext cx="2737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Symbol" pitchFamily="2" charset="2"/>
              </a:rPr>
              <a:t>p</a:t>
            </a:r>
            <a:r>
              <a:rPr lang="en-US" sz="1400" baseline="30000" dirty="0">
                <a:solidFill>
                  <a:srgbClr val="0000FF"/>
                </a:solidFill>
              </a:rPr>
              <a:t>0</a:t>
            </a:r>
            <a:r>
              <a:rPr lang="en-US" sz="1400" dirty="0">
                <a:solidFill>
                  <a:srgbClr val="0000FF"/>
                </a:solidFill>
              </a:rPr>
              <a:t> Resolution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6DC343-9D4F-5313-A4DB-381DF16C4BB7}"/>
                  </a:ext>
                </a:extLst>
              </p:cNvPr>
              <p:cNvSpPr txBox="1"/>
              <p:nvPr/>
            </p:nvSpPr>
            <p:spPr>
              <a:xfrm>
                <a:off x="11053454" y="1793699"/>
                <a:ext cx="1030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66DC343-9D4F-5313-A4DB-381DF16C4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3454" y="1793699"/>
                <a:ext cx="1030475" cy="276999"/>
              </a:xfrm>
              <a:prstGeom prst="rect">
                <a:avLst/>
              </a:prstGeom>
              <a:blipFill>
                <a:blip r:embed="rId7"/>
                <a:stretch>
                  <a:fillRect l="-1220" t="-4348" r="-3659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227438D-4A43-8E03-5D9D-7DADFF788132}"/>
                  </a:ext>
                </a:extLst>
              </p:cNvPr>
              <p:cNvSpPr txBox="1"/>
              <p:nvPr/>
            </p:nvSpPr>
            <p:spPr>
              <a:xfrm>
                <a:off x="10925634" y="3579589"/>
                <a:ext cx="10121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227438D-4A43-8E03-5D9D-7DADFF788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25634" y="3579589"/>
                <a:ext cx="1012137" cy="276999"/>
              </a:xfrm>
              <a:prstGeom prst="rect">
                <a:avLst/>
              </a:prstGeom>
              <a:blipFill>
                <a:blip r:embed="rId8"/>
                <a:stretch>
                  <a:fillRect l="-5000" r="-3750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450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450F2-4E72-30BD-775B-6ECA84AF6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0ACB85-A9C7-8402-672B-9D60F9891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1" y="671969"/>
            <a:ext cx="11873024" cy="982249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cs typeface="Calibri" panose="020F0502020204030204" pitchFamily="34" charset="0"/>
              </a:rPr>
              <a:t>Precision studies of the DVCS process at JLab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6217B-1BA2-31C0-ED97-9D4EA9D0A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  <a:endParaRPr lang="en-US" dirty="0"/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958600C2-F351-93D9-6313-74D6B6870C9C}"/>
              </a:ext>
            </a:extLst>
          </p:cNvPr>
          <p:cNvSpPr txBox="1">
            <a:spLocks/>
          </p:cNvSpPr>
          <p:nvPr/>
        </p:nvSpPr>
        <p:spPr>
          <a:xfrm>
            <a:off x="751719" y="2163240"/>
            <a:ext cx="10647389" cy="32494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JLab Hall A/C collaboration measures DVCS and DVMP-</a:t>
            </a:r>
            <a:r>
              <a:rPr lang="en-US" dirty="0"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absolute cross-section using a “simple” dedicated apparatus since 2006.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precise (5%) measurements are essential to interpret the data.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proton, neutron and exclusive pi-zero absolute cross section measurement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total and beam helicity correlated cross section measurement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cover the valence region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=0.2 to 0.6) with Q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the 1-10 GeV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range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repeated (x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-Q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measurement at different beam energies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just completed a new set of measurements in  Hall C/JLab using a new PbWO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calorimeter and expanding our kinematic reach.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0120A7-94E2-BD69-E6CC-15F01F98C750}"/>
              </a:ext>
            </a:extLst>
          </p:cNvPr>
          <p:cNvSpPr txBox="1"/>
          <p:nvPr/>
        </p:nvSpPr>
        <p:spPr>
          <a:xfrm>
            <a:off x="-731520" y="365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006B34AB-EC7B-8593-7345-4D8A16247A6F}"/>
              </a:ext>
            </a:extLst>
          </p:cNvPr>
          <p:cNvSpPr txBox="1">
            <a:spLocks/>
          </p:cNvSpPr>
          <p:nvPr/>
        </p:nvSpPr>
        <p:spPr>
          <a:xfrm>
            <a:off x="138901" y="5257727"/>
            <a:ext cx="11873024" cy="9822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7000"/>
              </a:lnSpc>
              <a:spcBef>
                <a:spcPct val="0"/>
              </a:spcBef>
              <a:buNone/>
              <a:defRPr sz="7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800" b="1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57888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A49B078-616A-4948-A0E2-47AA03ED1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667" y="1526427"/>
            <a:ext cx="10067728" cy="1173641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/>
              <a:t>Thank you for your attention!</a:t>
            </a:r>
            <a:endParaRPr lang="en-US" sz="60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EDDBA-CA73-D944-950A-61D62AE8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1131618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E1AC52-5294-934F-B7CD-F5C944CD35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9043" y="0"/>
            <a:ext cx="10402957" cy="688615"/>
          </a:xfrm>
        </p:spPr>
        <p:txBody>
          <a:bodyPr>
            <a:normAutofit/>
          </a:bodyPr>
          <a:lstStyle/>
          <a:p>
            <a:pPr algn="r"/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Toward a more complete description of the nucleon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C7A7B-7DBC-EA4E-B80F-A1578885E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07448E-31C0-7642-8B78-3B0CBBC4AA65}"/>
              </a:ext>
            </a:extLst>
          </p:cNvPr>
          <p:cNvGrpSpPr/>
          <p:nvPr/>
        </p:nvGrpSpPr>
        <p:grpSpPr>
          <a:xfrm>
            <a:off x="804056" y="1027050"/>
            <a:ext cx="10200551" cy="5254269"/>
            <a:chOff x="167951" y="1011148"/>
            <a:chExt cx="10200551" cy="525426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919A646-2A10-D54F-8083-03B0201AB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7060" y="1102081"/>
              <a:ext cx="8746955" cy="516333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CBC4ED-99CE-E743-A7DE-C56A3AEA0B8B}"/>
                </a:ext>
              </a:extLst>
            </p:cNvPr>
            <p:cNvSpPr/>
            <p:nvPr/>
          </p:nvSpPr>
          <p:spPr>
            <a:xfrm>
              <a:off x="7562166" y="1193014"/>
              <a:ext cx="2806336" cy="12940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896082-C41A-4C4B-A028-A7FB016BF51A}"/>
                </a:ext>
              </a:extLst>
            </p:cNvPr>
            <p:cNvSpPr/>
            <p:nvPr/>
          </p:nvSpPr>
          <p:spPr>
            <a:xfrm>
              <a:off x="167951" y="1011148"/>
              <a:ext cx="2350958" cy="12940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7EB02A9-D98A-5A46-B32F-84B14800D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2" y="1109393"/>
            <a:ext cx="1780761" cy="25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0A6F2C-1649-2A4F-91B9-A27BE3A46476}"/>
              </a:ext>
            </a:extLst>
          </p:cNvPr>
          <p:cNvSpPr txBox="1"/>
          <p:nvPr/>
        </p:nvSpPr>
        <p:spPr>
          <a:xfrm rot="16200000">
            <a:off x="-1626772" y="3475506"/>
            <a:ext cx="3773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Slide </a:t>
            </a:r>
            <a:r>
              <a:rPr lang="fr-FR" sz="1400" dirty="0" err="1"/>
              <a:t>from</a:t>
            </a:r>
            <a:r>
              <a:rPr lang="fr-FR" sz="1400" dirty="0"/>
              <a:t> N. d’</a:t>
            </a:r>
            <a:r>
              <a:rPr lang="fr-FR" sz="1400" dirty="0" err="1"/>
              <a:t>Hose</a:t>
            </a:r>
            <a:r>
              <a:rPr lang="fr-FR" sz="1400" dirty="0"/>
              <a:t>, APS-April meeting 2019</a:t>
            </a:r>
            <a:r>
              <a:rPr lang="fr-FR" sz="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4583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E3219-F4A4-B4AC-3C16-39D71A005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744C33-AF46-3AFE-E74F-850B59783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86F0A6-88D8-376C-051B-A63304E67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3" y="1198291"/>
            <a:ext cx="8135583" cy="4572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E059511-9542-6953-8A37-5A9115494820}"/>
              </a:ext>
            </a:extLst>
          </p:cNvPr>
          <p:cNvSpPr txBox="1">
            <a:spLocks/>
          </p:cNvSpPr>
          <p:nvPr/>
        </p:nvSpPr>
        <p:spPr>
          <a:xfrm>
            <a:off x="1973248" y="152400"/>
            <a:ext cx="9023089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600" kern="1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defRPr>
            </a:lvl1pPr>
          </a:lstStyle>
          <a:p>
            <a:endParaRPr lang="en-US" b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DF696B-2A3B-CF34-C535-DA72F306BC4E}"/>
              </a:ext>
            </a:extLst>
          </p:cNvPr>
          <p:cNvSpPr txBox="1">
            <a:spLocks/>
          </p:cNvSpPr>
          <p:nvPr/>
        </p:nvSpPr>
        <p:spPr>
          <a:xfrm>
            <a:off x="1771420" y="17295"/>
            <a:ext cx="10402957" cy="688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3600" b="1" dirty="0"/>
              <a:t>Exclusive reactions: handbag diagram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F1B9BA64-EBFF-45B5-6A5E-D3EC7DE78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52" y="3593774"/>
            <a:ext cx="4884420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0167C53-7CCB-E33B-57AA-55887DA1EA35}"/>
              </a:ext>
            </a:extLst>
          </p:cNvPr>
          <p:cNvCxnSpPr/>
          <p:nvPr/>
        </p:nvCxnSpPr>
        <p:spPr>
          <a:xfrm flipV="1">
            <a:off x="4746567" y="1429789"/>
            <a:ext cx="1180408" cy="515389"/>
          </a:xfrm>
          <a:prstGeom prst="bentConnector3">
            <a:avLst>
              <a:gd name="adj1" fmla="val 704"/>
            </a:avLst>
          </a:prstGeom>
          <a:ln w="38100">
            <a:solidFill>
              <a:srgbClr val="006848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DDBF63E-BC8D-85FF-8F6D-992CBDD4CF1D}"/>
              </a:ext>
            </a:extLst>
          </p:cNvPr>
          <p:cNvSpPr txBox="1"/>
          <p:nvPr/>
        </p:nvSpPr>
        <p:spPr>
          <a:xfrm>
            <a:off x="5963120" y="1240776"/>
            <a:ext cx="2313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68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DVCS : golden channel</a:t>
            </a: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747AD608-B2F6-3362-8F5A-7BC066F5DB55}"/>
              </a:ext>
            </a:extLst>
          </p:cNvPr>
          <p:cNvSpPr/>
          <p:nvPr/>
        </p:nvSpPr>
        <p:spPr>
          <a:xfrm rot="16200000">
            <a:off x="6453622" y="1537929"/>
            <a:ext cx="390698" cy="2213611"/>
          </a:xfrm>
          <a:prstGeom prst="leftBrace">
            <a:avLst/>
          </a:prstGeom>
          <a:ln w="38100">
            <a:solidFill>
              <a:srgbClr val="0068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4CB344-403C-EA4A-E4C0-0F0C7538A5BB}"/>
              </a:ext>
            </a:extLst>
          </p:cNvPr>
          <p:cNvSpPr txBox="1"/>
          <p:nvPr/>
        </p:nvSpPr>
        <p:spPr>
          <a:xfrm>
            <a:off x="6256352" y="2894895"/>
            <a:ext cx="78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68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DVMP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9B4C4A-E6A9-7ED9-CF0F-2F01CD8C10EC}"/>
              </a:ext>
            </a:extLst>
          </p:cNvPr>
          <p:cNvSpPr/>
          <p:nvPr/>
        </p:nvSpPr>
        <p:spPr>
          <a:xfrm>
            <a:off x="9321800" y="3975100"/>
            <a:ext cx="1793572" cy="27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04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4" y="617220"/>
            <a:ext cx="3039951" cy="28087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57" y="3788323"/>
            <a:ext cx="2859792" cy="2452457"/>
          </a:xfrm>
          <a:prstGeom prst="rect">
            <a:avLst/>
          </a:prstGeom>
        </p:spPr>
      </p:pic>
      <p:sp>
        <p:nvSpPr>
          <p:cNvPr id="16" name="Ellipse 15"/>
          <p:cNvSpPr/>
          <p:nvPr/>
        </p:nvSpPr>
        <p:spPr>
          <a:xfrm>
            <a:off x="1164505" y="2480310"/>
            <a:ext cx="1470961" cy="666750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05948" y="2623221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Quark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GPDs</a:t>
            </a:r>
            <a:endParaRPr lang="fr-FR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428494" y="1968500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776E64"/>
                </a:solidFill>
                <a:latin typeface="Times New Roman" pitchFamily="18" charset="0"/>
              </a:rPr>
              <a:t>DVCS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3225178" y="515046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776E64"/>
                </a:solidFill>
                <a:latin typeface="Times New Roman" pitchFamily="18" charset="0"/>
              </a:rPr>
              <a:t>DVMP</a:t>
            </a: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4E7A846B-076C-2C13-F4A8-0E85C909AC1B}"/>
              </a:ext>
            </a:extLst>
          </p:cNvPr>
          <p:cNvSpPr txBox="1">
            <a:spLocks/>
          </p:cNvSpPr>
          <p:nvPr/>
        </p:nvSpPr>
        <p:spPr>
          <a:xfrm>
            <a:off x="1771420" y="17295"/>
            <a:ext cx="10402957" cy="688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3600" b="1" dirty="0"/>
              <a:t>Universality of GPDs</a:t>
            </a:r>
          </a:p>
        </p:txBody>
      </p:sp>
      <p:sp>
        <p:nvSpPr>
          <p:cNvPr id="36" name="Ellipse 14">
            <a:extLst>
              <a:ext uri="{FF2B5EF4-FFF2-40B4-BE49-F238E27FC236}">
                <a16:creationId xmlns:a16="http://schemas.microsoft.com/office/drawing/2014/main" id="{1AE9F28C-35E6-31A3-8FAD-FB31274EBD60}"/>
              </a:ext>
            </a:extLst>
          </p:cNvPr>
          <p:cNvSpPr/>
          <p:nvPr/>
        </p:nvSpPr>
        <p:spPr>
          <a:xfrm>
            <a:off x="1057310" y="5381296"/>
            <a:ext cx="1623524" cy="631785"/>
          </a:xfrm>
          <a:prstGeom prst="ellipse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ZoneTexte 16">
            <a:extLst>
              <a:ext uri="{FF2B5EF4-FFF2-40B4-BE49-F238E27FC236}">
                <a16:creationId xmlns:a16="http://schemas.microsoft.com/office/drawing/2014/main" id="{8996B96E-4F79-465C-2A57-E11B893982FF}"/>
              </a:ext>
            </a:extLst>
          </p:cNvPr>
          <p:cNvSpPr txBox="1"/>
          <p:nvPr/>
        </p:nvSpPr>
        <p:spPr>
          <a:xfrm>
            <a:off x="1184928" y="5511918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srgbClr val="000000"/>
                </a:solidFill>
                <a:latin typeface="Arial"/>
              </a:rPr>
              <a:t>Quark </a:t>
            </a:r>
            <a:r>
              <a:rPr lang="fr-FR" sz="1600" dirty="0" err="1">
                <a:solidFill>
                  <a:srgbClr val="000000"/>
                </a:solidFill>
                <a:latin typeface="Arial"/>
              </a:rPr>
              <a:t>GPDs</a:t>
            </a:r>
            <a:endParaRPr lang="fr-FR" sz="16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D759423-F556-AE58-72E2-5BCC8988EFE6}"/>
              </a:ext>
            </a:extLst>
          </p:cNvPr>
          <p:cNvGrpSpPr/>
          <p:nvPr/>
        </p:nvGrpSpPr>
        <p:grpSpPr>
          <a:xfrm>
            <a:off x="8968591" y="958157"/>
            <a:ext cx="5847690" cy="4992168"/>
            <a:chOff x="8968591" y="958157"/>
            <a:chExt cx="5847690" cy="4992168"/>
          </a:xfrm>
        </p:grpSpPr>
        <p:grpSp>
          <p:nvGrpSpPr>
            <p:cNvPr id="34" name="Groupe 33"/>
            <p:cNvGrpSpPr/>
            <p:nvPr/>
          </p:nvGrpSpPr>
          <p:grpSpPr>
            <a:xfrm>
              <a:off x="8968591" y="958157"/>
              <a:ext cx="5847690" cy="4992168"/>
              <a:chOff x="6239076" y="816943"/>
              <a:chExt cx="5847690" cy="4992168"/>
            </a:xfrm>
          </p:grpSpPr>
          <p:grpSp>
            <p:nvGrpSpPr>
              <p:cNvPr id="23" name="Groupe 22"/>
              <p:cNvGrpSpPr/>
              <p:nvPr/>
            </p:nvGrpSpPr>
            <p:grpSpPr>
              <a:xfrm>
                <a:off x="6239076" y="816943"/>
                <a:ext cx="5847690" cy="4992168"/>
                <a:chOff x="4729234" y="672791"/>
                <a:chExt cx="4762500" cy="3756627"/>
              </a:xfrm>
            </p:grpSpPr>
            <p:grpSp>
              <p:nvGrpSpPr>
                <p:cNvPr id="24" name="Groupe 12"/>
                <p:cNvGrpSpPr/>
                <p:nvPr/>
              </p:nvGrpSpPr>
              <p:grpSpPr>
                <a:xfrm>
                  <a:off x="4729234" y="672791"/>
                  <a:ext cx="4762500" cy="3756627"/>
                  <a:chOff x="4729234" y="672791"/>
                  <a:chExt cx="4762500" cy="3756627"/>
                </a:xfrm>
              </p:grpSpPr>
              <p:pic>
                <p:nvPicPr>
                  <p:cNvPr id="26" name="Image 25" descr="ddvcs_guidal.png"/>
                  <p:cNvPicPr>
                    <a:picLocks noChangeAspect="1"/>
                  </p:cNvPicPr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4729234" y="672791"/>
                    <a:ext cx="4762500" cy="3629025"/>
                  </a:xfrm>
                  <a:prstGeom prst="rect">
                    <a:avLst/>
                  </a:prstGeom>
                </p:spPr>
              </p:pic>
              <p:sp>
                <p:nvSpPr>
                  <p:cNvPr id="27" name="Rectangle 26"/>
                  <p:cNvSpPr/>
                  <p:nvPr/>
                </p:nvSpPr>
                <p:spPr>
                  <a:xfrm>
                    <a:off x="6986062" y="676283"/>
                    <a:ext cx="2497540" cy="375313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25" name="Rectangle 24"/>
                <p:cNvSpPr/>
                <p:nvPr/>
              </p:nvSpPr>
              <p:spPr>
                <a:xfrm>
                  <a:off x="4940131" y="2957417"/>
                  <a:ext cx="1719618" cy="137842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  <a:latin typeface="Arial"/>
                  </a:endParaRPr>
                </a:p>
              </p:txBody>
            </p:sp>
          </p:grpSp>
          <p:sp>
            <p:nvSpPr>
              <p:cNvPr id="30" name="ZoneTexte 29"/>
              <p:cNvSpPr txBox="1"/>
              <p:nvPr/>
            </p:nvSpPr>
            <p:spPr>
              <a:xfrm>
                <a:off x="6442823" y="1361452"/>
                <a:ext cx="4331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b="1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(g)</a:t>
                </a: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6468171" y="3346093"/>
                <a:ext cx="22060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2400" b="1" dirty="0">
                    <a:solidFill>
                      <a:srgbClr val="776E64"/>
                    </a:solidFill>
                    <a:latin typeface="Times New Roman" pitchFamily="18" charset="0"/>
                  </a:rPr>
                  <a:t>(TCS), DDVCS</a:t>
                </a:r>
              </a:p>
            </p:txBody>
          </p:sp>
        </p:grpSp>
        <p:sp>
          <p:nvSpPr>
            <p:cNvPr id="10" name="Ellipse 14">
              <a:extLst>
                <a:ext uri="{FF2B5EF4-FFF2-40B4-BE49-F238E27FC236}">
                  <a16:creationId xmlns:a16="http://schemas.microsoft.com/office/drawing/2014/main" id="{2DDCE4CB-07E3-A7CD-C141-75BED40E0ED2}"/>
                </a:ext>
              </a:extLst>
            </p:cNvPr>
            <p:cNvSpPr/>
            <p:nvPr/>
          </p:nvSpPr>
          <p:spPr>
            <a:xfrm>
              <a:off x="9499055" y="2392798"/>
              <a:ext cx="1610381" cy="76884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8" name="ZoneTexte 16">
              <a:extLst>
                <a:ext uri="{FF2B5EF4-FFF2-40B4-BE49-F238E27FC236}">
                  <a16:creationId xmlns:a16="http://schemas.microsoft.com/office/drawing/2014/main" id="{C85D2803-AC49-03C8-4EBA-71976EA247F0}"/>
                </a:ext>
              </a:extLst>
            </p:cNvPr>
            <p:cNvSpPr txBox="1"/>
            <p:nvPr/>
          </p:nvSpPr>
          <p:spPr>
            <a:xfrm>
              <a:off x="9626490" y="2623221"/>
              <a:ext cx="13484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latin typeface="Arial"/>
                </a:rPr>
                <a:t>Quark </a:t>
              </a:r>
              <a:r>
                <a:rPr lang="fr-FR" sz="1600" dirty="0" err="1">
                  <a:solidFill>
                    <a:srgbClr val="000000"/>
                  </a:solidFill>
                  <a:latin typeface="Arial"/>
                </a:rPr>
                <a:t>GPDs</a:t>
              </a:r>
              <a:endParaRPr lang="fr-FR" sz="16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CF7B00C-A0BC-06B7-4192-233CDCB95CCC}"/>
              </a:ext>
            </a:extLst>
          </p:cNvPr>
          <p:cNvSpPr/>
          <p:nvPr/>
        </p:nvSpPr>
        <p:spPr>
          <a:xfrm>
            <a:off x="1063249" y="3204314"/>
            <a:ext cx="1679951" cy="3520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8F0CB6C-D546-9EBE-DB64-647C62C83458}"/>
              </a:ext>
            </a:extLst>
          </p:cNvPr>
          <p:cNvGrpSpPr/>
          <p:nvPr/>
        </p:nvGrpSpPr>
        <p:grpSpPr>
          <a:xfrm>
            <a:off x="4692697" y="617221"/>
            <a:ext cx="2990368" cy="5605534"/>
            <a:chOff x="4692697" y="617221"/>
            <a:chExt cx="2990368" cy="560553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92697" y="617221"/>
              <a:ext cx="2990368" cy="2843693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3841" y="3905986"/>
              <a:ext cx="2766725" cy="2316769"/>
            </a:xfrm>
            <a:prstGeom prst="rect">
              <a:avLst/>
            </a:prstGeom>
          </p:spPr>
        </p:pic>
        <p:sp>
          <p:nvSpPr>
            <p:cNvPr id="15" name="Ellipse 14"/>
            <p:cNvSpPr/>
            <p:nvPr/>
          </p:nvSpPr>
          <p:spPr>
            <a:xfrm>
              <a:off x="5657173" y="2480310"/>
              <a:ext cx="1335520" cy="666750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657122" y="2623221"/>
              <a:ext cx="1335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latin typeface="Arial"/>
                </a:rPr>
                <a:t>Gluon </a:t>
              </a:r>
              <a:r>
                <a:rPr lang="fr-FR" sz="1600" dirty="0" err="1">
                  <a:solidFill>
                    <a:srgbClr val="000000"/>
                  </a:solidFill>
                  <a:latin typeface="Arial"/>
                </a:rPr>
                <a:t>GPDs</a:t>
              </a:r>
              <a:endParaRPr lang="fr-FR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Ellipse 14">
              <a:extLst>
                <a:ext uri="{FF2B5EF4-FFF2-40B4-BE49-F238E27FC236}">
                  <a16:creationId xmlns:a16="http://schemas.microsoft.com/office/drawing/2014/main" id="{0C69CA50-03CD-2770-6A12-6916DF23CEAC}"/>
                </a:ext>
              </a:extLst>
            </p:cNvPr>
            <p:cNvSpPr/>
            <p:nvPr/>
          </p:nvSpPr>
          <p:spPr>
            <a:xfrm>
              <a:off x="5545621" y="5378224"/>
              <a:ext cx="1558625" cy="565725"/>
            </a:xfrm>
            <a:prstGeom prst="ellipse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657122" y="5502286"/>
              <a:ext cx="1335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srgbClr val="000000"/>
                  </a:solidFill>
                  <a:latin typeface="Arial"/>
                </a:rPr>
                <a:t>Gluon </a:t>
              </a:r>
              <a:r>
                <a:rPr lang="fr-FR" sz="1600" dirty="0" err="1">
                  <a:solidFill>
                    <a:srgbClr val="000000"/>
                  </a:solidFill>
                  <a:latin typeface="Arial"/>
                </a:rPr>
                <a:t>GPDs</a:t>
              </a:r>
              <a:endParaRPr lang="fr-FR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7FD6021-5D60-2896-E5C2-194499B44D87}"/>
                </a:ext>
              </a:extLst>
            </p:cNvPr>
            <p:cNvSpPr/>
            <p:nvPr/>
          </p:nvSpPr>
          <p:spPr>
            <a:xfrm>
              <a:off x="5118537" y="4611044"/>
              <a:ext cx="283780" cy="42681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056527E-796D-D382-BD82-01AB13B186F6}"/>
                </a:ext>
              </a:extLst>
            </p:cNvPr>
            <p:cNvSpPr/>
            <p:nvPr/>
          </p:nvSpPr>
          <p:spPr>
            <a:xfrm>
              <a:off x="5473708" y="3188946"/>
              <a:ext cx="1679951" cy="35200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9BE643-DBE0-6AC3-5ECD-0F68D959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92765-1BFF-10B9-C43E-91E6E7EC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4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609600" y="2209800"/>
            <a:ext cx="241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b="1" i="1">
                <a:latin typeface="Times New Roman" pitchFamily="18" charset="0"/>
              </a:rPr>
              <a:t> </a:t>
            </a:r>
            <a:endParaRPr lang="el-GR" altLang="fr-FR" b="1">
              <a:latin typeface="Times New Roman" pitchFamily="18" charset="0"/>
              <a:cs typeface="Times New Roman" pitchFamily="18" charset="0"/>
            </a:endParaRPr>
          </a:p>
          <a:p>
            <a:endParaRPr lang="fr-FR" altLang="fr-FR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-306388" y="1179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 altLang="fr-FR"/>
          </a:p>
        </p:txBody>
      </p:sp>
      <p:sp>
        <p:nvSpPr>
          <p:cNvPr id="187" name="Title 1"/>
          <p:cNvSpPr txBox="1">
            <a:spLocks/>
          </p:cNvSpPr>
          <p:nvPr/>
        </p:nvSpPr>
        <p:spPr>
          <a:xfrm>
            <a:off x="3164488" y="9456"/>
            <a:ext cx="9023089" cy="70708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600" kern="1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defRPr>
            </a:lvl1pPr>
          </a:lstStyle>
          <a:p>
            <a:pPr algn="r"/>
            <a:r>
              <a:rPr lang="en-US" b="1" dirty="0">
                <a:solidFill>
                  <a:srgbClr val="0068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DVCS/DVMP : same GPDs??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3585" y="3057534"/>
            <a:ext cx="4124960" cy="696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6848"/>
                </a:solidFill>
              </a:rPr>
              <a:t>Chiral even GPDs: 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 err="1"/>
              <a:t>helicity</a:t>
            </a:r>
            <a:r>
              <a:rPr lang="en-US" sz="2000" dirty="0"/>
              <a:t> of the </a:t>
            </a:r>
            <a:r>
              <a:rPr lang="en-US" sz="2000" dirty="0" err="1"/>
              <a:t>parton</a:t>
            </a:r>
            <a:r>
              <a:rPr lang="en-US" sz="2000" dirty="0"/>
              <a:t> is conserved)  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7641387" y="3175434"/>
            <a:ext cx="347563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Chiral even GPDs</a:t>
            </a:r>
          </a:p>
          <a:p>
            <a:pPr algn="ctr"/>
            <a:r>
              <a:rPr lang="en-US" sz="2000" dirty="0"/>
              <a:t>+</a:t>
            </a:r>
          </a:p>
          <a:p>
            <a:pPr algn="ctr"/>
            <a:r>
              <a:rPr lang="en-US" sz="2000" b="1" dirty="0">
                <a:solidFill>
                  <a:srgbClr val="006848"/>
                </a:solidFill>
              </a:rPr>
              <a:t>Chiral-odd GPDs: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(helicity of the </a:t>
            </a:r>
            <a:r>
              <a:rPr lang="en-US" sz="2000" dirty="0" err="1">
                <a:solidFill>
                  <a:srgbClr val="000000"/>
                </a:solidFill>
              </a:rPr>
              <a:t>parton</a:t>
            </a:r>
            <a:r>
              <a:rPr lang="en-US" sz="2000" dirty="0">
                <a:solidFill>
                  <a:srgbClr val="000000"/>
                </a:solidFill>
              </a:rPr>
              <a:t> can flip)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pPr algn="ctr"/>
            <a:endParaRPr lang="en-US" sz="2000" b="1" dirty="0">
              <a:solidFill>
                <a:srgbClr val="006848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33C7BE-99FB-069A-9EB7-44DDE6983985}"/>
              </a:ext>
            </a:extLst>
          </p:cNvPr>
          <p:cNvGrpSpPr/>
          <p:nvPr/>
        </p:nvGrpSpPr>
        <p:grpSpPr>
          <a:xfrm>
            <a:off x="1355835" y="641648"/>
            <a:ext cx="3440461" cy="2430035"/>
            <a:chOff x="2089493" y="703313"/>
            <a:chExt cx="3440461" cy="2430035"/>
          </a:xfrm>
        </p:grpSpPr>
        <p:pic>
          <p:nvPicPr>
            <p:cNvPr id="35" name="Picture 34" descr="u1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493" y="703313"/>
              <a:ext cx="3440461" cy="2430035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C45A885-5BFC-C44A-9261-78788AF3AF1F}"/>
                </a:ext>
              </a:extLst>
            </p:cNvPr>
            <p:cNvSpPr/>
            <p:nvPr/>
          </p:nvSpPr>
          <p:spPr>
            <a:xfrm>
              <a:off x="4608387" y="1829362"/>
              <a:ext cx="297086" cy="26417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0A252B7-88E2-3A44-A17D-E37E35FC8F6A}"/>
                </a:ext>
              </a:extLst>
            </p:cNvPr>
            <p:cNvSpPr/>
            <p:nvPr/>
          </p:nvSpPr>
          <p:spPr>
            <a:xfrm>
              <a:off x="3200397" y="1858513"/>
              <a:ext cx="297086" cy="26417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DF1609-BAAA-C355-E72E-FC6107D7A6C5}"/>
              </a:ext>
            </a:extLst>
          </p:cNvPr>
          <p:cNvGrpSpPr/>
          <p:nvPr/>
        </p:nvGrpSpPr>
        <p:grpSpPr>
          <a:xfrm>
            <a:off x="7519148" y="803920"/>
            <a:ext cx="3480179" cy="2250032"/>
            <a:chOff x="6360760" y="803920"/>
            <a:chExt cx="3480179" cy="2250032"/>
          </a:xfrm>
        </p:grpSpPr>
        <p:pic>
          <p:nvPicPr>
            <p:cNvPr id="36" name="Picture 35" descr="u2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760" y="803920"/>
              <a:ext cx="3480179" cy="2250032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327F5E7-2E08-AC42-B0F1-7DB5DCF27A6C}"/>
                </a:ext>
              </a:extLst>
            </p:cNvPr>
            <p:cNvSpPr/>
            <p:nvPr/>
          </p:nvSpPr>
          <p:spPr>
            <a:xfrm>
              <a:off x="7448281" y="1869643"/>
              <a:ext cx="297086" cy="26417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F783F0-51AB-1848-85A1-EA43495983F1}"/>
                </a:ext>
              </a:extLst>
            </p:cNvPr>
            <p:cNvSpPr/>
            <p:nvPr/>
          </p:nvSpPr>
          <p:spPr>
            <a:xfrm>
              <a:off x="8905970" y="1869643"/>
              <a:ext cx="297086" cy="26417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2" name="Line 7"/>
          <p:cNvSpPr>
            <a:spLocks noChangeShapeType="1"/>
          </p:cNvSpPr>
          <p:nvPr/>
        </p:nvSpPr>
        <p:spPr bwMode="auto">
          <a:xfrm flipV="1">
            <a:off x="1524000" y="1869643"/>
            <a:ext cx="9732579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9C8629-4A3A-A14C-B60D-8DB28BCA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6" name="Text Box 150">
            <a:extLst>
              <a:ext uri="{FF2B5EF4-FFF2-40B4-BE49-F238E27FC236}">
                <a16:creationId xmlns:a16="http://schemas.microsoft.com/office/drawing/2014/main" id="{BF14C061-AA4A-9640-0A1C-3A1D5D3E1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1" y="6092906"/>
            <a:ext cx="2339102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conserve nucleon spin</a:t>
            </a:r>
          </a:p>
        </p:txBody>
      </p:sp>
      <p:sp>
        <p:nvSpPr>
          <p:cNvPr id="10" name="Text Box 151">
            <a:extLst>
              <a:ext uri="{FF2B5EF4-FFF2-40B4-BE49-F238E27FC236}">
                <a16:creationId xmlns:a16="http://schemas.microsoft.com/office/drawing/2014/main" id="{C179A2D9-AC50-1A20-A549-EE199E6A4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1" y="6376623"/>
            <a:ext cx="1813317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flip nucleon spin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0D45E3-CCF9-2370-0A76-40F23B11EFD8}"/>
              </a:ext>
            </a:extLst>
          </p:cNvPr>
          <p:cNvGrpSpPr/>
          <p:nvPr/>
        </p:nvGrpSpPr>
        <p:grpSpPr>
          <a:xfrm>
            <a:off x="801288" y="4096619"/>
            <a:ext cx="4726400" cy="1987386"/>
            <a:chOff x="801288" y="3949973"/>
            <a:chExt cx="4726400" cy="1987386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10C2EE35-177C-563F-F298-5E8A152F8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1288" y="3949973"/>
              <a:ext cx="4726400" cy="1987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9A2B446-A0F1-4D21-39A9-C451A9949781}"/>
                </a:ext>
              </a:extLst>
            </p:cNvPr>
            <p:cNvSpPr/>
            <p:nvPr/>
          </p:nvSpPr>
          <p:spPr>
            <a:xfrm>
              <a:off x="1072056" y="4149045"/>
              <a:ext cx="567559" cy="27334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9CE5E17-8F79-6C39-8F6D-B1B392E86ADE}"/>
                </a:ext>
              </a:extLst>
            </p:cNvPr>
            <p:cNvSpPr/>
            <p:nvPr/>
          </p:nvSpPr>
          <p:spPr>
            <a:xfrm>
              <a:off x="1072056" y="5204720"/>
              <a:ext cx="567559" cy="27334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0CCF121-33E2-C2D5-C1AC-845949FA7E29}"/>
                </a:ext>
              </a:extLst>
            </p:cNvPr>
            <p:cNvSpPr/>
            <p:nvPr/>
          </p:nvSpPr>
          <p:spPr>
            <a:xfrm>
              <a:off x="3497483" y="4149045"/>
              <a:ext cx="567559" cy="27334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F3D3D3A-FC64-4C4A-F4FC-20176772D6EF}"/>
                </a:ext>
              </a:extLst>
            </p:cNvPr>
            <p:cNvSpPr/>
            <p:nvPr/>
          </p:nvSpPr>
          <p:spPr>
            <a:xfrm>
              <a:off x="3497483" y="5204720"/>
              <a:ext cx="567559" cy="27334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89D64A7-D4C5-2A40-E468-26BC920F3DED}"/>
                </a:ext>
              </a:extLst>
            </p:cNvPr>
            <p:cNvSpPr/>
            <p:nvPr/>
          </p:nvSpPr>
          <p:spPr>
            <a:xfrm>
              <a:off x="2284575" y="4149045"/>
              <a:ext cx="567559" cy="2733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133E848-1C3A-12B7-5D70-8B2EFED35F5F}"/>
                </a:ext>
              </a:extLst>
            </p:cNvPr>
            <p:cNvSpPr/>
            <p:nvPr/>
          </p:nvSpPr>
          <p:spPr>
            <a:xfrm>
              <a:off x="2284575" y="5204720"/>
              <a:ext cx="567559" cy="2733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DD4C260-FD32-B1B1-BEAD-62536BDAFFC3}"/>
                </a:ext>
              </a:extLst>
            </p:cNvPr>
            <p:cNvSpPr/>
            <p:nvPr/>
          </p:nvSpPr>
          <p:spPr>
            <a:xfrm>
              <a:off x="4725961" y="4149045"/>
              <a:ext cx="567559" cy="2733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7AE8A84-DB5F-15C1-6760-A79C1539221F}"/>
                </a:ext>
              </a:extLst>
            </p:cNvPr>
            <p:cNvSpPr/>
            <p:nvPr/>
          </p:nvSpPr>
          <p:spPr>
            <a:xfrm>
              <a:off x="4725961" y="5204720"/>
              <a:ext cx="567559" cy="27334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</p:grpSp>
      <p:sp>
        <p:nvSpPr>
          <p:cNvPr id="23" name="Left Brace 22">
            <a:extLst>
              <a:ext uri="{FF2B5EF4-FFF2-40B4-BE49-F238E27FC236}">
                <a16:creationId xmlns:a16="http://schemas.microsoft.com/office/drawing/2014/main" id="{E506692B-CC82-5CD0-2202-4FD302E8979B}"/>
              </a:ext>
            </a:extLst>
          </p:cNvPr>
          <p:cNvSpPr/>
          <p:nvPr/>
        </p:nvSpPr>
        <p:spPr>
          <a:xfrm rot="16200000">
            <a:off x="4229040" y="4935456"/>
            <a:ext cx="294290" cy="241959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150">
            <a:extLst>
              <a:ext uri="{FF2B5EF4-FFF2-40B4-BE49-F238E27FC236}">
                <a16:creationId xmlns:a16="http://schemas.microsoft.com/office/drawing/2014/main" id="{8676F4D2-D500-5D4C-589F-5DC2F0CB4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895" y="6279521"/>
            <a:ext cx="2518638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ln>
                  <a:solidFill>
                    <a:schemeClr val="accent1"/>
                  </a:solidFill>
                </a:ln>
                <a:solidFill>
                  <a:srgbClr val="006848"/>
                </a:solidFill>
                <a:latin typeface="Times New Roman" pitchFamily="18" charset="0"/>
              </a:rPr>
              <a:t>parton</a:t>
            </a:r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rgbClr val="006848"/>
                </a:solidFill>
                <a:latin typeface="Times New Roman" pitchFamily="18" charset="0"/>
              </a:rPr>
              <a:t> helicity sensitive</a:t>
            </a:r>
          </a:p>
        </p:txBody>
      </p:sp>
    </p:spTree>
    <p:extLst>
      <p:ext uri="{BB962C8B-B14F-4D97-AF65-F5344CB8AC3E}">
        <p14:creationId xmlns:p14="http://schemas.microsoft.com/office/powerpoint/2010/main" val="23939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55320" y="491638"/>
            <a:ext cx="9325874" cy="5744919"/>
            <a:chOff x="10443" y="995447"/>
            <a:chExt cx="9144000" cy="5603015"/>
          </a:xfrm>
        </p:grpSpPr>
        <p:pic>
          <p:nvPicPr>
            <p:cNvPr id="10" name="Picture 9" descr="y15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43" y="1187656"/>
              <a:ext cx="9144000" cy="5410806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457200" y="995447"/>
              <a:ext cx="8466566" cy="2908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FFFFFF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7200" y="1502546"/>
              <a:ext cx="2723322" cy="5112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FFFFFF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u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616" y="1027667"/>
            <a:ext cx="2734886" cy="3200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1172" y="20362"/>
            <a:ext cx="9770828" cy="696049"/>
          </a:xfrm>
        </p:spPr>
        <p:txBody>
          <a:bodyPr>
            <a:normAutofit/>
          </a:bodyPr>
          <a:lstStyle/>
          <a:p>
            <a:pPr algn="r"/>
            <a:r>
              <a:rPr lang="en-US" b="1" spc="-150" dirty="0"/>
              <a:t>Sensitivity to different GPDs </a:t>
            </a:r>
            <a:r>
              <a:rPr lang="en-US" sz="2400" b="1" spc="-150" dirty="0"/>
              <a:t>(at leading order and twist)</a:t>
            </a:r>
            <a:endParaRPr lang="en-US" b="1" spc="-1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AB2F0-8F92-434C-A6A4-66D9BE354800}"/>
              </a:ext>
            </a:extLst>
          </p:cNvPr>
          <p:cNvSpPr txBox="1"/>
          <p:nvPr/>
        </p:nvSpPr>
        <p:spPr>
          <a:xfrm rot="16200000">
            <a:off x="-825797" y="3122588"/>
            <a:ext cx="2531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Slide from M. </a:t>
            </a:r>
            <a:r>
              <a:rPr lang="en-US" sz="1400" dirty="0" err="1"/>
              <a:t>Vanderhaeghen</a:t>
            </a:r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32F603-E755-8B4C-A049-88B05D3D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0763A4-89D9-0D45-85A4-EE8D5F29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53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4428" y="0"/>
            <a:ext cx="9144000" cy="787803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The DVCS program worldwide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147178" y="3073836"/>
            <a:ext cx="4897677" cy="3658977"/>
            <a:chOff x="4527171" y="3199023"/>
            <a:chExt cx="4615462" cy="3533285"/>
          </a:xfrm>
        </p:grpSpPr>
        <p:pic>
          <p:nvPicPr>
            <p:cNvPr id="5" name="Picture 4" descr="u6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48" y="3199023"/>
              <a:ext cx="4580185" cy="3533285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527171" y="3199023"/>
              <a:ext cx="411559" cy="3754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477" y="3171642"/>
            <a:ext cx="5954901" cy="29175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000" b="1" dirty="0"/>
              <a:t>In the valence region (</a:t>
            </a:r>
            <a:r>
              <a:rPr lang="en-US" sz="2000" b="1" dirty="0" err="1"/>
              <a:t>JLab</a:t>
            </a:r>
            <a:r>
              <a:rPr lang="en-US" sz="2000" b="1" dirty="0"/>
              <a:t> 6 and </a:t>
            </a:r>
            <a:r>
              <a:rPr lang="en-US" sz="2000" b="1" dirty="0" err="1"/>
              <a:t>JLab</a:t>
            </a:r>
            <a:r>
              <a:rPr lang="en-US" sz="2000" b="1" dirty="0"/>
              <a:t> 12)</a:t>
            </a:r>
          </a:p>
          <a:p>
            <a:pPr>
              <a:buNone/>
            </a:pPr>
            <a:r>
              <a:rPr lang="en-US" sz="1800" dirty="0">
                <a:solidFill>
                  <a:schemeClr val="tx1"/>
                </a:solidFill>
              </a:rPr>
              <a:t>Partially complimentary, overlapping</a:t>
            </a:r>
          </a:p>
          <a:p>
            <a:r>
              <a:rPr lang="en-US" sz="2000" dirty="0"/>
              <a:t>Hall A/C: </a:t>
            </a:r>
            <a:r>
              <a:rPr lang="en-US" sz="2000" dirty="0">
                <a:solidFill>
                  <a:srgbClr val="008000"/>
                </a:solidFill>
              </a:rPr>
              <a:t>Test the validity of the formalism</a:t>
            </a:r>
            <a:endParaRPr lang="en-US" sz="2000" dirty="0"/>
          </a:p>
          <a:p>
            <a:pPr lvl="1"/>
            <a:r>
              <a:rPr lang="en-US" sz="1800" dirty="0"/>
              <a:t>high accuracy (~5%)</a:t>
            </a:r>
          </a:p>
          <a:p>
            <a:pPr lvl="1"/>
            <a:r>
              <a:rPr lang="en-US" sz="1800" dirty="0"/>
              <a:t>limited kinematic</a:t>
            </a:r>
          </a:p>
          <a:p>
            <a:r>
              <a:rPr lang="en-US" sz="2000" dirty="0">
                <a:solidFill>
                  <a:schemeClr val="tx1"/>
                </a:solidFill>
              </a:rPr>
              <a:t>Hall B: Map the GPDS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limited accuracy (15+%)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wide kinematic range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3477" y="768805"/>
            <a:ext cx="10815144" cy="5056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None/>
            </a:pPr>
            <a:r>
              <a:rPr lang="en-US" sz="2000" b="1" dirty="0"/>
              <a:t>Experimental timeline</a:t>
            </a:r>
          </a:p>
          <a:p>
            <a:r>
              <a:rPr lang="en-US" sz="1800" dirty="0"/>
              <a:t>Pioneering results from non-dedicated experiments (Hall B and Hermes): ~2001</a:t>
            </a:r>
          </a:p>
          <a:p>
            <a:r>
              <a:rPr lang="en-US" sz="1800" dirty="0"/>
              <a:t>First round of dedicated experiments (Hall A/B, Hermes, H1&amp;ZEUS): ~ 2005</a:t>
            </a:r>
          </a:p>
          <a:p>
            <a:r>
              <a:rPr lang="en-US" sz="1800" dirty="0"/>
              <a:t>Second round of dedicated experiments (Halls A/B): ~2010</a:t>
            </a:r>
          </a:p>
          <a:p>
            <a:r>
              <a:rPr lang="en-US" sz="1800" dirty="0"/>
              <a:t>Compelling  DVCS program at JLab-12 </a:t>
            </a:r>
            <a:r>
              <a:rPr lang="en-US" sz="1800" dirty="0" err="1"/>
              <a:t>GeV</a:t>
            </a:r>
            <a:r>
              <a:rPr lang="en-US" sz="1800" dirty="0"/>
              <a:t> and Compass: 2015 and later</a:t>
            </a:r>
          </a:p>
          <a:p>
            <a:r>
              <a:rPr lang="en-US" sz="1800" dirty="0"/>
              <a:t>EIC program</a:t>
            </a:r>
            <a:r>
              <a:rPr lang="is-IS" sz="1800" dirty="0"/>
              <a:t>… </a:t>
            </a: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B24E0-F7FE-D810-FA7F-AA15E24E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FC0AD-F49B-2E79-5B1D-3BD1E835D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83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901" y="0"/>
            <a:ext cx="8686800" cy="691118"/>
          </a:xfrm>
        </p:spPr>
        <p:txBody>
          <a:bodyPr>
            <a:normAutofit/>
          </a:bodyPr>
          <a:lstStyle/>
          <a:p>
            <a:pPr algn="l"/>
            <a:r>
              <a:rPr lang="en-US" sz="3200" spc="-150" dirty="0"/>
              <a:t>DVCS Hall </a:t>
            </a:r>
            <a:r>
              <a:rPr lang="en-US" sz="3200" spc="-150" dirty="0" err="1"/>
              <a:t>A@Jlab</a:t>
            </a:r>
            <a:r>
              <a:rPr lang="en-US" sz="3200" spc="-150" dirty="0"/>
              <a:t>  1rst generation</a:t>
            </a:r>
            <a:endParaRPr lang="en-US" sz="3200" b="1" spc="-150" dirty="0"/>
          </a:p>
        </p:txBody>
      </p:sp>
      <p:pic>
        <p:nvPicPr>
          <p:cNvPr id="3" name="Picture 2" descr="u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65" y="1090650"/>
            <a:ext cx="4195347" cy="5040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67" y="776584"/>
            <a:ext cx="4360544" cy="228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77718" y="186235"/>
            <a:ext cx="3785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PRC C92, Nov ‘15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46A4D6-A417-8B4B-B6A6-806056782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770" y="1022408"/>
            <a:ext cx="4250291" cy="1620000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:a16="http://schemas.microsoft.com/office/drawing/2014/main" id="{D42EB4A4-6DA6-0347-8C7F-6DBB3890E04E}"/>
              </a:ext>
            </a:extLst>
          </p:cNvPr>
          <p:cNvSpPr/>
          <p:nvPr/>
        </p:nvSpPr>
        <p:spPr>
          <a:xfrm>
            <a:off x="4757996" y="1728440"/>
            <a:ext cx="312235" cy="30108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41EAD6-437C-0143-A8E9-5F3505C3FA13}"/>
              </a:ext>
            </a:extLst>
          </p:cNvPr>
          <p:cNvCxnSpPr>
            <a:cxnSpLocks/>
          </p:cNvCxnSpPr>
          <p:nvPr/>
        </p:nvCxnSpPr>
        <p:spPr>
          <a:xfrm>
            <a:off x="5090841" y="1888462"/>
            <a:ext cx="1763443" cy="3378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D745B9-E22F-854D-A2A7-AD7226BC2C53}"/>
              </a:ext>
            </a:extLst>
          </p:cNvPr>
          <p:cNvCxnSpPr>
            <a:cxnSpLocks/>
          </p:cNvCxnSpPr>
          <p:nvPr/>
        </p:nvCxnSpPr>
        <p:spPr>
          <a:xfrm flipV="1">
            <a:off x="4857510" y="1523012"/>
            <a:ext cx="1717537" cy="1181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D3775F-1FED-1145-B050-CBCA593C3901}"/>
              </a:ext>
            </a:extLst>
          </p:cNvPr>
          <p:cNvCxnSpPr>
            <a:cxnSpLocks/>
          </p:cNvCxnSpPr>
          <p:nvPr/>
        </p:nvCxnSpPr>
        <p:spPr>
          <a:xfrm flipV="1">
            <a:off x="4757995" y="2538779"/>
            <a:ext cx="2096288" cy="16763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881C2C0-5E9D-504B-BAB6-2D5F4734CC12}"/>
              </a:ext>
            </a:extLst>
          </p:cNvPr>
          <p:cNvSpPr txBox="1"/>
          <p:nvPr/>
        </p:nvSpPr>
        <p:spPr>
          <a:xfrm>
            <a:off x="7147426" y="2800272"/>
            <a:ext cx="728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LT/LO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A8A1D0-E81D-984E-B5C4-A2E7474F8AC4}"/>
              </a:ext>
            </a:extLst>
          </p:cNvPr>
          <p:cNvSpPr txBox="1"/>
          <p:nvPr/>
        </p:nvSpPr>
        <p:spPr>
          <a:xfrm>
            <a:off x="8311804" y="2800272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HT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DAACA7-A26F-E146-B6A5-E2207501C435}"/>
              </a:ext>
            </a:extLst>
          </p:cNvPr>
          <p:cNvSpPr/>
          <p:nvPr/>
        </p:nvSpPr>
        <p:spPr>
          <a:xfrm>
            <a:off x="8961326" y="5943293"/>
            <a:ext cx="486501" cy="32677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B4EC874-A0E2-6940-90E0-B6E080A4201B}"/>
              </a:ext>
            </a:extLst>
          </p:cNvPr>
          <p:cNvSpPr txBox="1"/>
          <p:nvPr/>
        </p:nvSpPr>
        <p:spPr>
          <a:xfrm>
            <a:off x="9332264" y="2800272"/>
            <a:ext cx="591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FF00"/>
                </a:solidFill>
              </a:rPr>
              <a:t>NLO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80F431-E744-E64E-8D3C-D9960EC41D1F}"/>
              </a:ext>
            </a:extLst>
          </p:cNvPr>
          <p:cNvGrpSpPr/>
          <p:nvPr/>
        </p:nvGrpSpPr>
        <p:grpSpPr>
          <a:xfrm>
            <a:off x="6700019" y="3539041"/>
            <a:ext cx="3242776" cy="2160000"/>
            <a:chOff x="5230296" y="4097376"/>
            <a:chExt cx="3242776" cy="216000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67B3C10-413B-4146-BF3E-3FA2B26AF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0296" y="4097376"/>
              <a:ext cx="3242776" cy="2160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F3FF134-1D06-374C-9642-6FCD1B70CE97}"/>
                </a:ext>
              </a:extLst>
            </p:cNvPr>
            <p:cNvSpPr txBox="1"/>
            <p:nvPr/>
          </p:nvSpPr>
          <p:spPr>
            <a:xfrm>
              <a:off x="5453188" y="4129604"/>
              <a:ext cx="11212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i="1" dirty="0">
                  <a:solidFill>
                    <a:srgbClr val="FF0000"/>
                  </a:solidFill>
                </a:rPr>
                <a:t>S</a:t>
              </a:r>
              <a:r>
                <a:rPr lang="fr-FR" i="1" baseline="-25000" dirty="0">
                  <a:solidFill>
                    <a:srgbClr val="FF0000"/>
                  </a:solidFill>
                </a:rPr>
                <a:t>1 </a:t>
              </a:r>
              <a:r>
                <a:rPr lang="fr-FR" i="1" baseline="30000" dirty="0">
                  <a:solidFill>
                    <a:srgbClr val="FF0000"/>
                  </a:solidFill>
                </a:rPr>
                <a:t>I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9A7994F-ADCE-2141-AA9F-8656E0B721C3}"/>
              </a:ext>
            </a:extLst>
          </p:cNvPr>
          <p:cNvSpPr txBox="1"/>
          <p:nvPr/>
        </p:nvSpPr>
        <p:spPr>
          <a:xfrm>
            <a:off x="1854560" y="6084350"/>
            <a:ext cx="842450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dirty="0"/>
              <a:t>No Q</a:t>
            </a:r>
            <a:r>
              <a:rPr lang="en-US" sz="2000" baseline="30000" dirty="0"/>
              <a:t>2</a:t>
            </a:r>
            <a:r>
              <a:rPr lang="en-US" sz="2000" dirty="0"/>
              <a:t> dependence within this limited range =&gt; leading twist dominance</a:t>
            </a:r>
          </a:p>
          <a:p>
            <a:pPr algn="ctr">
              <a:buNone/>
            </a:pPr>
            <a:r>
              <a:rPr lang="en-US" sz="2000" dirty="0"/>
              <a:t>Needs to be checked over a larger Q</a:t>
            </a:r>
            <a:r>
              <a:rPr lang="en-US" sz="2000" baseline="30000" dirty="0"/>
              <a:t>2</a:t>
            </a:r>
            <a:r>
              <a:rPr lang="en-US" sz="2000" dirty="0"/>
              <a:t> bite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CADF569-CB17-F84B-BD93-23F37EA9EFF1}"/>
              </a:ext>
            </a:extLst>
          </p:cNvPr>
          <p:cNvCxnSpPr/>
          <p:nvPr/>
        </p:nvCxnSpPr>
        <p:spPr>
          <a:xfrm>
            <a:off x="7789206" y="1641158"/>
            <a:ext cx="5225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B2B9806-E9CD-A440-AD9B-8556071749BC}"/>
              </a:ext>
            </a:extLst>
          </p:cNvPr>
          <p:cNvCxnSpPr>
            <a:cxnSpLocks/>
          </p:cNvCxnSpPr>
          <p:nvPr/>
        </p:nvCxnSpPr>
        <p:spPr>
          <a:xfrm>
            <a:off x="7754791" y="2349143"/>
            <a:ext cx="204725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1251903-148B-3E4D-BB7D-1F93D8EEFFD7}"/>
              </a:ext>
            </a:extLst>
          </p:cNvPr>
          <p:cNvCxnSpPr>
            <a:cxnSpLocks/>
          </p:cNvCxnSpPr>
          <p:nvPr/>
        </p:nvCxnSpPr>
        <p:spPr>
          <a:xfrm flipV="1">
            <a:off x="7789205" y="2642409"/>
            <a:ext cx="1543058" cy="14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FA22C4-0441-1448-B270-2FD9081CA23F}"/>
              </a:ext>
            </a:extLst>
          </p:cNvPr>
          <p:cNvCxnSpPr>
            <a:cxnSpLocks/>
          </p:cNvCxnSpPr>
          <p:nvPr/>
        </p:nvCxnSpPr>
        <p:spPr>
          <a:xfrm flipV="1">
            <a:off x="4688584" y="1953626"/>
            <a:ext cx="1886462" cy="20647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348518-9B73-E94A-8392-3C9AE22F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97D13F-46CD-B55C-B04E-1F068FA6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38390602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901" y="0"/>
            <a:ext cx="8686800" cy="691118"/>
          </a:xfrm>
        </p:spPr>
        <p:txBody>
          <a:bodyPr>
            <a:normAutofit/>
          </a:bodyPr>
          <a:lstStyle/>
          <a:p>
            <a:r>
              <a:rPr lang="en-US" sz="3200" spc="-150" dirty="0"/>
              <a:t>Hall A E00-110: cross section </a:t>
            </a:r>
            <a:r>
              <a:rPr lang="en-US" sz="3200" b="1" spc="-150" dirty="0"/>
              <a:t>Q</a:t>
            </a:r>
            <a:r>
              <a:rPr lang="en-US" sz="3200" b="1" spc="-150" baseline="30000" dirty="0"/>
              <a:t>2</a:t>
            </a:r>
            <a:r>
              <a:rPr lang="en-US" sz="3200" b="1" spc="-150" dirty="0"/>
              <a:t> dependence</a:t>
            </a:r>
          </a:p>
        </p:txBody>
      </p:sp>
      <p:pic>
        <p:nvPicPr>
          <p:cNvPr id="7" name="Picture 6" descr="u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09" y="850261"/>
            <a:ext cx="7154403" cy="46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0733" y="5523249"/>
            <a:ext cx="8093135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dirty="0"/>
              <a:t>No Q</a:t>
            </a:r>
            <a:r>
              <a:rPr lang="en-US" sz="2000" baseline="30000" dirty="0"/>
              <a:t>2</a:t>
            </a:r>
            <a:r>
              <a:rPr lang="en-US" sz="2000" dirty="0"/>
              <a:t> dependence within this limited range =&gt; leading twist dominance</a:t>
            </a:r>
          </a:p>
          <a:p>
            <a:pPr algn="ctr">
              <a:buNone/>
            </a:pPr>
            <a:r>
              <a:rPr lang="en-US" sz="2000" dirty="0"/>
              <a:t>Need to be checked over a larger Q</a:t>
            </a:r>
            <a:r>
              <a:rPr lang="en-US" sz="2000" baseline="30000" dirty="0"/>
              <a:t>2</a:t>
            </a:r>
            <a:r>
              <a:rPr lang="en-US" sz="2000" dirty="0"/>
              <a:t> bite</a:t>
            </a:r>
          </a:p>
        </p:txBody>
      </p:sp>
      <p:sp>
        <p:nvSpPr>
          <p:cNvPr id="6" name="Rectangle 5"/>
          <p:cNvSpPr/>
          <p:nvPr/>
        </p:nvSpPr>
        <p:spPr>
          <a:xfrm>
            <a:off x="8497634" y="665596"/>
            <a:ext cx="1913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PRC C92, Nov ‘15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7F9898-1D84-7A47-98C9-6E26B5DF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7B2AD-5A03-B5DE-EB85-647F944F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3505353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10769"/>
          </a:xfrm>
        </p:spPr>
        <p:txBody>
          <a:bodyPr>
            <a:normAutofit/>
          </a:bodyPr>
          <a:lstStyle/>
          <a:p>
            <a:r>
              <a:rPr lang="en-US" sz="3200" spc="-150" dirty="0"/>
              <a:t>Hall A E00-110 cross sections: </a:t>
            </a:r>
            <a:r>
              <a:rPr lang="en-US" sz="3200" b="1" spc="-150" dirty="0"/>
              <a:t>higher twist corrections</a:t>
            </a:r>
          </a:p>
        </p:txBody>
      </p:sp>
      <p:pic>
        <p:nvPicPr>
          <p:cNvPr id="7" name="Picture 6" descr="u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710770"/>
            <a:ext cx="9443545" cy="57597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66799" y="4902107"/>
            <a:ext cx="10368086" cy="1568407"/>
            <a:chOff x="164624" y="5420554"/>
            <a:chExt cx="8842679" cy="1568407"/>
          </a:xfrm>
        </p:grpSpPr>
        <p:sp>
          <p:nvSpPr>
            <p:cNvPr id="9" name="Rectangle 8"/>
            <p:cNvSpPr/>
            <p:nvPr/>
          </p:nvSpPr>
          <p:spPr>
            <a:xfrm>
              <a:off x="164624" y="5420554"/>
              <a:ext cx="8842679" cy="13386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8695" y="5665522"/>
              <a:ext cx="8583984" cy="132343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Higher twist corrections might be necessary to fully explain experimental data </a:t>
              </a:r>
            </a:p>
            <a:p>
              <a:pPr algn="ctr">
                <a:buNone/>
              </a:pPr>
              <a:r>
                <a:rPr lang="en-US" sz="2000" dirty="0"/>
                <a:t>Confirmation of  the significant deviation from BH =&gt; Need to measure T</a:t>
              </a:r>
              <a:r>
                <a:rPr lang="en-US" sz="2000" baseline="30000" dirty="0"/>
                <a:t>2</a:t>
              </a:r>
              <a:r>
                <a:rPr lang="en-US" sz="2000" baseline="-25000" dirty="0"/>
                <a:t>DVCS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9531540" y="655204"/>
            <a:ext cx="2257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PRC C92, Nov ‘15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2EAD9-C13A-B345-B768-F4BA1D89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9906F-AB7D-2503-9CEB-DB9EB137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2697192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7307781" y="3479291"/>
            <a:ext cx="3476065" cy="3016096"/>
            <a:chOff x="5783780" y="3479291"/>
            <a:chExt cx="3476065" cy="3016096"/>
          </a:xfrm>
        </p:grpSpPr>
        <p:pic>
          <p:nvPicPr>
            <p:cNvPr id="36" name="Picture 35" descr="u6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3780" y="3752187"/>
              <a:ext cx="3476065" cy="274320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6645856" y="347929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F7F7F"/>
                  </a:solidFill>
                </a:rPr>
                <a:t>d</a:t>
              </a:r>
              <a:r>
                <a:rPr lang="en-US" baseline="30000" dirty="0">
                  <a:solidFill>
                    <a:srgbClr val="7F7F7F"/>
                  </a:solidFill>
                </a:rPr>
                <a:t>4</a:t>
              </a:r>
              <a:r>
                <a:rPr lang="en-US" dirty="0">
                  <a:solidFill>
                    <a:srgbClr val="7F7F7F"/>
                  </a:solidFill>
                  <a:latin typeface="Symbol" charset="2"/>
                  <a:cs typeface="Symbol" charset="2"/>
                </a:rPr>
                <a:t>s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707196" y="3479291"/>
              <a:ext cx="551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F7F7F"/>
                  </a:solidFill>
                  <a:latin typeface="Symbol" charset="2"/>
                  <a:cs typeface="Symbol" charset="2"/>
                </a:rPr>
                <a:t>D</a:t>
              </a:r>
              <a:r>
                <a:rPr lang="en-US" baseline="30000" dirty="0">
                  <a:solidFill>
                    <a:srgbClr val="7F7F7F"/>
                  </a:solidFill>
                </a:rPr>
                <a:t>4</a:t>
              </a:r>
              <a:r>
                <a:rPr lang="en-US" dirty="0">
                  <a:solidFill>
                    <a:srgbClr val="7F7F7F"/>
                  </a:solidFill>
                  <a:latin typeface="Symbol" charset="2"/>
                  <a:cs typeface="Symbol" charset="2"/>
                </a:rPr>
                <a:t>s</a:t>
              </a: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1524000" y="13442"/>
            <a:ext cx="9144000" cy="7022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600" kern="1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defRPr>
            </a:lvl1pPr>
          </a:lstStyle>
          <a:p>
            <a:r>
              <a:rPr lang="en-US" sz="3200" b="1" dirty="0"/>
              <a:t>Hall A E07-007 (</a:t>
            </a:r>
            <a:r>
              <a:rPr lang="en-US" sz="3200" b="1" dirty="0" err="1"/>
              <a:t>JLab</a:t>
            </a:r>
            <a:r>
              <a:rPr lang="en-US" sz="3200" b="1" dirty="0"/>
              <a:t> 6 GeV)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22636" y="728023"/>
            <a:ext cx="11775881" cy="646331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</a:rPr>
              <a:t>Goal: </a:t>
            </a:r>
            <a:r>
              <a:rPr lang="en-US" b="1" dirty="0">
                <a:solidFill>
                  <a:srgbClr val="000000"/>
                </a:solidFill>
              </a:rPr>
              <a:t>To separate the BH.DVCS interference contribution from the DVCS</a:t>
            </a:r>
            <a:r>
              <a:rPr lang="en-US" b="1" baseline="30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 contribution.</a:t>
            </a:r>
          </a:p>
          <a:p>
            <a:pPr algn="just"/>
            <a:r>
              <a:rPr lang="fr-FR" dirty="0"/>
              <a:t>Nature Commun. 8 (2017) no.1, 1408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37299" y="2704203"/>
            <a:ext cx="486501" cy="14174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489699" y="2856603"/>
            <a:ext cx="486501" cy="14174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1435557" y="3749309"/>
            <a:ext cx="6137026" cy="2957808"/>
            <a:chOff x="-88443" y="3801789"/>
            <a:chExt cx="6137026" cy="2957808"/>
          </a:xfrm>
        </p:grpSpPr>
        <p:pic>
          <p:nvPicPr>
            <p:cNvPr id="6" name="Picture 5" descr="u1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8443" y="3801789"/>
              <a:ext cx="6137026" cy="2957808"/>
            </a:xfrm>
            <a:prstGeom prst="rect">
              <a:avLst/>
            </a:prstGeom>
            <a:effectLst/>
          </p:spPr>
        </p:pic>
        <p:sp>
          <p:nvSpPr>
            <p:cNvPr id="44" name="TextBox 43"/>
            <p:cNvSpPr txBox="1"/>
            <p:nvPr/>
          </p:nvSpPr>
          <p:spPr>
            <a:xfrm>
              <a:off x="3877965" y="4031297"/>
              <a:ext cx="111120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Fit HT or NLO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3438392" y="3456328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=1.75 GeV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t=-0.30 GeV</a:t>
            </a:r>
            <a:r>
              <a:rPr lang="en-US" sz="14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2625226" y="6550224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7F7F7F"/>
                </a:solidFill>
              </a:rPr>
              <a:t>E</a:t>
            </a:r>
            <a:r>
              <a:rPr lang="en-US" sz="1400" baseline="-25000" dirty="0" err="1">
                <a:solidFill>
                  <a:srgbClr val="7F7F7F"/>
                </a:solidFill>
              </a:rPr>
              <a:t>beam</a:t>
            </a:r>
            <a:r>
              <a:rPr lang="en-US" sz="1400" dirty="0">
                <a:solidFill>
                  <a:srgbClr val="7F7F7F"/>
                </a:solidFill>
              </a:rPr>
              <a:t>=4.455 </a:t>
            </a:r>
            <a:r>
              <a:rPr lang="en-US" sz="1400" dirty="0" err="1">
                <a:solidFill>
                  <a:srgbClr val="7F7F7F"/>
                </a:solidFill>
              </a:rPr>
              <a:t>GeV</a:t>
            </a:r>
            <a:endParaRPr lang="en-US" sz="1400" baseline="30000" dirty="0">
              <a:solidFill>
                <a:srgbClr val="7F7F7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55980" y="6548735"/>
            <a:ext cx="142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7F7F7F"/>
                </a:solidFill>
              </a:rPr>
              <a:t>E</a:t>
            </a:r>
            <a:r>
              <a:rPr lang="en-US" sz="1400" baseline="-25000" dirty="0" err="1">
                <a:solidFill>
                  <a:srgbClr val="7F7F7F"/>
                </a:solidFill>
              </a:rPr>
              <a:t>beam</a:t>
            </a:r>
            <a:r>
              <a:rPr lang="en-US" sz="1400" dirty="0">
                <a:solidFill>
                  <a:srgbClr val="7F7F7F"/>
                </a:solidFill>
              </a:rPr>
              <a:t>=5.55 </a:t>
            </a:r>
            <a:r>
              <a:rPr lang="en-US" sz="1400" dirty="0" err="1">
                <a:solidFill>
                  <a:srgbClr val="7F7F7F"/>
                </a:solidFill>
              </a:rPr>
              <a:t>GeV</a:t>
            </a:r>
            <a:endParaRPr lang="en-US" sz="1400" baseline="30000" dirty="0">
              <a:solidFill>
                <a:srgbClr val="7F7F7F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118086" y="1468711"/>
            <a:ext cx="4549914" cy="2648606"/>
            <a:chOff x="4594086" y="1468711"/>
            <a:chExt cx="4549914" cy="2648606"/>
          </a:xfrm>
        </p:grpSpPr>
        <p:grpSp>
          <p:nvGrpSpPr>
            <p:cNvPr id="71" name="Group 70"/>
            <p:cNvGrpSpPr/>
            <p:nvPr/>
          </p:nvGrpSpPr>
          <p:grpSpPr>
            <a:xfrm>
              <a:off x="4594086" y="1468711"/>
              <a:ext cx="4549914" cy="2648606"/>
              <a:chOff x="4594086" y="1468711"/>
              <a:chExt cx="4549914" cy="2648606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5225143" y="2766566"/>
                <a:ext cx="7280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LT/LO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760569" y="2766566"/>
                <a:ext cx="5918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FF00"/>
                    </a:solidFill>
                  </a:rPr>
                  <a:t>NLO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258742" y="2766566"/>
                <a:ext cx="4475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432FF"/>
                    </a:solidFill>
                  </a:rPr>
                  <a:t>HT</a:t>
                </a: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4594086" y="1468711"/>
                <a:ext cx="4549914" cy="2648606"/>
                <a:chOff x="4594086" y="1468711"/>
                <a:chExt cx="4549914" cy="2648606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4594086" y="1486745"/>
                  <a:ext cx="1743058" cy="1371600"/>
                  <a:chOff x="6508498" y="3519909"/>
                  <a:chExt cx="1743058" cy="1371600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6824198" y="3519909"/>
                    <a:ext cx="1427358" cy="1371600"/>
                    <a:chOff x="6824198" y="3519909"/>
                    <a:chExt cx="1427358" cy="1371600"/>
                  </a:xfrm>
                </p:grpSpPr>
                <p:pic>
                  <p:nvPicPr>
                    <p:cNvPr id="9" name="Picture 8" descr="u4.tiff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824198" y="3519909"/>
                      <a:ext cx="1277349" cy="13716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" name="Rectangle 11"/>
                    <p:cNvSpPr/>
                    <p:nvPr/>
                  </p:nvSpPr>
                  <p:spPr>
                    <a:xfrm>
                      <a:off x="7765055" y="3955416"/>
                      <a:ext cx="486501" cy="32677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Rectangle 15"/>
                  <p:cNvSpPr/>
                  <p:nvPr/>
                </p:nvSpPr>
                <p:spPr>
                  <a:xfrm>
                    <a:off x="6508498" y="4549359"/>
                    <a:ext cx="486501" cy="1417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6096728" y="1468711"/>
                  <a:ext cx="3047272" cy="1409511"/>
                  <a:chOff x="5692298" y="5346445"/>
                  <a:chExt cx="3047272" cy="1409511"/>
                </a:xfrm>
              </p:grpSpPr>
              <p:pic>
                <p:nvPicPr>
                  <p:cNvPr id="11" name="Picture 10" descr="u3.tiff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83037" y="5346445"/>
                    <a:ext cx="1256533" cy="1371600"/>
                  </a:xfrm>
                  <a:prstGeom prst="rect">
                    <a:avLst/>
                  </a:prstGeom>
                </p:spPr>
              </p:pic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5754925" y="5384356"/>
                    <a:ext cx="1598675" cy="1371600"/>
                    <a:chOff x="5754925" y="5384356"/>
                    <a:chExt cx="1598675" cy="1371600"/>
                  </a:xfrm>
                </p:grpSpPr>
                <p:pic>
                  <p:nvPicPr>
                    <p:cNvPr id="8" name="Picture 7" descr="u5.tiff"/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28288" y="5384356"/>
                      <a:ext cx="1325312" cy="13716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" name="Rectangle 12"/>
                    <p:cNvSpPr/>
                    <p:nvPr/>
                  </p:nvSpPr>
                  <p:spPr>
                    <a:xfrm>
                      <a:off x="5754925" y="5794870"/>
                      <a:ext cx="486501" cy="32677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>
                      <a:solidFill>
                        <a:schemeClr val="bg1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7" name="Rectangle 16"/>
                  <p:cNvSpPr/>
                  <p:nvPr/>
                </p:nvSpPr>
                <p:spPr>
                  <a:xfrm>
                    <a:off x="5692298" y="6376176"/>
                    <a:ext cx="486501" cy="1417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/>
                  <p:cNvSpPr/>
                  <p:nvPr/>
                </p:nvSpPr>
                <p:spPr>
                  <a:xfrm>
                    <a:off x="7147399" y="6336898"/>
                    <a:ext cx="486501" cy="14174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7" name="Straight Arrow Connector 46"/>
                <p:cNvCxnSpPr>
                  <a:stCxn id="44" idx="3"/>
                  <a:endCxn id="55" idx="1"/>
                </p:cNvCxnSpPr>
                <p:nvPr/>
              </p:nvCxnSpPr>
              <p:spPr>
                <a:xfrm flipV="1">
                  <a:off x="4989167" y="3228396"/>
                  <a:ext cx="2730515" cy="888921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Left Bracket 54"/>
                <p:cNvSpPr/>
                <p:nvPr/>
              </p:nvSpPr>
              <p:spPr>
                <a:xfrm rot="16200000">
                  <a:off x="7645195" y="1819626"/>
                  <a:ext cx="148973" cy="2668567"/>
                </a:xfrm>
                <a:prstGeom prst="leftBracket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6" name="Straight Arrow Connector 25"/>
                <p:cNvCxnSpPr/>
                <p:nvPr/>
              </p:nvCxnSpPr>
              <p:spPr>
                <a:xfrm flipV="1">
                  <a:off x="4594086" y="3105120"/>
                  <a:ext cx="810976" cy="841478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" name="TextBox 28"/>
            <p:cNvSpPr txBox="1"/>
            <p:nvPr/>
          </p:nvSpPr>
          <p:spPr>
            <a:xfrm>
              <a:off x="7538083" y="1963256"/>
              <a:ext cx="502061" cy="369332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OR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0D9F426-A0FE-C44A-BEC6-E5C678AB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688" y="1441614"/>
            <a:ext cx="4398264" cy="16764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E2072-6DF8-EA46-AB16-354725FE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A988C7-085B-C537-03E5-B545447B1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200801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48F21-58B2-EC90-2442-B94A0B682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84147B7-65E8-9ED7-EBF4-D4532880CC89}"/>
              </a:ext>
            </a:extLst>
          </p:cNvPr>
          <p:cNvSpPr txBox="1">
            <a:spLocks/>
          </p:cNvSpPr>
          <p:nvPr/>
        </p:nvSpPr>
        <p:spPr>
          <a:xfrm>
            <a:off x="3923775" y="24938"/>
            <a:ext cx="8229600" cy="639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fr-FR" sz="3600" b="1" dirty="0">
                <a:solidFill>
                  <a:srgbClr val="006848"/>
                </a:solidFill>
              </a:rPr>
              <a:t>DVCS in Hall A: 12 </a:t>
            </a:r>
            <a:r>
              <a:rPr lang="fr-FR" sz="3600" b="1" dirty="0" err="1">
                <a:solidFill>
                  <a:srgbClr val="006848"/>
                </a:solidFill>
              </a:rPr>
              <a:t>GeV</a:t>
            </a:r>
            <a:r>
              <a:rPr lang="fr-FR" sz="3600" b="1" dirty="0">
                <a:solidFill>
                  <a:srgbClr val="006848"/>
                </a:solidFill>
              </a:rPr>
              <a:t> </a:t>
            </a:r>
            <a:r>
              <a:rPr lang="fr-FR" sz="3600" b="1" dirty="0" err="1">
                <a:solidFill>
                  <a:srgbClr val="006848"/>
                </a:solidFill>
              </a:rPr>
              <a:t>results</a:t>
            </a:r>
            <a:endParaRPr lang="fr-FR" sz="3600" b="1" dirty="0">
              <a:solidFill>
                <a:srgbClr val="006848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0D9255-6C0F-85BE-F2FF-80DD5F576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87" y="-1"/>
            <a:ext cx="4580665" cy="61264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9064090-6769-5A79-51C5-230A5DC95567}"/>
                  </a:ext>
                </a:extLst>
              </p:cNvPr>
              <p:cNvSpPr/>
              <p:nvPr/>
            </p:nvSpPr>
            <p:spPr>
              <a:xfrm>
                <a:off x="6413791" y="839673"/>
                <a:ext cx="5630488" cy="3544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[This work]  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F.  Georges, </a:t>
                </a:r>
                <a:r>
                  <a:rPr lang="en-US" sz="1400" b="1" i="1" dirty="0" err="1">
                    <a:solidFill>
                      <a:srgbClr val="000000"/>
                    </a:solidFill>
                  </a:rPr>
                  <a:t>Phys.Rev.Lett</a:t>
                </a:r>
                <a:r>
                  <a:rPr lang="en-US" sz="1400" b="1" i="1" dirty="0">
                    <a:solidFill>
                      <a:srgbClr val="000000"/>
                    </a:solidFill>
                  </a:rPr>
                  <a:t>.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 128 (2022) 25, 252002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	Error bars: statistical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	Error boxes: systematic</a:t>
                </a:r>
              </a:p>
              <a:p>
                <a:endParaRPr lang="en-US" sz="1400" dirty="0">
                  <a:solidFill>
                    <a:srgbClr val="000000"/>
                  </a:solidFill>
                </a:endParaRPr>
              </a:p>
              <a:p>
                <a:r>
                  <a:rPr lang="en-US" sz="1400" dirty="0" err="1">
                    <a:solidFill>
                      <a:srgbClr val="000000"/>
                    </a:solidFill>
                  </a:rPr>
                  <a:t>CFF</a:t>
                </a:r>
                <a:r>
                  <a:rPr lang="en-US" sz="1400" baseline="-25000" dirty="0" err="1">
                    <a:solidFill>
                      <a:srgbClr val="000000"/>
                    </a:solidFill>
                    <a:latin typeface="Symbol" pitchFamily="2" charset="2"/>
                  </a:rPr>
                  <a:t>ll</a:t>
                </a:r>
                <a:r>
                  <a:rPr lang="en-US" sz="1400" baseline="-25000" dirty="0">
                    <a:solidFill>
                      <a:srgbClr val="000000"/>
                    </a:solidFill>
                  </a:rPr>
                  <a:t>’  </a:t>
                </a:r>
                <a:r>
                  <a:rPr lang="en-US" sz="1400" dirty="0">
                    <a:solidFill>
                      <a:srgbClr val="000000"/>
                    </a:solidFill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Symbol" pitchFamily="2" charset="2"/>
                  </a:rPr>
                  <a:t>l</a:t>
                </a:r>
                <a:r>
                  <a:rPr lang="en-US" sz="1400" dirty="0">
                    <a:solidFill>
                      <a:srgbClr val="000000"/>
                    </a:solidFill>
                  </a:rPr>
                  <a:t>: polarization state of virtual photon (0,+,-)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             </a:t>
                </a:r>
                <a:r>
                  <a:rPr lang="en-US" sz="1400" dirty="0">
                    <a:solidFill>
                      <a:srgbClr val="000000"/>
                    </a:solidFill>
                    <a:latin typeface="Symbol" pitchFamily="2" charset="2"/>
                  </a:rPr>
                  <a:t>l’</a:t>
                </a:r>
                <a:r>
                  <a:rPr lang="en-US" sz="1400" dirty="0">
                    <a:solidFill>
                      <a:srgbClr val="000000"/>
                    </a:solidFill>
                  </a:rPr>
                  <a:t>: polarization state of outgoing real photon (+,-)</a:t>
                </a:r>
              </a:p>
              <a:p>
                <a:endParaRPr lang="en-US" sz="1400" dirty="0">
                  <a:solidFill>
                    <a:srgbClr val="000000"/>
                  </a:solidFill>
                </a:endParaRP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Fit has 24 CFF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	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acc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)⨂(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ℜ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ℑ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)⨂(++,0+,+−)</m:t>
                    </m:r>
                  </m:oMath>
                </a14:m>
                <a:r>
                  <a:rPr lang="en-US" sz="1400" dirty="0">
                    <a:solidFill>
                      <a:srgbClr val="000000"/>
                    </a:solidFill>
                  </a:rPr>
                  <a:t> 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but 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only the results from the LO ones (++) are shown.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Fits performed at constant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x</a:t>
                </a:r>
                <a:r>
                  <a:rPr lang="en-US" sz="1400" baseline="-25000" dirty="0" err="1">
                    <a:solidFill>
                      <a:srgbClr val="000000"/>
                    </a:solidFill>
                  </a:rPr>
                  <a:t>B</a:t>
                </a:r>
                <a:r>
                  <a:rPr lang="en-US" sz="1400" dirty="0">
                    <a:solidFill>
                      <a:srgbClr val="000000"/>
                    </a:solidFill>
                  </a:rPr>
                  <a:t> and t over Q</a:t>
                </a:r>
                <a:r>
                  <a:rPr lang="en-US" sz="1400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n-US" sz="1400" dirty="0">
                    <a:solidFill>
                      <a:srgbClr val="000000"/>
                    </a:solidFill>
                  </a:rPr>
                  <a:t> and </a:t>
                </a:r>
                <a:r>
                  <a:rPr lang="en-US" sz="1400" dirty="0">
                    <a:solidFill>
                      <a:srgbClr val="000000"/>
                    </a:solidFill>
                    <a:latin typeface="Symbol" pitchFamily="2" charset="2"/>
                  </a:rPr>
                  <a:t>f </a:t>
                </a:r>
                <a:r>
                  <a:rPr lang="en-US" sz="1400" dirty="0">
                    <a:solidFill>
                      <a:srgbClr val="000000"/>
                    </a:solidFill>
                  </a:rPr>
                  <a:t>bins.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No Q</a:t>
                </a:r>
                <a:r>
                  <a:rPr lang="en-US" sz="1400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n-US" sz="1400" dirty="0">
                    <a:solidFill>
                      <a:srgbClr val="000000"/>
                    </a:solidFill>
                  </a:rPr>
                  <a:t> evolution of the CFFs.</a:t>
                </a:r>
              </a:p>
              <a:p>
                <a:endParaRPr lang="en-US" sz="1400" dirty="0">
                  <a:solidFill>
                    <a:srgbClr val="000000"/>
                  </a:solidFill>
                </a:endParaRPr>
              </a:p>
              <a:p>
                <a:endParaRPr lang="en-US" sz="1400" dirty="0">
                  <a:solidFill>
                    <a:srgbClr val="000000"/>
                  </a:solidFill>
                </a:endParaRP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[19] M.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Defurne</a:t>
                </a:r>
                <a:r>
                  <a:rPr lang="en-US" sz="1400" dirty="0">
                    <a:solidFill>
                      <a:srgbClr val="000000"/>
                    </a:solidFill>
                  </a:rPr>
                  <a:t> et al., Phys. Rev. C92, 055202 (2015)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[KM15] K. </a:t>
                </a:r>
                <a:r>
                  <a:rPr lang="en-US" sz="1400" dirty="0" err="1">
                    <a:solidFill>
                      <a:srgbClr val="000000"/>
                    </a:solidFill>
                  </a:rPr>
                  <a:t>Kumericki</a:t>
                </a:r>
                <a:r>
                  <a:rPr lang="en-US" sz="1400" dirty="0">
                    <a:solidFill>
                      <a:srgbClr val="000000"/>
                    </a:solidFill>
                  </a:rPr>
                  <a:t> and D. Mueller, </a:t>
                </a:r>
                <a:r>
                  <a:rPr lang="en-US" sz="1400" i="1" dirty="0">
                    <a:solidFill>
                      <a:srgbClr val="000000"/>
                    </a:solidFill>
                  </a:rPr>
                  <a:t>EPJ Web Conf.</a:t>
                </a:r>
                <a:r>
                  <a:rPr lang="en-US" sz="1400" dirty="0">
                    <a:solidFill>
                      <a:srgbClr val="000000"/>
                    </a:solidFill>
                  </a:rPr>
                  <a:t> 112 (2016) 01012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68C9FE-D4E1-5F4C-84BD-5FF0991A90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791" y="839673"/>
                <a:ext cx="5630488" cy="3544817"/>
              </a:xfrm>
              <a:prstGeom prst="rect">
                <a:avLst/>
              </a:prstGeom>
              <a:blipFill>
                <a:blip r:embed="rId3"/>
                <a:stretch>
                  <a:fillRect l="-225" t="-357" b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C31F7E-C1E0-6601-FCAD-1BB570DE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2048A2-AD1E-604D-E7BB-0669DBEF6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38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B1C9B36-1C00-D620-FFD2-FB0A34E425CD}"/>
                  </a:ext>
                </a:extLst>
              </p:cNvPr>
              <p:cNvSpPr/>
              <p:nvPr/>
            </p:nvSpPr>
            <p:spPr>
              <a:xfrm>
                <a:off x="6393561" y="5138222"/>
                <a:ext cx="5630488" cy="1481239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776E64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b="1" dirty="0">
                    <a:solidFill>
                      <a:srgbClr val="776E64"/>
                    </a:solidFill>
                  </a:rPr>
                  <a:t>The precise measurement of  cross-sections at multiple values of center-of-mass energy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b="1" i="1" smtClean="0">
                            <a:solidFill>
                              <a:srgbClr val="776E64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1" i="1" smtClean="0">
                            <a:solidFill>
                              <a:srgbClr val="776E64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sz="1400" b="1" dirty="0">
                    <a:solidFill>
                      <a:srgbClr val="776E64"/>
                    </a:solidFill>
                  </a:rPr>
                  <a:t>) but same Q</a:t>
                </a:r>
                <a:r>
                  <a:rPr lang="en-US" sz="1400" b="1" baseline="30000" dirty="0">
                    <a:solidFill>
                      <a:srgbClr val="776E64"/>
                    </a:solidFill>
                  </a:rPr>
                  <a:t>2</a:t>
                </a:r>
                <a:r>
                  <a:rPr lang="en-US" sz="1400" b="1" dirty="0">
                    <a:solidFill>
                      <a:srgbClr val="776E64"/>
                    </a:solidFill>
                  </a:rPr>
                  <a:t> and it is essential for this extraction.</a:t>
                </a:r>
              </a:p>
              <a:p>
                <a:r>
                  <a:rPr lang="en-US" sz="1200" dirty="0">
                    <a:solidFill>
                      <a:srgbClr val="000000"/>
                    </a:solidFill>
                  </a:rPr>
                  <a:t>Also demonstrated in </a:t>
                </a:r>
              </a:p>
              <a:p>
                <a:pPr lvl="1"/>
                <a:r>
                  <a:rPr lang="en-US" sz="1200" dirty="0">
                    <a:solidFill>
                      <a:srgbClr val="000000"/>
                    </a:solidFill>
                  </a:rPr>
                  <a:t>M. 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Defurne</a:t>
                </a:r>
                <a:r>
                  <a:rPr lang="en-US" sz="1200" dirty="0">
                    <a:solidFill>
                      <a:srgbClr val="000000"/>
                    </a:solidFill>
                  </a:rPr>
                  <a:t> et al., Nat. 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Commun</a:t>
                </a:r>
                <a:r>
                  <a:rPr lang="en-US" sz="1200" dirty="0">
                    <a:solidFill>
                      <a:srgbClr val="000000"/>
                    </a:solidFill>
                  </a:rPr>
                  <a:t>. 8, 1408 (2017).</a:t>
                </a:r>
              </a:p>
              <a:p>
                <a:pPr lvl="1"/>
                <a:r>
                  <a:rPr lang="en-US" sz="1200" dirty="0">
                    <a:solidFill>
                      <a:srgbClr val="000000"/>
                    </a:solidFill>
                  </a:rPr>
                  <a:t>B. 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Kriesten</a:t>
                </a:r>
                <a:r>
                  <a:rPr lang="en-US" sz="1200" dirty="0">
                    <a:solidFill>
                      <a:srgbClr val="000000"/>
                    </a:solidFill>
                  </a:rPr>
                  <a:t> et al., Phys. Rev. D 101, 054021 (2020). </a:t>
                </a:r>
              </a:p>
              <a:p>
                <a:pPr lvl="1"/>
                <a:r>
                  <a:rPr lang="en-US" sz="1200" dirty="0">
                    <a:solidFill>
                      <a:srgbClr val="000000"/>
                    </a:solidFill>
                  </a:rPr>
                  <a:t>M. 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Čuić</a:t>
                </a:r>
                <a:r>
                  <a:rPr lang="en-US" sz="1200" dirty="0">
                    <a:solidFill>
                      <a:srgbClr val="000000"/>
                    </a:solidFill>
                  </a:rPr>
                  <a:t> et al., Phys. Rev. Lett. 125, 232005 (2020). </a:t>
                </a:r>
                <a:endParaRPr lang="en-US" sz="12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B1C9B36-1C00-D620-FFD2-FB0A34E425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561" y="5138222"/>
                <a:ext cx="5630488" cy="1481239"/>
              </a:xfrm>
              <a:prstGeom prst="rect">
                <a:avLst/>
              </a:prstGeom>
              <a:blipFill>
                <a:blip r:embed="rId4"/>
                <a:stretch>
                  <a:fillRect b="-833"/>
                </a:stretch>
              </a:blipFill>
              <a:ln w="28575">
                <a:solidFill>
                  <a:srgbClr val="776E6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73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78C0BF-3FDE-7346-800B-E70721C57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184" y="182880"/>
            <a:ext cx="4737181" cy="667512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CAC153-9233-0442-B744-292A678E027F}"/>
              </a:ext>
            </a:extLst>
          </p:cNvPr>
          <p:cNvSpPr txBox="1">
            <a:spLocks/>
          </p:cNvSpPr>
          <p:nvPr/>
        </p:nvSpPr>
        <p:spPr>
          <a:xfrm>
            <a:off x="3923775" y="24938"/>
            <a:ext cx="8229600" cy="639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fr-FR" sz="3600" b="1" dirty="0">
                <a:solidFill>
                  <a:srgbClr val="006848"/>
                </a:solidFill>
              </a:rPr>
              <a:t>DVCS in Hall A: 12 </a:t>
            </a:r>
            <a:r>
              <a:rPr lang="fr-FR" sz="3600" b="1" dirty="0" err="1">
                <a:solidFill>
                  <a:srgbClr val="006848"/>
                </a:solidFill>
              </a:rPr>
              <a:t>GeV</a:t>
            </a:r>
            <a:r>
              <a:rPr lang="fr-FR" sz="3600" b="1" dirty="0">
                <a:solidFill>
                  <a:srgbClr val="006848"/>
                </a:solidFill>
              </a:rPr>
              <a:t> </a:t>
            </a:r>
            <a:r>
              <a:rPr lang="fr-FR" sz="3600" b="1" dirty="0" err="1">
                <a:solidFill>
                  <a:srgbClr val="006848"/>
                </a:solidFill>
              </a:rPr>
              <a:t>results</a:t>
            </a:r>
            <a:endParaRPr lang="fr-FR" sz="3600" b="1" dirty="0">
              <a:solidFill>
                <a:srgbClr val="00684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68614B-CC24-C844-8877-C680DA0D9009}"/>
              </a:ext>
            </a:extLst>
          </p:cNvPr>
          <p:cNvSpPr/>
          <p:nvPr/>
        </p:nvSpPr>
        <p:spPr>
          <a:xfrm>
            <a:off x="6851268" y="1579505"/>
            <a:ext cx="4749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Results shown at </a:t>
            </a:r>
            <a:r>
              <a:rPr lang="en-US" sz="1400" dirty="0" err="1">
                <a:solidFill>
                  <a:srgbClr val="000000"/>
                </a:solidFill>
              </a:rPr>
              <a:t>x</a:t>
            </a:r>
            <a:r>
              <a:rPr lang="en-US" sz="1400" baseline="-25000" dirty="0" err="1">
                <a:solidFill>
                  <a:srgbClr val="000000"/>
                </a:solidFill>
              </a:rPr>
              <a:t>B</a:t>
            </a:r>
            <a:r>
              <a:rPr lang="en-US" sz="1400" dirty="0">
                <a:solidFill>
                  <a:srgbClr val="000000"/>
                </a:solidFill>
              </a:rPr>
              <a:t>=0.60</a:t>
            </a:r>
          </a:p>
          <a:p>
            <a:r>
              <a:rPr lang="en-US" sz="1400" dirty="0">
                <a:solidFill>
                  <a:srgbClr val="000000"/>
                </a:solidFill>
              </a:rPr>
              <a:t>Fits performed at constant </a:t>
            </a:r>
            <a:r>
              <a:rPr lang="en-US" sz="1400" dirty="0" err="1">
                <a:solidFill>
                  <a:srgbClr val="000000"/>
                </a:solidFill>
              </a:rPr>
              <a:t>x</a:t>
            </a:r>
            <a:r>
              <a:rPr lang="en-US" sz="1400" baseline="-25000" dirty="0" err="1">
                <a:solidFill>
                  <a:srgbClr val="000000"/>
                </a:solidFill>
              </a:rPr>
              <a:t>B</a:t>
            </a:r>
            <a:r>
              <a:rPr lang="en-US" sz="1400" dirty="0">
                <a:solidFill>
                  <a:srgbClr val="000000"/>
                </a:solidFill>
              </a:rPr>
              <a:t> and t over Q</a:t>
            </a:r>
            <a:r>
              <a:rPr lang="en-US" sz="1400" baseline="30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 and 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</a:rPr>
              <a:t>f </a:t>
            </a:r>
            <a:r>
              <a:rPr lang="en-US" sz="1400" dirty="0">
                <a:solidFill>
                  <a:srgbClr val="000000"/>
                </a:solidFill>
              </a:rPr>
              <a:t>bins.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No Q</a:t>
            </a:r>
            <a:r>
              <a:rPr lang="en-US" sz="1400" baseline="30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 evolution of the CFFs.</a:t>
            </a:r>
          </a:p>
          <a:p>
            <a:endParaRPr lang="en-US" sz="14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E20B73F-043B-EF40-92CB-40762442D695}"/>
                  </a:ext>
                </a:extLst>
              </p:cNvPr>
              <p:cNvSpPr/>
              <p:nvPr/>
            </p:nvSpPr>
            <p:spPr>
              <a:xfrm>
                <a:off x="6851268" y="2943013"/>
                <a:ext cx="4627418" cy="744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</a:rPr>
                  <a:t>Fit has 24 CFF</a:t>
                </a: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	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acc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)⨂</m:t>
                    </m:r>
                    <m:d>
                      <m:d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ℜ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d>
                      <m:dPr>
                        <m:ctrlP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++,0+,+−</m:t>
                        </m:r>
                      </m:e>
                    </m:d>
                  </m:oMath>
                </a14:m>
                <a:endParaRPr lang="en-US" sz="1400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1400" dirty="0">
                    <a:solidFill>
                      <a:srgbClr val="000000"/>
                    </a:solidFill>
                  </a:rPr>
                  <a:t>but </a:t>
                </a:r>
                <a:r>
                  <a:rPr lang="en-US" sz="1400" b="1" dirty="0">
                    <a:solidFill>
                      <a:srgbClr val="000000"/>
                    </a:solidFill>
                  </a:rPr>
                  <a:t>only the results from the LO ones (++) are shown.</a:t>
                </a:r>
                <a:r>
                  <a:rPr lang="en-US" sz="14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E20B73F-043B-EF40-92CB-40762442D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268" y="2943013"/>
                <a:ext cx="4627418" cy="744050"/>
              </a:xfrm>
              <a:prstGeom prst="rect">
                <a:avLst/>
              </a:prstGeom>
              <a:blipFill>
                <a:blip r:embed="rId3"/>
                <a:stretch>
                  <a:fillRect t="-1695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6FF56D5-0B2C-BE42-A5B0-E843824AC32F}"/>
                  </a:ext>
                </a:extLst>
              </p:cNvPr>
              <p:cNvSpPr/>
              <p:nvPr/>
            </p:nvSpPr>
            <p:spPr>
              <a:xfrm>
                <a:off x="6851268" y="4163326"/>
                <a:ext cx="4627418" cy="528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Fit has only 8 CFF</a:t>
                </a:r>
              </a:p>
              <a:p>
                <a:r>
                  <a:rPr lang="en-US" sz="1400" dirty="0">
                    <a:solidFill>
                      <a:srgbClr val="FF0000"/>
                    </a:solidFill>
                  </a:rPr>
                  <a:t>	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̃"/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acc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)⨂</m:t>
                    </m:r>
                    <m:d>
                      <m:d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ℜ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ℑ</m:t>
                        </m:r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⨂</m:t>
                    </m:r>
                    <m:d>
                      <m:dPr>
                        <m:ctrlP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++</m:t>
                        </m:r>
                      </m:e>
                    </m:d>
                  </m:oMath>
                </a14:m>
                <a:endParaRPr lang="en-US" sz="1400" dirty="0">
                  <a:solidFill>
                    <a:srgbClr val="00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6FF56D5-0B2C-BE42-A5B0-E843824AC3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1268" y="4163326"/>
                <a:ext cx="4627418" cy="528606"/>
              </a:xfrm>
              <a:prstGeom prst="rect">
                <a:avLst/>
              </a:prstGeom>
              <a:blipFill>
                <a:blip r:embed="rId4"/>
                <a:stretch>
                  <a:fillRect t="-2381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B26D24D-79DC-9344-8709-1E6E1D8AC848}"/>
              </a:ext>
            </a:extLst>
          </p:cNvPr>
          <p:cNvSpPr/>
          <p:nvPr/>
        </p:nvSpPr>
        <p:spPr>
          <a:xfrm>
            <a:off x="6851268" y="5266928"/>
            <a:ext cx="4261490" cy="923330"/>
          </a:xfrm>
          <a:prstGeom prst="rect">
            <a:avLst/>
          </a:prstGeom>
          <a:ln w="28575">
            <a:solidFill>
              <a:srgbClr val="776E64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776E64"/>
                </a:solidFill>
              </a:rPr>
              <a:t>Fitting all  CFFs  is essential </a:t>
            </a:r>
          </a:p>
          <a:p>
            <a:pPr algn="ctr"/>
            <a:r>
              <a:rPr lang="en-US" b="1" dirty="0">
                <a:solidFill>
                  <a:srgbClr val="776E64"/>
                </a:solidFill>
              </a:rPr>
              <a:t>to get  realistic estimates </a:t>
            </a:r>
          </a:p>
          <a:p>
            <a:pPr algn="ctr"/>
            <a:r>
              <a:rPr lang="en-US" b="1" dirty="0">
                <a:solidFill>
                  <a:srgbClr val="776E64"/>
                </a:solidFill>
              </a:rPr>
              <a:t>of their uncertainties.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A254B6-4418-9248-BC0B-CCE8D2813781}"/>
              </a:ext>
            </a:extLst>
          </p:cNvPr>
          <p:cNvSpPr/>
          <p:nvPr/>
        </p:nvSpPr>
        <p:spPr>
          <a:xfrm>
            <a:off x="6734889" y="3025698"/>
            <a:ext cx="166255" cy="16711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5CA0FA-176D-6C47-A51F-18C9DE39F4E3}"/>
              </a:ext>
            </a:extLst>
          </p:cNvPr>
          <p:cNvSpPr/>
          <p:nvPr/>
        </p:nvSpPr>
        <p:spPr>
          <a:xfrm>
            <a:off x="6734889" y="4245433"/>
            <a:ext cx="166255" cy="15617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4127AD-4415-CE40-9F24-74B0DC6DED66}"/>
              </a:ext>
            </a:extLst>
          </p:cNvPr>
          <p:cNvSpPr/>
          <p:nvPr/>
        </p:nvSpPr>
        <p:spPr>
          <a:xfrm>
            <a:off x="6582502" y="578923"/>
            <a:ext cx="4156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776E64"/>
                </a:solidFill>
              </a:rPr>
              <a:t>F.  Georges, </a:t>
            </a:r>
            <a:r>
              <a:rPr lang="en-US" sz="1400" b="1" i="1" dirty="0" err="1">
                <a:solidFill>
                  <a:srgbClr val="776E64"/>
                </a:solidFill>
              </a:rPr>
              <a:t>Phys.Rev.Lett</a:t>
            </a:r>
            <a:r>
              <a:rPr lang="en-US" sz="1400" b="1" i="1" dirty="0">
                <a:solidFill>
                  <a:srgbClr val="776E64"/>
                </a:solidFill>
              </a:rPr>
              <a:t>.</a:t>
            </a:r>
            <a:r>
              <a:rPr lang="en-US" sz="1400" b="1" dirty="0">
                <a:solidFill>
                  <a:srgbClr val="776E64"/>
                </a:solidFill>
              </a:rPr>
              <a:t> 128 (2022) 25, 252002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027B3F-0040-BA4A-9D4B-ADB8ED29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7F3F0C-5E52-6659-613D-1F351B9B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2731368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8A3878C-7902-B64E-A067-A7228BD74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1" y="1123232"/>
            <a:ext cx="7322024" cy="4114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22B389-6F52-B242-B5B8-21AE40E32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49C8A46-EF56-1145-9E19-25B1BD992A51}"/>
              </a:ext>
            </a:extLst>
          </p:cNvPr>
          <p:cNvSpPr txBox="1">
            <a:spLocks/>
          </p:cNvSpPr>
          <p:nvPr/>
        </p:nvSpPr>
        <p:spPr>
          <a:xfrm>
            <a:off x="1771420" y="17295"/>
            <a:ext cx="10402957" cy="688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3600" b="1" dirty="0"/>
              <a:t>GPDs and factorization</a:t>
            </a:r>
          </a:p>
        </p:txBody>
      </p:sp>
      <p:sp>
        <p:nvSpPr>
          <p:cNvPr id="7" name="ZoneTexte 8">
            <a:extLst>
              <a:ext uri="{FF2B5EF4-FFF2-40B4-BE49-F238E27FC236}">
                <a16:creationId xmlns:a16="http://schemas.microsoft.com/office/drawing/2014/main" id="{7D278198-24D4-F945-895D-193B3B8A3E4E}"/>
              </a:ext>
            </a:extLst>
          </p:cNvPr>
          <p:cNvSpPr txBox="1"/>
          <p:nvPr/>
        </p:nvSpPr>
        <p:spPr>
          <a:xfrm>
            <a:off x="8395478" y="2820267"/>
            <a:ext cx="37788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>
                <a:solidFill>
                  <a:srgbClr val="DC0528"/>
                </a:solidFill>
              </a:rPr>
              <a:t>D. Mueller </a:t>
            </a:r>
            <a:r>
              <a:rPr lang="fr-FR" sz="1400" i="1">
                <a:solidFill>
                  <a:srgbClr val="DC0528"/>
                </a:solidFill>
              </a:rPr>
              <a:t>et al</a:t>
            </a:r>
            <a:r>
              <a:rPr lang="fr-FR" sz="1400">
                <a:solidFill>
                  <a:srgbClr val="DC0528"/>
                </a:solidFill>
              </a:rPr>
              <a:t>, </a:t>
            </a:r>
            <a:r>
              <a:rPr lang="fr-FR" sz="1400" err="1">
                <a:solidFill>
                  <a:srgbClr val="DC0528"/>
                </a:solidFill>
              </a:rPr>
              <a:t>Fortsch</a:t>
            </a:r>
            <a:r>
              <a:rPr lang="fr-FR" sz="1400">
                <a:solidFill>
                  <a:srgbClr val="DC0528"/>
                </a:solidFill>
              </a:rPr>
              <a:t>. Phys. 42 (1994) </a:t>
            </a:r>
          </a:p>
          <a:p>
            <a:pPr algn="r"/>
            <a:r>
              <a:rPr lang="fr-FR" sz="1400">
                <a:solidFill>
                  <a:srgbClr val="DC0528"/>
                </a:solidFill>
              </a:rPr>
              <a:t>X.D. Ji, PRL 78 (1997), PRD 55 (1997) </a:t>
            </a:r>
          </a:p>
          <a:p>
            <a:pPr algn="r"/>
            <a:r>
              <a:rPr lang="fr-FR" sz="1400">
                <a:solidFill>
                  <a:srgbClr val="DC0528"/>
                </a:solidFill>
              </a:rPr>
              <a:t>  A. V. </a:t>
            </a:r>
            <a:r>
              <a:rPr lang="fr-FR" sz="1400" err="1">
                <a:solidFill>
                  <a:srgbClr val="DC0528"/>
                </a:solidFill>
              </a:rPr>
              <a:t>Radyushkin</a:t>
            </a:r>
            <a:r>
              <a:rPr lang="fr-FR" sz="1400">
                <a:solidFill>
                  <a:srgbClr val="DC0528"/>
                </a:solidFill>
              </a:rPr>
              <a:t>, PLB 385 (1996), PRD 56 (1997)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3659D3-11A7-0F4E-BE42-D230CBFBA446}"/>
              </a:ext>
            </a:extLst>
          </p:cNvPr>
          <p:cNvGrpSpPr/>
          <p:nvPr/>
        </p:nvGrpSpPr>
        <p:grpSpPr>
          <a:xfrm>
            <a:off x="4538034" y="821485"/>
            <a:ext cx="7007036" cy="677108"/>
            <a:chOff x="1439791" y="5056766"/>
            <a:chExt cx="7007036" cy="677108"/>
          </a:xfrm>
        </p:grpSpPr>
        <p:pic>
          <p:nvPicPr>
            <p:cNvPr id="10" name="Picture 9" descr="u1.tiff">
              <a:extLst>
                <a:ext uri="{FF2B5EF4-FFF2-40B4-BE49-F238E27FC236}">
                  <a16:creationId xmlns:a16="http://schemas.microsoft.com/office/drawing/2014/main" id="{1C6510E3-84FD-8743-840C-C78DBE240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019" y="5102347"/>
              <a:ext cx="4248808" cy="5029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C4F847-A603-9348-8678-5E9D9DE21386}"/>
                </a:ext>
              </a:extLst>
            </p:cNvPr>
            <p:cNvSpPr txBox="1"/>
            <p:nvPr/>
          </p:nvSpPr>
          <p:spPr>
            <a:xfrm>
              <a:off x="1439791" y="5056766"/>
              <a:ext cx="224677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/>
                <a:t>In the </a:t>
              </a:r>
              <a:r>
                <a:rPr lang="en-US" sz="2000" err="1"/>
                <a:t>Bjorken</a:t>
              </a:r>
              <a:r>
                <a:rPr lang="en-US" sz="2000"/>
                <a:t> limit:</a:t>
              </a:r>
            </a:p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EBA4B3E-8FC1-2F4C-B673-7AEF9DCCE9D4}"/>
              </a:ext>
            </a:extLst>
          </p:cNvPr>
          <p:cNvSpPr txBox="1"/>
          <p:nvPr/>
        </p:nvSpPr>
        <p:spPr>
          <a:xfrm>
            <a:off x="5459314" y="3728525"/>
            <a:ext cx="33105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6848"/>
                </a:solidFill>
              </a:rPr>
              <a:t>Soft process</a:t>
            </a:r>
          </a:p>
          <a:p>
            <a:r>
              <a:rPr lang="en-US" sz="2400" dirty="0">
                <a:solidFill>
                  <a:srgbClr val="006848"/>
                </a:solidFill>
              </a:rPr>
              <a:t>Non perturbative QCD</a:t>
            </a:r>
          </a:p>
          <a:p>
            <a:r>
              <a:rPr lang="en-US" sz="2400" dirty="0">
                <a:solidFill>
                  <a:srgbClr val="006848"/>
                </a:solidFill>
              </a:rPr>
              <a:t>described by GPD(</a:t>
            </a:r>
            <a:r>
              <a:rPr lang="en-US" sz="2400" dirty="0" err="1">
                <a:solidFill>
                  <a:srgbClr val="006848"/>
                </a:solidFill>
              </a:rPr>
              <a:t>x,</a:t>
            </a:r>
            <a:r>
              <a:rPr lang="en-US" sz="2400" dirty="0" err="1">
                <a:solidFill>
                  <a:srgbClr val="006848"/>
                </a:solidFill>
                <a:latin typeface="Symbol" pitchFamily="2" charset="2"/>
              </a:rPr>
              <a:t>x</a:t>
            </a:r>
            <a:r>
              <a:rPr lang="en-US" sz="2400" dirty="0" err="1">
                <a:solidFill>
                  <a:srgbClr val="006848"/>
                </a:solidFill>
              </a:rPr>
              <a:t>,t</a:t>
            </a:r>
            <a:r>
              <a:rPr lang="en-US" sz="2400" dirty="0">
                <a:solidFill>
                  <a:srgbClr val="006848"/>
                </a:solidFill>
              </a:rPr>
              <a:t>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3421CDE-4011-8041-A60B-FF857D09822E}"/>
              </a:ext>
            </a:extLst>
          </p:cNvPr>
          <p:cNvCxnSpPr>
            <a:cxnSpLocks/>
          </p:cNvCxnSpPr>
          <p:nvPr/>
        </p:nvCxnSpPr>
        <p:spPr>
          <a:xfrm>
            <a:off x="416839" y="3121575"/>
            <a:ext cx="8242390" cy="33448"/>
          </a:xfrm>
          <a:prstGeom prst="line">
            <a:avLst/>
          </a:prstGeom>
          <a:ln w="38100">
            <a:solidFill>
              <a:srgbClr val="006848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EDEF7AD-5B23-5747-B81D-8773E3B85ECE}"/>
              </a:ext>
            </a:extLst>
          </p:cNvPr>
          <p:cNvSpPr/>
          <p:nvPr/>
        </p:nvSpPr>
        <p:spPr>
          <a:xfrm>
            <a:off x="4530433" y="1852552"/>
            <a:ext cx="3173313" cy="4168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2B05E3-DDC3-154A-954A-3F64D2381175}"/>
              </a:ext>
            </a:extLst>
          </p:cNvPr>
          <p:cNvSpPr txBox="1"/>
          <p:nvPr/>
        </p:nvSpPr>
        <p:spPr>
          <a:xfrm>
            <a:off x="5459314" y="1619938"/>
            <a:ext cx="3316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6848"/>
                </a:solidFill>
              </a:rPr>
              <a:t>Hard process</a:t>
            </a:r>
          </a:p>
          <a:p>
            <a:r>
              <a:rPr lang="en-US" sz="2400">
                <a:solidFill>
                  <a:srgbClr val="006848"/>
                </a:solidFill>
              </a:rPr>
              <a:t>LO: QED</a:t>
            </a:r>
          </a:p>
          <a:p>
            <a:r>
              <a:rPr lang="en-US" sz="2400">
                <a:solidFill>
                  <a:srgbClr val="006848"/>
                </a:solidFill>
              </a:rPr>
              <a:t>NLO: QCD </a:t>
            </a:r>
            <a:r>
              <a:rPr lang="en-US" sz="2400" err="1">
                <a:solidFill>
                  <a:srgbClr val="006848"/>
                </a:solidFill>
              </a:rPr>
              <a:t>perturbative</a:t>
            </a:r>
            <a:endParaRPr lang="en-US" sz="2400">
              <a:solidFill>
                <a:srgbClr val="006848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F85D2CB-413A-BC4E-876B-720E790CF1B5}"/>
              </a:ext>
            </a:extLst>
          </p:cNvPr>
          <p:cNvGrpSpPr/>
          <p:nvPr/>
        </p:nvGrpSpPr>
        <p:grpSpPr>
          <a:xfrm>
            <a:off x="0" y="5502356"/>
            <a:ext cx="12024049" cy="1226735"/>
            <a:chOff x="838155" y="5313317"/>
            <a:chExt cx="10863810" cy="1226735"/>
          </a:xfrm>
          <a:noFill/>
        </p:grpSpPr>
        <p:graphicFrame>
          <p:nvGraphicFramePr>
            <p:cNvPr id="44" name="Object 4">
              <a:extLst>
                <a:ext uri="{FF2B5EF4-FFF2-40B4-BE49-F238E27FC236}">
                  <a16:creationId xmlns:a16="http://schemas.microsoft.com/office/drawing/2014/main" id="{1FD3499B-2E08-584F-AF16-E579CCC2AE2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4288399"/>
                </p:ext>
              </p:extLst>
            </p:nvPr>
          </p:nvGraphicFramePr>
          <p:xfrm>
            <a:off x="6082439" y="5871503"/>
            <a:ext cx="5619526" cy="6685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6032160" imgH="711000" progId="Equation.3">
                    <p:embed/>
                  </p:oleObj>
                </mc:Choice>
                <mc:Fallback>
                  <p:oleObj name="Equation" r:id="rId4" imgW="6032160" imgH="711000" progId="Equation.3">
                    <p:embed/>
                    <p:pic>
                      <p:nvPicPr>
                        <p:cNvPr id="39" name="Object 4">
                          <a:extLst>
                            <a:ext uri="{FF2B5EF4-FFF2-40B4-BE49-F238E27FC236}">
                              <a16:creationId xmlns:a16="http://schemas.microsoft.com/office/drawing/2014/main" id="{EF793B98-3902-3740-A3DB-D09DC4F47BC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2439" y="5871503"/>
                          <a:ext cx="5619526" cy="66854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766893D-0167-B04D-9B76-797099D56B1D}"/>
                </a:ext>
              </a:extLst>
            </p:cNvPr>
            <p:cNvSpPr txBox="1"/>
            <p:nvPr/>
          </p:nvSpPr>
          <p:spPr>
            <a:xfrm>
              <a:off x="838155" y="5313317"/>
              <a:ext cx="6628401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x is not accessible, one measures CFF(</a:t>
              </a:r>
              <a:r>
                <a:rPr lang="en-US" sz="2400" dirty="0" err="1">
                  <a:solidFill>
                    <a:srgbClr val="000000"/>
                  </a:solidFill>
                  <a:latin typeface="Symbol" pitchFamily="2" charset="2"/>
                </a:rPr>
                <a:t>x</a:t>
              </a:r>
              <a:r>
                <a:rPr lang="en-US" sz="2400" dirty="0" err="1">
                  <a:solidFill>
                    <a:srgbClr val="000000"/>
                  </a:solidFill>
                </a:rPr>
                <a:t>,t</a:t>
              </a:r>
              <a:r>
                <a:rPr lang="en-US" sz="2400" dirty="0">
                  <a:solidFill>
                    <a:srgbClr val="000000"/>
                  </a:solidFill>
                </a:rPr>
                <a:t>)=CFF(</a:t>
              </a:r>
              <a:r>
                <a:rPr lang="en-US" sz="2400" dirty="0" err="1">
                  <a:solidFill>
                    <a:srgbClr val="000000"/>
                  </a:solidFill>
                </a:rPr>
                <a:t>x</a:t>
              </a:r>
              <a:r>
                <a:rPr lang="en-US" sz="2400" baseline="-25000" dirty="0" err="1">
                  <a:solidFill>
                    <a:srgbClr val="000000"/>
                  </a:solidFill>
                </a:rPr>
                <a:t>B</a:t>
              </a:r>
              <a:r>
                <a:rPr lang="en-US" sz="2400" dirty="0" err="1">
                  <a:solidFill>
                    <a:srgbClr val="000000"/>
                  </a:solidFill>
                </a:rPr>
                <a:t>,t</a:t>
              </a:r>
              <a:r>
                <a:rPr lang="en-US" sz="2400" dirty="0">
                  <a:solidFill>
                    <a:srgbClr val="000000"/>
                  </a:solidFill>
                </a:rPr>
                <a:t>)</a:t>
              </a:r>
            </a:p>
            <a:p>
              <a:endParaRPr lang="en-US" sz="24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2571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12" y="810598"/>
            <a:ext cx="4114800" cy="572337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0" y="1"/>
            <a:ext cx="9023089" cy="70708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600" kern="1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defRPr>
            </a:lvl1pPr>
          </a:lstStyle>
          <a:p>
            <a:r>
              <a:rPr lang="en-US" b="1" dirty="0">
                <a:latin typeface="Symbol" pitchFamily="2" charset="2"/>
              </a:rPr>
              <a:t>p</a:t>
            </a:r>
            <a:r>
              <a:rPr lang="en-US" b="1" baseline="30000" dirty="0">
                <a:latin typeface="Symbol" pitchFamily="2" charset="2"/>
              </a:rPr>
              <a:t>0</a:t>
            </a:r>
            <a:r>
              <a:rPr lang="en-US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DVCS2n results: fully separated contributions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67141" y="3689297"/>
            <a:ext cx="2978262" cy="646331"/>
            <a:chOff x="4945259" y="825182"/>
            <a:chExt cx="2978262" cy="646331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4945259" y="1134838"/>
              <a:ext cx="567489" cy="1351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566786" y="825182"/>
              <a:ext cx="23567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Goloskokov</a:t>
              </a:r>
              <a:r>
                <a:rPr lang="en-US" dirty="0"/>
                <a:t> and Kroll</a:t>
              </a:r>
            </a:p>
            <a:p>
              <a:r>
                <a:rPr lang="en-US" dirty="0" err="1"/>
                <a:t>Eur</a:t>
              </a:r>
              <a:r>
                <a:rPr lang="en-US" dirty="0"/>
                <a:t> </a:t>
              </a:r>
              <a:r>
                <a:rPr lang="en-US" dirty="0" err="1"/>
                <a:t>Phys</a:t>
              </a:r>
              <a:r>
                <a:rPr lang="en-US" dirty="0"/>
                <a:t> J A47 (2012)</a:t>
              </a:r>
            </a:p>
          </p:txBody>
        </p:sp>
      </p:grpSp>
      <p:pic>
        <p:nvPicPr>
          <p:cNvPr id="7" name="Picture 6" descr="u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68" y="4619191"/>
            <a:ext cx="5201964" cy="1338707"/>
          </a:xfrm>
          <a:prstGeom prst="rect">
            <a:avLst/>
          </a:prstGeom>
        </p:spPr>
      </p:pic>
      <p:pic>
        <p:nvPicPr>
          <p:cNvPr id="9" name="Picture 8" descr="u1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121329"/>
            <a:ext cx="4572000" cy="2097901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30" y="6109197"/>
            <a:ext cx="1828800" cy="284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43118" y="751996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=1.75 GeV</a:t>
            </a:r>
            <a:r>
              <a:rPr lang="en-US" baseline="30000" dirty="0"/>
              <a:t>2 </a:t>
            </a:r>
            <a:r>
              <a:rPr lang="en-US" dirty="0"/>
              <a:t>and </a:t>
            </a:r>
            <a:r>
              <a:rPr lang="en-US" dirty="0" err="1"/>
              <a:t>x</a:t>
            </a:r>
            <a:r>
              <a:rPr lang="en-US" baseline="-25000" dirty="0" err="1"/>
              <a:t>B</a:t>
            </a:r>
            <a:r>
              <a:rPr lang="en-US" dirty="0"/>
              <a:t>=0.36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F3297-A1A8-7C4C-A4F6-AF395776EB28}"/>
              </a:ext>
            </a:extLst>
          </p:cNvPr>
          <p:cNvSpPr/>
          <p:nvPr/>
        </p:nvSpPr>
        <p:spPr>
          <a:xfrm>
            <a:off x="8014623" y="441266"/>
            <a:ext cx="399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Mazouz</a:t>
            </a:r>
            <a:r>
              <a:rPr lang="en-US" dirty="0"/>
              <a:t> PRL 118 (2017) 22, 222002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E0F36F9-14F1-744A-8628-7708D6F1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7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1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88" y="2165631"/>
            <a:ext cx="5486400" cy="4575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3676" y="4835611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Goloskokov</a:t>
            </a:r>
            <a:r>
              <a:rPr lang="en-US" dirty="0"/>
              <a:t> and Kroll</a:t>
            </a:r>
          </a:p>
          <a:p>
            <a:r>
              <a:rPr lang="en-US" dirty="0" err="1"/>
              <a:t>Eur</a:t>
            </a:r>
            <a:r>
              <a:rPr lang="en-US" dirty="0"/>
              <a:t> </a:t>
            </a:r>
            <a:r>
              <a:rPr lang="en-US" dirty="0" err="1"/>
              <a:t>Phys</a:t>
            </a:r>
            <a:r>
              <a:rPr lang="en-US" dirty="0"/>
              <a:t> J A47 (2012)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72299" y="5649594"/>
            <a:ext cx="1548619" cy="646331"/>
            <a:chOff x="3985933" y="5977344"/>
            <a:chExt cx="1548619" cy="64633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985933" y="6174058"/>
              <a:ext cx="59451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985933" y="6433463"/>
              <a:ext cx="594512" cy="0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80445" y="5977344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 quark</a:t>
              </a:r>
            </a:p>
            <a:p>
              <a:r>
                <a:rPr lang="en-US" dirty="0"/>
                <a:t>d quark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1524000" y="1"/>
            <a:ext cx="9023089" cy="70708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600" kern="1200" dirty="0" smtClean="0">
                <a:solidFill>
                  <a:srgbClr val="008000"/>
                </a:solidFill>
                <a:latin typeface="+mj-lt"/>
                <a:ea typeface="+mj-ea"/>
                <a:cs typeface="Comic Sans MS"/>
              </a:defRPr>
            </a:lvl1pPr>
          </a:lstStyle>
          <a:p>
            <a:r>
              <a:rPr lang="en-US" b="1" dirty="0">
                <a:latin typeface="Symbol" pitchFamily="2" charset="2"/>
              </a:rPr>
              <a:t>p</a:t>
            </a:r>
            <a:r>
              <a:rPr lang="en-US" b="1" baseline="30000" dirty="0">
                <a:latin typeface="Symbol" pitchFamily="2" charset="2"/>
              </a:rPr>
              <a:t>0 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DVCS2n results: flavor separation</a:t>
            </a:r>
          </a:p>
        </p:txBody>
      </p:sp>
      <p:pic>
        <p:nvPicPr>
          <p:cNvPr id="12" name="Picture 11" descr="u1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772562"/>
            <a:ext cx="4572000" cy="9582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43407" y="1813208"/>
            <a:ext cx="3336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Q</a:t>
            </a:r>
            <a:r>
              <a:rPr lang="en-US" sz="2400" baseline="30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=1.75 GeV</a:t>
            </a:r>
            <a:r>
              <a:rPr lang="en-US" sz="2400" baseline="30000" dirty="0">
                <a:solidFill>
                  <a:prstClr val="black"/>
                </a:solidFill>
              </a:rPr>
              <a:t>2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baseline="-25000" dirty="0">
                <a:solidFill>
                  <a:prstClr val="black"/>
                </a:solidFill>
              </a:rPr>
              <a:t>,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x</a:t>
            </a:r>
            <a:r>
              <a:rPr lang="en-US" sz="2400" baseline="-25000" dirty="0" err="1">
                <a:solidFill>
                  <a:prstClr val="black"/>
                </a:solidFill>
              </a:rPr>
              <a:t>B</a:t>
            </a:r>
            <a:r>
              <a:rPr lang="en-US" sz="2400" dirty="0">
                <a:solidFill>
                  <a:prstClr val="black"/>
                </a:solidFill>
              </a:rPr>
              <a:t>=0.36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07965" y="2680173"/>
            <a:ext cx="45719" cy="373083"/>
          </a:xfrm>
          <a:prstGeom prst="rect">
            <a:avLst/>
          </a:prstGeom>
          <a:solidFill>
            <a:srgbClr val="C72AC3"/>
          </a:solidFill>
          <a:ln>
            <a:solidFill>
              <a:srgbClr val="C72AC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860365" y="2683963"/>
            <a:ext cx="45719" cy="373083"/>
          </a:xfrm>
          <a:prstGeom prst="rect">
            <a:avLst/>
          </a:prstGeom>
          <a:solidFill>
            <a:srgbClr val="32C739"/>
          </a:solidFill>
          <a:ln>
            <a:solidFill>
              <a:srgbClr val="32C73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84097" y="2380147"/>
            <a:ext cx="3338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account for the unknown phase variation between u and the d amplitude 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/>
              <a:t>*q -&gt; q’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 convoluted with (H,E)</a:t>
            </a:r>
            <a:r>
              <a:rPr lang="en-US" baseline="-25000" dirty="0"/>
              <a:t>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5DC0A5-294E-8745-A30C-FEAE1587468A}"/>
              </a:ext>
            </a:extLst>
          </p:cNvPr>
          <p:cNvSpPr/>
          <p:nvPr/>
        </p:nvSpPr>
        <p:spPr>
          <a:xfrm>
            <a:off x="8014623" y="441266"/>
            <a:ext cx="3991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Mazouz</a:t>
            </a:r>
            <a:r>
              <a:rPr lang="en-US" dirty="0"/>
              <a:t> PRL 118 (2017) 22, 222002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5933D-C103-614D-8977-973DC718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</p:spTree>
    <p:extLst>
      <p:ext uri="{BB962C8B-B14F-4D97-AF65-F5344CB8AC3E}">
        <p14:creationId xmlns:p14="http://schemas.microsoft.com/office/powerpoint/2010/main" val="1358453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B26B3B-B38D-D64E-B548-B23635C98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19" y="583262"/>
            <a:ext cx="4332445" cy="57730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280332-920D-744A-A159-6D051C1C65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487806" y="0"/>
                <a:ext cx="6704194" cy="484063"/>
              </a:xfrm>
            </p:spPr>
            <p:txBody>
              <a:bodyPr>
                <a:normAutofit fontScale="90000"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cs typeface="Symbol" charset="2"/>
                      </a:rPr>
                      <m:t>𝒆𝒑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𝒆𝒑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b="1" dirty="0">
                    <a:cs typeface="Symbol" charset="2"/>
                  </a:rPr>
                  <a:t>in Hall A : 12 GeV result</a:t>
                </a:r>
                <a:endParaRPr lang="en-US" sz="32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280332-920D-744A-A159-6D051C1C65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87806" y="0"/>
                <a:ext cx="6704194" cy="484063"/>
              </a:xfrm>
              <a:blipFill>
                <a:blip r:embed="rId3"/>
                <a:stretch>
                  <a:fillRect t="-21053" r="-1894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929995F-EFEC-B247-91C3-E678199AF100}"/>
              </a:ext>
            </a:extLst>
          </p:cNvPr>
          <p:cNvSpPr txBox="1"/>
          <p:nvPr/>
        </p:nvSpPr>
        <p:spPr>
          <a:xfrm>
            <a:off x="1586941" y="322711"/>
            <a:ext cx="3018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</a:t>
            </a:r>
            <a:r>
              <a:rPr lang="en-US" sz="1400" baseline="30000" dirty="0"/>
              <a:t>2</a:t>
            </a:r>
            <a:r>
              <a:rPr lang="en-US" sz="1400" dirty="0"/>
              <a:t>=8.31 GeV</a:t>
            </a:r>
            <a:r>
              <a:rPr lang="en-US" sz="1400" baseline="30000" dirty="0"/>
              <a:t>2</a:t>
            </a:r>
            <a:r>
              <a:rPr lang="en-US" sz="1400" dirty="0"/>
              <a:t>, t’=0.15 GeV</a:t>
            </a:r>
            <a:r>
              <a:rPr lang="en-US" sz="1400" baseline="30000" dirty="0"/>
              <a:t>2</a:t>
            </a:r>
            <a:r>
              <a:rPr lang="en-US" sz="1400" dirty="0"/>
              <a:t>, </a:t>
            </a:r>
            <a:r>
              <a:rPr lang="en-US" sz="1400" dirty="0" err="1"/>
              <a:t>x</a:t>
            </a:r>
            <a:r>
              <a:rPr lang="en-US" sz="1400" baseline="-25000" dirty="0" err="1"/>
              <a:t>B</a:t>
            </a:r>
            <a:r>
              <a:rPr lang="en-US" sz="1400" dirty="0"/>
              <a:t>=0.60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9882F0-E676-5F45-AE82-EB03114CD01F}"/>
              </a:ext>
            </a:extLst>
          </p:cNvPr>
          <p:cNvGrpSpPr/>
          <p:nvPr/>
        </p:nvGrpSpPr>
        <p:grpSpPr>
          <a:xfrm>
            <a:off x="5843847" y="3320673"/>
            <a:ext cx="4696691" cy="2290420"/>
            <a:chOff x="34984" y="917832"/>
            <a:chExt cx="4450530" cy="20119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119BC0-9C74-914F-9D60-BD8FC90D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631" y="1132436"/>
              <a:ext cx="4389883" cy="179737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2F002B-5392-C74F-85BF-A8CBF39D4C51}"/>
                </a:ext>
              </a:extLst>
            </p:cNvPr>
            <p:cNvSpPr/>
            <p:nvPr/>
          </p:nvSpPr>
          <p:spPr>
            <a:xfrm rot="15909302">
              <a:off x="-53656" y="1006472"/>
              <a:ext cx="429208" cy="2519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84E4B5C-336B-8A4D-BE52-DB3511095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0748" y="426989"/>
            <a:ext cx="4675146" cy="404479"/>
          </a:xfrm>
          <a:prstGeom prst="rect">
            <a:avLst/>
          </a:prstGeom>
        </p:spPr>
      </p:pic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D813C02E-C807-4D48-B369-4C9E1E16C69E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>
            <a:off x="6476462" y="4817064"/>
            <a:ext cx="2461412" cy="1191879"/>
          </a:xfrm>
          <a:prstGeom prst="bentConnector3">
            <a:avLst>
              <a:gd name="adj1" fmla="val 100321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7C58A-F2CF-B644-825A-FC4C7B2DC635}"/>
              </a:ext>
            </a:extLst>
          </p:cNvPr>
          <p:cNvSpPr/>
          <p:nvPr/>
        </p:nvSpPr>
        <p:spPr>
          <a:xfrm>
            <a:off x="8937874" y="5855053"/>
            <a:ext cx="1383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B050"/>
                </a:solidFill>
              </a:rPr>
              <a:t>d</a:t>
            </a:r>
            <a:r>
              <a:rPr lang="en-US" sz="1400" dirty="0" err="1">
                <a:solidFill>
                  <a:srgbClr val="00B050"/>
                </a:solidFill>
                <a:latin typeface="Symbol" pitchFamily="2" charset="2"/>
              </a:rPr>
              <a:t>s</a:t>
            </a:r>
            <a:r>
              <a:rPr lang="en-US" sz="1400" baseline="-25000" dirty="0" err="1">
                <a:solidFill>
                  <a:srgbClr val="00B050"/>
                </a:solidFill>
              </a:rPr>
              <a:t>U</a:t>
            </a:r>
            <a:r>
              <a:rPr lang="en-US" sz="1400" dirty="0">
                <a:solidFill>
                  <a:srgbClr val="00B050"/>
                </a:solidFill>
              </a:rPr>
              <a:t>=</a:t>
            </a:r>
            <a:r>
              <a:rPr lang="en-US" sz="1400" dirty="0" err="1">
                <a:solidFill>
                  <a:srgbClr val="00B050"/>
                </a:solidFill>
              </a:rPr>
              <a:t>d</a:t>
            </a:r>
            <a:r>
              <a:rPr lang="en-US" sz="1400" dirty="0" err="1">
                <a:solidFill>
                  <a:srgbClr val="00B050"/>
                </a:solidFill>
                <a:latin typeface="Symbol" pitchFamily="2" charset="2"/>
              </a:rPr>
              <a:t>s</a:t>
            </a:r>
            <a:r>
              <a:rPr lang="en-US" sz="1400" baseline="-25000" dirty="0" err="1">
                <a:solidFill>
                  <a:srgbClr val="00B050"/>
                </a:solidFill>
              </a:rPr>
              <a:t>T</a:t>
            </a:r>
            <a:r>
              <a:rPr lang="en-US" sz="1400" dirty="0">
                <a:solidFill>
                  <a:srgbClr val="00B050"/>
                </a:solidFill>
              </a:rPr>
              <a:t>+ </a:t>
            </a:r>
            <a:r>
              <a:rPr lang="en-US" sz="1400" dirty="0">
                <a:solidFill>
                  <a:srgbClr val="00B050"/>
                </a:solidFill>
                <a:latin typeface="Symbol" pitchFamily="2" charset="2"/>
              </a:rPr>
              <a:t>e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d</a:t>
            </a:r>
            <a:r>
              <a:rPr lang="en-US" sz="1400" dirty="0" err="1">
                <a:solidFill>
                  <a:srgbClr val="00B050"/>
                </a:solidFill>
                <a:latin typeface="Symbol" pitchFamily="2" charset="2"/>
              </a:rPr>
              <a:t>s</a:t>
            </a:r>
            <a:r>
              <a:rPr lang="en-US" sz="1400" baseline="-25000" dirty="0" err="1">
                <a:solidFill>
                  <a:srgbClr val="00B050"/>
                </a:solidFill>
              </a:rPr>
              <a:t>L</a:t>
            </a:r>
            <a:endParaRPr lang="en-US" sz="14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1000AEC-467F-5A40-B4E9-7CA99532B160}"/>
                  </a:ext>
                </a:extLst>
              </p:cNvPr>
              <p:cNvSpPr/>
              <p:nvPr/>
            </p:nvSpPr>
            <p:spPr>
              <a:xfrm>
                <a:off x="5487806" y="1183034"/>
                <a:ext cx="6437409" cy="2241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dirty="0">
                    <a:solidFill>
                      <a:srgbClr val="000000"/>
                    </a:solidFill>
                  </a:rPr>
                  <a:t>At sufficient high Q</a:t>
                </a:r>
                <a:r>
                  <a:rPr lang="en-US" sz="1600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n-US" sz="1600" dirty="0">
                    <a:solidFill>
                      <a:srgbClr val="000000"/>
                    </a:solidFill>
                  </a:rPr>
                  <a:t>, meson production should be understandable in terms of the “handbag” diagram.</a:t>
                </a:r>
              </a:p>
              <a:p>
                <a:pPr algn="just"/>
                <a:r>
                  <a:rPr lang="en-US" sz="1600" dirty="0">
                    <a:solidFill>
                      <a:srgbClr val="000000"/>
                    </a:solidFill>
                  </a:rPr>
                  <a:t>But  the factorization is only exact for longitudinal virtual photons (Collins, Frankfurt, </a:t>
                </a:r>
                <a:r>
                  <a:rPr lang="en-US" sz="1600" dirty="0" err="1">
                    <a:solidFill>
                      <a:srgbClr val="000000"/>
                    </a:solidFill>
                  </a:rPr>
                  <a:t>Strikman</a:t>
                </a:r>
                <a:r>
                  <a:rPr lang="en-US" sz="1600" dirty="0">
                    <a:solidFill>
                      <a:srgbClr val="000000"/>
                    </a:solidFill>
                  </a:rPr>
                  <a:t>, 1997). Effective factorization of the transverse part exists.</a:t>
                </a:r>
              </a:p>
              <a:p>
                <a:pPr algn="just"/>
                <a:endParaRPr lang="en-US" sz="1600" dirty="0">
                  <a:solidFill>
                    <a:srgbClr val="000000"/>
                  </a:solidFill>
                </a:endParaRPr>
              </a:p>
              <a:p>
                <a:pPr algn="just"/>
                <a:r>
                  <a:rPr lang="en-US" sz="1600" dirty="0">
                    <a:solidFill>
                      <a:srgbClr val="000000"/>
                    </a:solidFill>
                  </a:rPr>
                  <a:t>Asymptotic QCD predicts that </a:t>
                </a:r>
              </a:p>
              <a:p>
                <a:pPr lvl="1" algn="just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,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−8 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 and 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1000AEC-467F-5A40-B4E9-7CA99532B1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806" y="1183034"/>
                <a:ext cx="6437409" cy="2241319"/>
              </a:xfrm>
              <a:prstGeom prst="rect">
                <a:avLst/>
              </a:prstGeom>
              <a:blipFill>
                <a:blip r:embed="rId6"/>
                <a:stretch>
                  <a:fillRect l="-592" t="-562" r="-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843332E-FEC5-AE43-BCC7-5979E2DAF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175954-4895-2142-8062-7A081364F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16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41A149-3C26-E845-BEA1-89433E4CC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90" y="683722"/>
            <a:ext cx="9395441" cy="457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077A6A-067D-4847-87A5-9912518ED56C}"/>
              </a:ext>
            </a:extLst>
          </p:cNvPr>
          <p:cNvSpPr/>
          <p:nvPr/>
        </p:nvSpPr>
        <p:spPr>
          <a:xfrm>
            <a:off x="10135976" y="5278399"/>
            <a:ext cx="227093" cy="192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AE00C1-2353-6B4C-8EFA-C6C3AB1112C4}"/>
              </a:ext>
            </a:extLst>
          </p:cNvPr>
          <p:cNvSpPr/>
          <p:nvPr/>
        </p:nvSpPr>
        <p:spPr>
          <a:xfrm>
            <a:off x="2019646" y="1134818"/>
            <a:ext cx="227093" cy="1921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88C06-F011-284A-B32F-6ED651ADB5FD}"/>
              </a:ext>
            </a:extLst>
          </p:cNvPr>
          <p:cNvSpPr txBox="1"/>
          <p:nvPr/>
        </p:nvSpPr>
        <p:spPr>
          <a:xfrm>
            <a:off x="412782" y="5106653"/>
            <a:ext cx="11139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000000"/>
                </a:solidFill>
              </a:rPr>
              <a:t>TT</a:t>
            </a:r>
            <a:r>
              <a:rPr lang="en-US" dirty="0">
                <a:solidFill>
                  <a:srgbClr val="000000"/>
                </a:solidFill>
              </a:rPr>
              <a:t> larger than </a:t>
            </a:r>
            <a:r>
              <a:rPr lang="en-US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000000"/>
                </a:solidFill>
              </a:rPr>
              <a:t>TL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000000"/>
                </a:solidFill>
              </a:rPr>
              <a:t>TL</a:t>
            </a:r>
            <a:r>
              <a:rPr lang="en-US" baseline="-25000" dirty="0">
                <a:solidFill>
                  <a:srgbClr val="000000"/>
                </a:solidFill>
              </a:rPr>
              <a:t>’ </a:t>
            </a:r>
            <a:r>
              <a:rPr lang="en-US" dirty="0">
                <a:solidFill>
                  <a:srgbClr val="000000"/>
                </a:solidFill>
              </a:rPr>
              <a:t>: hint of </a:t>
            </a:r>
            <a:r>
              <a:rPr lang="en-US" dirty="0">
                <a:solidFill>
                  <a:srgbClr val="FF0000"/>
                </a:solidFill>
              </a:rPr>
              <a:t>dominance of the transverse amplitude </a:t>
            </a:r>
            <a:r>
              <a:rPr lang="en-US" dirty="0">
                <a:solidFill>
                  <a:srgbClr val="000000"/>
                </a:solidFill>
              </a:rPr>
              <a:t>as suggested by the GK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000000"/>
                </a:solidFill>
              </a:rPr>
              <a:t>TL</a:t>
            </a:r>
            <a:r>
              <a:rPr lang="en-US" dirty="0">
                <a:solidFill>
                  <a:srgbClr val="000000"/>
                </a:solidFill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000000"/>
                </a:solidFill>
              </a:rPr>
              <a:t>TL</a:t>
            </a:r>
            <a:r>
              <a:rPr lang="en-US" baseline="-25000" dirty="0">
                <a:solidFill>
                  <a:srgbClr val="000000"/>
                </a:solidFill>
              </a:rPr>
              <a:t>’</a:t>
            </a:r>
            <a:r>
              <a:rPr lang="en-US" dirty="0">
                <a:solidFill>
                  <a:srgbClr val="000000"/>
                </a:solidFill>
              </a:rPr>
              <a:t>  underestimated by the GK model: larger contribution of the longitudinal amplitude than the one expected by GK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sign difference between GK and  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s</a:t>
            </a:r>
            <a:r>
              <a:rPr lang="en-US" baseline="-25000" dirty="0" err="1">
                <a:solidFill>
                  <a:srgbClr val="FF0000"/>
                </a:solidFill>
              </a:rPr>
              <a:t>TL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/>
              <a:t> </a:t>
            </a:r>
            <a:r>
              <a:rPr lang="en-US" sz="1200" dirty="0">
                <a:solidFill>
                  <a:srgbClr val="000000"/>
                </a:solidFill>
              </a:rPr>
              <a:t>(Hall B &amp; COMPASS results agree with GK)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E705D09C-56AF-F544-BCF7-0A5C35D928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487806" y="0"/>
                <a:ext cx="6704194" cy="484063"/>
              </a:xfrm>
            </p:spPr>
            <p:txBody>
              <a:bodyPr>
                <a:normAutofit fontScale="90000"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cs typeface="Symbol" charset="2"/>
                      </a:rPr>
                      <m:t>𝒆𝒑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𝒆𝒑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b="1" dirty="0">
                    <a:cs typeface="Symbol" charset="2"/>
                  </a:rPr>
                  <a:t>in Hall A : 12 GeV result</a:t>
                </a:r>
                <a:endParaRPr lang="en-US" sz="3200" dirty="0"/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E705D09C-56AF-F544-BCF7-0A5C35D928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87806" y="0"/>
                <a:ext cx="6704194" cy="484063"/>
              </a:xfrm>
              <a:blipFill>
                <a:blip r:embed="rId3"/>
                <a:stretch>
                  <a:fillRect t="-21053" r="-1894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76873-7E92-614D-9581-8065AE430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C0F02-23AF-3A4A-A8C5-B4B12AF81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278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4EE48C-3BD7-1049-B1D1-950DD1CEA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746" y="484063"/>
            <a:ext cx="5416209" cy="57832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20EE7-9954-A142-A85E-0AC02F46221D}"/>
              </a:ext>
            </a:extLst>
          </p:cNvPr>
          <p:cNvSpPr txBox="1"/>
          <p:nvPr/>
        </p:nvSpPr>
        <p:spPr>
          <a:xfrm>
            <a:off x="6809583" y="1215614"/>
            <a:ext cx="4880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dashed lines: P. Kroll private communication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B28EEE-53D9-BE4D-9BD3-5D5D9E472E24}"/>
                  </a:ext>
                </a:extLst>
              </p:cNvPr>
              <p:cNvSpPr txBox="1"/>
              <p:nvPr/>
            </p:nvSpPr>
            <p:spPr>
              <a:xfrm rot="16200000">
                <a:off x="196582" y="2117495"/>
                <a:ext cx="1535677" cy="4090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FB28EEE-53D9-BE4D-9BD3-5D5D9E472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96582" y="2117495"/>
                <a:ext cx="1535677" cy="409023"/>
              </a:xfrm>
              <a:prstGeom prst="rect">
                <a:avLst/>
              </a:prstGeom>
              <a:blipFill>
                <a:blip r:embed="rId3"/>
                <a:stretch>
                  <a:fillRect l="-6250" r="-12500" b="-2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EC0A1C5-22BC-4941-ABCA-ED5B87159A44}"/>
              </a:ext>
            </a:extLst>
          </p:cNvPr>
          <p:cNvSpPr txBox="1"/>
          <p:nvPr/>
        </p:nvSpPr>
        <p:spPr>
          <a:xfrm>
            <a:off x="3412176" y="178130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&lt;t’&gt; = 0.1 GeV</a:t>
            </a:r>
            <a:r>
              <a:rPr lang="en-US" baseline="30000" dirty="0"/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7D8188-B4E8-DB4D-9ADB-8E37B765A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583" y="2023572"/>
            <a:ext cx="4706747" cy="379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FDDFC-A396-D940-B407-4108071521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1289" y="438358"/>
            <a:ext cx="3170711" cy="2743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41E49804-EDF8-F94B-8504-59612660C8D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487806" y="0"/>
                <a:ext cx="6704194" cy="484063"/>
              </a:xfrm>
            </p:spPr>
            <p:txBody>
              <a:bodyPr>
                <a:normAutofit fontScale="90000"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  <a:cs typeface="Symbol" charset="2"/>
                      </a:rPr>
                      <m:t>𝒆𝒑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ymbol" charset="2"/>
                      </a:rPr>
                      <m:t>𝒆𝒑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b="1" dirty="0">
                    <a:cs typeface="Symbol" charset="2"/>
                  </a:rPr>
                  <a:t>in Hall A : 12 GeV result</a:t>
                </a:r>
                <a:endParaRPr lang="en-US" sz="3200" dirty="0"/>
              </a:p>
            </p:txBody>
          </p:sp>
        </mc:Choice>
        <mc:Fallback xmlns=""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41E49804-EDF8-F94B-8504-59612660C8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87806" y="0"/>
                <a:ext cx="6704194" cy="484063"/>
              </a:xfrm>
              <a:blipFill>
                <a:blip r:embed="rId6"/>
                <a:stretch>
                  <a:fillRect t="-21053" r="-1894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1A10B-A208-0649-AA7B-2C4A89BB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3B35F-2D07-114F-A1CB-28B5D4688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417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8C5458-C0A0-8940-9291-B358B5D6D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043" y="0"/>
            <a:ext cx="41130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9EA366-3500-A04A-8CC5-187FE7227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835" y="83127"/>
            <a:ext cx="3170711" cy="2743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39749F-187A-9045-88F2-5D2894256B27}"/>
              </a:ext>
            </a:extLst>
          </p:cNvPr>
          <p:cNvSpPr/>
          <p:nvPr/>
        </p:nvSpPr>
        <p:spPr>
          <a:xfrm rot="15909302">
            <a:off x="6104459" y="1327106"/>
            <a:ext cx="429208" cy="251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8A831C-5DA2-7148-A561-8023C5A13B1A}"/>
                  </a:ext>
                </a:extLst>
              </p:cNvPr>
              <p:cNvSpPr txBox="1"/>
              <p:nvPr/>
            </p:nvSpPr>
            <p:spPr>
              <a:xfrm>
                <a:off x="7372598" y="1414589"/>
                <a:ext cx="1966051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8A831C-5DA2-7148-A561-8023C5A13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598" y="1414589"/>
                <a:ext cx="1966051" cy="525913"/>
              </a:xfrm>
              <a:prstGeom prst="rect">
                <a:avLst/>
              </a:prstGeom>
              <a:blipFill>
                <a:blip r:embed="rId4"/>
                <a:stretch>
                  <a:fillRect l="-2581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6BF29EC-5D4C-FA49-92B0-7111C88C1672}"/>
              </a:ext>
            </a:extLst>
          </p:cNvPr>
          <p:cNvSpPr txBox="1"/>
          <p:nvPr/>
        </p:nvSpPr>
        <p:spPr>
          <a:xfrm>
            <a:off x="6319063" y="2272518"/>
            <a:ext cx="488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dashed lines: P. Kroll private communication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F50B58-9752-A24A-ACA6-FEB5776B8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65B17-22AB-5945-BF81-6C6758F3C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48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22294E-837C-486F-AD82-A51A312CC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3342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02B60-7F3E-CF5B-7969-06B960538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E52B-6778-410B-83C5-437C9EB671A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9462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FF100DA-57D9-45CF-929E-65ACAAAE7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1" y="457200"/>
            <a:ext cx="11729258" cy="64008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03D1DE-51A6-20E1-D097-F58A5B6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74116-F2A8-6F28-A317-1F603F56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E52B-6778-410B-83C5-437C9EB671A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00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F8380-6D7A-AC38-AFF4-5A711C9D3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2.tiff">
            <a:extLst>
              <a:ext uri="{FF2B5EF4-FFF2-40B4-BE49-F238E27FC236}">
                <a16:creationId xmlns:a16="http://schemas.microsoft.com/office/drawing/2014/main" id="{9A93AC41-E308-4491-1F96-F97A825B6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06" y="674932"/>
            <a:ext cx="5650831" cy="227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80E2AE-BF5D-5A7F-A1A8-4620EB0A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1" y="0"/>
            <a:ext cx="9143999" cy="749860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Generalized Parton Distributions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DC86664-FD8C-62AD-E728-4205DC6797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8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38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A3D0E26-0B59-B0F8-72A9-630F40DBD43D}"/>
              </a:ext>
            </a:extLst>
          </p:cNvPr>
          <p:cNvSpPr txBox="1"/>
          <p:nvPr/>
        </p:nvSpPr>
        <p:spPr>
          <a:xfrm>
            <a:off x="8918352" y="6557833"/>
            <a:ext cx="1919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RPP 76(2013) 066202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837181-41D7-822B-7D89-02F1222528EC}"/>
              </a:ext>
            </a:extLst>
          </p:cNvPr>
          <p:cNvGrpSpPr/>
          <p:nvPr/>
        </p:nvGrpSpPr>
        <p:grpSpPr>
          <a:xfrm>
            <a:off x="5745442" y="3174728"/>
            <a:ext cx="4762347" cy="3117722"/>
            <a:chOff x="4421344" y="3174728"/>
            <a:chExt cx="4762347" cy="3117722"/>
          </a:xfrm>
        </p:grpSpPr>
        <p:pic>
          <p:nvPicPr>
            <p:cNvPr id="18" name="Picture 17" descr="u3.tiff">
              <a:extLst>
                <a:ext uri="{FF2B5EF4-FFF2-40B4-BE49-F238E27FC236}">
                  <a16:creationId xmlns:a16="http://schemas.microsoft.com/office/drawing/2014/main" id="{C19C5C02-8A3B-7B9F-524F-4A9F8450D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0354" y="3734721"/>
              <a:ext cx="3700595" cy="16433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7EA466-0AEE-9331-CEB3-6DBA717B1481}"/>
                </a:ext>
              </a:extLst>
            </p:cNvPr>
            <p:cNvSpPr txBox="1"/>
            <p:nvPr/>
          </p:nvSpPr>
          <p:spPr>
            <a:xfrm>
              <a:off x="5055994" y="3846460"/>
              <a:ext cx="827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</a:rPr>
                <a:t>Elastic</a:t>
              </a:r>
            </a:p>
          </p:txBody>
        </p:sp>
        <p:pic>
          <p:nvPicPr>
            <p:cNvPr id="10" name="Picture 9" descr="u4.tiff">
              <a:extLst>
                <a:ext uri="{FF2B5EF4-FFF2-40B4-BE49-F238E27FC236}">
                  <a16:creationId xmlns:a16="http://schemas.microsoft.com/office/drawing/2014/main" id="{8A3D3E68-A72F-5859-1170-DA4588591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303" y="5378050"/>
              <a:ext cx="4126697" cy="914400"/>
            </a:xfrm>
            <a:prstGeom prst="rect">
              <a:avLst/>
            </a:prstGeom>
          </p:spPr>
        </p:pic>
        <p:pic>
          <p:nvPicPr>
            <p:cNvPr id="9" name="Picture 8" descr="u6.tiff">
              <a:extLst>
                <a:ext uri="{FF2B5EF4-FFF2-40B4-BE49-F238E27FC236}">
                  <a16:creationId xmlns:a16="http://schemas.microsoft.com/office/drawing/2014/main" id="{A51865ED-F0C1-0E69-359E-AFD135F24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866" y="3371626"/>
              <a:ext cx="3943349" cy="19202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94BE49-84B3-9460-BF77-A3D074C46756}"/>
                </a:ext>
              </a:extLst>
            </p:cNvPr>
            <p:cNvSpPr/>
            <p:nvPr/>
          </p:nvSpPr>
          <p:spPr>
            <a:xfrm>
              <a:off x="4421344" y="3174728"/>
              <a:ext cx="4762347" cy="3117722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latex-image-1.pdf">
            <a:extLst>
              <a:ext uri="{FF2B5EF4-FFF2-40B4-BE49-F238E27FC236}">
                <a16:creationId xmlns:a16="http://schemas.microsoft.com/office/drawing/2014/main" id="{BF27C9D7-17E0-F369-62A5-C96025B905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28" y="891945"/>
            <a:ext cx="4124960" cy="914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05724-B6D9-1974-03E4-E78CD5BD96E2}"/>
              </a:ext>
            </a:extLst>
          </p:cNvPr>
          <p:cNvGrpSpPr/>
          <p:nvPr/>
        </p:nvGrpSpPr>
        <p:grpSpPr>
          <a:xfrm>
            <a:off x="1641591" y="3174729"/>
            <a:ext cx="3613399" cy="3552381"/>
            <a:chOff x="117590" y="3174728"/>
            <a:chExt cx="3613399" cy="355238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E69198A-D7E6-9495-D1A3-0A6E5A31C11F}"/>
                </a:ext>
              </a:extLst>
            </p:cNvPr>
            <p:cNvGrpSpPr/>
            <p:nvPr/>
          </p:nvGrpSpPr>
          <p:grpSpPr>
            <a:xfrm>
              <a:off x="117590" y="3174728"/>
              <a:ext cx="3613399" cy="3117722"/>
              <a:chOff x="117590" y="3174728"/>
              <a:chExt cx="3613399" cy="311772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793DB2B-E120-9C64-12AF-F4B87C962EDD}"/>
                  </a:ext>
                </a:extLst>
              </p:cNvPr>
              <p:cNvSpPr/>
              <p:nvPr/>
            </p:nvSpPr>
            <p:spPr>
              <a:xfrm>
                <a:off x="117590" y="3174728"/>
                <a:ext cx="3613399" cy="311772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 descr="u1.tiff">
                <a:extLst>
                  <a:ext uri="{FF2B5EF4-FFF2-40B4-BE49-F238E27FC236}">
                    <a16:creationId xmlns:a16="http://schemas.microsoft.com/office/drawing/2014/main" id="{EE2A3F43-1C74-51EF-42F7-EAF128163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1479" y="3949535"/>
                <a:ext cx="3468956" cy="1579838"/>
              </a:xfrm>
              <a:prstGeom prst="rect">
                <a:avLst/>
              </a:prstGeom>
            </p:spPr>
          </p:pic>
          <p:pic>
            <p:nvPicPr>
              <p:cNvPr id="11" name="Picture 10" descr="u3.tiff">
                <a:extLst>
                  <a:ext uri="{FF2B5EF4-FFF2-40B4-BE49-F238E27FC236}">
                    <a16:creationId xmlns:a16="http://schemas.microsoft.com/office/drawing/2014/main" id="{F922654A-81A4-DB12-9E10-1DDBCAD22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308" y="5515210"/>
                <a:ext cx="2829299" cy="777240"/>
              </a:xfrm>
              <a:prstGeom prst="rect">
                <a:avLst/>
              </a:prstGeom>
            </p:spPr>
          </p:pic>
          <p:pic>
            <p:nvPicPr>
              <p:cNvPr id="5" name="Picture 4" descr="u5.tiff">
                <a:extLst>
                  <a:ext uri="{FF2B5EF4-FFF2-40B4-BE49-F238E27FC236}">
                    <a16:creationId xmlns:a16="http://schemas.microsoft.com/office/drawing/2014/main" id="{8C235DF9-4DFD-D443-01C7-4ED363E75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833" y="3414681"/>
                <a:ext cx="1984248" cy="320040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267CD5-9C28-353A-B3EA-B8BC20C98166}"/>
                  </a:ext>
                </a:extLst>
              </p:cNvPr>
              <p:cNvSpPr txBox="1"/>
              <p:nvPr/>
            </p:nvSpPr>
            <p:spPr>
              <a:xfrm>
                <a:off x="2861165" y="3808016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8000"/>
                    </a:solidFill>
                  </a:rPr>
                  <a:t>DIS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9ACDB0F-CA6A-B777-E46B-FD1A7A8D8EFD}"/>
                </a:ext>
              </a:extLst>
            </p:cNvPr>
            <p:cNvGrpSpPr/>
            <p:nvPr/>
          </p:nvGrpSpPr>
          <p:grpSpPr>
            <a:xfrm>
              <a:off x="271677" y="6219278"/>
              <a:ext cx="3277916" cy="507831"/>
              <a:chOff x="271677" y="6219278"/>
              <a:chExt cx="3277916" cy="507831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295A7C4-6438-FD7E-5E33-DA2DD2ADCD23}"/>
                  </a:ext>
                </a:extLst>
              </p:cNvPr>
              <p:cNvSpPr txBox="1"/>
              <p:nvPr/>
            </p:nvSpPr>
            <p:spPr>
              <a:xfrm>
                <a:off x="271677" y="6388555"/>
                <a:ext cx="3277916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776E64"/>
                    </a:solidFill>
                  </a:rPr>
                  <a:t>No relation for the GPD E and E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C8C9BE7-78DB-4DFD-1DE2-224CD80047B6}"/>
                  </a:ext>
                </a:extLst>
              </p:cNvPr>
              <p:cNvSpPr txBox="1"/>
              <p:nvPr/>
            </p:nvSpPr>
            <p:spPr>
              <a:xfrm>
                <a:off x="2982048" y="6219278"/>
                <a:ext cx="31479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776E64"/>
                    </a:solidFill>
                  </a:rPr>
                  <a:t>~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12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35" y="0"/>
            <a:ext cx="9143999" cy="733108"/>
          </a:xfrm>
        </p:spPr>
        <p:txBody>
          <a:bodyPr>
            <a:normAutofit/>
          </a:bodyPr>
          <a:lstStyle/>
          <a:p>
            <a:pPr algn="r"/>
            <a:r>
              <a:rPr lang="en-US" b="1" dirty="0"/>
              <a:t>GPDs  and hadronic physics issues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4B2492-AD8E-6C4F-897F-A232D25EE8B1}"/>
              </a:ext>
            </a:extLst>
          </p:cNvPr>
          <p:cNvGrpSpPr/>
          <p:nvPr/>
        </p:nvGrpSpPr>
        <p:grpSpPr>
          <a:xfrm>
            <a:off x="81270" y="4114802"/>
            <a:ext cx="12162464" cy="2715474"/>
            <a:chOff x="-357449" y="4152066"/>
            <a:chExt cx="12162464" cy="271547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EEC248-DF6A-554F-AB0E-5D983D369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9373" y="4152066"/>
              <a:ext cx="2911381" cy="27154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747027-FD7B-3A4C-9A67-62F012531C17}"/>
                </a:ext>
              </a:extLst>
            </p:cNvPr>
            <p:cNvSpPr txBox="1"/>
            <p:nvPr/>
          </p:nvSpPr>
          <p:spPr>
            <a:xfrm>
              <a:off x="-357449" y="5803748"/>
              <a:ext cx="166423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V. </a:t>
              </a:r>
              <a:r>
                <a:rPr lang="fr-FR" sz="1200" dirty="0" err="1"/>
                <a:t>Burkert</a:t>
              </a:r>
              <a:r>
                <a:rPr lang="fr-FR" sz="1200" dirty="0"/>
                <a:t>, </a:t>
              </a:r>
            </a:p>
            <a:p>
              <a:r>
                <a:rPr lang="fr-FR" sz="1200" dirty="0"/>
                <a:t>L. </a:t>
              </a:r>
              <a:r>
                <a:rPr lang="fr-FR" sz="1200" dirty="0" err="1"/>
                <a:t>Elouadrhiri</a:t>
              </a:r>
              <a:r>
                <a:rPr lang="fr-FR" sz="1200" dirty="0"/>
                <a:t>, </a:t>
              </a:r>
            </a:p>
            <a:p>
              <a:r>
                <a:rPr lang="fr-FR" sz="1200" dirty="0"/>
                <a:t>F.X. Girod</a:t>
              </a:r>
            </a:p>
            <a:p>
              <a:r>
                <a:rPr lang="fr-FR" sz="1200" dirty="0"/>
                <a:t>Nature 557 </a:t>
              </a:r>
            </a:p>
            <a:p>
              <a:r>
                <a:rPr lang="fr-FR" sz="1200" dirty="0"/>
                <a:t>(2018, 7705, 396-399)</a:t>
              </a:r>
            </a:p>
          </p:txBody>
        </p:sp>
        <p:graphicFrame>
          <p:nvGraphicFramePr>
            <p:cNvPr id="72" name="Object 4">
              <a:extLst>
                <a:ext uri="{FF2B5EF4-FFF2-40B4-BE49-F238E27FC236}">
                  <a16:creationId xmlns:a16="http://schemas.microsoft.com/office/drawing/2014/main" id="{5CB25E15-24DB-2B45-A564-4EF8B8C8CE8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0500866"/>
                </p:ext>
              </p:extLst>
            </p:nvPr>
          </p:nvGraphicFramePr>
          <p:xfrm>
            <a:off x="4679921" y="5269360"/>
            <a:ext cx="5619526" cy="6685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032160" imgH="711000" progId="Equation.3">
                    <p:embed/>
                  </p:oleObj>
                </mc:Choice>
                <mc:Fallback>
                  <p:oleObj name="Equation" r:id="rId3" imgW="6032160" imgH="711000" progId="Equation.3">
                    <p:embed/>
                    <p:pic>
                      <p:nvPicPr>
                        <p:cNvPr id="72" name="Object 4">
                          <a:extLst>
                            <a:ext uri="{FF2B5EF4-FFF2-40B4-BE49-F238E27FC236}">
                              <a16:creationId xmlns:a16="http://schemas.microsoft.com/office/drawing/2014/main" id="{5CB25E15-24DB-2B45-A564-4EF8B8C8CE8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79921" y="5269360"/>
                          <a:ext cx="5619526" cy="66854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23CB9D98-2721-EF47-B156-921F39844446}"/>
                </a:ext>
              </a:extLst>
            </p:cNvPr>
            <p:cNvSpPr/>
            <p:nvPr/>
          </p:nvSpPr>
          <p:spPr>
            <a:xfrm rot="5400000">
              <a:off x="7980523" y="5291964"/>
              <a:ext cx="263657" cy="1574435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ight Brace 77">
              <a:extLst>
                <a:ext uri="{FF2B5EF4-FFF2-40B4-BE49-F238E27FC236}">
                  <a16:creationId xmlns:a16="http://schemas.microsoft.com/office/drawing/2014/main" id="{2E997014-9083-9645-A1F0-AB98A7CCBDD1}"/>
                </a:ext>
              </a:extLst>
            </p:cNvPr>
            <p:cNvSpPr/>
            <p:nvPr/>
          </p:nvSpPr>
          <p:spPr>
            <a:xfrm rot="5400000">
              <a:off x="9602992" y="5291965"/>
              <a:ext cx="263657" cy="1574435"/>
            </a:xfrm>
            <a:prstGeom prst="rightBrac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26304DB-84E7-0440-96E6-367D0FC2E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4665" y="6279411"/>
              <a:ext cx="4089512" cy="540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90C443A-F739-BA41-9018-824113DE8622}"/>
                </a:ext>
              </a:extLst>
            </p:cNvPr>
            <p:cNvSpPr txBox="1"/>
            <p:nvPr/>
          </p:nvSpPr>
          <p:spPr>
            <a:xfrm>
              <a:off x="4036542" y="4770880"/>
              <a:ext cx="77684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Access to the </a:t>
              </a:r>
              <a:r>
                <a:rPr lang="fr-FR" sz="1600" b="1" dirty="0" err="1">
                  <a:solidFill>
                    <a:srgbClr val="776E64"/>
                  </a:solidFill>
                </a:rPr>
                <a:t>mechanical</a:t>
              </a:r>
              <a:r>
                <a:rPr lang="fr-FR" sz="1600" b="1" dirty="0">
                  <a:solidFill>
                    <a:srgbClr val="776E64"/>
                  </a:solidFill>
                </a:rPr>
                <a:t> </a:t>
              </a:r>
              <a:r>
                <a:rPr lang="fr-FR" sz="1600" b="1" dirty="0" err="1">
                  <a:solidFill>
                    <a:srgbClr val="776E64"/>
                  </a:solidFill>
                </a:rPr>
                <a:t>properties</a:t>
              </a:r>
              <a:r>
                <a:rPr lang="fr-FR" sz="1600" b="1" dirty="0">
                  <a:solidFill>
                    <a:srgbClr val="776E64"/>
                  </a:solidFill>
                </a:rPr>
                <a:t>/</a:t>
              </a:r>
              <a:r>
                <a:rPr lang="fr-FR" sz="1600" b="1" dirty="0" err="1">
                  <a:solidFill>
                    <a:srgbClr val="776E64"/>
                  </a:solidFill>
                </a:rPr>
                <a:t>gravitational</a:t>
              </a:r>
              <a:r>
                <a:rPr lang="fr-FR" sz="1600" b="1" dirty="0">
                  <a:solidFill>
                    <a:srgbClr val="776E64"/>
                  </a:solidFill>
                </a:rPr>
                <a:t> </a:t>
              </a:r>
              <a:r>
                <a:rPr lang="fr-FR" sz="1600" b="1" dirty="0" err="1">
                  <a:solidFill>
                    <a:srgbClr val="776E64"/>
                  </a:solidFill>
                </a:rPr>
                <a:t>form</a:t>
              </a:r>
              <a:r>
                <a:rPr lang="fr-FR" sz="1600" b="1" dirty="0">
                  <a:solidFill>
                    <a:srgbClr val="776E64"/>
                  </a:solidFill>
                </a:rPr>
                <a:t> </a:t>
              </a:r>
              <a:r>
                <a:rPr lang="fr-FR" sz="1600" b="1" dirty="0" err="1">
                  <a:solidFill>
                    <a:srgbClr val="776E64"/>
                  </a:solidFill>
                </a:rPr>
                <a:t>factors</a:t>
              </a:r>
              <a:r>
                <a:rPr lang="fr-FR" sz="1600" b="1" dirty="0">
                  <a:solidFill>
                    <a:srgbClr val="00B0F0"/>
                  </a:solidFill>
                </a:rPr>
                <a:t> </a:t>
              </a:r>
              <a:r>
                <a:rPr lang="fr-FR" sz="1600" dirty="0"/>
                <a:t>of the proton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4E78806-7E2F-7650-1943-71480AB7B247}"/>
              </a:ext>
            </a:extLst>
          </p:cNvPr>
          <p:cNvSpPr txBox="1"/>
          <p:nvPr/>
        </p:nvSpPr>
        <p:spPr>
          <a:xfrm>
            <a:off x="257036" y="2675833"/>
            <a:ext cx="3549498" cy="113877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776E64"/>
                </a:solidFill>
              </a:rPr>
              <a:t>Nucleon</a:t>
            </a:r>
            <a:r>
              <a:rPr lang="fr-FR" sz="1600" b="1" dirty="0">
                <a:solidFill>
                  <a:srgbClr val="776E64"/>
                </a:solidFill>
              </a:rPr>
              <a:t> </a:t>
            </a:r>
            <a:r>
              <a:rPr lang="fr-FR" sz="1600" b="1" dirty="0" err="1">
                <a:solidFill>
                  <a:srgbClr val="776E64"/>
                </a:solidFill>
              </a:rPr>
              <a:t>tomography</a:t>
            </a:r>
            <a:endParaRPr lang="fr-FR" sz="1600" b="1" dirty="0">
              <a:solidFill>
                <a:srgbClr val="776E64"/>
              </a:solidFill>
            </a:endParaRPr>
          </a:p>
          <a:p>
            <a:r>
              <a:rPr lang="fr-FR" sz="1600" dirty="0">
                <a:solidFill>
                  <a:srgbClr val="000000"/>
                </a:solidFill>
              </a:rPr>
              <a:t>R. Dupré et al. PRD95 (2017)</a:t>
            </a:r>
          </a:p>
          <a:p>
            <a:r>
              <a:rPr lang="fr-FR" sz="1200" dirty="0">
                <a:solidFill>
                  <a:srgbClr val="000000"/>
                </a:solidFill>
              </a:rPr>
              <a:t>Local </a:t>
            </a:r>
            <a:r>
              <a:rPr lang="fr-FR" sz="1200" dirty="0" err="1">
                <a:solidFill>
                  <a:srgbClr val="000000"/>
                </a:solidFill>
              </a:rPr>
              <a:t>fits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from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Hermes</a:t>
            </a:r>
            <a:r>
              <a:rPr lang="fr-FR" sz="1200" dirty="0">
                <a:solidFill>
                  <a:srgbClr val="000000"/>
                </a:solidFill>
              </a:rPr>
              <a:t>, CLAS &amp; Hall A data</a:t>
            </a:r>
          </a:p>
          <a:p>
            <a:r>
              <a:rPr lang="fr-FR" sz="1200" dirty="0">
                <a:solidFill>
                  <a:srgbClr val="000000"/>
                </a:solidFill>
              </a:rPr>
              <a:t>Assume H contribution </a:t>
            </a:r>
            <a:r>
              <a:rPr lang="fr-FR" sz="1200" dirty="0" err="1">
                <a:solidFill>
                  <a:srgbClr val="000000"/>
                </a:solidFill>
              </a:rPr>
              <a:t>only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</a:p>
          <a:p>
            <a:r>
              <a:rPr lang="fr-FR" sz="1200" dirty="0">
                <a:solidFill>
                  <a:srgbClr val="000000"/>
                </a:solidFill>
              </a:rPr>
              <a:t>Model </a:t>
            </a:r>
            <a:r>
              <a:rPr lang="fr-FR" sz="1200" dirty="0" err="1">
                <a:solidFill>
                  <a:srgbClr val="000000"/>
                </a:solidFill>
              </a:rPr>
              <a:t>dependent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assumptions</a:t>
            </a:r>
            <a:r>
              <a:rPr lang="fr-FR" sz="1200" dirty="0">
                <a:solidFill>
                  <a:srgbClr val="000000"/>
                </a:solidFill>
              </a:rPr>
              <a:t> for </a:t>
            </a:r>
            <a:r>
              <a:rPr lang="fr-FR" sz="1200" dirty="0" err="1">
                <a:solidFill>
                  <a:srgbClr val="000000"/>
                </a:solidFill>
              </a:rPr>
              <a:t>x</a:t>
            </a:r>
            <a:r>
              <a:rPr lang="fr-FR" sz="1200" baseline="-25000" dirty="0" err="1">
                <a:solidFill>
                  <a:srgbClr val="000000"/>
                </a:solidFill>
              </a:rPr>
              <a:t>B</a:t>
            </a:r>
            <a:r>
              <a:rPr lang="fr-FR" sz="1200" dirty="0">
                <a:solidFill>
                  <a:srgbClr val="000000"/>
                </a:solidFill>
              </a:rPr>
              <a:t> </a:t>
            </a:r>
            <a:r>
              <a:rPr lang="fr-FR" sz="1200" dirty="0" err="1">
                <a:solidFill>
                  <a:srgbClr val="000000"/>
                </a:solidFill>
              </a:rPr>
              <a:t>dependence</a:t>
            </a:r>
            <a:endParaRPr lang="fr-FR" sz="1200" dirty="0">
              <a:solidFill>
                <a:srgbClr val="0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32BDC8-C038-63F7-FFCC-B164D25773C4}"/>
              </a:ext>
            </a:extLst>
          </p:cNvPr>
          <p:cNvGrpSpPr/>
          <p:nvPr/>
        </p:nvGrpSpPr>
        <p:grpSpPr>
          <a:xfrm>
            <a:off x="5028522" y="1284084"/>
            <a:ext cx="6661950" cy="2898555"/>
            <a:chOff x="5513338" y="990839"/>
            <a:chExt cx="6661950" cy="2898555"/>
          </a:xfrm>
        </p:grpSpPr>
        <p:pic>
          <p:nvPicPr>
            <p:cNvPr id="20" name="Picture 19" descr="u2.tif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3338" y="1060735"/>
              <a:ext cx="6661950" cy="13980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 descr="Untitled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2488" y="2398652"/>
              <a:ext cx="5357682" cy="116219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F1C140-81D2-C84E-E5E6-B94E3565B6DE}"/>
                </a:ext>
              </a:extLst>
            </p:cNvPr>
            <p:cNvSpPr txBox="1"/>
            <p:nvPr/>
          </p:nvSpPr>
          <p:spPr>
            <a:xfrm>
              <a:off x="5513338" y="990839"/>
              <a:ext cx="6197853" cy="5847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Contribution of the </a:t>
              </a:r>
              <a:r>
                <a:rPr lang="fr-FR" sz="1600" b="1" dirty="0" err="1">
                  <a:solidFill>
                    <a:srgbClr val="776E64"/>
                  </a:solidFill>
                </a:rPr>
                <a:t>angular</a:t>
              </a:r>
              <a:r>
                <a:rPr lang="fr-FR" sz="1600" b="1" dirty="0">
                  <a:solidFill>
                    <a:srgbClr val="776E64"/>
                  </a:solidFill>
                </a:rPr>
                <a:t>  </a:t>
              </a:r>
              <a:r>
                <a:rPr lang="fr-FR" sz="1600" b="1" dirty="0" err="1">
                  <a:solidFill>
                    <a:srgbClr val="776E64"/>
                  </a:solidFill>
                </a:rPr>
                <a:t>momentum</a:t>
              </a:r>
              <a:r>
                <a:rPr lang="fr-FR" sz="1600" b="1" dirty="0">
                  <a:solidFill>
                    <a:srgbClr val="776E64"/>
                  </a:solidFill>
                </a:rPr>
                <a:t> of quark </a:t>
              </a:r>
            </a:p>
            <a:p>
              <a:r>
                <a:rPr lang="fr-FR" sz="1600" dirty="0"/>
                <a:t>to the proton spin (</a:t>
              </a:r>
              <a:r>
                <a:rPr lang="fr-FR" sz="1600" dirty="0" err="1"/>
                <a:t>Ji’s</a:t>
              </a:r>
              <a:r>
                <a:rPr lang="fr-FR" sz="1600" dirty="0"/>
                <a:t> </a:t>
              </a:r>
              <a:r>
                <a:rPr lang="fr-FR" sz="1600" dirty="0" err="1"/>
                <a:t>sum</a:t>
              </a:r>
              <a:r>
                <a:rPr lang="fr-FR" sz="1600" dirty="0"/>
                <a:t> </a:t>
              </a:r>
              <a:r>
                <a:rPr lang="fr-FR" sz="1600" dirty="0" err="1"/>
                <a:t>rule</a:t>
              </a:r>
              <a:r>
                <a:rPr lang="fr-FR" sz="1600" dirty="0"/>
                <a:t>: PRL 78(4):610-613, 1997)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F4C446-05C3-79F3-AFB6-1E3A771A0AC7}"/>
                </a:ext>
              </a:extLst>
            </p:cNvPr>
            <p:cNvSpPr txBox="1"/>
            <p:nvPr/>
          </p:nvSpPr>
          <p:spPr>
            <a:xfrm>
              <a:off x="7168707" y="3520062"/>
              <a:ext cx="8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~30%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3D0D42-93C7-D3EA-1031-AC68352F8CBD}"/>
                </a:ext>
              </a:extLst>
            </p:cNvPr>
            <p:cNvSpPr txBox="1"/>
            <p:nvPr/>
          </p:nvSpPr>
          <p:spPr>
            <a:xfrm>
              <a:off x="8402226" y="3520062"/>
              <a:ext cx="8841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~20%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84EF22-483E-A6A2-79A6-72D5B4E74C9D}"/>
                </a:ext>
              </a:extLst>
            </p:cNvPr>
            <p:cNvSpPr txBox="1"/>
            <p:nvPr/>
          </p:nvSpPr>
          <p:spPr>
            <a:xfrm>
              <a:off x="9676878" y="3520062"/>
              <a:ext cx="4833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??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EF94D6D-0478-10F2-6C4D-851510490850}"/>
                </a:ext>
              </a:extLst>
            </p:cNvPr>
            <p:cNvSpPr txBox="1"/>
            <p:nvPr/>
          </p:nvSpPr>
          <p:spPr>
            <a:xfrm>
              <a:off x="10842123" y="3520062"/>
              <a:ext cx="4833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?? 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DAD66-4209-84BE-652C-09AB5475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8" descr="A colorful cone shaped object&#10;&#10;Description automatically generated">
            <a:extLst>
              <a:ext uri="{FF2B5EF4-FFF2-40B4-BE49-F238E27FC236}">
                <a16:creationId xmlns:a16="http://schemas.microsoft.com/office/drawing/2014/main" id="{3E969CF2-EBF2-C470-48FD-2EE7D3943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414" y="14193"/>
            <a:ext cx="3127394" cy="26474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BC28C3-9DDB-B8E4-8C7A-F04634094D02}"/>
              </a:ext>
            </a:extLst>
          </p:cNvPr>
          <p:cNvSpPr/>
          <p:nvPr/>
        </p:nvSpPr>
        <p:spPr>
          <a:xfrm>
            <a:off x="767751" y="2536166"/>
            <a:ext cx="439947" cy="1396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4C7878-F715-B653-4438-CAEFC112C3EF}"/>
              </a:ext>
            </a:extLst>
          </p:cNvPr>
          <p:cNvSpPr/>
          <p:nvPr/>
        </p:nvSpPr>
        <p:spPr>
          <a:xfrm>
            <a:off x="81270" y="1759747"/>
            <a:ext cx="439947" cy="1396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D4D159-2A8A-E945-9927-8542381E7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168" y="1256379"/>
            <a:ext cx="11242052" cy="4973955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65085-5045-E244-BC4A-344ED793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59AC83-C6E4-7F45-8D9F-6803BC8A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3F8384-401E-474A-AD64-72A1FAD2F07F}"/>
              </a:ext>
            </a:extLst>
          </p:cNvPr>
          <p:cNvSpPr/>
          <p:nvPr/>
        </p:nvSpPr>
        <p:spPr>
          <a:xfrm>
            <a:off x="5522724" y="1165288"/>
            <a:ext cx="5800175" cy="49739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9E37BEFE-0DA6-274E-A195-30D857279034}"/>
              </a:ext>
            </a:extLst>
          </p:cNvPr>
          <p:cNvSpPr txBox="1">
            <a:spLocks/>
          </p:cNvSpPr>
          <p:nvPr/>
        </p:nvSpPr>
        <p:spPr>
          <a:xfrm>
            <a:off x="1771420" y="17295"/>
            <a:ext cx="10402957" cy="688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3600" b="1" dirty="0" err="1"/>
              <a:t>JLab</a:t>
            </a:r>
            <a:r>
              <a:rPr lang="en-US" sz="3600" b="1" dirty="0"/>
              <a:t> Exclusive reactions for GPDs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2814AA-A5BB-8E49-83A5-7F8DABBEB9D5}"/>
              </a:ext>
            </a:extLst>
          </p:cNvPr>
          <p:cNvSpPr txBox="1"/>
          <p:nvPr/>
        </p:nvSpPr>
        <p:spPr>
          <a:xfrm>
            <a:off x="3470768" y="2163182"/>
            <a:ext cx="1539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,C, A(Solid)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CDDFC2-A1C7-164B-A18B-71C26EBC931C}"/>
              </a:ext>
            </a:extLst>
          </p:cNvPr>
          <p:cNvSpPr/>
          <p:nvPr/>
        </p:nvSpPr>
        <p:spPr>
          <a:xfrm rot="3116327">
            <a:off x="9263835" y="2141761"/>
            <a:ext cx="644056" cy="6230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9DE211-E5A9-0A41-B7B3-0277FA6E4D58}"/>
              </a:ext>
            </a:extLst>
          </p:cNvPr>
          <p:cNvSpPr txBox="1"/>
          <p:nvPr/>
        </p:nvSpPr>
        <p:spPr>
          <a:xfrm>
            <a:off x="1104458" y="1857673"/>
            <a:ext cx="2167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Polarized beam and/or target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6643EC-6D4B-0F45-901F-3B357BE85D9D}"/>
              </a:ext>
            </a:extLst>
          </p:cNvPr>
          <p:cNvSpPr txBox="1"/>
          <p:nvPr/>
        </p:nvSpPr>
        <p:spPr>
          <a:xfrm>
            <a:off x="1877230" y="2259967"/>
            <a:ext cx="1226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Deuterium/He3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5A984-2BEE-614A-AFEC-20765097BEA4}"/>
              </a:ext>
            </a:extLst>
          </p:cNvPr>
          <p:cNvSpPr txBox="1"/>
          <p:nvPr/>
        </p:nvSpPr>
        <p:spPr>
          <a:xfrm>
            <a:off x="113168" y="888289"/>
            <a:ext cx="2008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Tables by C. Munoz-Camacho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39B5C7-2C09-10D6-A9A8-55273B25B8A8}"/>
              </a:ext>
            </a:extLst>
          </p:cNvPr>
          <p:cNvGrpSpPr/>
          <p:nvPr/>
        </p:nvGrpSpPr>
        <p:grpSpPr>
          <a:xfrm>
            <a:off x="7001339" y="718757"/>
            <a:ext cx="4408320" cy="3114612"/>
            <a:chOff x="4527171" y="3199023"/>
            <a:chExt cx="4615462" cy="3533285"/>
          </a:xfrm>
        </p:grpSpPr>
        <p:pic>
          <p:nvPicPr>
            <p:cNvPr id="9" name="Picture 8" descr="u6.tiff">
              <a:extLst>
                <a:ext uri="{FF2B5EF4-FFF2-40B4-BE49-F238E27FC236}">
                  <a16:creationId xmlns:a16="http://schemas.microsoft.com/office/drawing/2014/main" id="{0703CC4F-0EFA-4E47-6BA9-695C22C60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448" y="3199023"/>
              <a:ext cx="4580185" cy="353328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266504-9631-79D9-51C0-79C4963070BC}"/>
                </a:ext>
              </a:extLst>
            </p:cNvPr>
            <p:cNvSpPr/>
            <p:nvPr/>
          </p:nvSpPr>
          <p:spPr>
            <a:xfrm>
              <a:off x="4527171" y="3199023"/>
              <a:ext cx="411559" cy="3754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500E494-C0FA-EBF4-E3B4-4D7333FDB024}"/>
              </a:ext>
            </a:extLst>
          </p:cNvPr>
          <p:cNvSpPr txBox="1">
            <a:spLocks/>
          </p:cNvSpPr>
          <p:nvPr/>
        </p:nvSpPr>
        <p:spPr>
          <a:xfrm>
            <a:off x="7045597" y="3941846"/>
            <a:ext cx="5080531" cy="291755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66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66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66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664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000" b="1" dirty="0"/>
              <a:t>In the valence region (JLab 6 and JLab 12)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/>
                </a:solidFill>
              </a:rPr>
              <a:t>Partially complimentary, overlapping</a:t>
            </a:r>
          </a:p>
          <a:p>
            <a:r>
              <a:rPr lang="en-US" sz="2000" dirty="0">
                <a:solidFill>
                  <a:srgbClr val="006848"/>
                </a:solidFill>
              </a:rPr>
              <a:t>Hall A/C: Test the validity of the formalism</a:t>
            </a:r>
          </a:p>
          <a:p>
            <a:pPr lvl="1"/>
            <a:r>
              <a:rPr lang="en-US" sz="1800" dirty="0"/>
              <a:t>high accuracy (~5%)</a:t>
            </a:r>
          </a:p>
          <a:p>
            <a:pPr lvl="1"/>
            <a:r>
              <a:rPr lang="en-US" sz="1800" dirty="0"/>
              <a:t>limited kinematic</a:t>
            </a:r>
          </a:p>
          <a:p>
            <a:r>
              <a:rPr lang="en-US" sz="2000" dirty="0">
                <a:solidFill>
                  <a:schemeClr val="tx1"/>
                </a:solidFill>
              </a:rPr>
              <a:t>Hall B: Map the GPDS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limited accuracy (15+%)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wide kinematic range </a:t>
            </a:r>
          </a:p>
        </p:txBody>
      </p:sp>
    </p:spTree>
    <p:extLst>
      <p:ext uri="{BB962C8B-B14F-4D97-AF65-F5344CB8AC3E}">
        <p14:creationId xmlns:p14="http://schemas.microsoft.com/office/powerpoint/2010/main" val="397190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2CE0E-1C38-93B4-D226-7860B0007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56696-AF5F-163A-518B-D91C2643D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6B5225-A0B7-8902-E329-DBDF1DA8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BDCDB-3EBE-2F4B-94B2-985E4B7D8C6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1B4239-70EB-FFD1-5389-753033CCE75E}"/>
              </a:ext>
            </a:extLst>
          </p:cNvPr>
          <p:cNvSpPr/>
          <p:nvPr/>
        </p:nvSpPr>
        <p:spPr>
          <a:xfrm>
            <a:off x="5463111" y="1112298"/>
            <a:ext cx="5800175" cy="497395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2A5E63B1-F171-467A-1FB0-266B5395FD34}"/>
              </a:ext>
            </a:extLst>
          </p:cNvPr>
          <p:cNvSpPr txBox="1">
            <a:spLocks/>
          </p:cNvSpPr>
          <p:nvPr/>
        </p:nvSpPr>
        <p:spPr>
          <a:xfrm>
            <a:off x="1771420" y="17295"/>
            <a:ext cx="10402957" cy="6886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0" i="0" kern="1200">
                <a:solidFill>
                  <a:srgbClr val="006649"/>
                </a:solidFill>
                <a:latin typeface="Calibri" panose="020F0502020204030204" pitchFamily="34" charset="0"/>
                <a:ea typeface="P22 Mackinac Pro Book" panose="02000000000000000000" pitchFamily="2" charset="77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3600" b="1" dirty="0" err="1"/>
              <a:t>JLab</a:t>
            </a:r>
            <a:r>
              <a:rPr lang="en-US" sz="3600" b="1" dirty="0"/>
              <a:t> Exclusive reactions for GPDs program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781C25-33D3-12F5-94B4-73A9F347C721}"/>
              </a:ext>
            </a:extLst>
          </p:cNvPr>
          <p:cNvSpPr/>
          <p:nvPr/>
        </p:nvSpPr>
        <p:spPr>
          <a:xfrm rot="3116327">
            <a:off x="9263835" y="2141761"/>
            <a:ext cx="644056" cy="6230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806016-D0D7-C187-8A16-427D9227DD71}"/>
              </a:ext>
            </a:extLst>
          </p:cNvPr>
          <p:cNvGrpSpPr/>
          <p:nvPr/>
        </p:nvGrpSpPr>
        <p:grpSpPr>
          <a:xfrm>
            <a:off x="1642829" y="1124237"/>
            <a:ext cx="9102083" cy="4813786"/>
            <a:chOff x="3039829" y="1161425"/>
            <a:chExt cx="9102083" cy="481378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FE5EEE7-3445-C073-A8E7-A477922375B7}"/>
                </a:ext>
              </a:extLst>
            </p:cNvPr>
            <p:cNvSpPr txBox="1"/>
            <p:nvPr/>
          </p:nvSpPr>
          <p:spPr>
            <a:xfrm>
              <a:off x="5732558" y="1161425"/>
              <a:ext cx="5650907" cy="1200329"/>
            </a:xfrm>
            <a:prstGeom prst="rect">
              <a:avLst/>
            </a:prstGeom>
            <a:noFill/>
            <a:ln w="38100">
              <a:solidFill>
                <a:srgbClr val="776E64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76E64"/>
                  </a:solidFill>
                </a:rPr>
                <a:t>This talk focuses on </a:t>
              </a:r>
            </a:p>
            <a:p>
              <a:pPr algn="ctr"/>
              <a:r>
                <a:rPr lang="en-US" dirty="0">
                  <a:solidFill>
                    <a:srgbClr val="776E64"/>
                  </a:solidFill>
                </a:rPr>
                <a:t>recent </a:t>
              </a:r>
            </a:p>
            <a:p>
              <a:pPr algn="ctr"/>
              <a:r>
                <a:rPr lang="en-US" b="1" dirty="0">
                  <a:solidFill>
                    <a:srgbClr val="776E64"/>
                  </a:solidFill>
                </a:rPr>
                <a:t>DVCS and DVMP-</a:t>
              </a:r>
              <a:r>
                <a:rPr lang="en-US" b="1" dirty="0">
                  <a:solidFill>
                    <a:srgbClr val="776E64"/>
                  </a:solidFill>
                  <a:latin typeface="Symbol" pitchFamily="2" charset="2"/>
                </a:rPr>
                <a:t> p</a:t>
              </a:r>
              <a:r>
                <a:rPr lang="en-US" b="1" baseline="30000" dirty="0">
                  <a:solidFill>
                    <a:srgbClr val="776E64"/>
                  </a:solidFill>
                </a:rPr>
                <a:t>0</a:t>
              </a:r>
              <a:r>
                <a:rPr lang="en-US" b="1" dirty="0">
                  <a:solidFill>
                    <a:srgbClr val="776E64"/>
                  </a:solidFill>
                </a:rPr>
                <a:t> using the  Hall A/C scheme</a:t>
              </a:r>
            </a:p>
            <a:p>
              <a:pPr algn="ctr"/>
              <a:r>
                <a:rPr lang="en-US" dirty="0">
                  <a:solidFill>
                    <a:srgbClr val="776E64"/>
                  </a:solidFill>
                </a:rPr>
                <a:t>and the future of this niche technique.</a:t>
              </a:r>
            </a:p>
          </p:txBody>
        </p:sp>
        <p:pic>
          <p:nvPicPr>
            <p:cNvPr id="13" name="Picture 1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525C52E-C4A6-5B5F-18F2-0C3F80FE0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39829" y="2482908"/>
              <a:ext cx="9102083" cy="34923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959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7F8A6-9A13-0BF0-25D1-264A508BA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62BE1E-20E6-84E6-E43E-D0DBC8AA5A55}"/>
              </a:ext>
            </a:extLst>
          </p:cNvPr>
          <p:cNvSpPr/>
          <p:nvPr/>
        </p:nvSpPr>
        <p:spPr>
          <a:xfrm>
            <a:off x="310694" y="3817774"/>
            <a:ext cx="11088414" cy="746234"/>
          </a:xfrm>
          <a:prstGeom prst="rect">
            <a:avLst/>
          </a:prstGeom>
          <a:solidFill>
            <a:srgbClr val="FAF7E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1CCF01C-A396-2F2A-2922-38E08DD6E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6129" y="1689384"/>
            <a:ext cx="9896669" cy="47385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 Roche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C6EE80-DB37-5CEF-CB0F-FC0B647E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1" y="671969"/>
            <a:ext cx="11873024" cy="982249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latin typeface="Calibri" panose="020F0502020204030204" pitchFamily="34" charset="0"/>
                <a:cs typeface="Calibri" panose="020F0502020204030204" pitchFamily="34" charset="0"/>
              </a:rPr>
              <a:t>Precision studies of the DVCS process at JLab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60913-CB8A-D4BC-B241-F24FCEDE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PacificSpin2024 (Nov 2024)</a:t>
            </a:r>
            <a:endParaRPr lang="en-US" dirty="0"/>
          </a:p>
        </p:txBody>
      </p:sp>
      <p:sp>
        <p:nvSpPr>
          <p:cNvPr id="9" name="Subtitle 1">
            <a:extLst>
              <a:ext uri="{FF2B5EF4-FFF2-40B4-BE49-F238E27FC236}">
                <a16:creationId xmlns:a16="http://schemas.microsoft.com/office/drawing/2014/main" id="{6B9AF98B-62EB-8754-8FC6-2D3378614905}"/>
              </a:ext>
            </a:extLst>
          </p:cNvPr>
          <p:cNvSpPr txBox="1">
            <a:spLocks/>
          </p:cNvSpPr>
          <p:nvPr/>
        </p:nvSpPr>
        <p:spPr>
          <a:xfrm>
            <a:off x="644135" y="2705131"/>
            <a:ext cx="10647389" cy="3249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006649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GPDs are accessible through many exclusive processes. So far, the most studied channels are Deeply Virtual Compton Scattering (DVCS) and Deep Virtual Meson production (DVMP).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JLab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Hall A/C collaboration measures DVCS and DVMP-</a:t>
            </a:r>
            <a:r>
              <a:rPr lang="en-US" dirty="0">
                <a:latin typeface="Symbol" pitchFamily="2" charset="2"/>
                <a:cs typeface="Calibri" panose="020F0502020204030204" pitchFamily="34" charset="0"/>
              </a:rPr>
              <a:t>p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 absolute cross-section using a “simple” dedicated apparatus since 2006.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Our precise (5%) measurements are essential to interpret the data.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just completed a new set of measurements in  Hall C/JLab   using a new PbWO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calorimeter and expanding our kinematic reach.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637A5D-84B0-AF89-2381-189BF61BEDA6}"/>
              </a:ext>
            </a:extLst>
          </p:cNvPr>
          <p:cNvSpPr txBox="1"/>
          <p:nvPr/>
        </p:nvSpPr>
        <p:spPr>
          <a:xfrm>
            <a:off x="-731520" y="365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03154"/>
      </p:ext>
    </p:extLst>
  </p:cSld>
  <p:clrMapOvr>
    <a:masterClrMapping/>
  </p:clrMapOvr>
</p:sld>
</file>

<file path=ppt/theme/theme1.xml><?xml version="1.0" encoding="utf-8"?>
<a:theme xmlns:a="http://schemas.openxmlformats.org/drawingml/2006/main" name="Forever OHIO - Light">
  <a:themeElements>
    <a:clrScheme name="Forever OHIO Dark">
      <a:dk1>
        <a:srgbClr val="114734"/>
      </a:dk1>
      <a:lt1>
        <a:srgbClr val="F8F6F0"/>
      </a:lt1>
      <a:dk2>
        <a:srgbClr val="006648"/>
      </a:dk2>
      <a:lt2>
        <a:srgbClr val="FFFCF4"/>
      </a:lt2>
      <a:accent1>
        <a:srgbClr val="00694D"/>
      </a:accent1>
      <a:accent2>
        <a:srgbClr val="FA4616"/>
      </a:accent2>
      <a:accent3>
        <a:srgbClr val="766E63"/>
      </a:accent3>
      <a:accent4>
        <a:srgbClr val="A98A00"/>
      </a:accent4>
      <a:accent5>
        <a:srgbClr val="B4E3D7"/>
      </a:accent5>
      <a:accent6>
        <a:srgbClr val="E6ECC2"/>
      </a:accent6>
      <a:hlink>
        <a:srgbClr val="99CE5F"/>
      </a:hlink>
      <a:folHlink>
        <a:srgbClr val="8AB958"/>
      </a:folHlink>
    </a:clrScheme>
    <a:fontScheme name="ForeverOHIO">
      <a:majorFont>
        <a:latin typeface="P22 Mackinac Pro Book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hio_University_Powerpoint_Template" id="{96A2D130-C817-3A48-B073-5F38A56F9775}" vid="{DADA01F0-A89A-CD4F-A6F8-B5B34E2DC3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528302D91E1042A2787C8087A23928" ma:contentTypeVersion="2" ma:contentTypeDescription="Create a new document." ma:contentTypeScope="" ma:versionID="1bc3453157f5248ef394415bdd34e7ba">
  <xsd:schema xmlns:xsd="http://www.w3.org/2001/XMLSchema" xmlns:xs="http://www.w3.org/2001/XMLSchema" xmlns:p="http://schemas.microsoft.com/office/2006/metadata/properties" xmlns:ns2="d22edd1e-0214-4897-b854-9234fbe73a61" targetNamespace="http://schemas.microsoft.com/office/2006/metadata/properties" ma:root="true" ma:fieldsID="4c15346c65038b6e0eef184534d2a456" ns2:_="">
    <xsd:import namespace="d22edd1e-0214-4897-b854-9234fbe73a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2edd1e-0214-4897-b854-9234fbe73a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E099C3-F8B3-4B49-87CB-DF1D1A7E7ECB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d22edd1e-0214-4897-b854-9234fbe73a6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57DA566-1CB3-4DDD-B396-34981ACF5B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2edd1e-0214-4897-b854-9234fbe73a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D5BEC5-7293-436C-858B-75E6BF3228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19630</TotalTime>
  <Words>3373</Words>
  <Application>Microsoft Macintosh PowerPoint</Application>
  <PresentationFormat>Widescreen</PresentationFormat>
  <Paragraphs>478</Paragraphs>
  <Slides>47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Helvetica Neue</vt:lpstr>
      <vt:lpstr>Courier New</vt:lpstr>
      <vt:lpstr>P22 Mackinac Pro Medium</vt:lpstr>
      <vt:lpstr>DejaVu Sans</vt:lpstr>
      <vt:lpstr>Symbol</vt:lpstr>
      <vt:lpstr>ＭＳ Ｐゴシック</vt:lpstr>
      <vt:lpstr>Arial</vt:lpstr>
      <vt:lpstr>Times New Roman</vt:lpstr>
      <vt:lpstr>Calibri</vt:lpstr>
      <vt:lpstr>Cambria Math</vt:lpstr>
      <vt:lpstr>Forever OHIO - Light</vt:lpstr>
      <vt:lpstr>Equation</vt:lpstr>
      <vt:lpstr>Precision studies of the DVCS process at JLab </vt:lpstr>
      <vt:lpstr>PowerPoint Presentation</vt:lpstr>
      <vt:lpstr>PowerPoint Presentation</vt:lpstr>
      <vt:lpstr>PowerPoint Presentation</vt:lpstr>
      <vt:lpstr>Generalized Parton Distributions</vt:lpstr>
      <vt:lpstr>GPDs  and hadronic physics issues</vt:lpstr>
      <vt:lpstr>PowerPoint Presentation</vt:lpstr>
      <vt:lpstr>PowerPoint Presentation</vt:lpstr>
      <vt:lpstr>Precision studies of the DVCS process at JLab </vt:lpstr>
      <vt:lpstr> </vt:lpstr>
      <vt:lpstr>Dedicated apparatus e.g. the Hall A scheme</vt:lpstr>
      <vt:lpstr>Exclusivity : the DVCS@Hall A  scheme</vt:lpstr>
      <vt:lpstr>Precision studies of the DVCS process at JLab </vt:lpstr>
      <vt:lpstr>Measuring DVCS to access GPDs information</vt:lpstr>
      <vt:lpstr>PowerPoint Presentation</vt:lpstr>
      <vt:lpstr>PowerPoint Presentation</vt:lpstr>
      <vt:lpstr>DVCS in Hall A@Jlab program</vt:lpstr>
      <vt:lpstr>PowerPoint Presentation</vt:lpstr>
      <vt:lpstr>PowerPoint Presentation</vt:lpstr>
      <vt:lpstr>PowerPoint Presentation</vt:lpstr>
      <vt:lpstr>L/T pion production separation: E07-007</vt:lpstr>
      <vt:lpstr>GPDs through DVMP-p0</vt:lpstr>
      <vt:lpstr>PowerPoint Presentation</vt:lpstr>
      <vt:lpstr>Precision studies of the DVCS process at JLab </vt:lpstr>
      <vt:lpstr>PowerPoint Presentation</vt:lpstr>
      <vt:lpstr>PowerPoint Presentation</vt:lpstr>
      <vt:lpstr>Precision studies of the DVCS process at JLab </vt:lpstr>
      <vt:lpstr>Thank you for your attention!</vt:lpstr>
      <vt:lpstr>Toward a more complete description of the nucleon</vt:lpstr>
      <vt:lpstr>PowerPoint Presentation</vt:lpstr>
      <vt:lpstr>PowerPoint Presentation</vt:lpstr>
      <vt:lpstr>Sensitivity to different GPDs (at leading order and twist)</vt:lpstr>
      <vt:lpstr>The DVCS program worldwide</vt:lpstr>
      <vt:lpstr>DVCS Hall A@Jlab  1rst generation</vt:lpstr>
      <vt:lpstr>Hall A E00-110: cross section Q2 dependence</vt:lpstr>
      <vt:lpstr>Hall A E00-110 cross sections: higher twist corrections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ep→epπ^0in Hall A : 12 GeV result</vt:lpstr>
      <vt:lpstr>ep→epπ^0in Hall A : 12 GeV result</vt:lpstr>
      <vt:lpstr>ep→epπ^0in Hall A : 12 GeV result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Harden, Aaron</dc:creator>
  <cp:lastModifiedBy>Roche, Julie</cp:lastModifiedBy>
  <cp:revision>277</cp:revision>
  <dcterms:created xsi:type="dcterms:W3CDTF">2021-05-05T16:47:15Z</dcterms:created>
  <dcterms:modified xsi:type="dcterms:W3CDTF">2024-11-08T15:17:24Z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0x01010077528302D91E1042A2787C8087A23928</vt:lpwstr>
  </property>
</Properties>
</file>