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6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0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1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555" r:id="rId3"/>
    <p:sldId id="545" r:id="rId4"/>
    <p:sldId id="298" r:id="rId5"/>
    <p:sldId id="438" r:id="rId6"/>
    <p:sldId id="554" r:id="rId7"/>
    <p:sldId id="558" r:id="rId8"/>
    <p:sldId id="301" r:id="rId9"/>
    <p:sldId id="508" r:id="rId10"/>
    <p:sldId id="509" r:id="rId11"/>
    <p:sldId id="507" r:id="rId12"/>
    <p:sldId id="556" r:id="rId13"/>
    <p:sldId id="557" r:id="rId14"/>
    <p:sldId id="529" r:id="rId15"/>
    <p:sldId id="550" r:id="rId16"/>
    <p:sldId id="560" r:id="rId17"/>
    <p:sldId id="520" r:id="rId18"/>
    <p:sldId id="518" r:id="rId19"/>
    <p:sldId id="559" r:id="rId20"/>
    <p:sldId id="479" r:id="rId21"/>
    <p:sldId id="551" r:id="rId22"/>
    <p:sldId id="553" r:id="rId23"/>
    <p:sldId id="53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nsuke Yoshida" initials="SY" lastIdx="2" clrIdx="0">
    <p:extLst>
      <p:ext uri="{19B8F6BF-5375-455C-9EA6-DF929625EA0E}">
        <p15:presenceInfo xmlns:p15="http://schemas.microsoft.com/office/powerpoint/2012/main" userId="5de168ef8b7f1e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FC"/>
    <a:srgbClr val="33FD0B"/>
    <a:srgbClr val="FF8989"/>
    <a:srgbClr val="FF6969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791" autoAdjust="0"/>
    <p:restoredTop sz="95910" autoAdjust="0"/>
  </p:normalViewPr>
  <p:slideViewPr>
    <p:cSldViewPr snapToGrid="0">
      <p:cViewPr varScale="1">
        <p:scale>
          <a:sx n="95" d="100"/>
          <a:sy n="95" d="100"/>
        </p:scale>
        <p:origin x="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12T09:58:24.316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5617-39E6-478C-8B29-80E4D34EA3E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14623-E8F1-4AD8-BBAA-5754F8C8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68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9C7BE-2628-0EC7-69BE-55DD2FB2A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830C97-8A5C-DBE0-3EE7-829C55B3C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2F17CB-F35C-85CD-4448-A1021CE26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D6BC19-D7FE-5214-AD3E-929B1EF39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BDAC-658E-4647-8D4A-93564092CD2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8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4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F88F-7B00-4CBB-8CB0-A3B71B41524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47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F88F-7B00-4CBB-8CB0-A3B71B41524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19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BDAC-658E-4647-8D4A-93564092CD2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50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3616C-274C-E61F-0C01-B2BD1551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7C5E7-C346-EAC2-CAA7-41D3EC21B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32113-18E1-0F40-98C9-6115A085D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8A554-80A8-6440-5558-4636AE7E0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6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BDAC-658E-4647-8D4A-93564092CD2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76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62BF-B16B-4AB8-AF24-4355456C44F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96.png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93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106.emf"/><Relationship Id="rId18" Type="http://schemas.openxmlformats.org/officeDocument/2006/relationships/image" Target="../media/image111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105.emf"/><Relationship Id="rId17" Type="http://schemas.openxmlformats.org/officeDocument/2006/relationships/image" Target="../media/image110.png"/><Relationship Id="rId2" Type="http://schemas.openxmlformats.org/officeDocument/2006/relationships/tags" Target="../tags/tag114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04.png"/><Relationship Id="rId5" Type="http://schemas.openxmlformats.org/officeDocument/2006/relationships/tags" Target="../tags/tag117.xml"/><Relationship Id="rId15" Type="http://schemas.openxmlformats.org/officeDocument/2006/relationships/image" Target="../media/image108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12.png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117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tags" Target="../tags/tag122.xml"/><Relationship Id="rId16" Type="http://schemas.openxmlformats.org/officeDocument/2006/relationships/image" Target="../media/image120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15.png"/><Relationship Id="rId5" Type="http://schemas.openxmlformats.org/officeDocument/2006/relationships/tags" Target="../tags/tag125.xml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tags" Target="../tags/tag131.xml"/><Relationship Id="rId21" Type="http://schemas.openxmlformats.org/officeDocument/2006/relationships/image" Target="../media/image128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tags" Target="../tags/tag130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131.png"/><Relationship Id="rId5" Type="http://schemas.openxmlformats.org/officeDocument/2006/relationships/tags" Target="../tags/tag133.xml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tags" Target="../tags/tag138.xml"/><Relationship Id="rId19" Type="http://schemas.openxmlformats.org/officeDocument/2006/relationships/image" Target="../media/image126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139.png"/><Relationship Id="rId39" Type="http://schemas.openxmlformats.org/officeDocument/2006/relationships/image" Target="../media/image152.png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147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138.png"/><Relationship Id="rId33" Type="http://schemas.openxmlformats.org/officeDocument/2006/relationships/image" Target="../media/image146.png"/><Relationship Id="rId38" Type="http://schemas.openxmlformats.org/officeDocument/2006/relationships/image" Target="../media/image151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42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37.png"/><Relationship Id="rId32" Type="http://schemas.openxmlformats.org/officeDocument/2006/relationships/image" Target="../media/image145.png"/><Relationship Id="rId37" Type="http://schemas.openxmlformats.org/officeDocument/2006/relationships/image" Target="../media/image150.png"/><Relationship Id="rId40" Type="http://schemas.openxmlformats.org/officeDocument/2006/relationships/image" Target="../media/image64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36" Type="http://schemas.openxmlformats.org/officeDocument/2006/relationships/image" Target="../media/image149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144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8" Type="http://schemas.openxmlformats.org/officeDocument/2006/relationships/tags" Target="../tags/tag149.xml"/><Relationship Id="rId3" Type="http://schemas.openxmlformats.org/officeDocument/2006/relationships/tags" Target="../tags/tag1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tags" Target="../tags/tag163.xml"/><Relationship Id="rId21" Type="http://schemas.openxmlformats.org/officeDocument/2006/relationships/image" Target="../media/image159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tags" Target="../tags/tag162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162.png"/><Relationship Id="rId5" Type="http://schemas.openxmlformats.org/officeDocument/2006/relationships/tags" Target="../tags/tag165.xml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10" Type="http://schemas.openxmlformats.org/officeDocument/2006/relationships/tags" Target="../tags/tag170.xml"/><Relationship Id="rId19" Type="http://schemas.openxmlformats.org/officeDocument/2006/relationships/image" Target="../media/image157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160.png"/><Relationship Id="rId27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71.png"/><Relationship Id="rId3" Type="http://schemas.openxmlformats.org/officeDocument/2006/relationships/tags" Target="../tags/tag175.xml"/><Relationship Id="rId21" Type="http://schemas.openxmlformats.org/officeDocument/2006/relationships/image" Target="../media/image166.png"/><Relationship Id="rId34" Type="http://schemas.openxmlformats.org/officeDocument/2006/relationships/image" Target="../media/image179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70.png"/><Relationship Id="rId33" Type="http://schemas.openxmlformats.org/officeDocument/2006/relationships/image" Target="../media/image178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image" Target="../media/image165.png"/><Relationship Id="rId29" Type="http://schemas.openxmlformats.org/officeDocument/2006/relationships/image" Target="../media/image174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69.png"/><Relationship Id="rId32" Type="http://schemas.openxmlformats.org/officeDocument/2006/relationships/image" Target="../media/image177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36" Type="http://schemas.openxmlformats.org/officeDocument/2006/relationships/image" Target="../media/image181.png"/><Relationship Id="rId10" Type="http://schemas.openxmlformats.org/officeDocument/2006/relationships/tags" Target="../tags/tag182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176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80.png"/><Relationship Id="rId8" Type="http://schemas.openxmlformats.org/officeDocument/2006/relationships/tags" Target="../tags/tag1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86.png"/><Relationship Id="rId3" Type="http://schemas.openxmlformats.org/officeDocument/2006/relationships/tags" Target="../tags/tag192.xml"/><Relationship Id="rId21" Type="http://schemas.openxmlformats.org/officeDocument/2006/relationships/image" Target="../media/image189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image" Target="../media/image185.png"/><Relationship Id="rId2" Type="http://schemas.openxmlformats.org/officeDocument/2006/relationships/tags" Target="../tags/tag191.xml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image" Target="../media/image183.png"/><Relationship Id="rId10" Type="http://schemas.openxmlformats.org/officeDocument/2006/relationships/tags" Target="../tags/tag199.xml"/><Relationship Id="rId19" Type="http://schemas.openxmlformats.org/officeDocument/2006/relationships/image" Target="../media/image187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image" Target="../media/image182.png"/><Relationship Id="rId22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202.png"/><Relationship Id="rId21" Type="http://schemas.openxmlformats.org/officeDocument/2006/relationships/tags" Target="../tags/tag222.xml"/><Relationship Id="rId34" Type="http://schemas.openxmlformats.org/officeDocument/2006/relationships/image" Target="../media/image197.png"/><Relationship Id="rId42" Type="http://schemas.openxmlformats.org/officeDocument/2006/relationships/image" Target="../media/image205.png"/><Relationship Id="rId47" Type="http://schemas.openxmlformats.org/officeDocument/2006/relationships/image" Target="../media/image210.png"/><Relationship Id="rId50" Type="http://schemas.openxmlformats.org/officeDocument/2006/relationships/image" Target="../media/image213.png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9" Type="http://schemas.openxmlformats.org/officeDocument/2006/relationships/image" Target="../media/image192.png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image" Target="../media/image195.png"/><Relationship Id="rId37" Type="http://schemas.openxmlformats.org/officeDocument/2006/relationships/image" Target="../media/image200.png"/><Relationship Id="rId40" Type="http://schemas.openxmlformats.org/officeDocument/2006/relationships/image" Target="../media/image203.png"/><Relationship Id="rId45" Type="http://schemas.openxmlformats.org/officeDocument/2006/relationships/image" Target="../media/image208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image" Target="../media/image191.png"/><Relationship Id="rId36" Type="http://schemas.openxmlformats.org/officeDocument/2006/relationships/image" Target="../media/image199.png"/><Relationship Id="rId49" Type="http://schemas.openxmlformats.org/officeDocument/2006/relationships/image" Target="../media/image212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image" Target="../media/image194.png"/><Relationship Id="rId44" Type="http://schemas.openxmlformats.org/officeDocument/2006/relationships/image" Target="../media/image207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193.png"/><Relationship Id="rId35" Type="http://schemas.openxmlformats.org/officeDocument/2006/relationships/image" Target="../media/image198.png"/><Relationship Id="rId43" Type="http://schemas.openxmlformats.org/officeDocument/2006/relationships/image" Target="../media/image206.png"/><Relationship Id="rId48" Type="http://schemas.openxmlformats.org/officeDocument/2006/relationships/image" Target="../media/image211.png"/><Relationship Id="rId8" Type="http://schemas.openxmlformats.org/officeDocument/2006/relationships/tags" Target="../tags/tag209.xml"/><Relationship Id="rId51" Type="http://schemas.openxmlformats.org/officeDocument/2006/relationships/image" Target="../media/image214.png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image" Target="../media/image196.png"/><Relationship Id="rId38" Type="http://schemas.openxmlformats.org/officeDocument/2006/relationships/image" Target="../media/image201.png"/><Relationship Id="rId46" Type="http://schemas.openxmlformats.org/officeDocument/2006/relationships/image" Target="../media/image209.png"/><Relationship Id="rId20" Type="http://schemas.openxmlformats.org/officeDocument/2006/relationships/tags" Target="../tags/tag221.xml"/><Relationship Id="rId41" Type="http://schemas.openxmlformats.org/officeDocument/2006/relationships/image" Target="../media/image204.png"/><Relationship Id="rId1" Type="http://schemas.openxmlformats.org/officeDocument/2006/relationships/tags" Target="../tags/tag202.xml"/><Relationship Id="rId6" Type="http://schemas.openxmlformats.org/officeDocument/2006/relationships/tags" Target="../tags/tag20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218.png"/><Relationship Id="rId39" Type="http://schemas.openxmlformats.org/officeDocument/2006/relationships/image" Target="../media/image230.png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225.png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220.png"/><Relationship Id="rId41" Type="http://schemas.openxmlformats.org/officeDocument/2006/relationships/image" Target="../media/image232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216.png"/><Relationship Id="rId32" Type="http://schemas.openxmlformats.org/officeDocument/2006/relationships/image" Target="../media/image223.png"/><Relationship Id="rId37" Type="http://schemas.openxmlformats.org/officeDocument/2006/relationships/image" Target="../media/image228.png"/><Relationship Id="rId40" Type="http://schemas.openxmlformats.org/officeDocument/2006/relationships/image" Target="../media/image231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193.png"/><Relationship Id="rId28" Type="http://schemas.openxmlformats.org/officeDocument/2006/relationships/image" Target="../media/image194.png"/><Relationship Id="rId36" Type="http://schemas.openxmlformats.org/officeDocument/2006/relationships/image" Target="../media/image227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image" Target="../media/image222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215.png"/><Relationship Id="rId27" Type="http://schemas.openxmlformats.org/officeDocument/2006/relationships/image" Target="../media/image219.png"/><Relationship Id="rId30" Type="http://schemas.openxmlformats.org/officeDocument/2006/relationships/image" Target="../media/image221.png"/><Relationship Id="rId35" Type="http://schemas.openxmlformats.org/officeDocument/2006/relationships/image" Target="../media/image226.png"/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217.png"/><Relationship Id="rId33" Type="http://schemas.openxmlformats.org/officeDocument/2006/relationships/image" Target="../media/image224.png"/><Relationship Id="rId38" Type="http://schemas.openxmlformats.org/officeDocument/2006/relationships/image" Target="../media/image2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tags" Target="../tags/tag248.xml"/><Relationship Id="rId7" Type="http://schemas.openxmlformats.org/officeDocument/2006/relationships/image" Target="../media/image233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7.png"/><Relationship Id="rId5" Type="http://schemas.openxmlformats.org/officeDocument/2006/relationships/tags" Target="../tags/tag250.xml"/><Relationship Id="rId10" Type="http://schemas.openxmlformats.org/officeDocument/2006/relationships/image" Target="../media/image236.png"/><Relationship Id="rId4" Type="http://schemas.openxmlformats.org/officeDocument/2006/relationships/tags" Target="../tags/tag249.xml"/><Relationship Id="rId9" Type="http://schemas.openxmlformats.org/officeDocument/2006/relationships/image" Target="../media/image2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245.png"/><Relationship Id="rId3" Type="http://schemas.openxmlformats.org/officeDocument/2006/relationships/tags" Target="../tags/tag254.xml"/><Relationship Id="rId21" Type="http://schemas.openxmlformats.org/officeDocument/2006/relationships/image" Target="../media/image240.png"/><Relationship Id="rId34" Type="http://schemas.openxmlformats.org/officeDocument/2006/relationships/image" Target="../media/image253.png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244.png"/><Relationship Id="rId33" Type="http://schemas.openxmlformats.org/officeDocument/2006/relationships/image" Target="../media/image252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image" Target="../media/image239.png"/><Relationship Id="rId29" Type="http://schemas.openxmlformats.org/officeDocument/2006/relationships/image" Target="../media/image248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243.png"/><Relationship Id="rId32" Type="http://schemas.openxmlformats.org/officeDocument/2006/relationships/image" Target="../media/image251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image" Target="../media/image242.png"/><Relationship Id="rId28" Type="http://schemas.openxmlformats.org/officeDocument/2006/relationships/image" Target="../media/image247.png"/><Relationship Id="rId36" Type="http://schemas.openxmlformats.org/officeDocument/2006/relationships/image" Target="../media/image255.png"/><Relationship Id="rId10" Type="http://schemas.openxmlformats.org/officeDocument/2006/relationships/tags" Target="../tags/tag261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250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Relationship Id="rId30" Type="http://schemas.openxmlformats.org/officeDocument/2006/relationships/image" Target="../media/image249.png"/><Relationship Id="rId35" Type="http://schemas.openxmlformats.org/officeDocument/2006/relationships/image" Target="../media/image254.png"/><Relationship Id="rId8" Type="http://schemas.openxmlformats.org/officeDocument/2006/relationships/tags" Target="../tags/tag25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tags" Target="../tags/tag271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260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9.png"/><Relationship Id="rId5" Type="http://schemas.openxmlformats.org/officeDocument/2006/relationships/tags" Target="../tags/tag273.xml"/><Relationship Id="rId15" Type="http://schemas.openxmlformats.org/officeDocument/2006/relationships/image" Target="../media/image263.png"/><Relationship Id="rId10" Type="http://schemas.openxmlformats.org/officeDocument/2006/relationships/image" Target="../media/image258.png"/><Relationship Id="rId4" Type="http://schemas.openxmlformats.org/officeDocument/2006/relationships/tags" Target="../tags/tag272.xml"/><Relationship Id="rId9" Type="http://schemas.openxmlformats.org/officeDocument/2006/relationships/image" Target="../media/image257.png"/><Relationship Id="rId14" Type="http://schemas.openxmlformats.org/officeDocument/2006/relationships/image" Target="../media/image26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0.png"/><Relationship Id="rId39" Type="http://schemas.openxmlformats.org/officeDocument/2006/relationships/image" Target="../media/image23.png"/><Relationship Id="rId21" Type="http://schemas.openxmlformats.org/officeDocument/2006/relationships/tags" Target="../tags/tag27.xml"/><Relationship Id="rId34" Type="http://schemas.openxmlformats.org/officeDocument/2006/relationships/image" Target="../media/image18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13.png"/><Relationship Id="rId41" Type="http://schemas.openxmlformats.org/officeDocument/2006/relationships/image" Target="../media/image2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37" Type="http://schemas.openxmlformats.org/officeDocument/2006/relationships/image" Target="../media/image21.png"/><Relationship Id="rId40" Type="http://schemas.openxmlformats.org/officeDocument/2006/relationships/image" Target="../media/image24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12.png"/><Relationship Id="rId36" Type="http://schemas.openxmlformats.org/officeDocument/2006/relationships/image" Target="../media/image20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35" Type="http://schemas.openxmlformats.org/officeDocument/2006/relationships/image" Target="../media/image19.png"/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37.png"/><Relationship Id="rId21" Type="http://schemas.openxmlformats.org/officeDocument/2006/relationships/tags" Target="../tags/tag48.xml"/><Relationship Id="rId34" Type="http://schemas.openxmlformats.org/officeDocument/2006/relationships/image" Target="../media/image32.png"/><Relationship Id="rId42" Type="http://schemas.openxmlformats.org/officeDocument/2006/relationships/image" Target="../media/image14.png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9" Type="http://schemas.openxmlformats.org/officeDocument/2006/relationships/image" Target="../media/image27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12.png"/><Relationship Id="rId45" Type="http://schemas.openxmlformats.org/officeDocument/2006/relationships/image" Target="../media/image38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29.png"/><Relationship Id="rId44" Type="http://schemas.openxmlformats.org/officeDocument/2006/relationships/image" Target="../media/image1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15.png"/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0" Type="http://schemas.openxmlformats.org/officeDocument/2006/relationships/tags" Target="../tags/tag47.xml"/><Relationship Id="rId4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image" Target="../media/image43.png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51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46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image" Target="../media/image48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8" Type="http://schemas.openxmlformats.org/officeDocument/2006/relationships/tags" Target="../tags/tag60.xml"/><Relationship Id="rId3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74.xml"/><Relationship Id="rId7" Type="http://schemas.openxmlformats.org/officeDocument/2006/relationships/image" Target="../media/image57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0.png"/><Relationship Id="rId4" Type="http://schemas.openxmlformats.org/officeDocument/2006/relationships/tags" Target="../tags/tag75.xml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png"/><Relationship Id="rId3" Type="http://schemas.openxmlformats.org/officeDocument/2006/relationships/tags" Target="../tags/tag78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5" Type="http://schemas.openxmlformats.org/officeDocument/2006/relationships/tags" Target="../tags/tag80.xml"/><Relationship Id="rId10" Type="http://schemas.openxmlformats.org/officeDocument/2006/relationships/image" Target="../media/image59.png"/><Relationship Id="rId4" Type="http://schemas.openxmlformats.org/officeDocument/2006/relationships/tags" Target="../tags/tag79.xml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82.xml"/><Relationship Id="rId16" Type="http://schemas.openxmlformats.org/officeDocument/2006/relationships/image" Target="../media/image71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6.png"/><Relationship Id="rId5" Type="http://schemas.openxmlformats.org/officeDocument/2006/relationships/tags" Target="../tags/tag85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tags" Target="../tags/tag8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82.png"/><Relationship Id="rId3" Type="http://schemas.openxmlformats.org/officeDocument/2006/relationships/tags" Target="../tags/tag91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9.emf"/><Relationship Id="rId4" Type="http://schemas.openxmlformats.org/officeDocument/2006/relationships/tags" Target="../tags/tag92.xml"/><Relationship Id="rId9" Type="http://schemas.openxmlformats.org/officeDocument/2006/relationships/image" Target="../media/image78.emf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CC00F1-D463-4E44-AA67-4E35BA4613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72" y="2194119"/>
            <a:ext cx="1834149" cy="175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5F6F7-D944-458E-B55C-F55DDB406B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57" y="2655532"/>
            <a:ext cx="2748573" cy="188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1AAC7E-D8E1-4873-8970-F5DD4A3B18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35" y="3178598"/>
            <a:ext cx="1702819" cy="1825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AEF86D-F968-D4C3-3259-7EC942C1F07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2" y="429940"/>
            <a:ext cx="8037087" cy="680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2FDDA-B0C6-2B2D-D461-8C43A58A69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10" y="6514121"/>
            <a:ext cx="1476570" cy="254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C80890-BB88-F044-C268-AF2ED0BF740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01" y="6108468"/>
            <a:ext cx="2104379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3E7A07-E3BA-8467-BE3C-82C02B4E4F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188640"/>
            <a:ext cx="3846168" cy="41402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217A56A-EA95-486D-BA80-A54108F7F1E6}"/>
              </a:ext>
            </a:extLst>
          </p:cNvPr>
          <p:cNvGrpSpPr/>
          <p:nvPr/>
        </p:nvGrpSpPr>
        <p:grpSpPr>
          <a:xfrm>
            <a:off x="1803251" y="1499344"/>
            <a:ext cx="4928759" cy="2171555"/>
            <a:chOff x="1003635" y="1348833"/>
            <a:chExt cx="4928759" cy="2171555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BA808949-3B5E-404C-8A7B-2A8718D6B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198" y="1543207"/>
              <a:ext cx="3839654" cy="1873072"/>
              <a:chOff x="930" y="890"/>
              <a:chExt cx="3778" cy="1905"/>
            </a:xfrm>
          </p:grpSpPr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8C00F438-6FB9-4375-ABF0-BFF824E04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" y="890"/>
                <a:ext cx="0" cy="18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74D8D9E6-5584-4B18-8EC0-B74C55167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4" y="2732"/>
                <a:ext cx="37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9A3889BA-C5FF-476D-B1E8-0ED3F5E8D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1033"/>
                <a:ext cx="3778" cy="1621"/>
              </a:xfrm>
              <a:custGeom>
                <a:avLst/>
                <a:gdLst>
                  <a:gd name="T0" fmla="*/ 0 w 3719"/>
                  <a:gd name="T1" fmla="*/ 1717 h 1717"/>
                  <a:gd name="T2" fmla="*/ 90 w 3719"/>
                  <a:gd name="T3" fmla="*/ 1263 h 1717"/>
                  <a:gd name="T4" fmla="*/ 226 w 3719"/>
                  <a:gd name="T5" fmla="*/ 764 h 1717"/>
                  <a:gd name="T6" fmla="*/ 453 w 3719"/>
                  <a:gd name="T7" fmla="*/ 265 h 1717"/>
                  <a:gd name="T8" fmla="*/ 680 w 3719"/>
                  <a:gd name="T9" fmla="*/ 38 h 1717"/>
                  <a:gd name="T10" fmla="*/ 861 w 3719"/>
                  <a:gd name="T11" fmla="*/ 38 h 1717"/>
                  <a:gd name="T12" fmla="*/ 1088 w 3719"/>
                  <a:gd name="T13" fmla="*/ 265 h 1717"/>
                  <a:gd name="T14" fmla="*/ 1451 w 3719"/>
                  <a:gd name="T15" fmla="*/ 628 h 1717"/>
                  <a:gd name="T16" fmla="*/ 2131 w 3719"/>
                  <a:gd name="T17" fmla="*/ 1036 h 1717"/>
                  <a:gd name="T18" fmla="*/ 3039 w 3719"/>
                  <a:gd name="T19" fmla="*/ 1308 h 1717"/>
                  <a:gd name="T20" fmla="*/ 3719 w 3719"/>
                  <a:gd name="T21" fmla="*/ 1490 h 17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19"/>
                  <a:gd name="T34" fmla="*/ 0 h 1717"/>
                  <a:gd name="T35" fmla="*/ 3719 w 3719"/>
                  <a:gd name="T36" fmla="*/ 1717 h 17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19" h="1717">
                    <a:moveTo>
                      <a:pt x="0" y="1717"/>
                    </a:moveTo>
                    <a:cubicBezTo>
                      <a:pt x="26" y="1569"/>
                      <a:pt x="52" y="1422"/>
                      <a:pt x="90" y="1263"/>
                    </a:cubicBezTo>
                    <a:cubicBezTo>
                      <a:pt x="128" y="1104"/>
                      <a:pt x="166" y="930"/>
                      <a:pt x="226" y="764"/>
                    </a:cubicBezTo>
                    <a:cubicBezTo>
                      <a:pt x="286" y="598"/>
                      <a:pt x="377" y="386"/>
                      <a:pt x="453" y="265"/>
                    </a:cubicBezTo>
                    <a:cubicBezTo>
                      <a:pt x="529" y="144"/>
                      <a:pt x="612" y="76"/>
                      <a:pt x="680" y="38"/>
                    </a:cubicBezTo>
                    <a:cubicBezTo>
                      <a:pt x="748" y="0"/>
                      <a:pt x="793" y="0"/>
                      <a:pt x="861" y="38"/>
                    </a:cubicBezTo>
                    <a:cubicBezTo>
                      <a:pt x="929" y="76"/>
                      <a:pt x="990" y="167"/>
                      <a:pt x="1088" y="265"/>
                    </a:cubicBezTo>
                    <a:cubicBezTo>
                      <a:pt x="1186" y="363"/>
                      <a:pt x="1277" y="499"/>
                      <a:pt x="1451" y="628"/>
                    </a:cubicBezTo>
                    <a:cubicBezTo>
                      <a:pt x="1625" y="757"/>
                      <a:pt x="1866" y="923"/>
                      <a:pt x="2131" y="1036"/>
                    </a:cubicBezTo>
                    <a:cubicBezTo>
                      <a:pt x="2396" y="1149"/>
                      <a:pt x="2774" y="1232"/>
                      <a:pt x="3039" y="1308"/>
                    </a:cubicBezTo>
                    <a:cubicBezTo>
                      <a:pt x="3304" y="1384"/>
                      <a:pt x="3606" y="1460"/>
                      <a:pt x="3719" y="1490"/>
                    </a:cubicBezTo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EACE7E1B-A27F-45FC-9646-3B440D46A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70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" name="Line 17">
              <a:extLst>
                <a:ext uri="{FF2B5EF4-FFF2-40B4-BE49-F238E27FC236}">
                  <a16:creationId xmlns:a16="http://schemas.microsoft.com/office/drawing/2014/main" id="{2841E274-7EF9-46D6-B062-2F7357726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0280" y="1825936"/>
              <a:ext cx="2713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429D2939-037E-4A3A-A7BD-45EF0AC49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293" y="2621107"/>
              <a:ext cx="1695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8" name="Picture 21 1" descr="txp_fig">
              <a:extLst>
                <a:ext uri="{FF2B5EF4-FFF2-40B4-BE49-F238E27FC236}">
                  <a16:creationId xmlns:a16="http://schemas.microsoft.com/office/drawing/2014/main" id="{A798051C-E165-4E61-B9CD-AC378B9B0A4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928044" y="1509634"/>
              <a:ext cx="756159" cy="18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24296D-E51C-490A-9BED-E303BA5DBBF7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584" y="3336762"/>
              <a:ext cx="256810" cy="18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 1" descr="txp_fig">
              <a:extLst>
                <a:ext uri="{FF2B5EF4-FFF2-40B4-BE49-F238E27FC236}">
                  <a16:creationId xmlns:a16="http://schemas.microsoft.com/office/drawing/2014/main" id="{B202A9B3-FDE7-4A32-8FFF-F695E2558DC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003635" y="1348833"/>
              <a:ext cx="422203" cy="18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図 23" descr="txp_fig.bmp">
              <a:extLst>
                <a:ext uri="{FF2B5EF4-FFF2-40B4-BE49-F238E27FC236}">
                  <a16:creationId xmlns:a16="http://schemas.microsoft.com/office/drawing/2014/main" id="{385F94FD-3D4B-470B-BD66-B39B29C29623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lum/>
            </a:blip>
            <a:stretch>
              <a:fillRect/>
            </a:stretch>
          </p:blipFill>
          <p:spPr>
            <a:xfrm>
              <a:off x="1938025" y="2700625"/>
              <a:ext cx="535075" cy="18168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C744E1-8184-40A4-B575-551400324B08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804" y="1469883"/>
              <a:ext cx="1546218" cy="222602"/>
            </a:xfrm>
            <a:prstGeom prst="rect">
              <a:avLst/>
            </a:prstGeom>
          </p:spPr>
        </p:pic>
        <p:pic>
          <p:nvPicPr>
            <p:cNvPr id="22" name="Picture 21 2">
              <a:extLst>
                <a:ext uri="{FF2B5EF4-FFF2-40B4-BE49-F238E27FC236}">
                  <a16:creationId xmlns:a16="http://schemas.microsoft.com/office/drawing/2014/main" id="{56434A2C-2DEA-48E9-8FD1-7250EC7C8AA9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174" y="2223494"/>
              <a:ext cx="783192" cy="1988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DC9195-476E-47C8-9A47-CD8C29F3C5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83" y="1128852"/>
            <a:ext cx="4326596" cy="167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215CE0-9909-4C9E-A71B-E4FAA2B5EA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37" y="1415574"/>
            <a:ext cx="1039764" cy="1675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19FAF29-2761-4CF1-A6E2-1CBF1A6F07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5" y="781269"/>
            <a:ext cx="6113871" cy="1751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F48666-FDA1-4C94-90EC-591B14B59E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10" y="4224520"/>
            <a:ext cx="3028503" cy="416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F72BF5-F7FE-4CEF-8AD6-DA87EF4D59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78" y="3971240"/>
            <a:ext cx="1038442" cy="1801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56EC6A-426F-4B1A-BC7B-E57F8CA282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23" y="3975834"/>
            <a:ext cx="1802281" cy="17199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A6F326-F60D-451E-9AB4-54CD06120A91}"/>
              </a:ext>
            </a:extLst>
          </p:cNvPr>
          <p:cNvGrpSpPr/>
          <p:nvPr/>
        </p:nvGrpSpPr>
        <p:grpSpPr>
          <a:xfrm>
            <a:off x="556897" y="4828753"/>
            <a:ext cx="2269014" cy="1205843"/>
            <a:chOff x="556897" y="4828753"/>
            <a:chExt cx="2269014" cy="1205843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BA64D1A-5E0E-4193-8999-06D784E97624}"/>
                </a:ext>
              </a:extLst>
            </p:cNvPr>
            <p:cNvCxnSpPr/>
            <p:nvPr/>
          </p:nvCxnSpPr>
          <p:spPr>
            <a:xfrm flipV="1">
              <a:off x="2112579" y="4828753"/>
              <a:ext cx="576568" cy="7747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48106EE-A437-499B-AC6F-178EC2F3F98A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7" y="5860500"/>
              <a:ext cx="2269014" cy="17409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A32156-6D36-46B7-A448-8BAEFBE66B26}"/>
              </a:ext>
            </a:extLst>
          </p:cNvPr>
          <p:cNvGrpSpPr/>
          <p:nvPr/>
        </p:nvGrpSpPr>
        <p:grpSpPr>
          <a:xfrm>
            <a:off x="4430208" y="4815536"/>
            <a:ext cx="4572531" cy="731133"/>
            <a:chOff x="4430208" y="4815536"/>
            <a:chExt cx="4572531" cy="73113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43A366A-CA2D-423E-BE6B-011AA19E41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1157" y="4815536"/>
              <a:ext cx="457547" cy="7311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AEEBF1C-90BE-4914-828E-37BB21F19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208" y="4847803"/>
              <a:ext cx="12228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F98360-775C-492A-8702-A1AD6A68409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430" y="4989510"/>
              <a:ext cx="2796309" cy="16753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DF9F4F9-291B-4A6C-A5B2-680FAEFBB3B1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92" y="5310875"/>
              <a:ext cx="1620217" cy="13155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B1C38B-7B95-4F76-846B-6C00D89E4FAB}"/>
              </a:ext>
            </a:extLst>
          </p:cNvPr>
          <p:cNvGrpSpPr/>
          <p:nvPr/>
        </p:nvGrpSpPr>
        <p:grpSpPr>
          <a:xfrm>
            <a:off x="3567113" y="5774765"/>
            <a:ext cx="5257093" cy="905330"/>
            <a:chOff x="3567113" y="5774765"/>
            <a:chExt cx="5257093" cy="905330"/>
          </a:xfrm>
        </p:grpSpPr>
        <p:pic>
          <p:nvPicPr>
            <p:cNvPr id="25" name="Picture 24 2">
              <a:extLst>
                <a:ext uri="{FF2B5EF4-FFF2-40B4-BE49-F238E27FC236}">
                  <a16:creationId xmlns:a16="http://schemas.microsoft.com/office/drawing/2014/main" id="{6B3C3248-14A1-4652-AB7F-0D291A8647A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113" y="5774765"/>
              <a:ext cx="5257093" cy="21575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5F09F22-1E87-46CA-93AC-A83996FA0D8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161" y="6174512"/>
              <a:ext cx="4452329" cy="16971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C2A9C85-3014-4284-8A44-7B8533691EC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204" y="6510975"/>
              <a:ext cx="3533286" cy="16912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78EEEE-5EFB-4341-A382-8EA3E8ED3906}"/>
              </a:ext>
            </a:extLst>
          </p:cNvPr>
          <p:cNvGrpSpPr/>
          <p:nvPr/>
        </p:nvGrpSpPr>
        <p:grpSpPr>
          <a:xfrm>
            <a:off x="556897" y="6291995"/>
            <a:ext cx="2586353" cy="265968"/>
            <a:chOff x="556897" y="6291995"/>
            <a:chExt cx="2586353" cy="26596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0844692-74E2-4637-A1A9-47244ED91DD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0" y="6291995"/>
              <a:ext cx="2351238" cy="184381"/>
            </a:xfrm>
            <a:prstGeom prst="rect">
              <a:avLst/>
            </a:prstGeom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549FA31-8A9D-44D4-A3E0-6A92DA83A228}"/>
                </a:ext>
              </a:extLst>
            </p:cNvPr>
            <p:cNvCxnSpPr/>
            <p:nvPr/>
          </p:nvCxnSpPr>
          <p:spPr>
            <a:xfrm>
              <a:off x="556897" y="6557963"/>
              <a:ext cx="258635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79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5AE28-69A2-4DB5-B2DF-8E96716F7EC1}"/>
              </a:ext>
            </a:extLst>
          </p:cNvPr>
          <p:cNvSpPr/>
          <p:nvPr/>
        </p:nvSpPr>
        <p:spPr>
          <a:xfrm>
            <a:off x="265970" y="1409548"/>
            <a:ext cx="8731020" cy="3902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2F239-C737-4EA1-80C5-2A1000AE79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188638"/>
            <a:ext cx="6937217" cy="414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E802A-27FA-4825-9565-7CC8CFE865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3070" y="1036463"/>
            <a:ext cx="6073920" cy="318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D9932A-F6C2-4EB4-9226-9BC772204B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800" y="1539202"/>
            <a:ext cx="7592400" cy="3669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C1677-AF0A-498E-BCAC-D24295F7DC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3" y="5427868"/>
            <a:ext cx="7260834" cy="2130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782C2F-1807-49A2-A3BC-A24391C98F2B}"/>
              </a:ext>
            </a:extLst>
          </p:cNvPr>
          <p:cNvCxnSpPr>
            <a:cxnSpLocks/>
          </p:cNvCxnSpPr>
          <p:nvPr/>
        </p:nvCxnSpPr>
        <p:spPr>
          <a:xfrm>
            <a:off x="941583" y="5713854"/>
            <a:ext cx="73216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1F4787-4367-613D-05A1-FCE417F3EE4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3" y="5892622"/>
            <a:ext cx="4386602" cy="191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BD1446-1D34-4B58-94B6-B25A4E64723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6043023"/>
            <a:ext cx="3484646" cy="183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90E488-7314-C0A3-8EB6-4C994CBA06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755779"/>
            <a:ext cx="3100953" cy="184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A35848-96ED-CEF4-862A-4A45151B4E5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38" y="751222"/>
            <a:ext cx="4532407" cy="204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690E6A-5859-A7D4-E8B1-5D3C16C5C1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3" y="6339859"/>
            <a:ext cx="6084767" cy="199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D6DB74-015E-DE26-510F-5F9CC70E564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01" y="6621820"/>
            <a:ext cx="1862129" cy="1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3CA5-1E54-2F98-78A8-0DB372322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10C46B-DDD7-F727-76D4-157BBE368B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21" y="2795493"/>
            <a:ext cx="5247743" cy="310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EE611-53CC-C851-3CBE-B3D2D37EA7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04" y="3440954"/>
            <a:ext cx="5377059" cy="252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769CB1-5DD8-65D7-1628-079F9BD667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03" y="4028014"/>
            <a:ext cx="5333259" cy="314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93483-874F-434B-4C20-28895DB678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8" y="4677647"/>
            <a:ext cx="4056405" cy="252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EAB19-9367-68F6-345D-51551DB3253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8" y="5703588"/>
            <a:ext cx="2936590" cy="252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4FAE3-579E-6375-E12B-4B6E987D28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78" y="5349280"/>
            <a:ext cx="2308571" cy="187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EC45C1-39A2-3DF6-6B5A-F319415457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78" y="5064250"/>
            <a:ext cx="1098667" cy="181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9D7E25-1270-0E3B-3946-EA98AC66BA8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78" y="6135035"/>
            <a:ext cx="903619" cy="1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0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DF3241-BD27-2BD0-6B05-1673926839E8}"/>
              </a:ext>
            </a:extLst>
          </p:cNvPr>
          <p:cNvSpPr/>
          <p:nvPr/>
        </p:nvSpPr>
        <p:spPr>
          <a:xfrm>
            <a:off x="2463385" y="4329475"/>
            <a:ext cx="3835310" cy="6006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2740B-8F4E-33D0-DEAA-D6A3315D7E4C}"/>
              </a:ext>
            </a:extLst>
          </p:cNvPr>
          <p:cNvSpPr/>
          <p:nvPr/>
        </p:nvSpPr>
        <p:spPr>
          <a:xfrm>
            <a:off x="2590425" y="4415296"/>
            <a:ext cx="3608644" cy="443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F9F53-D2E3-C96A-5130-0B50E8DDC4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4"/>
            <a:ext cx="4389575" cy="414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1F2425-FD9D-7464-3496-8520367AD8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61" y="861091"/>
            <a:ext cx="5865854" cy="3997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DDE048-A7D6-B019-929D-75825065CD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1" y="1554882"/>
            <a:ext cx="6338709" cy="2037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436472-670C-1B7E-FB7D-E86E982FDC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37" y="1869018"/>
            <a:ext cx="1025623" cy="16829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8878B7FF-6FE1-C1C9-4AD4-5D28719754DE}"/>
              </a:ext>
            </a:extLst>
          </p:cNvPr>
          <p:cNvSpPr/>
          <p:nvPr/>
        </p:nvSpPr>
        <p:spPr>
          <a:xfrm>
            <a:off x="6855088" y="1554882"/>
            <a:ext cx="482599" cy="203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417E06-B24F-FC0F-D157-CF4C8227C98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65" y="1529085"/>
            <a:ext cx="1232673" cy="2295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E1AC83C-8B39-6BB4-3C5B-C910C77FE7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0" y="2984559"/>
            <a:ext cx="4299413" cy="1933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ECEB42-D648-9DF1-26CC-76E7F68D61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10" y="2942183"/>
            <a:ext cx="3730420" cy="258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685C00-556D-69E1-25CA-E08F23EC97E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85" y="4085820"/>
            <a:ext cx="3735684" cy="17117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2167A99-9927-1D29-716E-58F1E460BEFE}"/>
              </a:ext>
            </a:extLst>
          </p:cNvPr>
          <p:cNvCxnSpPr>
            <a:cxnSpLocks/>
          </p:cNvCxnSpPr>
          <p:nvPr/>
        </p:nvCxnSpPr>
        <p:spPr>
          <a:xfrm>
            <a:off x="4752688" y="3338556"/>
            <a:ext cx="39817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400665A1-ADD6-B830-3F7F-F6B54C97F57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1" y="3456804"/>
            <a:ext cx="2184097" cy="1907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BE52360-0182-A470-B3D9-11A070ABFF6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59" y="4487775"/>
            <a:ext cx="3434382" cy="292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81193A-7EE7-389F-7676-C87BF6D073D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15" y="5131143"/>
            <a:ext cx="3951012" cy="2039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05A8D0-F968-8761-7180-52E7F40990DF}"/>
              </a:ext>
            </a:extLst>
          </p:cNvPr>
          <p:cNvSpPr/>
          <p:nvPr/>
        </p:nvSpPr>
        <p:spPr>
          <a:xfrm>
            <a:off x="176600" y="1450023"/>
            <a:ext cx="8800527" cy="697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15F83B-0ACB-868E-74F5-6251E07546F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16" y="2401627"/>
            <a:ext cx="2962741" cy="1570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F9A160-3C44-2754-DDEB-32EBF24E8C2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9" y="5830677"/>
            <a:ext cx="6821850" cy="4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3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D9F4949-4D9D-AD52-F288-B474E194FD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34" y="803074"/>
            <a:ext cx="5087423" cy="236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33C839-79E9-BF2F-AF16-2983774E2B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00" y="1284219"/>
            <a:ext cx="778141" cy="230406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347D49-8292-0ACC-3239-FED773D448E2}"/>
              </a:ext>
            </a:extLst>
          </p:cNvPr>
          <p:cNvCxnSpPr/>
          <p:nvPr/>
        </p:nvCxnSpPr>
        <p:spPr>
          <a:xfrm>
            <a:off x="3959488" y="1399245"/>
            <a:ext cx="6125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BD90974-1E56-5553-426F-F9BF3A8813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97" y="1290415"/>
            <a:ext cx="1236195" cy="2304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F38EB4B-132B-0BBC-8CAD-F08A1E0F880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45" y="2360073"/>
            <a:ext cx="4131013" cy="472505"/>
          </a:xfrm>
          <a:prstGeom prst="rect">
            <a:avLst/>
          </a:prstGeom>
        </p:spPr>
      </p:pic>
      <p:sp>
        <p:nvSpPr>
          <p:cNvPr id="62" name="Left Brace 61">
            <a:extLst>
              <a:ext uri="{FF2B5EF4-FFF2-40B4-BE49-F238E27FC236}">
                <a16:creationId xmlns:a16="http://schemas.microsoft.com/office/drawing/2014/main" id="{8633A8E8-346B-8234-B225-10B22E61340D}"/>
              </a:ext>
            </a:extLst>
          </p:cNvPr>
          <p:cNvSpPr/>
          <p:nvPr/>
        </p:nvSpPr>
        <p:spPr>
          <a:xfrm>
            <a:off x="4033261" y="2388598"/>
            <a:ext cx="239331" cy="98009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AF336C-F4C0-C899-3E9B-BE8070692EF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1" y="2683273"/>
            <a:ext cx="3694540" cy="390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6C4427-218D-0A53-2D53-1E48620728E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20" y="2964447"/>
            <a:ext cx="3110352" cy="51219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7E99C6F-4888-C407-70E8-31782B97CE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2" y="4980178"/>
            <a:ext cx="4331540" cy="18909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E1AAEE1-9303-7412-9482-6036A05FF20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2" y="5609935"/>
            <a:ext cx="3664089" cy="18909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6969814-8241-EE32-4DA9-7C7427EAC9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36" y="5335941"/>
            <a:ext cx="3079326" cy="16085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662E9A9-8F2D-1F5A-1E2F-FBA0EEACC19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13" y="5344863"/>
            <a:ext cx="2284167" cy="16163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990A6F1-7871-12B3-1254-254CB5F636E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05" y="5944165"/>
            <a:ext cx="4063901" cy="16174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A7ED9F-92F5-EC43-7D95-A6A2EF8E9F7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9" y="6344628"/>
            <a:ext cx="7792268" cy="243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A4FBD2-228F-7AA7-F13E-570819C48FA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88640"/>
            <a:ext cx="2632332" cy="33168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3B9929D-2FFB-4B11-E123-7368B8130622}"/>
              </a:ext>
            </a:extLst>
          </p:cNvPr>
          <p:cNvGrpSpPr/>
          <p:nvPr/>
        </p:nvGrpSpPr>
        <p:grpSpPr>
          <a:xfrm>
            <a:off x="4192606" y="2043245"/>
            <a:ext cx="4864608" cy="1959627"/>
            <a:chOff x="4160367" y="3416043"/>
            <a:chExt cx="4864608" cy="195962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FBE3C1-24C9-BF5E-8AC7-5043C2995C28}"/>
                </a:ext>
              </a:extLst>
            </p:cNvPr>
            <p:cNvSpPr/>
            <p:nvPr/>
          </p:nvSpPr>
          <p:spPr>
            <a:xfrm>
              <a:off x="6091233" y="3709176"/>
              <a:ext cx="1236195" cy="5106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5F25F6-E60B-4825-B895-956FF74D89DC}"/>
                </a:ext>
              </a:extLst>
            </p:cNvPr>
            <p:cNvSpPr/>
            <p:nvPr/>
          </p:nvSpPr>
          <p:spPr>
            <a:xfrm>
              <a:off x="6091232" y="4322826"/>
              <a:ext cx="239331" cy="510619"/>
            </a:xfrm>
            <a:prstGeom prst="rect">
              <a:avLst/>
            </a:prstGeom>
            <a:noFill/>
            <a:ln w="25400">
              <a:solidFill>
                <a:srgbClr val="120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B0D1EE2-F22F-3DD9-5777-49811F24B801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348" y="3416043"/>
              <a:ext cx="1271969" cy="16498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E1D3B5-D9A1-31CD-6343-11C4FE3014F1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367" y="4932340"/>
              <a:ext cx="4864608" cy="19047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0AAE9A4-AEF0-EA07-6426-F4C48CD25FCF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470" y="5205722"/>
              <a:ext cx="2259505" cy="16994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B8975F-54F8-0DF4-BC1F-969B89C9AE3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51" y="1673103"/>
            <a:ext cx="1317627" cy="136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29680-F7CB-0B30-F554-61C8A89949E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3" y="4287990"/>
            <a:ext cx="5896856" cy="18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3E342-1050-C4B8-921F-CFBB841EE67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88" y="4641094"/>
            <a:ext cx="2971273" cy="1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640BA5-BA90-B137-5827-8DFCEB0C6393}"/>
              </a:ext>
            </a:extLst>
          </p:cNvPr>
          <p:cNvSpPr/>
          <p:nvPr/>
        </p:nvSpPr>
        <p:spPr>
          <a:xfrm>
            <a:off x="154641" y="672353"/>
            <a:ext cx="8854888" cy="294856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7F7D0-EE63-EE93-A785-762AB0F8A4E1}"/>
              </a:ext>
            </a:extLst>
          </p:cNvPr>
          <p:cNvSpPr/>
          <p:nvPr/>
        </p:nvSpPr>
        <p:spPr>
          <a:xfrm>
            <a:off x="262460" y="768823"/>
            <a:ext cx="8662533" cy="272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700B1-54A8-1262-2CC5-0C7D90ECF4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88640"/>
            <a:ext cx="2996953" cy="3316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34C21E5-C7FE-088C-4665-51D25DD7CD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0" y="934424"/>
            <a:ext cx="2598794" cy="1997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BB1373-6BC1-C044-9E72-DB2CD33190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150938"/>
            <a:ext cx="8558007" cy="2210701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7F770D-4721-2A4F-5393-190FB835A9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7" y="4944764"/>
            <a:ext cx="3955232" cy="2019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9BB8573-E0B4-7313-47F7-D6CC0F4869C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99" y="5390366"/>
            <a:ext cx="2532923" cy="1698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DBB9A5-5620-CBE0-D270-56CF13B9BF8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" y="3818785"/>
            <a:ext cx="7067445" cy="19261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C24A333-F4FE-0E6B-A02E-5B0A3389342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62" y="2896819"/>
            <a:ext cx="825905" cy="458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B7A72-4877-9DA9-F08E-C765FEB902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86" y="966686"/>
            <a:ext cx="5400586" cy="368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C7E003-383C-A5C2-B0C6-8BF873E8CF6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1" y="4154354"/>
            <a:ext cx="4447515" cy="18759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24AC03-7001-3030-E939-EF01155717FF}"/>
              </a:ext>
            </a:extLst>
          </p:cNvPr>
          <p:cNvCxnSpPr/>
          <p:nvPr/>
        </p:nvCxnSpPr>
        <p:spPr>
          <a:xfrm>
            <a:off x="2460811" y="4597933"/>
            <a:ext cx="55805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CE7F39A-30D1-F197-7318-50FB8045158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09" y="4488029"/>
            <a:ext cx="5587863" cy="2050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04AB918-1C8F-A202-B735-04E1DC283D5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7" y="5832620"/>
            <a:ext cx="7229637" cy="1819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2D3A9E-1794-B2F5-DF3D-A17CC224F70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99" y="6257473"/>
            <a:ext cx="4144163" cy="1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13F02-BECA-7C26-5AE4-24EFF776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F1B63-1EA5-F489-87A0-18350FE27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88640"/>
            <a:ext cx="2815818" cy="336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ADF556-5C20-11BD-5C0F-15A76201F8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7" y="701963"/>
            <a:ext cx="1334254" cy="177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8D99F-87BB-207F-B8C9-E22499A295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0" y="3327749"/>
            <a:ext cx="1452275" cy="177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EBB49C-AC56-90F8-CD3D-75B64DF3EAE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9" y="3823838"/>
            <a:ext cx="4679829" cy="1875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887892-0676-3966-DFCA-D94D31F8D56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6" y="4933681"/>
            <a:ext cx="4446979" cy="1992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F61E3A-B071-E569-D9F9-6933C74B470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60" y="5275532"/>
            <a:ext cx="4971415" cy="19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D65488-AB27-8467-9296-23D7DD33393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9" y="1100891"/>
            <a:ext cx="3894681" cy="1875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8325D2-EB73-5C10-0AD4-30172237BDE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06" y="2381737"/>
            <a:ext cx="5466052" cy="1882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9FB2CE-68D0-AAA4-E3E0-85E335210DF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66" y="1518416"/>
            <a:ext cx="5034100" cy="2030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41B5147-E0AB-81D4-7FA8-48038BAAB87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5591219"/>
            <a:ext cx="2275279" cy="1919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E249E1-EC30-5A07-53D7-221CF24DFEF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24" y="5937466"/>
            <a:ext cx="5014635" cy="17648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0350AE0-ACF0-5372-4743-1E48E9726C0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07" y="5908470"/>
            <a:ext cx="1981668" cy="19876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F75B273-C4C6-B2F9-EA7A-5912C65622E7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2" y="6471830"/>
            <a:ext cx="6537099" cy="19753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ACBA5F1-8CA8-0488-C219-E0D46DB8924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97" y="4239833"/>
            <a:ext cx="4279798" cy="41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B8AA8-D084-A611-C2FC-353F2C57E56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9" y="1922019"/>
            <a:ext cx="6245156" cy="3975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7C7D81-718A-DCAC-E2F4-A41F77DF826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2" y="2786731"/>
            <a:ext cx="3881017" cy="162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7460C0-4F57-91E6-0FB2-81882616C00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06" y="3127717"/>
            <a:ext cx="4974041" cy="1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\documentclass{article}\pagestyle{empty}&#10;\begin{document}&#10;\underline{Heavy quark production}&#10;\end{document}&#10;" title="IguanaTex Bitmap Display">
            <a:extLst>
              <a:ext uri="{FF2B5EF4-FFF2-40B4-BE49-F238E27FC236}">
                <a16:creationId xmlns:a16="http://schemas.microsoft.com/office/drawing/2014/main" id="{7C97E674-A48E-BCA6-CDAF-0D1EC18E2D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039"/>
            <a:ext cx="5343070" cy="526143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1400423" y="1885570"/>
            <a:ext cx="2912012" cy="2643622"/>
            <a:chOff x="1463040" y="2059108"/>
            <a:chExt cx="2564588" cy="2526650"/>
          </a:xfrm>
        </p:grpSpPr>
        <p:pic>
          <p:nvPicPr>
            <p:cNvPr id="1026" name="Picture 2 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731" y="2204864"/>
              <a:ext cx="2403897" cy="2380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図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" y="2420887"/>
              <a:ext cx="160691" cy="160691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2059108"/>
              <a:ext cx="160691" cy="160691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" y="4162288"/>
              <a:ext cx="214666" cy="214666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071" y="2604039"/>
              <a:ext cx="205740" cy="20574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594" y="3530846"/>
              <a:ext cx="205740" cy="287540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5236649" y="1700808"/>
            <a:ext cx="2719727" cy="3096344"/>
            <a:chOff x="5245817" y="1889350"/>
            <a:chExt cx="2469011" cy="2846239"/>
          </a:xfrm>
        </p:grpSpPr>
        <p:pic>
          <p:nvPicPr>
            <p:cNvPr id="2050" name="Picture 2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483" y="1889350"/>
              <a:ext cx="2254345" cy="284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図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817" y="4167921"/>
              <a:ext cx="214666" cy="214666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817" y="2299349"/>
              <a:ext cx="214666" cy="214666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655" y="2736314"/>
              <a:ext cx="205740" cy="205740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667" y="3604928"/>
              <a:ext cx="205740" cy="287540"/>
            </a:xfrm>
            <a:prstGeom prst="rect">
              <a:avLst/>
            </a:prstGeom>
          </p:spPr>
        </p:pic>
      </p:grpSp>
      <p:pic>
        <p:nvPicPr>
          <p:cNvPr id="17" name="Picture 16" descr="\documentclass{article}\pagestyle{empty}&#10;\usepackage{color}&#10;\begin{document}&#10;Heavy quarks are mainly produced by the gluon fusion.&#10;\end{document}&#10;" title="IguanaTex Bitmap Display">
            <a:extLst>
              <a:ext uri="{FF2B5EF4-FFF2-40B4-BE49-F238E27FC236}">
                <a16:creationId xmlns:a16="http://schemas.microsoft.com/office/drawing/2014/main" id="{72011005-B8AB-44E7-57F4-08291868A5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013013"/>
            <a:ext cx="6704279" cy="251953"/>
          </a:xfrm>
          <a:prstGeom prst="rect">
            <a:avLst/>
          </a:prstGeom>
        </p:spPr>
      </p:pic>
      <p:pic>
        <p:nvPicPr>
          <p:cNvPr id="12" name="Picture 11" descr="\documentclass{article}\pagestyle{empty}&#10;\usepackage{color}&#10;\begin{document}&#10;Heavy meson productions like $D,\ J/\psi, \cdots$ are &#10;ideal observables &#10;&#10;to investigate gluon distribution functions &#10;\end{document}&#10;" title="IguanaTex Bitmap Display">
            <a:extLst>
              <a:ext uri="{FF2B5EF4-FFF2-40B4-BE49-F238E27FC236}">
                <a16:creationId xmlns:a16="http://schemas.microsoft.com/office/drawing/2014/main" id="{B0A9A877-B459-F8BF-1643-386DAF02F5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98" y="5615035"/>
            <a:ext cx="6894288" cy="5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2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4E99936-555E-1FEE-69DD-BF1A9467D4A5}"/>
              </a:ext>
            </a:extLst>
          </p:cNvPr>
          <p:cNvSpPr/>
          <p:nvPr/>
        </p:nvSpPr>
        <p:spPr>
          <a:xfrm>
            <a:off x="168088" y="1075765"/>
            <a:ext cx="8901953" cy="2561679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C5D52-3558-DD77-8D71-1F23A370AB73}"/>
              </a:ext>
            </a:extLst>
          </p:cNvPr>
          <p:cNvSpPr/>
          <p:nvPr/>
        </p:nvSpPr>
        <p:spPr>
          <a:xfrm>
            <a:off x="280108" y="1124968"/>
            <a:ext cx="8690686" cy="97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7617A5-795D-BAC2-A74A-0376969D555C}"/>
              </a:ext>
            </a:extLst>
          </p:cNvPr>
          <p:cNvSpPr/>
          <p:nvPr/>
        </p:nvSpPr>
        <p:spPr>
          <a:xfrm>
            <a:off x="278838" y="2171285"/>
            <a:ext cx="8690686" cy="1381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C10CA0-2382-0CE2-2E99-51FEFB48F9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2" y="251532"/>
            <a:ext cx="4791056" cy="340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2ACDB-20F3-13A6-F094-93C37D2A56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751669"/>
            <a:ext cx="6627937" cy="205029"/>
          </a:xfrm>
          <a:prstGeom prst="rect">
            <a:avLst/>
          </a:prstGeom>
        </p:spPr>
      </p:pic>
      <p:pic>
        <p:nvPicPr>
          <p:cNvPr id="6" name="Picture 5" descr="\documentclass{article}\pagestyle{empty}&#10;\usepackage{color}&#10;\begin{document}&#10;$\cdot$ $D$-meson production&#10;\end{document}&#10;" title="IguanaTex Bitmap Display">
            <a:extLst>
              <a:ext uri="{FF2B5EF4-FFF2-40B4-BE49-F238E27FC236}">
                <a16:creationId xmlns:a16="http://schemas.microsoft.com/office/drawing/2014/main" id="{70636A9A-501C-C769-EADE-4FC12A91C1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1" y="1156979"/>
            <a:ext cx="2051829" cy="191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196D-002E-ABA4-FD48-857EB751371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1" y="2185528"/>
            <a:ext cx="1591824" cy="217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24B17-784B-CEBD-830D-335E3D94892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3" y="1454966"/>
            <a:ext cx="1972627" cy="196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D1FD9-C72F-A69B-8064-1B45367814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67" y="1478587"/>
            <a:ext cx="1972628" cy="196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E8EF5-DEEC-684E-E36C-553A7EA6E90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82" y="1488497"/>
            <a:ext cx="1972627" cy="196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6281C-8073-8694-B13A-ADC396F9107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3" y="1765693"/>
            <a:ext cx="1972627" cy="196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06881-F8E5-D1DA-2962-63C31EA33B3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68" y="1765693"/>
            <a:ext cx="1972627" cy="196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73C18E-A396-9983-A985-E74A234E4B5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2" y="2594926"/>
            <a:ext cx="1972627" cy="196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25D6E6-EB1C-5896-D8AF-84A3F3A0ADC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57" y="2594926"/>
            <a:ext cx="1972627" cy="196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4B212D-3DC5-CA64-1054-2C06FE9372C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70" y="2590547"/>
            <a:ext cx="1972627" cy="196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E35631-583C-A539-BD15-AA937F3B348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83" y="2573591"/>
            <a:ext cx="1761022" cy="1963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2B38A2-92BB-75B4-9111-1327198121C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2" y="2931371"/>
            <a:ext cx="1972627" cy="1963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7F7D0C-A930-7645-F301-66B46F4DC6E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56" y="2931371"/>
            <a:ext cx="2070200" cy="1963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E214DF-097E-F228-8524-0DEFC62F19A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70" y="2931371"/>
            <a:ext cx="2070200" cy="196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562D4B-8737-6574-DEF7-0F176DDD185F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2" y="3300499"/>
            <a:ext cx="2070200" cy="1963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34E260-5EF8-66AF-B442-77C78B90180D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72" y="3300499"/>
            <a:ext cx="1858595" cy="1963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E307AE-7447-A706-9784-7AE5D0E63623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56" y="3300499"/>
            <a:ext cx="2070199" cy="1963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B19A18-4C4C-04C6-6AF0-695DA6F77B57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2" y="4970371"/>
            <a:ext cx="982264" cy="154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0747EC-A56A-971F-E815-281E6946FCF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85994" y="4098099"/>
            <a:ext cx="3105310" cy="19622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9E2C9C-6B14-F688-C288-33BD2F35B74E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48" y="4678812"/>
            <a:ext cx="3382311" cy="2023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8A3E5A-EF8C-6257-3472-2994DAB951C8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64" y="5041871"/>
            <a:ext cx="3527637" cy="4318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0EAD27-B62A-5F22-BD63-BE3C70A5CF63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6338382"/>
            <a:ext cx="7517739" cy="2116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043A89-5656-F2EA-FEFB-A1ED85AD5D08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8" y="3781668"/>
            <a:ext cx="3899576" cy="1996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F84363-D4D3-7D15-E771-6210F4AC2808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0" y="3300499"/>
            <a:ext cx="2070199" cy="1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F604E-A962-C3BD-E1E5-3F0320A83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FD771-8224-FDA9-D66C-7236C16887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2" y="251532"/>
            <a:ext cx="5019770" cy="34068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E23602C-B6F4-ACD1-C279-95B0C465DC3D}"/>
              </a:ext>
            </a:extLst>
          </p:cNvPr>
          <p:cNvSpPr/>
          <p:nvPr/>
        </p:nvSpPr>
        <p:spPr>
          <a:xfrm>
            <a:off x="124705" y="708216"/>
            <a:ext cx="8901953" cy="1846605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F02F77-F694-92DA-0348-CF3A3A3640E3}"/>
              </a:ext>
            </a:extLst>
          </p:cNvPr>
          <p:cNvSpPr/>
          <p:nvPr/>
        </p:nvSpPr>
        <p:spPr>
          <a:xfrm>
            <a:off x="230338" y="826927"/>
            <a:ext cx="8690686" cy="76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\documentclass{article}\pagestyle{empty}&#10;\usepackage{color}&#10;\begin{document}&#10;$\cdot$ $D$-meson production&#10;\end{document}&#10;" title="IguanaTex Bitmap Display">
            <a:extLst>
              <a:ext uri="{FF2B5EF4-FFF2-40B4-BE49-F238E27FC236}">
                <a16:creationId xmlns:a16="http://schemas.microsoft.com/office/drawing/2014/main" id="{21CC66BB-00DC-6C5A-0326-BAF8A06EB7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1" y="909474"/>
            <a:ext cx="2051829" cy="1910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1AA157-BF66-A7AB-AB6F-60A0B13616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2" y="1258758"/>
            <a:ext cx="2084648" cy="2074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84CEDA-F2A9-D649-3F18-CBD8A8C6A81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48" y="1261294"/>
            <a:ext cx="2084647" cy="2074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784B6F-F5D8-8FF8-C4D6-4B23863FB3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55" y="1251968"/>
            <a:ext cx="2084647" cy="2074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8D25E1-3914-8EDC-1D00-E25245F97CC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37" y="1258758"/>
            <a:ext cx="2084648" cy="20747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6B2AA9-A250-9A8D-9099-3D0DFF642A92}"/>
              </a:ext>
            </a:extLst>
          </p:cNvPr>
          <p:cNvSpPr/>
          <p:nvPr/>
        </p:nvSpPr>
        <p:spPr>
          <a:xfrm>
            <a:off x="230338" y="1714586"/>
            <a:ext cx="8690686" cy="733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2FBA8BC-74EA-0952-BD67-8F8EC601A09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9" y="1850351"/>
            <a:ext cx="1591824" cy="2170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5E654A4-B3E2-92E3-8447-FFB16C4EE70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3" y="2192631"/>
            <a:ext cx="3000253" cy="2074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292C6A-5FAD-9A29-FBE4-DAB0E30753A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77" y="2844721"/>
            <a:ext cx="4418269" cy="167769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$O(x,x)=N(x,x)=K_GG(x)$&#10;&#10;\end{document}" title="IguanaTex Bitmap Display">
            <a:extLst>
              <a:ext uri="{FF2B5EF4-FFF2-40B4-BE49-F238E27FC236}">
                <a16:creationId xmlns:a16="http://schemas.microsoft.com/office/drawing/2014/main" id="{551E2342-DB62-0BF7-F0A0-2AE0B642617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77" y="3949185"/>
            <a:ext cx="2630851" cy="209815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K_G=(6.0^{+14}_{-17})\times 10^{-4}$&#10;&#10;\end{document}" title="IguanaTex Bitmap Display">
            <a:extLst>
              <a:ext uri="{FF2B5EF4-FFF2-40B4-BE49-F238E27FC236}">
                <a16:creationId xmlns:a16="http://schemas.microsoft.com/office/drawing/2014/main" id="{72E51075-C326-24A4-1BD7-8FEA439BD7D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64" y="3919298"/>
            <a:ext cx="1996381" cy="2449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522AF2B-4236-146E-CBBC-2F13830ADD3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0" y="4318258"/>
            <a:ext cx="3268571" cy="2270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78024C-A2DC-09D9-9077-DDF2FE00E13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6329" y="2731216"/>
            <a:ext cx="3630707" cy="21114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BE32FC-D89E-32DB-4753-2CCE495E346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89" y="3229466"/>
            <a:ext cx="2398758" cy="1819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3C1DF0E-A81C-8CF4-66D3-6688DFB750D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91" y="3545426"/>
            <a:ext cx="814131" cy="2098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9192CB9-3BB4-1861-766C-D86F8EA3686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88" y="3539702"/>
            <a:ext cx="843028" cy="2098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BB819C2-4468-4492-2F95-F390ECFF892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1" y="5018930"/>
            <a:ext cx="5529658" cy="2273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EA1A320-0B54-48E8-987C-5C1B31E04614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19" y="5416443"/>
            <a:ext cx="3813366" cy="182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24F384-474D-965B-99D6-C3639C87BB9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1" y="5842004"/>
            <a:ext cx="6517168" cy="1801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43D315E-AEF2-0022-CB10-D74A772C0B73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7" y="6226337"/>
            <a:ext cx="5640264" cy="1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126A5-55F2-904F-E3D7-DD2086F9DB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45" y="2775322"/>
            <a:ext cx="6803710" cy="3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1EF04-08CC-42E5-B2F4-F229B0FF0B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1639622" cy="4116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F3FB29-A07D-3A0E-D09C-0CB51BFDDF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1" y="996439"/>
            <a:ext cx="8245487" cy="480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1A6E49-0F82-F77A-27F7-B40248FDE7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0" y="1973182"/>
            <a:ext cx="7668076" cy="477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79470-3737-9CA1-9751-6E411CD6A5A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0" y="2946902"/>
            <a:ext cx="8254556" cy="7557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20AE9B0-4EC7-2CE0-0C27-7B74B3DD830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0" y="4198747"/>
            <a:ext cx="8256066" cy="4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15D23-5A01-03D3-E065-9C16426071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09" y="2793106"/>
            <a:ext cx="3881348" cy="11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2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\pagestyle{empty}&#10;\usepackage{color}&#10;\begin{document}&#10;\underline{Proton spin problem} &#10;\end{document}&#10;" title="IguanaTex Bitmap Display">
            <a:extLst>
              <a:ext uri="{FF2B5EF4-FFF2-40B4-BE49-F238E27FC236}">
                <a16:creationId xmlns:a16="http://schemas.microsoft.com/office/drawing/2014/main" id="{C961B171-512A-2A58-773F-278AA4CC11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88640"/>
            <a:ext cx="3526243" cy="409317"/>
          </a:xfrm>
          <a:prstGeom prst="rect">
            <a:avLst/>
          </a:prstGeom>
        </p:spPr>
      </p:pic>
      <p:pic>
        <p:nvPicPr>
          <p:cNvPr id="12" name="図 7 1">
            <a:extLst>
              <a:ext uri="{FF2B5EF4-FFF2-40B4-BE49-F238E27FC236}">
                <a16:creationId xmlns:a16="http://schemas.microsoft.com/office/drawing/2014/main" id="{DF57931E-2E36-DD09-114E-F7B7BE72B1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4" y="760242"/>
            <a:ext cx="2745651" cy="397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9F25D-C4FD-725C-F2BD-3884E56028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8" y="888128"/>
            <a:ext cx="1744010" cy="2470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918AF7-0023-65EC-98D5-C8B6255A7E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7" y="888128"/>
            <a:ext cx="1367520" cy="1600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440C4D-04AF-2A26-29C9-C8200B5F06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17" y="888831"/>
            <a:ext cx="158706" cy="154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5E469C-D0D9-5C86-B050-950B8D0850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18" y="1320283"/>
            <a:ext cx="1030259" cy="23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FE7492-A8D9-83B3-751A-A029291B1B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62" y="1323003"/>
            <a:ext cx="930943" cy="1603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D036DFD-97F7-7874-796A-ABFF3F4231FC}"/>
              </a:ext>
            </a:extLst>
          </p:cNvPr>
          <p:cNvGrpSpPr/>
          <p:nvPr/>
        </p:nvGrpSpPr>
        <p:grpSpPr>
          <a:xfrm>
            <a:off x="186823" y="1973109"/>
            <a:ext cx="8561082" cy="4582824"/>
            <a:chOff x="186823" y="1973109"/>
            <a:chExt cx="8561082" cy="4582824"/>
          </a:xfrm>
        </p:grpSpPr>
        <p:pic>
          <p:nvPicPr>
            <p:cNvPr id="4" name="Picture 3" descr="\documentclass{article}\pagestyle{empty}&#10;\usepackage{color}&#10;\begin{document}&#10;$\cdot$\ TMDs require nonzero total orbital angular momentum in the z-direction&#10;\end{document}&#10;" title="IguanaTex Bitmap Display">
              <a:extLst>
                <a:ext uri="{FF2B5EF4-FFF2-40B4-BE49-F238E27FC236}">
                  <a16:creationId xmlns:a16="http://schemas.microsoft.com/office/drawing/2014/main" id="{EC252D24-B871-EADB-CEEF-B64BC1246F1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21" y="1973109"/>
              <a:ext cx="8020649" cy="220088"/>
            </a:xfrm>
            <a:prstGeom prst="rect">
              <a:avLst/>
            </a:prstGeom>
          </p:spPr>
        </p:pic>
        <p:pic>
          <p:nvPicPr>
            <p:cNvPr id="40" name="Picture 39" descr="\documentclass{article}\pagestyle{empty}&#10;\usepackage{color}&#10;\begin{document}&#10;\small&#10;$\cdot$\ OAM could be evaluated by using Sivers functions&#10;in a model dependen way&#10;\end{document}&#10;" title="IguanaTex Bitmap Display">
              <a:extLst>
                <a:ext uri="{FF2B5EF4-FFF2-40B4-BE49-F238E27FC236}">
                  <a16:creationId xmlns:a16="http://schemas.microsoft.com/office/drawing/2014/main" id="{5C2151E2-AA19-AC2D-24E6-6903496E2AA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21" y="3031135"/>
              <a:ext cx="7981713" cy="210286"/>
            </a:xfrm>
            <a:prstGeom prst="rect">
              <a:avLst/>
            </a:prstGeom>
          </p:spPr>
        </p:pic>
        <p:pic>
          <p:nvPicPr>
            <p:cNvPr id="41" name="図 11">
              <a:extLst>
                <a:ext uri="{FF2B5EF4-FFF2-40B4-BE49-F238E27FC236}">
                  <a16:creationId xmlns:a16="http://schemas.microsoft.com/office/drawing/2014/main" id="{DD434AEC-5AF8-B699-BBFF-19C2B3BE76C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13" y="4203712"/>
              <a:ext cx="3974964" cy="5769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983C4E-6F33-A7C9-AE7D-329431A49D4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29" y="3965460"/>
              <a:ext cx="3624576" cy="187517"/>
            </a:xfrm>
            <a:prstGeom prst="rect">
              <a:avLst/>
            </a:prstGeom>
          </p:spPr>
        </p:pic>
        <p:pic>
          <p:nvPicPr>
            <p:cNvPr id="43" name="図 3">
              <a:extLst>
                <a:ext uri="{FF2B5EF4-FFF2-40B4-BE49-F238E27FC236}">
                  <a16:creationId xmlns:a16="http://schemas.microsoft.com/office/drawing/2014/main" id="{6B107E67-8E88-CF87-C777-A7E511AAC63D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01" y="3361759"/>
              <a:ext cx="2462198" cy="219795"/>
            </a:xfrm>
            <a:prstGeom prst="rect">
              <a:avLst/>
            </a:prstGeom>
          </p:spPr>
        </p:pic>
        <p:sp>
          <p:nvSpPr>
            <p:cNvPr id="45" name="右矢印 18">
              <a:extLst>
                <a:ext uri="{FF2B5EF4-FFF2-40B4-BE49-F238E27FC236}">
                  <a16:creationId xmlns:a16="http://schemas.microsoft.com/office/drawing/2014/main" id="{F46C9A62-FC15-993D-C2D4-5476599603FE}"/>
                </a:ext>
              </a:extLst>
            </p:cNvPr>
            <p:cNvSpPr/>
            <p:nvPr/>
          </p:nvSpPr>
          <p:spPr>
            <a:xfrm rot="18137337">
              <a:off x="3218110" y="4926613"/>
              <a:ext cx="505099" cy="29018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右矢印 16">
              <a:extLst>
                <a:ext uri="{FF2B5EF4-FFF2-40B4-BE49-F238E27FC236}">
                  <a16:creationId xmlns:a16="http://schemas.microsoft.com/office/drawing/2014/main" id="{D428223D-8684-B134-3021-A9B4B6186BCA}"/>
                </a:ext>
              </a:extLst>
            </p:cNvPr>
            <p:cNvSpPr/>
            <p:nvPr/>
          </p:nvSpPr>
          <p:spPr>
            <a:xfrm rot="16200000">
              <a:off x="867993" y="5576149"/>
              <a:ext cx="288032" cy="93610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17">
              <a:extLst>
                <a:ext uri="{FF2B5EF4-FFF2-40B4-BE49-F238E27FC236}">
                  <a16:creationId xmlns:a16="http://schemas.microsoft.com/office/drawing/2014/main" id="{77408C44-95C6-39A1-6C7B-C53C9205905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23" y="6302949"/>
              <a:ext cx="2081788" cy="252984"/>
            </a:xfrm>
            <a:prstGeom prst="rect">
              <a:avLst/>
            </a:prstGeom>
          </p:spPr>
        </p:pic>
        <p:pic>
          <p:nvPicPr>
            <p:cNvPr id="44" name="図 22 1">
              <a:extLst>
                <a:ext uri="{FF2B5EF4-FFF2-40B4-BE49-F238E27FC236}">
                  <a16:creationId xmlns:a16="http://schemas.microsoft.com/office/drawing/2014/main" id="{A7D14475-2F8F-89D0-6447-45B52C9B006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13" y="5409551"/>
              <a:ext cx="2980947" cy="333442"/>
            </a:xfrm>
            <a:prstGeom prst="rect">
              <a:avLst/>
            </a:prstGeom>
          </p:spPr>
        </p:pic>
        <p:pic>
          <p:nvPicPr>
            <p:cNvPr id="50" name="Picture 49" descr="\documentclass{article}\pagestyle{empty}&#10;\usepackage{color}&#10;\begin{document}&#10;&#10;$L(x)$: model function&#10;&#10;\end{document}&#10;" title="IguanaTex Bitmap Display">
              <a:extLst>
                <a:ext uri="{FF2B5EF4-FFF2-40B4-BE49-F238E27FC236}">
                  <a16:creationId xmlns:a16="http://schemas.microsoft.com/office/drawing/2014/main" id="{61059253-9818-8C9B-BEBE-AC07ECAF2CF3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35" y="5490289"/>
              <a:ext cx="2197866" cy="2389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09BE46-B921-B825-474A-54B7DE8CA81D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846" y="2402988"/>
              <a:ext cx="1909689" cy="2799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74635D-8E40-2FF5-E317-938FA0A6A27C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150" y="3653061"/>
              <a:ext cx="4314349" cy="197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943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3A468-0DCA-80F9-77DE-7A15937361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188639"/>
            <a:ext cx="6417341" cy="414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797E0-9C05-DFAC-C19A-F27E5E7C08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82" y="718431"/>
            <a:ext cx="5319166" cy="241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28F3F-BBB8-15D9-4450-EC890084B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06" y="1027147"/>
            <a:ext cx="5259314" cy="2900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7B369A-641A-B70E-7875-B53E609B1D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94" y="2362445"/>
            <a:ext cx="3104000" cy="230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5965BA-D802-82E1-3593-1B9AE604C5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13" y="3835199"/>
            <a:ext cx="4911135" cy="230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10A577-E2BD-ED3D-57EA-3A7E6AB66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217" y="4235246"/>
            <a:ext cx="6095428" cy="19043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FC574-4FA6-A4F3-4F1E-3438C29E9DA6}"/>
              </a:ext>
            </a:extLst>
          </p:cNvPr>
          <p:cNvSpPr/>
          <p:nvPr/>
        </p:nvSpPr>
        <p:spPr>
          <a:xfrm>
            <a:off x="97632" y="5708093"/>
            <a:ext cx="6005918" cy="431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77E23A-493C-EB73-0F74-16EB4D7E76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3173" y="4174417"/>
            <a:ext cx="2813195" cy="23115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64BC71-A86F-34EC-FDA4-B719AD9BB0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7" y="6446976"/>
            <a:ext cx="5403625" cy="2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kinemaPP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9" y="83144"/>
            <a:ext cx="33940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 bwMode="auto">
          <a:xfrm rot="10800000">
            <a:off x="357188" y="1096963"/>
            <a:ext cx="500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 bwMode="auto">
          <a:xfrm rot="5400000">
            <a:off x="-130175" y="1584326"/>
            <a:ext cx="974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 bwMode="auto">
          <a:xfrm>
            <a:off x="357188" y="2071688"/>
            <a:ext cx="5072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4941887" y="1584326"/>
            <a:ext cx="974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 bwMode="auto">
          <a:xfrm flipH="1" flipV="1">
            <a:off x="4644008" y="1096963"/>
            <a:ext cx="783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3" y="119014"/>
            <a:ext cx="4593233" cy="437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8B4E3-6A5C-4176-B262-12A31BBD98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9" y="973940"/>
            <a:ext cx="3410128" cy="2612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30" y="1440457"/>
            <a:ext cx="1581817" cy="51316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20E04E9-FE38-31C2-A70A-6BBD7E6684D4}"/>
              </a:ext>
            </a:extLst>
          </p:cNvPr>
          <p:cNvGrpSpPr/>
          <p:nvPr/>
        </p:nvGrpSpPr>
        <p:grpSpPr>
          <a:xfrm>
            <a:off x="1279646" y="3215801"/>
            <a:ext cx="2866262" cy="1656496"/>
            <a:chOff x="1182587" y="3647178"/>
            <a:chExt cx="2866262" cy="165649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EA8255C-3600-BD4B-8F43-29948A1FE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2587" y="3738152"/>
              <a:ext cx="2777881" cy="156552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348D1DC-43C5-3B0A-0DDF-E3A7CA8B1715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245" y="3940175"/>
              <a:ext cx="134095" cy="160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EE2DB89-3353-D3D5-925D-861C2BDB47DD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245" y="4971708"/>
              <a:ext cx="134095" cy="160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B33248-413D-A334-C35C-1379562746E8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045" y="3883794"/>
              <a:ext cx="138666" cy="11276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7098071-3302-30F0-9C52-88A2F3045C96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459" y="3649009"/>
              <a:ext cx="176762" cy="17828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313FEE3-B23A-FF09-FEAC-580EF8700EF8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459" y="4734859"/>
              <a:ext cx="173714" cy="17066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7C42897-E093-43D3-0F52-748B4458AE28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834" y="3851032"/>
              <a:ext cx="176762" cy="17828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EFE8F89-A301-1DBC-041C-898D8254FED3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206" y="3851032"/>
              <a:ext cx="176762" cy="17828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47F4B6D-3885-D1D0-B78B-B689609430BC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087" y="3647178"/>
              <a:ext cx="176762" cy="17828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F69050-EAC1-CF40-6D25-6A6331B1EB9A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8" y="4734859"/>
              <a:ext cx="176762" cy="17828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1F37FD-411E-EDB7-17ED-E356C06142B7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01" y="4649525"/>
              <a:ext cx="173714" cy="170667"/>
            </a:xfrm>
            <a:prstGeom prst="rect">
              <a:avLst/>
            </a:prstGeom>
          </p:spPr>
        </p:pic>
      </p:grpSp>
      <p:pic>
        <p:nvPicPr>
          <p:cNvPr id="44" name="Picture 43" descr="\documentclass{article}&#10;\usepackage{amsmath}&#10;\pagestyle{empty}&#10;\begin{document}&#10;&#10;Spin polarizations between the parent hadron&#10;&#10;and an internal parton are the same in the parton model&#10;&#10;&#10;&#10;\end{document}" title="IguanaTex Bitmap Display">
            <a:extLst>
              <a:ext uri="{FF2B5EF4-FFF2-40B4-BE49-F238E27FC236}">
                <a16:creationId xmlns:a16="http://schemas.microsoft.com/office/drawing/2014/main" id="{1BE02E5A-B1CC-EF31-B1F2-8473AB7439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0" y="2236709"/>
            <a:ext cx="4529360" cy="3821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624080D-C90D-D5FD-F49A-58CC8572ADB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2" y="4872297"/>
            <a:ext cx="1513793" cy="554829"/>
          </a:xfrm>
          <a:prstGeom prst="rect">
            <a:avLst/>
          </a:prstGeom>
        </p:spPr>
      </p:pic>
      <p:pic>
        <p:nvPicPr>
          <p:cNvPr id="46" name="Picture 45" descr="\documentclass{article}\pagestyle{empty}&#10;\usepackage{color}&#10;\begin{document}&#10;small quark mass makes the SSA negligible&#10;\end{document}&#10;" title="IguanaTex Bitmap Display">
            <a:extLst>
              <a:ext uri="{FF2B5EF4-FFF2-40B4-BE49-F238E27FC236}">
                <a16:creationId xmlns:a16="http://schemas.microsoft.com/office/drawing/2014/main" id="{D8EAA10B-8208-2BED-AA1F-56F9850CA88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6059664"/>
            <a:ext cx="3988698" cy="194726"/>
          </a:xfrm>
          <a:prstGeom prst="rect">
            <a:avLst/>
          </a:prstGeom>
        </p:spPr>
      </p:pic>
      <p:pic>
        <p:nvPicPr>
          <p:cNvPr id="47" name="Picture 46" descr="\documentclass{article}\pagestyle{empty}&#10;\usepackage{color}&#10;\begin{document}&#10;spin flip requires the quark mass&#10;\end{document}&#10;" title="IguanaTex Bitmap Display">
            <a:extLst>
              <a:ext uri="{FF2B5EF4-FFF2-40B4-BE49-F238E27FC236}">
                <a16:creationId xmlns:a16="http://schemas.microsoft.com/office/drawing/2014/main" id="{5C5C1F01-1F80-50E7-40D7-03253218CF5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43" y="5542498"/>
            <a:ext cx="3002342" cy="189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AA01BB-CBEC-2D43-8685-CBED882EE5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8" y="6392285"/>
            <a:ext cx="3409612" cy="189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5C844E-163C-489D-E1AE-417A44DD204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0" y="2756716"/>
            <a:ext cx="1647239" cy="22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648EC8-C13B-4529-5C21-755E30DE022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79" y="2758301"/>
            <a:ext cx="2220192" cy="22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E96C5-CB00-3741-25B6-DC321FC17AE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448267" y="2618822"/>
            <a:ext cx="3397606" cy="4186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16220A-3D05-A010-A208-2FD079640B0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98" y="6627525"/>
            <a:ext cx="1875809" cy="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621751-D9A0-F83B-D236-A26907EB76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5" y="119013"/>
            <a:ext cx="3256058" cy="3609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53AFFA-80AE-CF17-1292-D12F73D526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157877"/>
            <a:ext cx="7848754" cy="274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0435F9-8CD1-E0B4-D2B7-B1195F29ED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6" y="708816"/>
            <a:ext cx="3209899" cy="223692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B2C7923-6048-F53E-A007-04929F6CC093}"/>
              </a:ext>
            </a:extLst>
          </p:cNvPr>
          <p:cNvCxnSpPr/>
          <p:nvPr/>
        </p:nvCxnSpPr>
        <p:spPr>
          <a:xfrm>
            <a:off x="4095750" y="1517650"/>
            <a:ext cx="12128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333EF6-429D-FE37-35AF-318790BA3B4C}"/>
              </a:ext>
            </a:extLst>
          </p:cNvPr>
          <p:cNvCxnSpPr>
            <a:cxnSpLocks/>
          </p:cNvCxnSpPr>
          <p:nvPr/>
        </p:nvCxnSpPr>
        <p:spPr>
          <a:xfrm>
            <a:off x="6277610" y="1517650"/>
            <a:ext cx="520700" cy="0"/>
          </a:xfrm>
          <a:prstGeom prst="line">
            <a:avLst/>
          </a:prstGeom>
          <a:ln w="25400">
            <a:solidFill>
              <a:srgbClr val="12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0" name="Picture 3099">
            <a:extLst>
              <a:ext uri="{FF2B5EF4-FFF2-40B4-BE49-F238E27FC236}">
                <a16:creationId xmlns:a16="http://schemas.microsoft.com/office/drawing/2014/main" id="{FDBD3153-BA0D-1370-D049-AB6789D024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55" y="1694950"/>
            <a:ext cx="2331546" cy="2091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A0D84F-3109-C89F-FBF6-9709D0FDA176}"/>
              </a:ext>
            </a:extLst>
          </p:cNvPr>
          <p:cNvGrpSpPr/>
          <p:nvPr/>
        </p:nvGrpSpPr>
        <p:grpSpPr>
          <a:xfrm>
            <a:off x="419386" y="2081360"/>
            <a:ext cx="8555832" cy="1299660"/>
            <a:chOff x="419386" y="2081360"/>
            <a:chExt cx="8555832" cy="1299660"/>
          </a:xfrm>
        </p:grpSpPr>
        <p:pic>
          <p:nvPicPr>
            <p:cNvPr id="3077" name="Picture 3076">
              <a:extLst>
                <a:ext uri="{FF2B5EF4-FFF2-40B4-BE49-F238E27FC236}">
                  <a16:creationId xmlns:a16="http://schemas.microsoft.com/office/drawing/2014/main" id="{719EB749-0840-4318-8C2F-8F6C3C053212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603" y="3169515"/>
              <a:ext cx="2919615" cy="189635"/>
            </a:xfrm>
            <a:prstGeom prst="rect">
              <a:avLst/>
            </a:prstGeom>
          </p:spPr>
        </p:pic>
        <p:pic>
          <p:nvPicPr>
            <p:cNvPr id="3080" name="Picture 3079">
              <a:extLst>
                <a:ext uri="{FF2B5EF4-FFF2-40B4-BE49-F238E27FC236}">
                  <a16:creationId xmlns:a16="http://schemas.microsoft.com/office/drawing/2014/main" id="{1127EF14-313E-6727-E6EF-5D231C406571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86" y="2081360"/>
              <a:ext cx="5036243" cy="264561"/>
            </a:xfrm>
            <a:prstGeom prst="rect">
              <a:avLst/>
            </a:prstGeom>
          </p:spPr>
        </p:pic>
        <p:pic>
          <p:nvPicPr>
            <p:cNvPr id="3089" name="Picture 3088">
              <a:extLst>
                <a:ext uri="{FF2B5EF4-FFF2-40B4-BE49-F238E27FC236}">
                  <a16:creationId xmlns:a16="http://schemas.microsoft.com/office/drawing/2014/main" id="{E8644275-E216-37BF-6546-E3CD3021FCDF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52" y="2552749"/>
              <a:ext cx="7305096" cy="459351"/>
            </a:xfrm>
            <a:prstGeom prst="rect">
              <a:avLst/>
            </a:prstGeom>
          </p:spPr>
        </p:pic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1F32C8BC-6D2F-3839-47E2-5D0D294A479B}"/>
                </a:ext>
              </a:extLst>
            </p:cNvPr>
            <p:cNvCxnSpPr>
              <a:cxnSpLocks/>
            </p:cNvCxnSpPr>
            <p:nvPr/>
          </p:nvCxnSpPr>
          <p:spPr>
            <a:xfrm>
              <a:off x="6363970" y="3012100"/>
              <a:ext cx="520700" cy="0"/>
            </a:xfrm>
            <a:prstGeom prst="line">
              <a:avLst/>
            </a:prstGeom>
            <a:ln w="25400">
              <a:solidFill>
                <a:srgbClr val="120C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2DF99E10-FE11-AEC7-8C48-F3EC350C110C}"/>
                </a:ext>
              </a:extLst>
            </p:cNvPr>
            <p:cNvCxnSpPr>
              <a:cxnSpLocks/>
            </p:cNvCxnSpPr>
            <p:nvPr/>
          </p:nvCxnSpPr>
          <p:spPr>
            <a:xfrm>
              <a:off x="4768850" y="3012100"/>
              <a:ext cx="5397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02" name="Picture 3101">
              <a:extLst>
                <a:ext uri="{FF2B5EF4-FFF2-40B4-BE49-F238E27FC236}">
                  <a16:creationId xmlns:a16="http://schemas.microsoft.com/office/drawing/2014/main" id="{22C27425-AE76-B1B1-B4F2-08CC374D1716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252" y="3171907"/>
              <a:ext cx="2404094" cy="20911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D21C51-4C97-73FF-9969-5D362BA1FB29}"/>
              </a:ext>
            </a:extLst>
          </p:cNvPr>
          <p:cNvGrpSpPr/>
          <p:nvPr/>
        </p:nvGrpSpPr>
        <p:grpSpPr>
          <a:xfrm>
            <a:off x="419386" y="3417069"/>
            <a:ext cx="8403432" cy="3142891"/>
            <a:chOff x="419386" y="3417069"/>
            <a:chExt cx="8403432" cy="3142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F88286-797E-010B-465B-4E07245478A7}"/>
                </a:ext>
              </a:extLst>
            </p:cNvPr>
            <p:cNvGrpSpPr/>
            <p:nvPr/>
          </p:nvGrpSpPr>
          <p:grpSpPr>
            <a:xfrm>
              <a:off x="419386" y="3417069"/>
              <a:ext cx="8403432" cy="2752362"/>
              <a:chOff x="419386" y="3417069"/>
              <a:chExt cx="8403432" cy="2752362"/>
            </a:xfrm>
          </p:grpSpPr>
          <p:pic>
            <p:nvPicPr>
              <p:cNvPr id="3105" name="Picture 3104">
                <a:extLst>
                  <a:ext uri="{FF2B5EF4-FFF2-40B4-BE49-F238E27FC236}">
                    <a16:creationId xmlns:a16="http://schemas.microsoft.com/office/drawing/2014/main" id="{3DA4D884-E788-901F-B388-0F989BAFC64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386" y="3417069"/>
                <a:ext cx="1651789" cy="19602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0B9CC6C-9919-FF73-A1F8-291EDE5DED6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42" y="3887493"/>
                <a:ext cx="7961736" cy="390540"/>
              </a:xfrm>
              <a:prstGeom prst="rect">
                <a:avLst/>
              </a:prstGeom>
            </p:spPr>
          </p:pic>
          <p:pic>
            <p:nvPicPr>
              <p:cNvPr id="3120" name="Picture 3119">
                <a:extLst>
                  <a:ext uri="{FF2B5EF4-FFF2-40B4-BE49-F238E27FC236}">
                    <a16:creationId xmlns:a16="http://schemas.microsoft.com/office/drawing/2014/main" id="{987EB694-7293-0F52-1A7A-1C0F5129408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2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203" y="4457617"/>
                <a:ext cx="2919615" cy="189635"/>
              </a:xfrm>
              <a:prstGeom prst="rect">
                <a:avLst/>
              </a:prstGeom>
            </p:spPr>
          </p:pic>
          <p:cxnSp>
            <p:nvCxnSpPr>
              <p:cNvPr id="3121" name="Straight Connector 3120">
                <a:extLst>
                  <a:ext uri="{FF2B5EF4-FFF2-40B4-BE49-F238E27FC236}">
                    <a16:creationId xmlns:a16="http://schemas.microsoft.com/office/drawing/2014/main" id="{60250D92-9FAF-F20D-EF67-734407A41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1570" y="4300202"/>
                <a:ext cx="520700" cy="0"/>
              </a:xfrm>
              <a:prstGeom prst="line">
                <a:avLst/>
              </a:prstGeom>
              <a:ln w="25400">
                <a:solidFill>
                  <a:srgbClr val="120C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2" name="Straight Connector 3121">
                <a:extLst>
                  <a:ext uri="{FF2B5EF4-FFF2-40B4-BE49-F238E27FC236}">
                    <a16:creationId xmlns:a16="http://schemas.microsoft.com/office/drawing/2014/main" id="{CB519536-2544-83C1-A141-517AE553F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1596" y="4300202"/>
                <a:ext cx="53975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23" name="Picture 3122">
                <a:extLst>
                  <a:ext uri="{FF2B5EF4-FFF2-40B4-BE49-F238E27FC236}">
                    <a16:creationId xmlns:a16="http://schemas.microsoft.com/office/drawing/2014/main" id="{59ECAD00-C5CB-4316-5B81-BB4F0E5B91B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5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1748" y="4457617"/>
                <a:ext cx="2404094" cy="209113"/>
              </a:xfrm>
              <a:prstGeom prst="rect">
                <a:avLst/>
              </a:prstGeom>
            </p:spPr>
          </p:pic>
          <p:pic>
            <p:nvPicPr>
              <p:cNvPr id="3126" name="Picture 3125">
                <a:extLst>
                  <a:ext uri="{FF2B5EF4-FFF2-40B4-BE49-F238E27FC236}">
                    <a16:creationId xmlns:a16="http://schemas.microsoft.com/office/drawing/2014/main" id="{6643A8C8-6EB9-E4FD-4BD0-FB6D2C7A22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8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0319" y="5979796"/>
                <a:ext cx="3914881" cy="189635"/>
              </a:xfrm>
              <a:prstGeom prst="rect">
                <a:avLst/>
              </a:prstGeom>
            </p:spPr>
          </p:pic>
          <p:pic>
            <p:nvPicPr>
              <p:cNvPr id="3127" name="Picture 3126" descr="\documentclass{article}\pagestyle{empty}&#10;\usepackage{color}&#10;\begin{document}&#10;No spin flip!&#10;\end{document}&#10;" title="IguanaTex Bitmap Display">
                <a:extLst>
                  <a:ext uri="{FF2B5EF4-FFF2-40B4-BE49-F238E27FC236}">
                    <a16:creationId xmlns:a16="http://schemas.microsoft.com/office/drawing/2014/main" id="{C5651FDE-459F-E543-80E2-F6334B8B8AD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9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679" y="5464332"/>
                <a:ext cx="1108537" cy="192181"/>
              </a:xfrm>
              <a:prstGeom prst="rect">
                <a:avLst/>
              </a:prstGeom>
            </p:spPr>
          </p:pic>
        </p:grpSp>
        <p:grpSp>
          <p:nvGrpSpPr>
            <p:cNvPr id="3125" name="Group 3124">
              <a:extLst>
                <a:ext uri="{FF2B5EF4-FFF2-40B4-BE49-F238E27FC236}">
                  <a16:creationId xmlns:a16="http://schemas.microsoft.com/office/drawing/2014/main" id="{F6EB83B2-8292-1BCD-93E4-B8168F18EEEA}"/>
                </a:ext>
              </a:extLst>
            </p:cNvPr>
            <p:cNvGrpSpPr/>
            <p:nvPr/>
          </p:nvGrpSpPr>
          <p:grpSpPr>
            <a:xfrm>
              <a:off x="1722076" y="4903464"/>
              <a:ext cx="2866262" cy="1656496"/>
              <a:chOff x="5228629" y="3647365"/>
              <a:chExt cx="2866262" cy="1656496"/>
            </a:xfrm>
          </p:grpSpPr>
          <p:pic>
            <p:nvPicPr>
              <p:cNvPr id="3128" name="Picture 3127">
                <a:extLst>
                  <a:ext uri="{FF2B5EF4-FFF2-40B4-BE49-F238E27FC236}">
                    <a16:creationId xmlns:a16="http://schemas.microsoft.com/office/drawing/2014/main" id="{71661C45-7B06-1111-C9D1-CAAB529C5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28629" y="3738339"/>
                <a:ext cx="2777881" cy="1565522"/>
              </a:xfrm>
              <a:prstGeom prst="rect">
                <a:avLst/>
              </a:prstGeom>
            </p:spPr>
          </p:pic>
          <p:pic>
            <p:nvPicPr>
              <p:cNvPr id="3129" name="Picture 3128">
                <a:extLst>
                  <a:ext uri="{FF2B5EF4-FFF2-40B4-BE49-F238E27FC236}">
                    <a16:creationId xmlns:a16="http://schemas.microsoft.com/office/drawing/2014/main" id="{BD3D3845-5734-81BD-2E29-2907CF1A0EE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8287" y="3940362"/>
                <a:ext cx="134095" cy="160000"/>
              </a:xfrm>
              <a:prstGeom prst="rect">
                <a:avLst/>
              </a:prstGeom>
            </p:spPr>
          </p:pic>
          <p:pic>
            <p:nvPicPr>
              <p:cNvPr id="3130" name="Picture 3129">
                <a:extLst>
                  <a:ext uri="{FF2B5EF4-FFF2-40B4-BE49-F238E27FC236}">
                    <a16:creationId xmlns:a16="http://schemas.microsoft.com/office/drawing/2014/main" id="{1D77630D-A588-C4D1-67C9-1E577F4492D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8287" y="4971895"/>
                <a:ext cx="134095" cy="160000"/>
              </a:xfrm>
              <a:prstGeom prst="rect">
                <a:avLst/>
              </a:prstGeom>
            </p:spPr>
          </p:pic>
          <p:pic>
            <p:nvPicPr>
              <p:cNvPr id="3131" name="Picture 3130">
                <a:extLst>
                  <a:ext uri="{FF2B5EF4-FFF2-40B4-BE49-F238E27FC236}">
                    <a16:creationId xmlns:a16="http://schemas.microsoft.com/office/drawing/2014/main" id="{D4AD645C-0BF9-AC51-93D2-9452F6DEF8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6087" y="3883981"/>
                <a:ext cx="138666" cy="112762"/>
              </a:xfrm>
              <a:prstGeom prst="rect">
                <a:avLst/>
              </a:prstGeom>
            </p:spPr>
          </p:pic>
          <p:pic>
            <p:nvPicPr>
              <p:cNvPr id="3132" name="Picture 3131">
                <a:extLst>
                  <a:ext uri="{FF2B5EF4-FFF2-40B4-BE49-F238E27FC236}">
                    <a16:creationId xmlns:a16="http://schemas.microsoft.com/office/drawing/2014/main" id="{514311C9-F603-8E7E-ADBE-E59F4BB01F5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5501" y="3649196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3" name="Picture 3132">
                <a:extLst>
                  <a:ext uri="{FF2B5EF4-FFF2-40B4-BE49-F238E27FC236}">
                    <a16:creationId xmlns:a16="http://schemas.microsoft.com/office/drawing/2014/main" id="{6DDC905E-2C30-4D4D-2FE4-C95367618B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5501" y="4735046"/>
                <a:ext cx="173714" cy="170667"/>
              </a:xfrm>
              <a:prstGeom prst="rect">
                <a:avLst/>
              </a:prstGeom>
            </p:spPr>
          </p:pic>
          <p:pic>
            <p:nvPicPr>
              <p:cNvPr id="3134" name="Picture 3133">
                <a:extLst>
                  <a:ext uri="{FF2B5EF4-FFF2-40B4-BE49-F238E27FC236}">
                    <a16:creationId xmlns:a16="http://schemas.microsoft.com/office/drawing/2014/main" id="{505A343A-ED44-3DC7-DAC8-CF6A941970F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5876" y="3851219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5" name="Picture 3134">
                <a:extLst>
                  <a:ext uri="{FF2B5EF4-FFF2-40B4-BE49-F238E27FC236}">
                    <a16:creationId xmlns:a16="http://schemas.microsoft.com/office/drawing/2014/main" id="{98FDB2FC-5211-3585-4692-22373593DE7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1248" y="3851219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6" name="Picture 3135">
                <a:extLst>
                  <a:ext uri="{FF2B5EF4-FFF2-40B4-BE49-F238E27FC236}">
                    <a16:creationId xmlns:a16="http://schemas.microsoft.com/office/drawing/2014/main" id="{F9347E42-EDC9-B775-EB2B-EB7EADC652B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129" y="3647365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7" name="Picture 3136">
                <a:extLst>
                  <a:ext uri="{FF2B5EF4-FFF2-40B4-BE49-F238E27FC236}">
                    <a16:creationId xmlns:a16="http://schemas.microsoft.com/office/drawing/2014/main" id="{E3999D73-10B4-35F2-1EFA-AE2B9830024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6450" y="4735046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8" name="Picture 3137">
                <a:extLst>
                  <a:ext uri="{FF2B5EF4-FFF2-40B4-BE49-F238E27FC236}">
                    <a16:creationId xmlns:a16="http://schemas.microsoft.com/office/drawing/2014/main" id="{4331BC5A-6CB6-D3F9-213F-A0B4EC08811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0543" y="4649712"/>
                <a:ext cx="176762" cy="178286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D9CF1E-D629-BC50-3D40-E6BBAC7ACA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02" y="1741526"/>
            <a:ext cx="2919615" cy="1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F25F3F0-9DF5-40A0-84F2-0BB849DF6F81}"/>
              </a:ext>
            </a:extLst>
          </p:cNvPr>
          <p:cNvSpPr/>
          <p:nvPr/>
        </p:nvSpPr>
        <p:spPr>
          <a:xfrm>
            <a:off x="143621" y="3693936"/>
            <a:ext cx="8897266" cy="223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5C2540-04E5-4D02-94C1-DCBF34FDF2AA}"/>
              </a:ext>
            </a:extLst>
          </p:cNvPr>
          <p:cNvSpPr/>
          <p:nvPr/>
        </p:nvSpPr>
        <p:spPr>
          <a:xfrm>
            <a:off x="123367" y="1011253"/>
            <a:ext cx="8897266" cy="223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9FFC82-A59F-4E68-9339-A8BD77158E69}"/>
              </a:ext>
            </a:extLst>
          </p:cNvPr>
          <p:cNvSpPr/>
          <p:nvPr/>
        </p:nvSpPr>
        <p:spPr>
          <a:xfrm>
            <a:off x="760583" y="2454386"/>
            <a:ext cx="7149662" cy="691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pic>
        <p:nvPicPr>
          <p:cNvPr id="28" name="Picture 27" descr="\documentclass{article}\pagestyle{empty}&#10;\begin{document}&#10;\underline{New pQCD frameworks for SSA}&#10;\end{document}&#10;" title="IguanaTex Bitmap Display">
            <a:extLst>
              <a:ext uri="{FF2B5EF4-FFF2-40B4-BE49-F238E27FC236}">
                <a16:creationId xmlns:a16="http://schemas.microsoft.com/office/drawing/2014/main" id="{0C1DC099-5160-C949-FDCF-CB5842A3CE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1" y="191020"/>
            <a:ext cx="7084783" cy="5382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9" y="1526073"/>
            <a:ext cx="5022459" cy="24644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1" y="4283892"/>
            <a:ext cx="4477606" cy="24644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0" y="1115978"/>
            <a:ext cx="609601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031B96-EED0-1613-6481-6A437652E0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4" y="3829053"/>
            <a:ext cx="3622095" cy="217905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2" y="1996144"/>
            <a:ext cx="8215421" cy="2400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1" y="4727544"/>
            <a:ext cx="7620019" cy="252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79AAB-F836-424A-8ABA-99BC18E4BC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69" y="2520504"/>
            <a:ext cx="1150476" cy="227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232946-17C3-47ED-86EB-3D348F037AD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8" y="2852290"/>
            <a:ext cx="1462857" cy="227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DCD90D-B5A9-4637-B17D-B7528BE94DB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3" y="2582505"/>
            <a:ext cx="4582953" cy="182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19A7EE-BF44-49FF-8D51-2CF9F5A4FA6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2" y="2897186"/>
            <a:ext cx="2426269" cy="1785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5E0748-9772-94AF-84C8-77232F70427E}"/>
              </a:ext>
            </a:extLst>
          </p:cNvPr>
          <p:cNvGrpSpPr/>
          <p:nvPr/>
        </p:nvGrpSpPr>
        <p:grpSpPr>
          <a:xfrm>
            <a:off x="702274" y="5160440"/>
            <a:ext cx="7128792" cy="691123"/>
            <a:chOff x="611560" y="5422124"/>
            <a:chExt cx="7128792" cy="69112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829CD9-F933-4A02-B8F7-2FDE7794904B}"/>
                </a:ext>
              </a:extLst>
            </p:cNvPr>
            <p:cNvSpPr/>
            <p:nvPr/>
          </p:nvSpPr>
          <p:spPr>
            <a:xfrm>
              <a:off x="611560" y="5422124"/>
              <a:ext cx="7128792" cy="691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7A8A4FA-98D9-49C1-992F-932251C188D1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457123"/>
              <a:ext cx="1150476" cy="2270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A61C626-452F-4C2F-92FE-9A2B82374FD4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43" y="5788909"/>
              <a:ext cx="1462857" cy="22704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0E615D-EA42-40B5-829E-FC2F840DD533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7" y="5816700"/>
              <a:ext cx="5026190" cy="1821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3C36356-4387-4DCB-BE90-870567C78693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7" y="5481392"/>
              <a:ext cx="4176145" cy="18458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9D81D3-D61A-408F-89C8-1197BBB6413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63" y="2889855"/>
            <a:ext cx="1087541" cy="190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2AFB4-5928-4D0B-9734-02F7288C6BC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20" y="1572790"/>
            <a:ext cx="2815459" cy="2537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AE5B47-F162-55C8-5755-DDE065011DE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79" y="3921759"/>
            <a:ext cx="3255080" cy="24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90E96-FD01-8167-A16B-C7D95356C05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03" y="6205796"/>
            <a:ext cx="5103222" cy="2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E45728-3492-E6DF-2424-2BB8946DFC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5" y="217915"/>
            <a:ext cx="3991428" cy="432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8DC5A-7B52-5E2C-E12A-E4F5D1F9E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766" y="1264695"/>
            <a:ext cx="3821077" cy="4078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C7B2C-C3B6-A602-E001-6CA20DDA6ED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3" y="891488"/>
            <a:ext cx="7315810" cy="230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BEA16-EDA3-EE10-D284-39EC4BABD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1329" y="1359704"/>
            <a:ext cx="3700610" cy="5221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FABCCF-CCE4-150D-5C42-E32D4B3363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0" y="5676401"/>
            <a:ext cx="4248928" cy="205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25F61-0C2A-D946-7E47-220719AD0A3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6" y="6132022"/>
            <a:ext cx="4020556" cy="4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3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9676B-C0F6-8FB5-30C2-41059261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A7BA8-A730-8A07-9B4C-3AD9CFA65F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5" y="217915"/>
            <a:ext cx="3991428" cy="432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46679-7FDD-B2D0-E137-66D59E5CC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66" y="1264695"/>
            <a:ext cx="3821077" cy="4078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0F5F3-D999-348E-7AB1-70531EED4E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3" y="891488"/>
            <a:ext cx="6465524" cy="227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7AFC8-7F70-DACB-BB17-955DC101BE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1329" y="1359704"/>
            <a:ext cx="3700610" cy="5221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932E4-3993-0FBC-F4D3-E5B1F8A44C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0" y="5676401"/>
            <a:ext cx="4248928" cy="205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986E3-FAD9-F95C-D5F6-F8480EC154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6" y="6132022"/>
            <a:ext cx="4020556" cy="4232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FFE213-A514-BCC5-9CC4-B578904AB2B0}"/>
              </a:ext>
            </a:extLst>
          </p:cNvPr>
          <p:cNvSpPr/>
          <p:nvPr/>
        </p:nvSpPr>
        <p:spPr>
          <a:xfrm>
            <a:off x="1793019" y="1990165"/>
            <a:ext cx="5723887" cy="309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3F47A-D450-0952-B5E6-E87BB1356D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3019" y="2527582"/>
            <a:ext cx="5639713" cy="2392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B1B7A-CCDE-387F-FBD1-05EB6E8A3D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86" y="2209123"/>
            <a:ext cx="2971273" cy="1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1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77" y="2944201"/>
            <a:ext cx="3354685" cy="391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6" y="1097237"/>
            <a:ext cx="8181543" cy="1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71" y="808161"/>
            <a:ext cx="4530991" cy="247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3F23D-9203-CCBE-6997-63A624B902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968"/>
            <a:ext cx="3736866" cy="3776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69AFA0-AA87-3D3C-59AF-25ECB6D3E574}"/>
              </a:ext>
            </a:extLst>
          </p:cNvPr>
          <p:cNvGrpSpPr/>
          <p:nvPr/>
        </p:nvGrpSpPr>
        <p:grpSpPr>
          <a:xfrm>
            <a:off x="372126" y="1793105"/>
            <a:ext cx="5505527" cy="2137870"/>
            <a:chOff x="372126" y="1793105"/>
            <a:chExt cx="5505527" cy="21378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71184D-CCC9-F2E4-47C0-B2F50410F8C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26" y="3706975"/>
              <a:ext cx="5505527" cy="224000"/>
            </a:xfrm>
            <a:prstGeom prst="rect">
              <a:avLst/>
            </a:prstGeom>
          </p:spPr>
        </p:pic>
        <p:sp>
          <p:nvSpPr>
            <p:cNvPr id="34" name="円/楕円 33"/>
            <p:cNvSpPr/>
            <p:nvPr/>
          </p:nvSpPr>
          <p:spPr>
            <a:xfrm>
              <a:off x="3760805" y="1793105"/>
              <a:ext cx="1552069" cy="84762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/>
            <p:cNvCxnSpPr>
              <a:stCxn id="34" idx="4"/>
            </p:cNvCxnSpPr>
            <p:nvPr/>
          </p:nvCxnSpPr>
          <p:spPr>
            <a:xfrm flipH="1">
              <a:off x="4138001" y="2640726"/>
              <a:ext cx="398839" cy="935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DECCB5-7310-857C-D921-76ADDC1AC291}"/>
              </a:ext>
            </a:extLst>
          </p:cNvPr>
          <p:cNvGrpSpPr/>
          <p:nvPr/>
        </p:nvGrpSpPr>
        <p:grpSpPr>
          <a:xfrm>
            <a:off x="251520" y="4220832"/>
            <a:ext cx="5600005" cy="2249615"/>
            <a:chOff x="251520" y="4220832"/>
            <a:chExt cx="5600005" cy="22496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570F9A-A402-E0FD-0143-48FC4930DF8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32" y="4220832"/>
              <a:ext cx="2583475" cy="5608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A7BFD4-A61D-857D-5B36-A37D0D51D5C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66" y="4997224"/>
              <a:ext cx="2791158" cy="25662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2719AE3-7EE6-264C-F820-74FC1897D53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639" y="5056751"/>
              <a:ext cx="1292399" cy="19710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FA27899-D6F0-2549-889E-2F4D09BE3B6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60" y="5377428"/>
              <a:ext cx="4657661" cy="45372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CBC7BEB-9839-8D8F-FD35-C3562033C9E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5985876"/>
              <a:ext cx="5600005" cy="48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3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DE92BE-1E92-4721-A2F5-DD6053C102ED}"/>
              </a:ext>
            </a:extLst>
          </p:cNvPr>
          <p:cNvSpPr/>
          <p:nvPr/>
        </p:nvSpPr>
        <p:spPr>
          <a:xfrm>
            <a:off x="51168" y="1000128"/>
            <a:ext cx="8930908" cy="4781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68AC0-EEA1-46DE-9ECF-484F4CE1F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86" y="1233529"/>
            <a:ext cx="2966170" cy="2001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89E28-D057-46F6-9777-14D32B51B9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188640"/>
            <a:ext cx="5377579" cy="336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243F1-30BB-4869-94E5-3D3368F21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832" y="1233529"/>
            <a:ext cx="2573589" cy="200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0CCBC-1C5D-433C-85BE-873C1138F3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8698" y="1271128"/>
            <a:ext cx="2606046" cy="1964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55375-0FE8-48F9-A1BB-50D288E72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31" y="3536829"/>
            <a:ext cx="2601944" cy="2001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3D892-239B-437A-9681-713080779D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6832" y="3536829"/>
            <a:ext cx="2630365" cy="2001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C565D-A491-4DDC-99FC-2D9AA47C4F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09" y="724768"/>
            <a:ext cx="5377579" cy="239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E59748-67B9-4C7D-A0CB-5C3D40CB64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" y="6456459"/>
            <a:ext cx="7025717" cy="2129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C31D01-09FC-4BCF-94B3-2BE2FC3402BA}"/>
              </a:ext>
            </a:extLst>
          </p:cNvPr>
          <p:cNvCxnSpPr>
            <a:cxnSpLocks/>
          </p:cNvCxnSpPr>
          <p:nvPr/>
        </p:nvCxnSpPr>
        <p:spPr>
          <a:xfrm>
            <a:off x="989685" y="6708233"/>
            <a:ext cx="70674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BD4D79E-B59F-3544-1519-D60BC220EE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8" y="5987354"/>
            <a:ext cx="6419866" cy="2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5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940.3824"/>
  <p:tag name="LATEXADDIN" val="\documentclass{article}&#10;\usepackage{color}&#10;\pagestyle{empty}&#10;\begin{document}&#10;&#10;Shinsuke Yoshida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093.363"/>
  <p:tag name="LATEXADDIN" val="\documentclass{article}&#10;\usepackage{amsmath}&#10;\pagestyle{empty}&#10;\begin{document}&#10;&#10;Spin polarizations between the parent hadron&#10;&#10;and an internal parton are the same in the parton model&#10;&#10;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57.105"/>
  <p:tag name="LATEXADDIN" val="\documentclass{article}&#10;\usepackage{amsmath}&#10;\pagestyle{empty}&#10;\begin{document}&#10;&#10;Is Collins dominant ?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795.65"/>
  <p:tag name="LATEXADDIN" val="\documentclass{article}&#10;\usepackage{color}&#10;\usepackage{amsmath}&#10;\pagestyle{empty}&#10;\begin{document}&#10;&#10;\textcolor{red}{The sign of SSA is different between the two ways !}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85.339"/>
  <p:tag name="LATEXADDIN" val="\documentclass{article}&#10;\usepackage{amsmath}&#10;\pagestyle{empty}&#10;\begin{document}&#10;&#10;Kang, Qiu, Vogelsang, Yuan, Phys. Rev. D83 (2011) 094001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16.423"/>
  <p:tag name="LATEXADDIN" val="\documentclass{article}&#10;\usepackage{amsmath}&#10;\pagestyle{empty}&#10;\begin{document}&#10;&#10;Kang, Prokudin, Phys. Rev. D85 (2012) 074008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65.017"/>
  <p:tag name="LATEXADDIN" val="\documentclass{article}&#10;\usepackage{amsmath}&#10;\pagestyle{empty}&#10;\begin{document}&#10;&#10;Determine Sivers function from $ep$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080.615"/>
  <p:tag name="LATEXADDIN" val="\documentclass{article}&#10;\usepackage{amsmath}&#10;\pagestyle{empty}&#10;\begin{document}&#10;&#10;and use the relation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75.815"/>
  <p:tag name="LATEXADDIN" val="\documentclass{article}&#10;\usepackage{amsmath}&#10;\pagestyle{empty}&#10;\begin{document}&#10;&#10;Directly determine from $pp$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Twist-3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34"/>
  <p:tag name="PICTUREFILESIZE" val="14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4.7319"/>
  <p:tag name="LATEXADDIN" val="\documentclass{article}\pagestyle{empty}&#10;\usepackage{color}&#10;\def\la{\langle}&#10;\def\ra{\rangle}&#10;\def\beq{\begin{eqnarray}}&#10;\def\eeq{\end{eqnarray}}&#10;\begin{document}&#10;$P_T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1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662.9172"/>
  <p:tag name="LATEXADDIN" val="\documentclass{article}\pagestyle{empty}&#10;\usepackage{color}&#10;\begin{document}&#10;$\displaystyle A_N \sim \alpha_s{m_q \over P_T}$&#10;\end{document}&#10;"/>
  <p:tag name="IGUANATEXSIZE" val="20"/>
  <p:tag name="IGUANATEXCURSOR" val="12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TMD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24.00008"/>
  <p:tag name="PICTUREFILESIZE" val="697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9.8912"/>
  <p:tag name="LATEXADDIN" val="\documentclass{article}\pagestyle{empty}&#10;\usepackage{color}&#10;\def\la{\langle}&#10;\def\ra{\rangle}&#10;\def\beq{\begin{eqnarray}}&#10;\def\eeq{\end{eqnarray}}&#10;\begin{document}&#10;$\Lambda_{QCD}\ll P_T,\ Q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0.1949"/>
  <p:tag name="LATEXADDIN" val="\documentclass{article}\pagestyle{empty}&#10;\usepackage{color}&#10;\def\la{\langle}&#10;\def\ra{\rangle}&#10;\def\beq{\begin{eqnarray}}&#10;\def\eeq{\end{eqnarray}}&#10;\begin{document}&#10;$P_T\ll Q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11.474"/>
  <p:tag name="LATEXADDIN" val="\documentclass{article}\pagestyle{empty}&#10;\usepackage{color}&#10;\begin{document}&#10;\underline{Contribution from twist-3 fragmentation} &#10;\end{document}&#10;"/>
  <p:tag name="IGUANATEXSIZE" val="20"/>
  <p:tag name="IGUANATEXCURSOR" val="10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910.011"/>
  <p:tag name="LATEXADDIN" val="\documentclass{article}&#10;\usepackage{color}&#10;\pagestyle{empty}&#10;\begin{document}&#10;&#10;The SSA could be dominated by the twist-3 fragmentation contribution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527.934"/>
  <p:tag name="LATEXADDIN" val="\documentclass{article}&#10;\usepackage{amsmath}&#10;\pagestyle{empty}&#10;\begin{document}&#10;&#10;The updated simulation shows the same result &#10;&#10;\end{document}"/>
  <p:tag name="IGUANATEXSIZE" val="20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75.703"/>
  <p:tag name="LATEXADDIN" val="\documentclass{article}&#10;\usepackage{amsmath}&#10;\pagestyle{empty}&#10;\begin{document}&#10;&#10;Gamberg, Kang, Pitonyak, Prokudin (2017)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26.059"/>
  <p:tag name="LATEXADDIN" val="\documentclass{article}&#10;\usepackage{color}&#10;\pagestyle{empty}&#10;\begin{document}&#10;&#10;Cross section was derived in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80.652"/>
  <p:tag name="LATEXADDIN" val="\documentclass{article}&#10;\usepackage{amsmath}&#10;\pagestyle{empty}&#10;\begin{document}&#10;&#10;A.~Metz and D.~Pitonyak, Phys. Lett. B723 (2013) &#10;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506.562"/>
  <p:tag name="LATEXADDIN" val="\documentclass{article}&#10;\usepackage{amsmath}&#10;\pagestyle{empty}&#10;\begin{document}&#10;&#10;SSAs in the processes which are insensitive to the fragmentation&#10;&#10;\end{document}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350.206"/>
  <p:tag name="LATEXADDIN" val="\documentclass{article}\pagestyle{empty}&#10;\usepackage{color}&#10;\begin{document}&#10;small quark mass makes the SSA negligible&#10;\end{document}&#10;"/>
  <p:tag name="IGUANATEXSIZE" val="20"/>
  <p:tag name="IGUANATEXCURSOR" val="11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76.115"/>
  <p:tag name="LATEXADDIN" val="\documentclass{article}&#10;\usepackage{amsmath}&#10;\pagestyle{empty}&#10;\begin{document}&#10;&#10;direct photon, jet....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86.764"/>
  <p:tag name="LATEXADDIN" val="\documentclass{article}&#10;\usepackage{amsmath}&#10;\pagestyle{empty}&#10;\begin{document}&#10;&#10;2. Prospects at future experiments&#10;&#10;\end{document}"/>
  <p:tag name="IGUANATEXSIZE" val="20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933.258"/>
  <p:tag name="LATEXADDIN" val="\documentclass{article}&#10;\usepackage{amsmath}&#10;\pagestyle{empty}&#10;\begin{document}&#10;&#10;$\cdot$ Precision test of TMD and twist-3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917.51"/>
  <p:tag name="LATEXADDIN" val="\documentclass{article}&#10;\usepackage{amsmath}&#10;\pagestyle{empty}&#10;\begin{document}&#10;&#10;$\cdot$ Understanding of the gluon Sivers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820.022"/>
  <p:tag name="LATEXADDIN" val="\documentclass{article}&#10;\usepackage{amsmath}&#10;\pagestyle{empty}&#10;\begin{document}&#10;&#10;Application of small-$x$ framework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17.585"/>
  <p:tag name="LATEXADDIN" val="\documentclass{article}&#10;\usepackage{amsmath}&#10;\pagestyle{empty}&#10;\begin{document}&#10;&#10;New physics beyond SM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136.108"/>
  <p:tag name="LATEXADDIN" val="\documentclass{article}&#10;\usepackage{amsmath}&#10;\pagestyle{empty}&#10;\begin{document}&#10;&#10;Eric Andreas Vivoda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40.6824"/>
  <p:tag name="LATEXADDIN" val="\documentclass{article}&#10;\usepackage{amsmath}&#10;\pagestyle{empty}&#10;\begin{document}&#10;&#10;Jian Zhou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44.6944"/>
  <p:tag name="LATEXADDIN" val="\documentclass{article}&#10;\usepackage{amsmath}&#10;\pagestyle{empty}&#10;\begin{document}&#10;&#10;Yan Bin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399.325"/>
  <p:tag name="LATEXADDIN" val="\documentclass{article}\pagestyle{empty}&#10;\usepackage{color}&#10;\begin{document}&#10;\underline{Non-universality of Sivers} &#10;\end{document}&#10;"/>
  <p:tag name="IGUANATEXSIZE" val="20"/>
  <p:tag name="IGUANATEXCURSOR" val="11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69.029"/>
  <p:tag name="LATEXADDIN" val="\documentclass{article}\pagestyle{empty}&#10;\usepackage{color}&#10;\begin{document}&#10;spin flip requires the quark mass&#10;\end{document}&#10;"/>
  <p:tag name="IGUANATEXSIZE" val="20"/>
  <p:tag name="IGUANATEXCURSOR" val="8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162"/>
  <p:tag name="ORIGINALWIDTH" val="3972.254"/>
  <p:tag name="LATEXADDIN" val="\documentclass{article}&#10;\usepackage{color}&#10;\usepackage{amsmath}&#10;\pagestyle{empty}&#10;\begin{document}&#10;&#10;\begin{eqnarray}&#10;{\cal F.T.}&#10;\langle PS_{\perp}|\bar{\psi}(0)\gamma^{\mu}&#10;\psi(x^-,x_{T})&#10;|PS_{\perp}\rangle&#10;={2\over M_N}&#10;\epsilon^{\mu\nu\rho\sigma}&#10;P_{\nu}k_{T\rho}S_{\perp\sigma}&#10;f^{\perp}_{1T}(x,k_T)+\cdots&#10;\nonumber&#10;\end{eqnarray}&#10;&#10;\end{document}"/>
  <p:tag name="IGUANATEXSIZE" val="20"/>
  <p:tag name="IGUANATEXCURSOR" val="3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292.463"/>
  <p:tag name="LATEXADDIN" val="\documentclass{article}&#10;\usepackage{color}&#10;\usepackage{amsmath}&#10;\pagestyle{empty}&#10;\begin{document}&#10;&#10;\begin{eqnarray}&#10;{\cal F.T.}&#10;\langle PS_{\perp}|\bar{\psi}(0)\gamma^{\mu}&#10;\psi(x^-,x_{T})&#10;|PS_{\perp}\rangle&#10;={\cal F.T.}\langle P(-S_{\perp})|\bar{\psi}(0)\gamma^{\mu}&#10;\psi(x^-,x_{T})&#10;|P(-S_{\perp})\rangle&#10;\nonumber&#10;\end{eqnarray}&#10;&#10;\end{document}"/>
  <p:tag name="IGUANATEXSIZE" val="20"/>
  <p:tag name="IGUANATEXCURSOR" val="2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4.6832"/>
  <p:tag name="LATEXADDIN" val="\documentclass{article}&#10;\usepackage{amsmath}&#10;\pagestyle{empty}&#10;\begin{document}&#10;&#10;under $PT$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773.1534"/>
  <p:tag name="LATEXADDIN" val="\documentclass{article}&#10;\usepackage{color}&#10;\usepackage{amsmath}&#10;\pagestyle{empty}&#10;\begin{document}&#10;&#10;\begin{eqnarray}&#10;f^{\perp}_{1T}(x,k_T)=0&#10;\nonumber&#10;\end{eqnarray}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84.439"/>
  <p:tag name="LATEXADDIN" val="\documentclass{article}\pagestyle{empty}&#10;\begin{document}&#10;The gauge invariance requires the Wilson line &#10;\end{document}&#10;"/>
  <p:tag name="IGUANATEXSIZE" val="20"/>
  <p:tag name="IGUANATEXCURSOR" val="10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994.751"/>
  <p:tag name="LATEXADDIN" val="\documentclass{article}&#10;\usepackage{color}&#10;\usepackage{amsmath}&#10;\pagestyle{empty}&#10;\begin{document}&#10;&#10;\begin{eqnarray}&#10;{\cal F.T.}&#10;\langle PS_{\perp}|\bar{\psi}(0)\gamma^{\mu}&#10;\textcolor{red}{\cal W}&#10;\psi(x^-,x_{T})&#10;|PS_{\perp}\rangle&#10;\nonumber&#10;\end{eqnarray}&#10;&#10;\end{document}"/>
  <p:tag name="IGUANATEXSIZE" val="20"/>
  <p:tag name="IGUANATEXCURSOR" val="2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947.506"/>
  <p:tag name="LATEXADDIN" val="\documentclass{article}&#10;\usepackage{amsmath}&#10;\pagestyle{empty}&#10;\begin{document}&#10;&#10;$PT$ connects two different functions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62.092"/>
  <p:tag name="LATEXADDIN" val="\documentclass{article}\pagestyle{empty}&#10;\usepackage{color}&#10;\begin{document}&#10;\textcolor{red}{Path dependence in 3D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699.288"/>
  <p:tag name="LATEXADDIN" val="\documentclass{article}&#10;\usepackage{color}&#10;\pagestyle{empty}&#10;\begin{document}&#10;&#10;\begin{eqnarray}&#10;f_{1T}^{\perp {\rm SIDIS}}(x,k_T)=-f_{1T}^{\perp {\rm DY}}(x,k_T)&#10;\nonumber&#10;\end{eqnarray}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946.757"/>
  <p:tag name="LATEXADDIN" val="\documentclass{article}\pagestyle{empty}&#10;\usepackage{color}&#10;\begin{document}&#10;\small&#10;\textcolor{red}{Important test of the TMD framework}&#10;\end{document}&#10;"/>
  <p:tag name="IGUANATEXSIZE" val="20"/>
  <p:tag name="IGUANATEXCURSOR" val="13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08.999"/>
  <p:tag name="LATEXADDIN" val="\documentclass{article}\pagestyle{empty}&#10;\usepackage{color}&#10;\begin{document}&#10;\textcolor{red}{apparent disagreement with the data}&#10;\end{document}&#10;"/>
  <p:tag name="IGUANATEXSIZE" val="20"/>
  <p:tag name="IGUANATEXCURSOR" val="12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712.036"/>
  <p:tag name="LATEXADDIN" val="\documentclass{article}\pagestyle{empty}&#10;\begin{document}&#10;Does the Sivers function exist ?&#10;\end{document}&#10;"/>
  <p:tag name="IGUANATEXSIZE" val="20"/>
  <p:tag name="IGUANATEXCURSOR" val="9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3604.05"/>
  <p:tag name="LATEXADDIN" val="\documentclass{article}&#10;\usepackage{amsmath}&#10;\pagestyle{empty}&#10;\begin{document}&#10;&#10;Conformation of not only the sign change but also&#10;the maginitude &#10;&#10;consistency requires an accurate&#10;theoretical calculation&#10;&#10;\end{document}"/>
  <p:tag name="IGUANATEXSIZE" val="20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836.146"/>
  <p:tag name="LATEXADDIN" val="\documentclass{article}&#10;\usepackage{amsmath}&#10;\pagestyle{empty}&#10;\begin{document}&#10;&#10;TMD functions have \underline{two types} of&#10; scale dependences&#10;&#10;\end{document}"/>
  <p:tag name="IGUANATEXSIZE" val="20"/>
  <p:tag name="IGUANATEXCURSOR" val="1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2.9472"/>
  <p:tag name="LATEXADDIN" val="\documentclass{article}&#10;\usepackage{color}&#10;\usepackage{amsmath}&#10;\pagestyle{empty}&#10;\begin{document}&#10;$f(x,k_T)$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1.916"/>
  <p:tag name="LATEXADDIN" val="\documentclass{article}&#10;\usepackage{color}&#10;\usepackage{amsmath}&#10;\pagestyle{empty}&#10;\begin{document}&#10;$f(x,k_T,\textcolor{red}{\mu,\zeta})$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2497.938"/>
  <p:tag name="LATEXADDIN" val="\documentclass{article}&#10;\usepackage{color}&#10;\usepackage{amsmath}&#10;\pagestyle{empty}&#10;\begin{document}&#10;\begin{eqnarray}&#10;\mu{\partial\over \partial\mu}&#10;f(x,b_T,\mu,\zeta)&#10;=\gamma_q(\alpha_s(\mu),{\zeta\over \mu^2})&#10;f(x,b_T,\mu,\zeta)&#10;\nonumber&#10;\end{eqnarray}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616.423"/>
  <p:tag name="LATEXADDIN" val="\documentclass{article}&#10;\usepackage{color}&#10;\usepackage{amsmath}&#10;\pagestyle{empty}&#10;\begin{document}&#10;\begin{eqnarray}&#10;f^{\perp}_{1T}(x,b_T,\mu,\zeta)&#10;=\int d^2k_T\,e^{-i\vec{k}_T\cdot \vec{b}_T}&#10;f^{\perp}_{1T}(x,k_T,\mu,\zeta)&#10;\nonumber&#10;\end{eqnarray}&#10;\end{document}"/>
  <p:tag name="IGUANATEXSIZE" val="20"/>
  <p:tag name="IGUANATEXCURSOR" val="1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880.765"/>
  <p:tag name="LATEXADDIN" val="\documentclass{article}&#10;\usepackage{color}&#10;\usepackage{amsmath}&#10;\pagestyle{empty}&#10;\begin{document}&#10;\begin{eqnarray}&#10;\zeta{\partial\over \partial\zeta}&#10;f(x,b_T,\mu,\zeta)&#10;={\tilde{K}\over 2}f(x,b_T,\mu,\zeta)&#10;\nonumber&#10;\end{eqnarray}&#10;\end{document}"/>
  <p:tag name="IGUANATEXSIZE" val="20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593.926"/>
  <p:tag name="LATEXADDIN" val="\documentclass{article}&#10;\usepackage{amsmath}&#10;\pagestyle{empty}&#10;\begin{document}&#10;&#10;Different modelings of the nonperturbative part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94.226"/>
  <p:tag name="LATEXADDIN" val="\documentclass{article}&#10;\usepackage{amsmath}&#10;\pagestyle{empty}&#10;\begin{document}&#10;&#10;Challenging problem for lattice theorists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810.6487"/>
  <p:tag name="LATEXADDIN" val="\documentclass{article}&#10;\usepackage{amsmath}&#10;\pagestyle{empty}&#10;\begin{document}&#10;&#10;$U$: unpolarized&#10;&#10;&#10;\end{document}"/>
  <p:tag name="IGUANATEXSIZE" val="2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97.45"/>
  <p:tag name="LATEXADDIN" val="\documentclass{article}&#10;\usepackage{amsmath}&#10;\pagestyle{empty}&#10;\begin{document}&#10;&#10;Scimemi and Vladimirov, JHEP06(2020)137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69.779"/>
  <p:tag name="LATEXADDIN" val="\documentclass{article}&#10;\usepackage{amsmath}&#10;\pagestyle{empty}&#10;\begin{document}&#10;&#10;MAPTMD22, JHEP10(2022)127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46.607"/>
  <p:tag name="LATEXADDIN" val="\documentclass{article}&#10;\usepackage{amsmath}&#10;\pagestyle{empty}&#10;\begin{document}&#10;&#10;Lattice Parton (LPC) Collaboration, JHEP 08 (2023) 172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104.987"/>
  <p:tag name="LATEXADDIN" val="\documentclass{article}&#10;\usepackage{color}&#10;\usepackage{amsmath}&#10;\pagestyle{empty}&#10;\begin{document}&#10;&#10;\textcolor{red}{Wide range of $Q^2$ from EIC turns TMD to a high-precision predictive theory}&#10;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39.1451"/>
  <p:tag name="LATEXADDIN" val="\documentclass{article}\pagestyle{empty}&#10;\usepackage{color}&#10;\begin{document}&#10;\underline{TMD evolution} &#10;\end{document}&#10;"/>
  <p:tag name="IGUANATEXSIZE" val="20"/>
  <p:tag name="IGUANATEXCURSOR" val="10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5.8942"/>
  <p:tag name="LATEXADDIN" val="\documentclass{article}&#10;\usepackage{amsmath}&#10;\pagestyle{empty}&#10;\begin{document}&#10;&#10;renormalization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531.309"/>
  <p:tag name="LATEXADDIN" val="\documentclass{article}&#10;\usepackage{amsmath}&#10;\pagestyle{empty}&#10;\begin{document}&#10;&#10;The perturbative parts have been calculated up to&#10;3-loop, 4-loop&#10;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901.012"/>
  <p:tag name="LATEXADDIN" val="\documentclass{article}&#10;\usepackage{amsmath}&#10;\pagestyle{empty}&#10;\begin{document}&#10;&#10;TMD Handbook, arXiv:2304.03302&#10;&#10;\end{document}"/>
  <p:tag name="IGUANATEXSIZE" val="12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76.4154"/>
  <p:tag name="LATEXADDIN" val="\documentclass{article}&#10;\usepackage{color}&#10;\usepackage{amsmath}&#10;\pagestyle{empty}&#10;\begin{document}&#10;&#10;\textcolor{red}{Perturbative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98.35"/>
  <p:tag name="LATEXADDIN" val="\documentclass{article}&#10;\usepackage{color}&#10;\usepackage{amsmath}&#10;\pagestyle{empty}&#10;\begin{document}&#10;&#10;\textcolor{blue}{Collins-Soper Kernel&#10;receives a contribution from $\alpha_s(1/b_T)$}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92.613"/>
  <p:tag name="LATEXADDIN" val="\documentclass{article}&#10;\usepackage{amsmath}&#10;\pagestyle{empty}&#10;\begin{document}&#10;&#10;$T$: Transversely pol.&#10;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85.564"/>
  <p:tag name="LATEXADDIN" val="\documentclass{article}&#10;\usepackage{color}&#10;\usepackage{amsmath}&#10;\pagestyle{empty}&#10;\begin{document}&#10;&#10;\textcolor{blue}{nonperturbative in large $b_T$}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55.3806"/>
  <p:tag name="LATEXADDIN" val="\documentclass{article}\pagestyle{empty}&#10;\usepackage{color}&#10;\begin{document}&#10;\underline{Twist-3 evolution} &#10;\end{document}&#10;"/>
  <p:tag name="IGUANATEXSIZE" val="20"/>
  <p:tag name="IGUANATEXCURSOR" val="10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883.015"/>
  <p:tag name="LATEXADDIN" val="\documentclass{article}\pagestyle{empty}&#10;\usepackage{color}&#10;\begin{document}&#10;\underline{Qiu-Sterman function(Sivers type)}&#10;\end{document}&#10;"/>
  <p:tag name="IGUANATEXSIZE" val="20"/>
  <p:tag name="IGUANATEXCURSOR" val="12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8.088"/>
  <p:tag name="ORIGINALWIDTH" val="5025.122"/>
  <p:tag name="LATEXADDIN" val="\documentclass{article}&#10;\usepackage{amsmath}&#10;\pagestyle{empty}&#10;\begin{document}&#10;&#10;\begin{eqnarray}&#10;&amp;&amp;{\partial\over \partial \ln\mu^2}F_{FT}(x_B,x_B,\mu^2)&#10;\nonumber\\&#10;&amp;=&amp;&#10;{\alpha_s(\mu)\over 2\pi}\Bigl\{\int^1_{x_B}{dx\over x}&#10;\Bigl[&#10;P_{qq}(\hat{x})F_{FT}(x,x,\mu^2)&#10;+{N\over 2}\Bigl(&#10;{(1+\hat{x})F_{FT}(x_B,x,\mu^2)-(1+\hat{x}^2)&#10;F_{FT}(x,x,\mu^2)\over (1-\hat{x})_+}&#10;\nonumber\\&#10;&amp;&amp;+\tilde{F}_{FT}(x_B,x,\mu^2)\Bigr)&#10;\Bigr]-NF_{FT}(x_B,x_B,\mu^2)&#10;\nonumber\\&#10;&amp;&amp;+{1\over 2N}\int^1_{x_B}{dx\over x}\Bigl((1-2\hat{x})&#10;F_{FT}(x_B,x_B-x,\mu^2)+\tilde{F}_{FT}(x_B,x_B-x,\mu^2)&#10;\Bigr)&#10;\Bigr\}&#10;\nonumber&#10;\end{eqnarray}&#10;&#10;\end{document}"/>
  <p:tag name="IGUANATEXSIZE" val="20"/>
  <p:tag name="IGUANATEXCURSOR" val="5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217.473"/>
  <p:tag name="LATEXADDIN" val="\documentclass{article}&#10;\usepackage{amsmath}&#10;\pagestyle{empty}&#10;\begin{document}&#10;&#10;Code for a numarical simulation is ready&#10;&#10;\end{document}"/>
  <p:tag name="IGUANATEXSIZE" val="20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643.794"/>
  <p:tag name="LATEXADDIN" val="\documentclass{article}&#10;\usepackage{amsmath}&#10;\pagestyle{empty}&#10;\begin{document}&#10;&#10;B. M. Pirnay, arXiv:1307.1272&#10;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099.737"/>
  <p:tag name="LATEXADDIN" val="\documentclass{article}&#10;\usepackage{amsmath}&#10;\pagestyle{empty}&#10;\begin{document}&#10;&#10;The kernels are perturbative, but a lot of &#10;nonperturbative initial conditions&#10;&#10;\end{document}"/>
  <p:tag name="IGUANATEXSIZE" val="20"/>
  <p:tag name="IGUANATEXCURSOR" val="1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406.4492"/>
  <p:tag name="LATEXADDIN" val="\documentclass{article}&#10;\usepackage{amsmath}&#10;\pagestyle{empty}&#10;\begin{document}&#10;&#10;\begin{eqnarray}&#10;\hat{x}={x_B\over x}&#10;\nonumber&#10;\end{eqnarray}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026.247"/>
  <p:tag name="LATEXADDIN" val="\documentclass{article}&#10;\usepackage{amsmath}&#10;\pagestyle{empty}&#10;\begin{document}&#10;&#10;Kang-Qiu(2009), Zhou-Yuan-Liang(2009), Braun-Manashov-Pirnay(2009), &#10;&#10;Schafer-Zhou(2012), Ma-Wang(2012), Kang-Qiu(2012)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684.665"/>
  <p:tag name="LATEXADDIN" val="\documentclass{article}&#10;\usepackage{amsmath}&#10;\pagestyle{empty}&#10;\begin{document}&#10;&#10;common difficulty in higher twist phenomenology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3.1346"/>
  <p:tag name="LATEXADDIN" val="\documentclass{article}&#10;\usepackage{amsmath}&#10;\pagestyle{empty}&#10;\begin{document}&#10;&#10;arXiv:1602.03922&#10;&#10;\end{document}"/>
  <p:tag name="IGUANATEXSIZE" val="2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2.073"/>
  <p:tag name="LATEXADDIN" val="\documentclass{article}&#10;\usepackage{amsmath}&#10;\pagestyle{empty}&#10;\begin{document}&#10;&#10;orbital angular momentum in the spin sum rule&#10;(twist-3 GPD)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4053.243"/>
  <p:tag name="LATEXADDIN" val="\documentclass{article}&#10;\usepackage{amsmath}&#10;\pagestyle{empty}&#10;\begin{document}&#10;\small&#10;The evolution equations of the twist-3 fragmentation&#10;functions are also available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09.899"/>
  <p:tag name="LATEXADDIN" val="\documentclass{article}&#10;\usepackage{amsmath}&#10;\pagestyle{empty}&#10;\begin{document}&#10;&#10;J.~P.~Ma and G.~P.~Zhang, Phys. Lett. B772 (2017)&#10;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897.6378"/>
  <p:tag name="LATEXADDIN" val="\documentclass{article}\pagestyle{empty}&#10;\usepackage{color}&#10;\begin{document}&#10;\underline{NLO calculation} &#10;\end{document}&#10;"/>
  <p:tag name="IGUANATEXSIZE" val="20"/>
  <p:tag name="IGUANATEXCURSOR" val="9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805.3993"/>
  <p:tag name="LATEXADDIN" val="\documentclass{article}&#10;\usepackage{amsmath}&#10;\pagestyle{empty}&#10;\begin{document}&#10;&#10;\underline{Sivers in TMD}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876.6404"/>
  <p:tag name="LATEXADDIN" val="\documentclass{article}&#10;\usepackage{amsmath}&#10;\pagestyle{empty}&#10;\begin{document}&#10;&#10;\underline{Sivers in twist-3}&#10;&#10;\end{document}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24.897"/>
  <p:tag name="LATEXADDIN" val="\documentclass{article}&#10;\usepackage{amsmath}&#10;\pagestyle{empty}&#10;\begin{document}&#10;&#10;NLO results are only available in $P_T$-weighted cases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95.65"/>
  <p:tag name="LATEXADDIN" val="\documentclass{article}\pagestyle{empty}&#10;\usepackage{color}&#10;\begin{document}&#10;W. Vogelsang and F. Yuan, Phys. Rev. D79 (2009)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35.358"/>
  <p:tag name="LATEXADDIN" val="\documentclass{article}\pagestyle{empty}&#10;\usepackage{color}&#10;\begin{document}&#10;Z. B. Kang, I. Vitev and H. Xing, Phys. Rev. D87 (2013)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50.956"/>
  <p:tag name="LATEXADDIN" val="\documentclass{article}&#10;\usepackage{amsmath}&#10;\pagestyle{empty}&#10;\begin{document}&#10;&#10;The general factorization scheme was given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37.045"/>
  <p:tag name="LATEXADDIN" val="\documentclass{article}&#10;\usepackage{amsmath}&#10;\pagestyle{empty}&#10;\begin{document}&#10;&#10;Z.~B.~Kang, B.~W.~Xiao and F.~Yuan, Phys. Rev. Lett. 107 (2011)&#10;&#10;\end{document}"/>
  <p:tag name="IGUANATEXSIZE" val="20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05.362"/>
  <p:tag name="LATEXADDIN" val="\documentclass{article}&#10;\usepackage{amsmath}&#10;\pagestyle{empty}&#10;\begin{document}&#10;&#10;X.~D.~Ji, J.~P.~Ma and F.~Yuan, Phys. Lett. B597 (2004)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84.814"/>
  <p:tag name="LATEXADDIN" val="\documentclass{article}&#10;\usepackage{amsmath}&#10;\pagestyle{empty}&#10;\begin{document}&#10;&#10;SY, Phys. Rev. D93 (2016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196.101"/>
  <p:tag name="LATEXADDIN" val="\documentclass{article}&#10;\usepackage{amsmath}&#10;\pagestyle{empty}&#10;\begin{document}&#10;\small&#10;A.~P.~Chen, J.~P.~Ma and G.~P.~Zhang, Phys. Rev. D95 (2017),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48.594"/>
  <p:tag name="LATEXADDIN" val="\documentclass{article}&#10;\usepackage{amsmath}&#10;\pagestyle{empty}&#10;\begin{document}&#10;&#10;Phys. Rev. D97 (2018)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3946.007"/>
  <p:tag name="LATEXADDIN" val="\documentclass{article}&#10;\usepackage{amsmath}&#10;\pagestyle{empty}&#10;\begin{document}&#10;\small&#10;\underline{Collinear factorization has not been shown even at the 1-loop in fixed-$P_T$ case}&#10;&#10;\end{document}"/>
  <p:tag name="IGUANATEXSIZE" val="20"/>
  <p:tag name="IGUANATEXCURSOR" val="1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3159.355"/>
  <p:tag name="LATEXADDIN" val="\documentclass{article}&#10;\usepackage{amsmath}&#10;\pagestyle{empty}&#10;&#10;\newcommand\la{\langle}&#10;\newcommand\ra{\rangle}&#10;&#10;\begin{document}&#10;&#10;\begin{eqnarray}&#10;{d^4\la P_{T}\Delta\sigma\ra\over dx_BdQ^2dz_hd\phi}&#10;=\int d^2P_{T}\,\epsilon^{S_{\perp}P_{T}-+}&#10;\Bigl({d^6\Delta\sigma\over dx_BdQ^2dz_hdP_{T}^2d\phi d\chi}\Bigr)&#10;\nonumber&#10;\end{eqnarray}&#10;&#10;&#10;\end{document}"/>
  <p:tag name="IGUANATEXSIZE" val="20"/>
  <p:tag name="IGUANATEXCURSOR" val="2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97"/>
  <p:tag name="ORIGINALWIDTH" val="3769.779"/>
  <p:tag name="LATEXADDIN" val="\documentclass{article}&#10;\usepackage{amsmath}&#10;\pagestyle{empty}&#10;\begin{document}&#10;&#10;The explicit one-loop factorization was demonstrated&#10;for Sivers effect &#10;&#10;in SIDIS and DY&#10;&#10;\end{document}"/>
  <p:tag name="IGUANATEXSIZE" val="20"/>
  <p:tag name="IGUANATEXCURSOR" val="1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2342.707"/>
  <p:tag name="LATEXADDIN" val="\documentclass{article}&#10;\usepackage{amsmath}&#10;\pagestyle{empty}&#10;\begin{document}&#10;&#10;The simulation with NLO+TMD evolution&#10;&#10;\end{document}"/>
  <p:tag name="IGUANATEXSIZE" val="20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32.846"/>
  <p:tag name="LATEXADDIN" val="\documentclass{article}&#10;\usepackage{amsmath}&#10;\pagestyle{empty}&#10;\begin{document}&#10;&#10;M.~G.~Echevarria, Z.~B.~Kang and J.~Terry, JHEP01 (2021)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325.084"/>
  <p:tag name="LATEXADDIN" val="\documentclass{article}\pagestyle{empty}&#10;\begin{document}&#10;\underline{Heavy quark production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13.123"/>
  <p:tag name="LATEXADDIN" val="\documentclass{article}\pagestyle{empty}&#10;\usepackage{color}&#10;\begin{document}&#10;Heavy quarks are mainly produced by the gluon fusion.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3451.819"/>
  <p:tag name="LATEXADDIN" val="\documentclass{article}\pagestyle{empty}&#10;\usepackage{color}&#10;\begin{document}&#10;Heavy meson productions like $D,\ J/\psi, \cdots$ are &#10;ideal observables &#10;&#10;to investigate gluon distribution functions &#10;\end{document}&#10;"/>
  <p:tag name="IGUANATEXSIZE" val="20"/>
  <p:tag name="IGUANATEXCURSOR" val="19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.96"/>
  <p:tag name="PICTUREFILESIZE" val="191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.96"/>
  <p:tag name="PICTUREFILESIZE" val="19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c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16m"/>
  <p:tag name="DEBUGINTERACTIVE" val="True"/>
  <p:tag name="ORIGWIDTH" val="4.98"/>
  <p:tag name="PICTUREFILESIZE" val="2097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bar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145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105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10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.96"/>
  <p:tag name="PICTUREFILESIZE" val="19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03.525"/>
  <p:tag name="LATEXADDIN" val="\documentclass{article}&#10;\usepackage{color}&#10;\pagestyle{empty}&#10;\begin{document}&#10;&#10;(South China Normal University)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8.24149"/>
  <p:tag name="LATEXADDIN" val="\documentclass{article}&#10;\usepackage{amsmath}&#10;\pagestyle{empty}&#10;\begin{document}&#10;&#10;&#10;$\p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c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16m"/>
  <p:tag name="DEBUGINTERACTIVE" val="True"/>
  <p:tag name="ORIGWIDTH" val="4.98"/>
  <p:tag name="PICTUREFILESIZE" val="2097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bar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145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08.061"/>
  <p:tag name="LATEXADDIN" val="\documentclass{article}\pagestyle{empty}&#10;\begin{document}&#10;\underline{Gluon Sivers effect in TMD}&#10;\end{document}&#10;"/>
  <p:tag name="IGUANATEXSIZE" val="20"/>
  <p:tag name="IGUANATEXCURSOR" val="89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09.036"/>
  <p:tag name="LATEXADDIN" val="\documentclass{article}\pagestyle{empty}&#10;\usepackage{color}&#10;\begin{document}&#10;A lot of papers have been published on the gluon TMD Sivers effect&#10;\end{document}&#10;"/>
  <p:tag name="IGUANATEXSIZE" val="20"/>
  <p:tag name="IGUANATEXCURSOR" val="11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184.102"/>
  <p:tag name="LATEXADDIN" val="\documentclass{article}\pagestyle{empty}&#10;\usepackage{color}&#10;\begin{document}&#10;$\cdot$ $D$-meson production&#10;\end{document}&#10;"/>
  <p:tag name="IGUANATEXSIZE" val="20"/>
  <p:tag name="IGUANATEXCURSOR" val="8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8.6352"/>
  <p:tag name="LATEXADDIN" val="\documentclass{article}\pagestyle{empty}&#10;\usepackage{color}&#10;\begin{document}&#10;$\cdot$ $J/\psi$ production&#10;\end{document}&#10;"/>
  <p:tag name="IGUANATEXSIZE" val="20"/>
  <p:tag name="IGUANATEXCURSOR" val="9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70, 074025 (2004)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4, 114022 (2016)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6, 036011 (2017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7, 076001 (2018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9, 036013 (2019)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6, 036011 (2017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9, 036013 (2019)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1, 014005 (2015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3.36"/>
  <p:tag name="LATEXADDIN" val="\documentclass{article}&#10;\usepackage{amsmath}&#10;\pagestyle{empty}&#10;\begin{document}&#10;&#10;EPJC 77, 854 (2017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98, 014007 (2018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0.585"/>
  <p:tag name="LATEXADDIN" val="\documentclass{article}&#10;\usepackage{amsmath}&#10;\pagestyle{empty}&#10;\begin{document}&#10;&#10;PRD 100, 014007 (2019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0.585"/>
  <p:tag name="LATEXADDIN" val="\documentclass{article}&#10;\usepackage{amsmath}&#10;\pagestyle{empty}&#10;\begin{document}&#10;&#10;PRD 100, 094016 (2019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0.585"/>
  <p:tag name="LATEXADDIN" val="\documentclass{article}&#10;\usepackage{amsmath}&#10;\pagestyle{empty}&#10;\begin{document}&#10;&#10;PRD 101, 054003 (2020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5.602"/>
  <p:tag name="LATEXADDIN" val="\documentclass{article}&#10;\usepackage{amsmath}&#10;\pagestyle{empty}&#10;\begin{document}&#10;&#10;EPJC 79, 1029 (2019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0.585"/>
  <p:tag name="LATEXADDIN" val="\documentclass{article}&#10;\usepackage{amsmath}&#10;\pagestyle{empty}&#10;\begin{document}&#10;&#10;PRD 102, 094011 (2020)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49.6813"/>
  <p:tag name="LATEXADDIN" val="\documentclass{article}\pagestyle{empty}&#10;\usepackage{color}&#10;\begin{document}&#10;However...&#10;\end{document}&#10;"/>
  <p:tag name="IGUANATEXSIZE" val="20"/>
  <p:tag name="IGUANATEXCURSOR" val="8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892.763"/>
  <p:tag name="LATEXADDIN" val="\documentclass{article}\pagestyle{empty}&#10;\usepackage{color}&#10;\begin{document}&#10;Only four data points are available&#10;\end{document}&#10;"/>
  <p:tag name="IGUANATEXSIZE" val="20"/>
  <p:tag name="IGUANATEXCURSOR" val="8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2242.22"/>
  <p:tag name="LATEXADDIN" val="\documentclass{article}&#10;\usepackage{amsmath}&#10;\pagestyle{empty}&#10;\begin{document}&#10;&#10;A. Adare et al. [PHENIX Collaboration], &#10;&#10;Phys. Rev. D 82 (2010) 112008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022.497"/>
  <p:tag name="LATEXADDIN" val="\documentclass{article}&#10;\usepackage{amsmath}&#10;\pagestyle{empty}&#10;\begin{document}&#10;&#10;little information on the gluon TMD Sivers function&#10;even at the tree-level&#10;&#10;&#10;\end{document}"/>
  <p:tag name="IGUANATEXSIZE" val="20"/>
  <p:tag name="IGUANATEXCURSOR" val="1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182.227"/>
  <p:tag name="LATEXADDIN" val="\documentclass{article}\pagestyle{empty}&#10;\usepackage{color}&#10;\begin{document}&#10;\underline{CGI-GPM model} is used for $pp$ collision&#10;\end{document}&#10;"/>
  <p:tag name="IGUANATEXSIZE" val="20"/>
  <p:tag name="IGUANATEXCURSOR" val="10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0.585"/>
  <p:tag name="LATEXADDIN" val="\documentclass{article}&#10;\usepackage{amsmath}&#10;\pagestyle{empty}&#10;\begin{document}&#10;&#10;PRD 107, 014008 (2023)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80.052"/>
  <p:tag name="LATEXADDIN" val="\documentclass{article}\pagestyle{empty}&#10;\begin{document}&#10;\underline{Gluon Sivers effect in twist-3}&#10;\end{document}&#10;"/>
  <p:tag name="IGUANATEXSIZE" val="20"/>
  <p:tag name="IGUANATEXCURSOR" val="99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184.102"/>
  <p:tag name="LATEXADDIN" val="\documentclass{article}\pagestyle{empty}&#10;\usepackage{color}&#10;\begin{document}&#10;$\cdot$ $D$-meson production&#10;\end{document}&#10;"/>
  <p:tag name="IGUANATEXSIZE" val="20"/>
  <p:tag name="IGUANATEXCURSOR" val="8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78, 034005 (2008)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78, 114013 (2008)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82, 054005 (2010)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8.343"/>
  <p:tag name="LATEXADDIN" val="\documentclass{article}&#10;\usepackage{amsmath}&#10;\pagestyle{empty}&#10;\begin{document}&#10;&#10;PRD 84, 014026 (2011)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8.6352"/>
  <p:tag name="LATEXADDIN" val="\documentclass{article}\pagestyle{empty}&#10;\usepackage{color}&#10;\begin{document}&#10;$\cdot$ $J/\psi$ production&#10;\end{document}&#10;"/>
  <p:tag name="IGUANATEXSIZE" val="20"/>
  <p:tag name="IGUANATEXCURSOR" val="9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11.024"/>
  <p:tag name="LATEXADDIN" val="\documentclass{article}&#10;\usepackage{amsmath}&#10;\pagestyle{empty}&#10;\begin{document}&#10;&#10;PRD 108, 054021 (2023)(only $ep$)&#10;&#10;\end{document}"/>
  <p:tag name="IGUANATEXSIZE" val="20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98.088"/>
  <p:tag name="LATEXADDIN" val="\documentclass{article}&#10;\usepackage{amsmath}&#10;\pagestyle{empty}&#10;\begin{document}&#10;&#10;N.~J.~Abdulameer et al. [PHENIX], Phys. Rev. D107 (2023)&#10;&#10;\end{document}"/>
  <p:tag name="IGUANATEXSIZE" val="20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70.304"/>
  <p:tag name="LATEXADDIN" val="\documentclass{article}&#10;\usepackage{amsmath}&#10;\pagestyle{empty}&#10;\begin{document}&#10;&#10;$O(x,x)=N(x,x)=K_GG(x)$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191.601"/>
  <p:tag name="LATEXADDIN" val="\documentclass{article}&#10;\usepackage{amsmath}&#10;\pagestyle{empty}&#10;\begin{document}&#10;&#10;$K_G=(6.0^{+14}_{-17})\times 10^{-4}$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608.549"/>
  <p:tag name="LATEXADDIN" val="\documentclass{article}&#10;\usepackage{color}&#10;\usepackage{amsmath}&#10;\pagestyle{empty}&#10;\begin{document}&#10;&#10;\textcolor{red}{Upper bound of the functions}&#10;&#10;\end{document}"/>
  <p:tag name="IGUANATEXSIZE" val="20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72.816"/>
  <p:tag name="LATEXADDIN" val="\documentclass{article}&#10;\usepackage{color}&#10;\usepackage{amsmath}&#10;\pagestyle{empty}&#10;\begin{document}&#10;&#10;Two independent functions&#10;&#10;\end{document}"/>
  <p:tag name="IGUANATEXSIZE" val="20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5.9393"/>
  <p:tag name="LATEXADDIN" val="\documentclass{article}&#10;\usepackage{amsmath}&#10;\pagestyle{empty}&#10;\begin{document}&#10;&#10;$O(x_1,x_2)$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3.1871"/>
  <p:tag name="LATEXADDIN" val="\documentclass{article}&#10;\usepackage{amsmath}&#10;\pagestyle{empty}&#10;\begin{document}&#10;&#10;$N(x_1,x_2)$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3337.833"/>
  <p:tag name="LATEXADDIN" val="\documentclass{article}&#10;\usepackage{amsmath}&#10;\pagestyle{empty}&#10;\begin{document}&#10;&#10;We are going to give the LO twist-3 formula &#10;to $pp^{\uparrow}\to J/\psi\,X$&#10;&#10;\end{document}"/>
  <p:tag name="IGUANATEXSIZE" val="20"/>
  <p:tag name="IGUANATEXCURSOR" val="1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62.205"/>
  <p:tag name="LATEXADDIN" val="\documentclass{article}&#10;\usepackage{amsmath}&#10;\pagestyle{empty}&#10;\begin{document}&#10;&#10;C. Longjie, H. Xing and SY, in preparation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3689.539"/>
  <p:tag name="LATEXADDIN" val="\documentclass{article}&#10;\usepackage{amsmath}&#10;\pagestyle{empty}&#10;\begin{document}&#10;\small&#10;- needed for future investigations at sPHENIX, SpinQuest, LHCspin, etc.  &#10;&#10;\end{document}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3193.101"/>
  <p:tag name="LATEXADDIN" val="\documentclass{article}&#10;\usepackage{amsmath}&#10;\pagestyle{empty}&#10;\begin{document}&#10;\small&#10;- What is the relation with model calculations like CGI-GPM ?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522.6846"/>
  <p:tag name="LATEXADDIN" val="\documentclass{article}\pagestyle{empty}&#10;\usepackage{color}&#10;\begin{document}&#10;\underline{Summary} &#10;\end{document}&#10;"/>
  <p:tag name="IGUANATEXSIZE" val="20"/>
  <p:tag name="IGUANATEXCURSOR" val="9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.4702"/>
  <p:tag name="ORIGINALWIDTH" val="4090.739"/>
  <p:tag name="LATEXADDIN" val="\documentclass{article}\pagestyle{empty}&#10;\usepackage{color}&#10;\begin{document}&#10;\small&#10;$\cdot$ New pQCD frameworks, TMD and collinear twist-3,&#10;have well developed in this &#10;&#10;\ \ century thanks to the tremendous experimental effort&#10;\end{document}&#10;"/>
  <p:tag name="IGUANATEXSIZE" val="20"/>
  <p:tag name="IGUANATEXCURSOR" val="13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3804.274"/>
  <p:tag name="LATEXADDIN" val="\documentclass{article}\pagestyle{empty}&#10;\usepackage{color}&#10;\begin{document}&#10;\small&#10;$\cdot$ These new frameworks lead us to the deeper understanding of the nucleon &#10;&#10;\ \ structure like the 3D parton distribution inside the proton&#10;\end{document}&#10;"/>
  <p:tag name="IGUANATEXSIZE" val="20"/>
  <p:tag name="IGUANATEXCURSOR" val="17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4.9532"/>
  <p:tag name="ORIGINALWIDTH" val="4095.238"/>
  <p:tag name="LATEXADDIN" val="\documentclass{article}\pagestyle{empty}&#10;\usepackage{color}&#10;\begin{document}&#10;\small&#10;$\cdot$ ``Polarization mismatch&quot; is an interesting concept in high energy hadron reactions &#10;&#10;\ \ brought by the new framewroks. It could be used as a tool to pin down &#10;&#10;\ \ interesting physics. &#10;\end{document}&#10;"/>
  <p:tag name="IGUANATEXSIZE" val="20"/>
  <p:tag name="IGUANATEXCURSOR" val="26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4095.988"/>
  <p:tag name="LATEXADDIN" val="\documentclass{article}\pagestyle{empty}&#10;\usepackage{color}&#10;\begin{document}&#10;\small&#10;$\cdot$ Further effort is neeeded so that the new theories are established as quantitatively &#10;&#10;\ \ reliable first principle theories&#10;\end{document}&#10;"/>
  <p:tag name="IGUANATEXSIZE" val="20"/>
  <p:tag name="IGUANATEXCURSOR" val="18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448.4439"/>
  <p:tag name="LATEXADDIN" val="\documentclass{article}\pagestyle{empty}&#10;\usepackage{color}&#10;\begin{document}&#10;\underline{Back up} &#10;\end{document}&#10;"/>
  <p:tag name="IGUANATEXSIZE" val="20"/>
  <p:tag name="IGUANATEXCURSOR" val="9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124.109"/>
  <p:tag name="LATEXADDIN" val="\documentclass{article}\pagestyle{empty}&#10;\usepackage{color}&#10;\begin{document}&#10;\underline{Proton spin problem} &#10;\end{document}&#10;"/>
  <p:tag name="IGUANATEXSIZE" val="20"/>
  <p:tag name="IGUANATEXCURSOR" val="10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J_{QCD}={1\over 2}\Sigma+L^q_{can}+\Delta G+L^g_{can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4.9603"/>
  <p:tag name="PICTUREFILESIZE" val="10646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89.3888"/>
  <p:tag name="LATEXADDIN" val="\documentclass{article}\pagestyle{empty}&#10;\usepackage{color}&#10;\begin{document}&#10;\begin{eqnarray}&#10;J_{QCD}=J^q+J^g \nonumber&#10;\end{eqnarray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75.4031"/>
  <p:tag name="LATEXADDIN" val="\documentclass{article}&#10;\usepackage{amsmath}&#10;\pagestyle{empty}&#10;\begin{document}&#10;&#10;Jaffe-Manohar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98874"/>
  <p:tag name="LATEXADDIN" val="\documentclass{article}&#10;\usepackage{amsmath}&#10;\pagestyle{empty}&#10;\begin{document}&#10;&#10;Ji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645.6693"/>
  <p:tag name="LATEXADDIN" val="\documentclass{article}&#10;\usepackage{amsmath}&#10;\pagestyle{empty}&#10;\begin{document}&#10;&#10;${1\over 2}\Delta \Sigma\sim 30\%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583.4271"/>
  <p:tag name="LATEXADDIN" val="\documentclass{article}&#10;\usepackage{amsmath}&#10;\pagestyle{empty}&#10;\begin{document}&#10;&#10;$\Delta G\sim 20\%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071.991"/>
  <p:tag name="LATEXADDIN" val="\documentclass{article}\pagestyle{empty}&#10;\usepackage{color}&#10;\begin{document}&#10;$\cdot$\ TMDs require nonzero total orbital angular momentum in the z-direction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928.009"/>
  <p:tag name="LATEXADDIN" val="\documentclass{article}\pagestyle{empty}&#10;\usepackage{color}&#10;\begin{document}&#10;\small&#10;$\cdot$\ OAM could be evaluated by using Sivers functions&#10;in a model dependen way&#10;\end{document}&#10;"/>
  <p:tag name="IGUANATEXSIZE" val="20"/>
  <p:tag name="IGUANATEXCURSOR" val="8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J^q={1\over 2}\int^{1}_{0}dx x\Bigl(H^q(x,0,0)+E^q(x,0,0)\Bigr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8.9804"/>
  <p:tag name="PICTUREFILESIZE" val="1628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20.697"/>
  <p:tag name="LATEXADDIN" val="\documentclass{article}\pagestyle{empty}&#10;\usepackage{color}&#10;\begin{document}&#10;A. Bacchetta and M. Radici, PRL 107(2011)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. Burkardt, PRD 66(200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0002"/>
  <p:tag name="PICTUREFILESIZE" val="4764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Experimental dat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96016"/>
  <p:tag name="PICTUREFILESIZE" val="2861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f^{\perp(0)q}_{1T}(x)=-L(x)E^q(x,0,0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4.9802"/>
  <p:tag name="PICTUREFILESIZE" val="6157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1.856"/>
  <p:tag name="LATEXADDIN" val="\documentclass{article}\pagestyle{empty}&#10;\usepackage{color}&#10;\begin{document}&#10;&#10;$L(x)$: model function&#10;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828.6464"/>
  <p:tag name="LATEXADDIN" val="\documentclass{article}&#10;\usepackage{amsmath}&#10;\pagestyle{empty}&#10;\begin{document}&#10;&#10;$L_z=xp_y-yp_x$&#10;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31.158"/>
  <p:tag name="LATEXADDIN" val="\documentclass{article}&#10;\usepackage{amsmath}&#10;\pagestyle{empty}&#10;\begin{document}&#10;&#10;S.~Meissner, A.~Metz and K.~Goeke, PRD76(2007)&#10;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045.744"/>
  <p:tag name="LATEXADDIN" val="\documentclass{article}\pagestyle{empty}&#10;\usepackage{color}&#10;\begin{document}&#10;\underline{Total angular momentum from Sivers} &#10;\end{document}&#10;"/>
  <p:tag name="IGUANATEXSIZE" val="20"/>
  <p:tag name="IGUANATEXCURSOR" val="8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7.405"/>
  <p:tag name="LATEXADDIN" val="\documentclass{article}&#10;\usepackage{amsmath}&#10;\pagestyle{empty}&#10;\begin{document}&#10;&#10;A.~Bacchetta and M.~Radici, PoS QNP2012 (2012)&#10;&#10;\end{document}"/>
  <p:tag name="IGUANATEXSIZE" val="20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527.559"/>
  <p:tag name="LATEXADDIN" val="\documentclass{article}&#10;\usepackage{amsmath}&#10;\pagestyle{empty}&#10;\begin{document}&#10;&#10;state-of-the-art 10 years ago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71.916"/>
  <p:tag name="LATEXADDIN" val="\documentclass{article}&#10;\usepackage{amsmath}&#10;\pagestyle{empty}&#10;\begin{document}&#10;&#10;G.~Wang \textit{et al.} [\ensuremath{\chi}QCD], Phys. Rev. D106 (2022)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46.644"/>
  <p:tag name="LATEXADDIN" val="\documentclass{article}&#10;\usepackage{color}&#10;\usepackage{amsmath}&#10;\pagestyle{empty}&#10;\begin{document}&#10;&#10;\textcolor{red}{Can we study the sea contributions &#10;through Sivers ?}&#10;&#10;\end{document}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53.8808"/>
  <p:tag name="LATEXADDIN" val="\documentclass{article}\pagestyle{empty}&#10;\begin{document}&#10;\underline{TMD and twist-3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4305.212"/>
  <p:tag name="LATEXADDIN" val="\documentclass{article}&#10;\usepackage{amsmath}&#10;\pagestyle{empty}&#10;\begin{document}&#10;\begin{eqnarray}&#10;{\cal F.T.}&#10;\langle PS_{\perp}|\bar{\psi}_{j}(0)\psi_{i}(x^-)&#10;|PS_{\perp}\rangle&#10;=i(\gamma^{5}\sigma^{\alpha\beta}P_{\beta})_{ij}&#10;\hspace{5mm}\times&#10;\hspace{5mm}S_{\perp\alpha}\hspace{5mm}&#10;\times\hspace{5mm}\delta q(x)+\cdots&#10;\nonumber&#10;\end{eqnarray}&#10;\end{document}"/>
  <p:tag name="IGUANATEXSIZE" val="20"/>
  <p:tag name="IGUANATEXCURSOR" val="3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3098.613"/>
  <p:tag name="LATEXADDIN" val="\documentclass{article}&#10;\usepackage{amsmath}&#10;\pagestyle{empty}&#10;\begin{document}&#10;&#10;Current status of the theoretical study on the single spin &#10;&#10;asymmetry and prospects at the future experiment&#10;&#10;\end{document}"/>
  <p:tag name="IGUANATEXSIZE" val="20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38.808"/>
  <p:tag name="LATEXADDIN" val="\documentclass{article}\pagestyle{empty}&#10;\begin{document}&#10;\underline{Parton distribution function}&#10;\end{document}&#10;"/>
  <p:tag name="IGUANATEXSIZE" val="20"/>
  <p:tag name="IGUANATEXCURSOR" val="9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29.096"/>
  <p:tag name="LATEXADDIN" val="\documentclass{article}\pagestyle{empty}&#10;\usepackage{color}&#10;\begin{document}&#10;\textcolor{red}{chiral odd polarization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0.285"/>
  <p:tag name="LATEXADDIN" val="\documentclass{article}\pagestyle{empty}&#10;\usepackage{color}&#10;\begin{document}&#10;\textcolor{blue}{Proton is transversely polarized}&#10;\end{document}&#10;"/>
  <p:tag name="IGUANATEXSIZE" val="20"/>
  <p:tag name="IGUANATEXCURSOR" val="12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8.24149"/>
  <p:tag name="LATEXADDIN" val="\documentclass{article}&#10;\usepackage{amsmath}&#10;\pagestyle{empty}&#10;\begin{document}&#10;&#10;&#10;$\p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26.6591"/>
  <p:tag name="LATEXADDIN" val="\documentclass{article}&#10;\usepackage{amsmath}&#10;\pagestyle{empty}&#10;\begin{document}&#10;&#10;11/8-13, 2024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color}&#10;\usepackage{amsmath}&#10;\pagestyle{empty}&#10;\begin{document}&#10;&#10;\textcolor{red}{$U$}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903.637"/>
  <p:tag name="LATEXADDIN" val="\documentclass{article}\pagestyle{empty}&#10;\begin{document}&#10;\underline{Twist-3 function}&#10;\end{document}&#10;"/>
  <p:tag name="IGUANATEXSIZE" val="20"/>
  <p:tag name="IGUANATEXCURSOR" val="8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5182.602"/>
  <p:tag name="LATEXADDIN" val="\documentclass{article}&#10;\usepackage{color}&#10;\usepackage{amsmath}&#10;\pagestyle{empty}&#10;&#10;\makeatletter&#10;\def\slash#1{{\mathpalette\c@ncel{#1}}} % TeXbook, bottom of p360&#10;\makeatother&#10;&#10;\begin{document}&#10;&#10;\begin{eqnarray}&#10;{\cal F.T.}&#10;\langle PS_{\perp}|\bar{\psi}_j(0)&#10;g\textcolor{red}{F^{\alpha +}(x^-_2)}&#10;\psi_i(x_1^-)|PS_{\perp}\rangle&#10;=-{M_N\over 2}\epsilon^{\textcolor{red}{\alpha}\beta&#10;-+}(\slash{P})_{ij}&#10;\hspace{3mm}\times&#10;\hspace{3mm}S_{\perp\beta}\hspace{3mm}&#10;\times\hspace{3mm}F_{FT}(x_1,x_2)+\cdots&#10;\nonumber&#10;\end{eqnarray}&#10;&#10;\end{document}"/>
  <p:tag name="IGUANATEXSIZE" val="20"/>
  <p:tag name="IGUANATEXCURSOR" val="4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0.285"/>
  <p:tag name="LATEXADDIN" val="\documentclass{article}\pagestyle{empty}&#10;\usepackage{color}&#10;\begin{document}&#10;\textcolor{blue}{Proton is transversely polarized}&#10;\end{document}&#10;"/>
  <p:tag name="IGUANATEXSIZE" val="20"/>
  <p:tag name="IGUANATEXCURSOR" val="12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67.342"/>
  <p:tag name="LATEXADDIN" val="\documentclass{article}\pagestyle{empty}&#10;\usepackage{color}&#10;\begin{document}&#10;\textcolor{red}{chiral even polarization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306.712"/>
  <p:tag name="LATEXADDIN" val="\documentclass{article}\pagestyle{empty}&#10;\usepackage{color}&#10;\begin{document}&#10;\textcolor{red}{possible to generate the large asymmetries}&#10;\end{document}&#10;"/>
  <p:tag name="IGUANATEXSIZE" val="20"/>
  <p:tag name="IGUANATEXCURSOR" val="13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53.1683"/>
  <p:tag name="LATEXADDIN" val="\documentclass{article}\pagestyle{empty}&#10;\usepackage{color}&#10;\begin{document}&#10;No spin flip!&#10;\end{document}&#10;"/>
  <p:tag name="IGUANATEXSIZE" val="20"/>
  <p:tag name="IGUANATEXCURSOR" val="9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0.285"/>
  <p:tag name="LATEXADDIN" val="\documentclass{article}\pagestyle{empty}&#10;\usepackage{color}&#10;\begin{document}&#10;\textcolor{blue}{Proton is transversely polarized}&#10;\end{document}&#10;"/>
  <p:tag name="IGUANATEXSIZE" val="20"/>
  <p:tag name="IGUANATEXCURSOR" val="12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35.621"/>
  <p:tag name="LATEXADDIN" val="\documentclass{article}&#10;\usepackage{amsmath}&#10;\pagestyle{empty}&#10;\begin{document}&#10;&#10;Pacspin2024@Hefei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755.156"/>
  <p:tag name="LATEXADDIN" val="\documentclass{article}\pagestyle{empty}&#10;\begin{document}&#10;\underline{Transverse-Momentum-Dependent(TMD) function}&#10;\end{document}&#10;"/>
  <p:tag name="IGUANATEXSIZE" val="20"/>
  <p:tag name="IGUANATEXCURSOR" val="11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162"/>
  <p:tag name="ORIGINALWIDTH" val="4305.212"/>
  <p:tag name="LATEXADDIN" val="\documentclass{article}&#10;\usepackage{color}&#10;\usepackage{amsmath}&#10;\pagestyle{empty}&#10;\begin{document}&#10;&#10;\begin{eqnarray}&#10;{\cal F.T.}&#10;\langle PS_{\perp}|\bar{\psi}_j(0)\psi_i(x^-&#10;,\textcolor{red}{x_{T}})|PS_{\perp}\rangle&#10;={1\over 2M_N}(\gamma_{\alpha})_{ij}&#10;\epsilon^{\alpha\nu\rho\sigma}&#10;P_{\nu}\textcolor{red}{k_{T\rho}}S_{\perp\sigma}&#10;f^{\perp}_{1T}(x,\textcolor{red}{k_T})+\cdots&#10;\nonumber&#10;\end{eqnarray}&#10;&#10;\end{document}"/>
  <p:tag name="IGUANATEXSIZE" val="20"/>
  <p:tag name="IGUANATEXCURSOR" val="3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67.342"/>
  <p:tag name="LATEXADDIN" val="\documentclass{article}\pagestyle{empty}&#10;\usepackage{color}&#10;\begin{document}&#10;\textcolor{red}{chiral even polarization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757.03"/>
  <p:tag name="LATEXADDIN" val="\documentclass{article}\pagestyle{empty}&#10;\begin{document}&#10;\underline{New pQCD frameworks for SSA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Applicable in small $P_T(Q\gg P_T \geq \Lambda_{QCD})$ reg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2.9804"/>
  <p:tag name="PICTUREFILESIZE" val="704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Applicable in large $P_T(P_T \gg \Lambda_{QCD})$ reg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0.9604"/>
  <p:tag name="PICTUREFILESIZE" val="6314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Transverse Momentum Dependent(TMD) factoriz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0.0005"/>
  <p:tag name="PICTUREFILESIZE" val="1000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782.527"/>
  <p:tag name="LATEXADDIN" val="\documentclass{article}\pagestyle{empty}&#10;\usepackage{color}&#10;\begin{document}&#10;\underline{Twist-3 in collinear factorization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Nonperturbative functions depend on the transverse momentum of part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7.9806"/>
  <p:tag name="PICTUREFILESIZE" val="966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twist-3 multiparton correlation inside hadrons causes the large 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0.0006"/>
  <p:tag name="PICTUREFILESIZE" val="1043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46.194"/>
  <p:tag name="LATEXADDIN" val="\documentclass{article}&#10;\usepackage{amsmath}&#10;\pagestyle{empty}&#10;\begin{document}&#10;&#10;1. Overview of past theoretical developments&#10;&#10;\end{document}"/>
  <p:tag name="IGUANATEXSIZE" val="20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6.1792"/>
  <p:tag name="LATEXADDIN" val="\documentclass{article}&#10;\usepackage{color}&#10;\pagestyle{empty}&#10;\begin{document}&#10;&#10;advantage: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9.91"/>
  <p:tag name="LATEXADDIN" val="\documentclass{article}&#10;\usepackage{color}&#10;\pagestyle{empty}&#10;\begin{document}&#10;&#10;disadvantage: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830.146"/>
  <p:tag name="LATEXADDIN" val="\documentclass{article}&#10;\usepackage{color}&#10;\pagestyle{empty}&#10;\begin{document}&#10;&#10;TMD functions have definite physical interpretation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498.313"/>
  <p:tag name="LATEXADDIN" val="\documentclass{article}&#10;\usepackage{color}&#10;\pagestyle{empty}&#10;\begin{document}&#10;&#10;limited applicable processes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20.9224"/>
  <p:tag name="LATEXADDIN" val="\documentclass{article}&#10;\usepackage{amsmath}&#10;\pagestyle{empty}&#10;\begin{document}&#10;&#10;$\times\ pp\to\pi X$ 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556.055"/>
  <p:tag name="LATEXADDIN" val="\documentclass{article}\pagestyle{empty}&#10;\usepackage{color}&#10;\begin{document}&#10;cf. Sivers function$\ f_{1T}^{\perp}(x,$\textcolor{red}{$k_{\perp}$}$)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799.025"/>
  <p:tag name="LATEXADDIN" val="\documentclass{article}\pagestyle{empty}&#10;\usepackage{color}&#10;\begin{document}&#10;twist-t is suppressed by $(1/Q)^{t-2}$&#10;\end{document}&#10;"/>
  <p:tag name="IGUANATEXSIZE" val="20"/>
  <p:tag name="IGUANATEXCURSOR" val="11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76.19"/>
  <p:tag name="LATEXADDIN" val="\documentclass{article}\pagestyle{empty}&#10;\usepackage{color}&#10;\begin{document}&#10;&#10;There is overlapping region &#10;$\Lambda_{\rm QCD}\ll P_T\ll Q$&#10;&#10;\end{document}&#10;"/>
  <p:tag name="IGUANATEXSIZE" val="20"/>
  <p:tag name="IGUANATEXCURSOR" val="13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6.1792"/>
  <p:tag name="LATEXADDIN" val="\documentclass{article}&#10;\usepackage{color}&#10;\pagestyle{empty}&#10;\begin{document}&#10;&#10;advantage: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9.91"/>
  <p:tag name="LATEXADDIN" val="\documentclass{article}&#10;\usepackage{color}&#10;\pagestyle{empty}&#10;\begin{document}&#10;&#10;disadvantage: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Large single spin asymmetr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6.0002"/>
  <p:tag name="PICTUREFILESIZE" val="52862"/>
  <p:tag name="TEXPOINTSCALING" val="3.9687487866617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103.862"/>
  <p:tag name="LATEXADDIN" val="\documentclass{article}&#10;\usepackage{color}&#10;\pagestyle{empty}&#10;\begin{document}&#10;&#10;Physical interpretation of the twist-3 functions is unclear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2578.927"/>
  <p:tag name="LATEXADDIN" val="\documentclass{article}&#10;\usepackage{color}&#10;\pagestyle{empty}&#10;\begin{document}&#10;&#10;Applicable to many processes such as $pp\to \pi X$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989.8762"/>
  <p:tag name="LATEXADDIN" val="\documentclass{article}\pagestyle{empty}&#10;\begin{document}&#10;\underline{Successes of TMD}&#10;\end{document}&#10;"/>
  <p:tag name="IGUANATEXSIZE" val="20"/>
  <p:tag name="IGUANATEXCURSOR" val="7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600.3"/>
  <p:tag name="LATEXADDIN" val="\documentclass{article}&#10;\usepackage{amsmath}&#10;\pagestyle{empty}&#10;\begin{document}&#10;&#10;SSA data in SIDIS has been repoted in the past couple of decades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44.207"/>
  <p:tag name="LATEXADDIN" val="\documentclass{article}&#10;\usepackage{amsmath}&#10;\pagestyle{empty}&#10;\begin{document}&#10;&#10;Reasonable description of the existing data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9662"/>
  <p:tag name="ORIGINALWIDTH" val="2564.679"/>
  <p:tag name="LATEXADDIN" val="\documentclass{article}&#10;\usepackage{amsmath}&#10;\pagestyle{empty}&#10;\begin{document}&#10;&#10;M.~Boglione, U.~D'Alesio, C.~Flore &#10;&#10;and J.~O.~Gonzalez-Hernandez, JHEP07 (2018)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989.8762"/>
  <p:tag name="LATEXADDIN" val="\documentclass{article}\pagestyle{empty}&#10;\begin{document}&#10;\underline{Successes of TMD}&#10;\end{document}&#10;"/>
  <p:tag name="IGUANATEXSIZE" val="20"/>
  <p:tag name="IGUANATEXCURSOR" val="7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181.852"/>
  <p:tag name="LATEXADDIN" val="\documentclass{article}&#10;\usepackage{amsmath}&#10;\pagestyle{empty}&#10;\begin{document}&#10;&#10;SIDIS data has been repoted in the past couple of decades&#10;&#10;\end{document}"/>
  <p:tag name="IGUANATEXSIZE" val="20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44.207"/>
  <p:tag name="LATEXADDIN" val="\documentclass{article}&#10;\usepackage{amsmath}&#10;\pagestyle{empty}&#10;\begin{document}&#10;&#10;Reasonable description of the existing data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9662"/>
  <p:tag name="ORIGINALWIDTH" val="2564.679"/>
  <p:tag name="LATEXADDIN" val="\documentclass{article}&#10;\usepackage{amsmath}&#10;\pagestyle{empty}&#10;\begin{document}&#10;&#10;M.~Boglione, U.~D'Alesio, C.~Flore &#10;&#10;and J.~O.~Gonzalez-Hernandez, JHEP07 (2018)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4.796"/>
  <p:tag name="LATEXADDIN" val="\documentclass{article}\pagestyle{empty}&#10;\begin{document}&#10;Single Spin Asymmetry (SSA)&#10;\end{document}&#10;"/>
  <p:tag name="IGUANATEXSIZE" val="20"/>
  <p:tag name="IGUANATEXCURSOR" val="6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901.012"/>
  <p:tag name="LATEXADDIN" val="\documentclass{article}&#10;\usepackage{amsmath}&#10;\pagestyle{empty}&#10;\begin{document}&#10;&#10;TMD Handbook, arXiv:2304.03302&#10;&#10;\end{document}"/>
  <p:tag name="IGUANATEXSIZE" val="12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 Qiu and G. sterman, PRD59 (1998) 014004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1.0004"/>
  <p:tag name="PICTUREFILESIZE" val="769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061.117"/>
  <p:tag name="LATEXADDIN" val="\documentclass{article}\pagestyle{empty}&#10;\begin{document}&#10;\underline{Successes of twist-3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9602"/>
  <p:tag name="ORIGINALWIDTH" val="1464.567"/>
  <p:tag name="LATEXADDIN" val="\documentclass{article}\pagestyle{empty}&#10;\begin{document}&#10;\begin{eqnarray}&#10;A_{N}={d\Delta\sigma\over d\sigma}&#10;\sim{x{d\over dx}T_F(x,x)\over f(x)}&#10;\nonumber&#10;\end{eqnarray}&#10;\end{document}&#10;"/>
  <p:tag name="IGUANATEXSIZE" val="20"/>
  <p:tag name="IGUANATEXCURSOR" val="11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582.302"/>
  <p:tag name="LATEXADDIN" val="\documentclass{article}\pagestyle{empty}&#10;\begin{document}&#10;\begin{eqnarray}&#10;{\rm if}\ f(x)\sim T_F(x,x)\sim (1-x)^{\beta}&#10;\nonumber&#10;\end{eqnarray}&#10;\end{document}&#10;"/>
  <p:tag name="IGUANATEXSIZE" val="20"/>
  <p:tag name="IGUANATEXCURSOR" val="9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32.6584"/>
  <p:tag name="LATEXADDIN" val="\documentclass{article}\pagestyle{empty}&#10;\begin{document}&#10;at the large $x$&#10;\end{document}&#10;"/>
  <p:tag name="IGUANATEXSIZE" val="20"/>
  <p:tag name="IGUANATEXCURSOR" val="7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640.42"/>
  <p:tag name="LATEXADDIN" val="\documentclass{article}\pagestyle{empty}&#10;\begin{document}&#10;\begin{eqnarray}&#10;{\rm The\ derivative\ term}\ &#10;{d\over dx}T_F(x,x)\ {\rm is\ more\ singular}&#10;\nonumber&#10;\end{eqnarray}&#10;\end{document}&#10;"/>
  <p:tag name="IGUANATEXSIZE" val="20"/>
  <p:tag name="IGUANATEXCURSOR" val="13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.4702"/>
  <p:tag name="ORIGINALWIDTH" val="2755.906"/>
  <p:tag name="LATEXADDIN" val="\documentclass{article}\pagestyle{empty}&#10;\usepackage{color}&#10;\begin{document}&#10;\noindent&#10;\textcolor{red}{&#10;The enhancement in large $x_F$ could be understood \\&#10;as the universal feature of the twist-3 cross section}&#10;\end{document}&#10;"/>
  <p:tag name="IGUANATEXSIZE" val="20"/>
  <p:tag name="IGUANATEXCURSOR" val="15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709.411"/>
  <p:tag name="LATEXADDIN" val="\documentclass{article}\pagestyle{empty}&#10;\usepackage{color}&#10;\begin{document}&#10;\noindent&#10;\textcolor{red}{&#10;Derivative term appears in the twist-3 calculation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714.286"/>
  <p:tag name="LATEXADDIN" val="\documentclass{article}\pagestyle{empty}&#10;\usepackage{color}&#10;\begin{document}&#10;\underline{Numerical simulation for Sivers} &#10;\end{document}&#10;"/>
  <p:tag name="IGUANATEXSIZE" val="20"/>
  <p:tag name="IGUANATEXCURSOR" val="11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begin{eqnarray}&#10;A_N={d\sigma^\uparrow -d\sigma^\downarrow \over&#10;d\sigma^\uparrow +d\sigma^\downarrow}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73.98016"/>
  <p:tag name="PICTUREFILESIZE" val="624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15.148"/>
  <p:tag name="LATEXADDIN" val="\documentclass{article}&#10;\usepackage{amsmath}&#10;\pagestyle{empty}&#10;\begin{document}&#10;&#10;K. Kanazawa and Y. Koike, Phys. Rev. D83 (2011) &#10;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86.277"/>
  <p:tag name="LATEXADDIN" val="\documentclass{article}&#10;\usepackage{color}&#10;\pagestyle{empty}&#10;\begin{document}&#10;&#10;The SSA could be dominated by the twist-3 distribution&#10;contribution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663.292"/>
  <p:tag name="LATEXADDIN" val="\documentclass{article}&#10;\usepackage{amsmath}&#10;\pagestyle{empty}&#10;\begin{document}&#10;&#10;The derivative term ${d\over dx}T_{F}(x,x)$ gives large contribution in large $x_F$&#10;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226.097"/>
  <p:tag name="LATEXADDIN" val="\documentclass{article}\pagestyle{empty}&#10;\usepackage{color}&#10;\begin{document}&#10;\underline{Sign problem in Sivers} &#10;\end{document}&#10;"/>
  <p:tag name="IGUANATEXSIZE" val="20"/>
  <p:tag name="IGUANATEXCURSOR" val="11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195.351"/>
  <p:tag name="LATEXADDIN" val="\documentclass{article}&#10;\usepackage{color}&#10;\pagestyle{empty}&#10;\begin{document}&#10;&#10;X. Ji, J.-W. Qiu, W.Vogelsang and F. Yuan, PRD73(2006)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67.904"/>
  <p:tag name="LATEXADDIN" val="\documentclass{article}&#10;\usepackage{color}&#10;\pagestyle{empty}&#10;\begin{document}&#10;&#10;PLB638(2006)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901.012"/>
  <p:tag name="LATEXADDIN" val="\documentclass{article}&#10;\usepackage{amsmath}&#10;\pagestyle{empty}&#10;\begin{document}&#10;&#10;TMD and the collinear twist-3 are equivalent in intermediate $P_T$ region&#10;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209.599"/>
  <p:tag name="LATEXADDIN" val="\documentclass{article}&#10;\usepackage{color}&#10;\pagestyle{empty}&#10;\begin{document}&#10;&#10;\begin{eqnarray}&#10;\pi F_{FT}(x,x)=f_{1T}^{\perp(1)}(x)&#10;\nonumber&#10;\end{eqnarray}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44.1694"/>
  <p:tag name="LATEXADDIN" val="\documentclass{article}&#10;\usepackage{amsmath}&#10;\pagestyle{empty}&#10;\begin{document}&#10;&#10;QS-function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15.86"/>
  <p:tag name="LATEXADDIN" val="\documentclass{article}&#10;\usepackage{amsmath}&#10;\pagestyle{empty}&#10;\begin{document}&#10;&#10;$k_T$-moment of Sivers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15045</TotalTime>
  <Words>12</Words>
  <Application>Microsoft Office PowerPoint</Application>
  <PresentationFormat>On-screen Show (4:3)</PresentationFormat>
  <Paragraphs>12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Shinsuke Yoshida</dc:creator>
  <cp:lastModifiedBy>Shinsuke Yoshida</cp:lastModifiedBy>
  <cp:revision>805</cp:revision>
  <dcterms:created xsi:type="dcterms:W3CDTF">2018-05-19T20:51:18Z</dcterms:created>
  <dcterms:modified xsi:type="dcterms:W3CDTF">2024-11-12T04:09:29Z</dcterms:modified>
</cp:coreProperties>
</file>