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754" r:id="rId4"/>
    <p:sldId id="739" r:id="rId5"/>
    <p:sldId id="734" r:id="rId6"/>
    <p:sldId id="740" r:id="rId7"/>
    <p:sldId id="738" r:id="rId8"/>
    <p:sldId id="741" r:id="rId9"/>
    <p:sldId id="756" r:id="rId10"/>
    <p:sldId id="3920" r:id="rId11"/>
    <p:sldId id="3921" r:id="rId12"/>
    <p:sldId id="755" r:id="rId13"/>
    <p:sldId id="3922" r:id="rId14"/>
    <p:sldId id="3924" r:id="rId15"/>
    <p:sldId id="268" r:id="rId16"/>
    <p:sldId id="269" r:id="rId17"/>
    <p:sldId id="392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CBFA9-8137-6ADB-EBD8-184F6BD9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B610B3-4EE7-0246-9FFE-E1F10C391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CBFF8-7EB9-A7E9-FE6B-B40B8DEE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E33B37-58EC-A812-BEAF-91294064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12F9A9-A836-EABB-AAC3-65330C3F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724A3-9B77-06BF-8522-FE383382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989A6E-0A54-76EF-569D-1F43045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0F6CC2-5A7A-D04B-07EC-2228E7EA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E5632-CFFB-28AC-F3B7-8BB35C74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F887F-B281-CF6E-AAC4-1D9A76BF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6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DA48FA-554C-970A-F53F-FAC335D50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4EF2B-ACF8-AE52-E78A-D9166AE09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80C74E-0E20-F8CB-3A4D-A03DF094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41A1A1-8D56-D456-CC99-1B232EBA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12E3B5-56C3-EDC4-EA8C-AF3B9CB0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7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648CF-27CD-F02E-0295-903F4B31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4A4945-C336-4ACE-BE39-FA02043DD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4960B-795C-6EA9-1D37-09D0ECFA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BF91CC-FE91-12BE-B5AF-CAD5D0C9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FF57D0-07EA-7FD5-7687-2097C721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14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98267-CCB3-E7E7-C2D9-E49B2151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F034F6-A4CB-CFFD-5961-FA2126A4B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D446ED-A133-CA08-3449-6E8B9B18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D5DB7C-E592-82B4-0343-10694E9B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50E0E-A497-3F4C-C20C-C265627F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11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9A38B-E2A6-3143-32F4-C6E6DB2B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C1F59D-0D8B-AFAD-DE17-D17DC3746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E5EFEB-E622-B8CB-3FB8-A094410DD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EB70AB-A3BC-0871-5FE5-DACE2CE1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0AA774-213A-40CB-954F-AA646974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57174D-83ED-F022-16BE-8DC79899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00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93A27-A2A0-FB13-D875-7F8C5E4C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B8D6E5-0746-BBFA-E2EE-DDB991A42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A421AB-6675-E602-C46F-6B379DF67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F9D793-61B2-1782-1430-FCFC8A99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5D93A2-B21E-1DAC-3CD2-239F9027D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0D8856-F429-C647-70CA-23D90495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C61CA8-5A3A-4D04-C5F9-A5EBD0C3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548890-D940-BA73-003D-9794EC3B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9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24D23-8FB1-13D8-38D0-6829745D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ED5E6F-FE78-134F-E918-3253A353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FF0154-F33F-4009-C9BC-6DE640A6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506811-0E13-F311-01F1-6F921BD8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16AA8B-8D3D-D261-8645-5DF544A0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E48CFA-C15B-8C78-6C8A-6C2C6D80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ECC6F0-8246-04D5-E5C6-59BDC7B4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1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1D7D5-43A3-2FAC-A0E9-2F6E0C0E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AC2113-0F33-B68F-8114-00A7BFE3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5A24F4-A1AE-C23F-E1C7-9EB82D0C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C0F2D0-005F-B8F7-E6BF-DB8C9A95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8F5658-0757-E2A0-DD3D-0B8263D9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0A0E2-87FA-2037-711E-8DA81941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9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27262-30EB-51AE-AD7F-39C1014F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A7EB89-E287-178A-8DD7-BC21C1294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FA1CB2-7B4F-642D-E865-5619F2612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128733-A669-C812-D03B-EE92BF8F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2921D6-51E1-B89F-332B-44457202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689041-B9E7-C360-1174-D34B68F4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9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068D6E-D0C4-BCA5-E7CA-8716070A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FDEDA9-BC67-C09B-0802-9BA8ED1A1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2FAC0-04E8-039B-ECD6-EF36D34C2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C1DC-419E-495A-8E1D-6E1BCBD20704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090FD7-EE2E-A654-69B7-4D931444E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C6C2B0-ABC8-E334-6932-3144DFF57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C8F2-DD46-4F17-BC73-EF698CCE7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88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8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11E98-7D39-A226-6CB6-ECD5729E7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456"/>
            <a:ext cx="9144000" cy="2387600"/>
          </a:xfrm>
        </p:spPr>
        <p:txBody>
          <a:bodyPr/>
          <a:lstStyle/>
          <a:p>
            <a:r>
              <a:rPr lang="en-US" altLang="zh-CN" b="1" dirty="0"/>
              <a:t>Parton distribution function on Lattice QCD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800A8D-4752-2D2E-9CA1-3B532E85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009" y="3536653"/>
            <a:ext cx="9144000" cy="281125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CN" sz="4100" b="1" dirty="0"/>
              <a:t>               Peng Sun</a:t>
            </a:r>
          </a:p>
          <a:p>
            <a:endParaRPr lang="en-US" altLang="zh-CN" sz="4100" b="1" dirty="0"/>
          </a:p>
          <a:p>
            <a:endParaRPr lang="en-US" altLang="zh-CN" sz="4100" b="1" dirty="0"/>
          </a:p>
          <a:p>
            <a:pPr algn="l"/>
            <a:r>
              <a:rPr lang="en-US" altLang="zh-CN" sz="4100" b="1" dirty="0"/>
              <a:t>Institute of Modern Physics, </a:t>
            </a:r>
          </a:p>
          <a:p>
            <a:pPr algn="l"/>
            <a:r>
              <a:rPr lang="en-US" altLang="zh-CN" sz="4100" b="1" dirty="0"/>
              <a:t>Chinese Academy of Sciences</a:t>
            </a:r>
          </a:p>
          <a:p>
            <a:pPr algn="l"/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6B754B-BE36-A6BC-D2E9-F6E8405D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34" y="1"/>
            <a:ext cx="5045765" cy="9153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FC87E9-E07D-72E5-9230-2A538316EB4A}"/>
              </a:ext>
            </a:extLst>
          </p:cNvPr>
          <p:cNvSpPr txBox="1"/>
          <p:nvPr/>
        </p:nvSpPr>
        <p:spPr>
          <a:xfrm>
            <a:off x="0" y="5181"/>
            <a:ext cx="4840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The 12th Circum-Pan-Pacific Symposium on High Energy Spin Physics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9980F640-A2D2-139A-01B7-3F3E98D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F23EC7-2083-F4CA-95C9-78B777941DE9}"/>
              </a:ext>
            </a:extLst>
          </p:cNvPr>
          <p:cNvSpPr txBox="1"/>
          <p:nvPr/>
        </p:nvSpPr>
        <p:spPr>
          <a:xfrm>
            <a:off x="5608696" y="6347906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2024/11/12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6E8142C-79C0-5503-1EAC-62F0B0CA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868" y="3338224"/>
            <a:ext cx="2345332" cy="11132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FA918E2-6F82-2B06-700A-81100D7DCE8C}"/>
              </a:ext>
            </a:extLst>
          </p:cNvPr>
          <p:cNvSpPr txBox="1"/>
          <p:nvPr/>
        </p:nvSpPr>
        <p:spPr>
          <a:xfrm>
            <a:off x="6931190" y="5116256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Lattice Parton collaboration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6847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32">
            <a:extLst>
              <a:ext uri="{FF2B5EF4-FFF2-40B4-BE49-F238E27FC236}">
                <a16:creationId xmlns:a16="http://schemas.microsoft.com/office/drawing/2014/main" id="{36C48B0F-68DD-B6D1-A4A0-B01EA0DE4885}"/>
              </a:ext>
            </a:extLst>
          </p:cNvPr>
          <p:cNvSpPr txBox="1"/>
          <p:nvPr/>
        </p:nvSpPr>
        <p:spPr>
          <a:xfrm>
            <a:off x="1583013" y="81637"/>
            <a:ext cx="930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Pseudoscalar and vector meson LCDAs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818684-6AFD-EC53-8D33-038BAA09AF16}"/>
              </a:ext>
            </a:extLst>
          </p:cNvPr>
          <p:cNvGrpSpPr/>
          <p:nvPr/>
        </p:nvGrpSpPr>
        <p:grpSpPr>
          <a:xfrm>
            <a:off x="2068477" y="1025488"/>
            <a:ext cx="6463310" cy="4965983"/>
            <a:chOff x="1375993" y="1094485"/>
            <a:chExt cx="6657456" cy="5148138"/>
          </a:xfrm>
        </p:grpSpPr>
        <p:pic>
          <p:nvPicPr>
            <p:cNvPr id="3" name="图像" descr="图像">
              <a:extLst>
                <a:ext uri="{FF2B5EF4-FFF2-40B4-BE49-F238E27FC236}">
                  <a16:creationId xmlns:a16="http://schemas.microsoft.com/office/drawing/2014/main" id="{431E85A5-56FF-E0C0-E239-481DC44CA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5993" y="1094485"/>
              <a:ext cx="3323281" cy="2609260"/>
            </a:xfrm>
            <a:prstGeom prst="rect">
              <a:avLst/>
            </a:prstGeom>
            <a:ln w="3175">
              <a:miter lim="400000"/>
            </a:ln>
          </p:spPr>
        </p:pic>
        <p:pic>
          <p:nvPicPr>
            <p:cNvPr id="4" name="图像" descr="图像">
              <a:extLst>
                <a:ext uri="{FF2B5EF4-FFF2-40B4-BE49-F238E27FC236}">
                  <a16:creationId xmlns:a16="http://schemas.microsoft.com/office/drawing/2014/main" id="{96F1DC66-8B5D-7504-8998-1469F4566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612"/>
            <a:stretch/>
          </p:blipFill>
          <p:spPr>
            <a:xfrm>
              <a:off x="4791774" y="1094485"/>
              <a:ext cx="3236447" cy="2646754"/>
            </a:xfrm>
            <a:prstGeom prst="rect">
              <a:avLst/>
            </a:prstGeom>
            <a:ln w="3175">
              <a:miter lim="400000"/>
            </a:ln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54AFAAA-ADC3-951B-9965-5D43B85F7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5993" y="3662212"/>
              <a:ext cx="3236447" cy="2580411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C8BCA05-CCE8-0C26-0E0D-881539AC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7002" y="3637679"/>
              <a:ext cx="3236447" cy="26049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0BA200B-97CC-A951-36CE-3790F20332CC}"/>
                  </a:ext>
                </a:extLst>
              </p:cNvPr>
              <p:cNvSpPr txBox="1"/>
              <p:nvPr/>
            </p:nvSpPr>
            <p:spPr>
              <a:xfrm>
                <a:off x="574760" y="3578593"/>
                <a:ext cx="11575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latin typeface="Canela Text" pitchFamily="2" charset="0"/>
                  </a:rPr>
                  <a:t> LCDA</a:t>
                </a:r>
                <a:endParaRPr kumimoji="1" lang="zh-CN" altLang="en-US" sz="2000" dirty="0">
                  <a:solidFill>
                    <a:srgbClr val="0432FF"/>
                  </a:solidFill>
                  <a:latin typeface="Canela Text" pitchFamily="2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0BA200B-97CC-A951-36CE-3790F2033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0" y="3578593"/>
                <a:ext cx="1157561" cy="369332"/>
              </a:xfrm>
              <a:prstGeom prst="rect">
                <a:avLst/>
              </a:prstGeom>
              <a:blipFill>
                <a:blip r:embed="rId6"/>
                <a:stretch>
                  <a:fillRect l="-12105" t="-24590" b="-49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4BA477-9ACB-AFB6-63B6-22A74C6F27FB}"/>
                  </a:ext>
                </a:extLst>
              </p:cNvPr>
              <p:cNvSpPr txBox="1"/>
              <p:nvPr/>
            </p:nvSpPr>
            <p:spPr>
              <a:xfrm>
                <a:off x="546081" y="1381577"/>
                <a:ext cx="15283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latin typeface="Canela Text" pitchFamily="2" charset="0"/>
                  </a:rPr>
                  <a:t> LCDA</a:t>
                </a:r>
                <a:endParaRPr kumimoji="1" lang="zh-CN" altLang="en-US" sz="2000" dirty="0">
                  <a:latin typeface="Canela Text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4BA477-9ACB-AFB6-63B6-22A74C6F2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81" y="1381577"/>
                <a:ext cx="1528397" cy="369332"/>
              </a:xfrm>
              <a:prstGeom prst="rect">
                <a:avLst/>
              </a:prstGeom>
              <a:blipFill>
                <a:blip r:embed="rId7"/>
                <a:stretch>
                  <a:fillRect l="-7200" t="-26667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CCE9F2B-ACB1-EB7F-B4AD-3FF7B3074A9B}"/>
              </a:ext>
            </a:extLst>
          </p:cNvPr>
          <p:cNvSpPr txBox="1"/>
          <p:nvPr/>
        </p:nvSpPr>
        <p:spPr>
          <a:xfrm>
            <a:off x="3768441" y="6228608"/>
            <a:ext cx="6607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J.Hua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et.al. LPC PRL127. 062002(2021)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77C870B-E8D2-9481-B929-EADF30801756}"/>
              </a:ext>
            </a:extLst>
          </p:cNvPr>
          <p:cNvSpPr/>
          <p:nvPr/>
        </p:nvSpPr>
        <p:spPr>
          <a:xfrm>
            <a:off x="8478896" y="1212387"/>
            <a:ext cx="3700140" cy="45318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AE888D-63E6-8BEE-A3BF-78548A56B824}"/>
                  </a:ext>
                </a:extLst>
              </p:cNvPr>
              <p:cNvSpPr txBox="1"/>
              <p:nvPr/>
            </p:nvSpPr>
            <p:spPr>
              <a:xfrm>
                <a:off x="8478896" y="1313098"/>
                <a:ext cx="3793523" cy="364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lattice spacings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：</a:t>
                </a:r>
                <a:endPara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  <a:sym typeface="Wingdings" pitchFamily="2" charset="2"/>
                </a:endParaRPr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  (0.12,0.09,0.06)</a:t>
                </a:r>
                <a:r>
                  <a:rPr kumimoji="1" lang="en-US" altLang="zh-CN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fm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,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  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largest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volume(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96</a:t>
                </a:r>
                <a:r>
                  <a:rPr lang="en-US" altLang="zh-CN" sz="20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×192</a:t>
                </a: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)</a:t>
                </a:r>
                <a:endPara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 momentum</a:t>
                </a:r>
                <a:r>
                  <a:rPr kumimoji="1"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：</a:t>
                </a:r>
                <a:endPara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(1.29, 1.72, 2.15)GeV</a:t>
                </a:r>
              </a:p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mass: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:0.89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:1.02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Hybrid scheme (based on RI/MOM</a:t>
                </a:r>
                <a:r>
                  <a:rPr kumimoji="1" lang="en-US" altLang="zh-CN" sz="2133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)</a:t>
                </a:r>
                <a:endParaRPr kumimoji="1" lang="en-US" altLang="zh-CN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BAE888D-63E6-8BEE-A3BF-78548A56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896" y="1313098"/>
                <a:ext cx="3793523" cy="3640164"/>
              </a:xfrm>
              <a:prstGeom prst="rect">
                <a:avLst/>
              </a:prstGeom>
              <a:blipFill>
                <a:blip r:embed="rId10"/>
                <a:stretch>
                  <a:fillRect l="-1333" t="-347" b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C6F0B3A0-C225-CED5-5E06-47706409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660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24A8B5F8-3C2B-A51C-91A1-480030491D91}"/>
              </a:ext>
            </a:extLst>
          </p:cNvPr>
          <p:cNvCxnSpPr>
            <a:cxnSpLocks/>
          </p:cNvCxnSpPr>
          <p:nvPr/>
        </p:nvCxnSpPr>
        <p:spPr>
          <a:xfrm>
            <a:off x="1060315" y="624938"/>
            <a:ext cx="11121957" cy="0"/>
          </a:xfrm>
          <a:prstGeom prst="line">
            <a:avLst/>
          </a:prstGeom>
          <a:ln w="130175" cmpd="thickThin">
            <a:solidFill>
              <a:srgbClr val="D4E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32">
            <a:extLst>
              <a:ext uri="{FF2B5EF4-FFF2-40B4-BE49-F238E27FC236}">
                <a16:creationId xmlns:a16="http://schemas.microsoft.com/office/drawing/2014/main" id="{36C48B0F-68DD-B6D1-A4A0-B01EA0DE4885}"/>
              </a:ext>
            </a:extLst>
          </p:cNvPr>
          <p:cNvSpPr txBox="1"/>
          <p:nvPr/>
        </p:nvSpPr>
        <p:spPr>
          <a:xfrm>
            <a:off x="1583013" y="81637"/>
            <a:ext cx="930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Pseudoscalar and vector meson LCDAs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E02E570-39BC-388A-B31A-CE971E2844DC}"/>
                  </a:ext>
                </a:extLst>
              </p:cNvPr>
              <p:cNvSpPr txBox="1"/>
              <p:nvPr/>
            </p:nvSpPr>
            <p:spPr>
              <a:xfrm>
                <a:off x="1362702" y="1229292"/>
                <a:ext cx="15283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latin typeface="Canela Text" pitchFamily="2" charset="0"/>
                  </a:rPr>
                  <a:t> LCDA:</a:t>
                </a:r>
                <a:endParaRPr kumimoji="1" lang="zh-CN" altLang="en-US" sz="2000" dirty="0">
                  <a:solidFill>
                    <a:srgbClr val="0432FF"/>
                  </a:solidFill>
                  <a:latin typeface="Canela Text" pitchFamily="2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E02E570-39BC-388A-B31A-CE971E284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02" y="1229292"/>
                <a:ext cx="1528397" cy="369332"/>
              </a:xfrm>
              <a:prstGeom prst="rect">
                <a:avLst/>
              </a:prstGeom>
              <a:blipFill>
                <a:blip r:embed="rId4"/>
                <a:stretch>
                  <a:fillRect l="-4959" t="-23333" b="-4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ABA14B-C312-C952-B0B9-F920886A5FB2}"/>
                  </a:ext>
                </a:extLst>
              </p:cNvPr>
              <p:cNvSpPr txBox="1"/>
              <p:nvPr/>
            </p:nvSpPr>
            <p:spPr>
              <a:xfrm>
                <a:off x="5160056" y="1218613"/>
                <a:ext cx="15283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latin typeface="Canela Text" pitchFamily="2" charset="0"/>
                  </a:rPr>
                  <a:t> LCDA:</a:t>
                </a:r>
                <a:endParaRPr kumimoji="1" lang="zh-CN" altLang="en-US" sz="2000" dirty="0">
                  <a:solidFill>
                    <a:srgbClr val="0432FF"/>
                  </a:solidFill>
                  <a:latin typeface="Canela Text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ABA14B-C312-C952-B0B9-F920886A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56" y="1218613"/>
                <a:ext cx="1528397" cy="369332"/>
              </a:xfrm>
              <a:prstGeom prst="rect">
                <a:avLst/>
              </a:prstGeom>
              <a:blipFill>
                <a:blip r:embed="rId5"/>
                <a:stretch>
                  <a:fillRect l="-7438" t="-27586" b="-48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A2A14E7-EFFB-C48B-2576-45D295A61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930" y="1669536"/>
            <a:ext cx="3726980" cy="3459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7D3081-620F-9874-C946-18242CAC2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04" y="1677330"/>
            <a:ext cx="3799874" cy="34594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3B53E6E-9759-DC9A-E253-D46D945A50A2}"/>
              </a:ext>
            </a:extLst>
          </p:cNvPr>
          <p:cNvSpPr txBox="1"/>
          <p:nvPr/>
        </p:nvSpPr>
        <p:spPr>
          <a:xfrm>
            <a:off x="2584078" y="5208305"/>
            <a:ext cx="4765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J.Hua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et.al. LPC PRL129. 132001(2022)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C76443-148B-2BE2-BBAF-C6D4C40C917D}"/>
              </a:ext>
            </a:extLst>
          </p:cNvPr>
          <p:cNvSpPr/>
          <p:nvPr/>
        </p:nvSpPr>
        <p:spPr>
          <a:xfrm>
            <a:off x="8382398" y="1249877"/>
            <a:ext cx="3799874" cy="4463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A64D09-287F-24AD-0B2A-30091D97C409}"/>
                  </a:ext>
                </a:extLst>
              </p:cNvPr>
              <p:cNvSpPr txBox="1"/>
              <p:nvPr/>
            </p:nvSpPr>
            <p:spPr>
              <a:xfrm>
                <a:off x="8482130" y="1371690"/>
                <a:ext cx="3793523" cy="364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</a:t>
                </a:r>
                <a:r>
                  <a:rPr kumimoji="1"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</a:t>
                </a: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lattice spacings</a:t>
                </a:r>
                <a:r>
                  <a:rPr kumimoji="1"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：</a:t>
                </a:r>
                <a:endParaRPr kumimoji="1"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  <a:sym typeface="Wingdings" pitchFamily="2" charset="2"/>
                </a:endParaRPr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  (0.12,0.09,0.06)</a:t>
                </a:r>
                <a:r>
                  <a:rPr kumimoji="1" lang="en-US" altLang="zh-CN" sz="2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fm</a:t>
                </a: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,</a:t>
                </a:r>
                <a:r>
                  <a:rPr kumimoji="1"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</a:t>
                </a: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kumimoji="1"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  </a:t>
                </a: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largest</a:t>
                </a:r>
                <a:r>
                  <a:rPr kumimoji="1"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 </a:t>
                </a: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volume(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96</a:t>
                </a:r>
                <a:r>
                  <a:rPr lang="en-US" altLang="zh-CN" sz="20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</a:t>
                </a:r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×192</a:t>
                </a: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Wingdings" pitchFamily="2" charset="2"/>
                  </a:rPr>
                  <a:t>)</a:t>
                </a:r>
                <a:endParaRPr kumimoji="1"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 momentum</a:t>
                </a:r>
                <a:r>
                  <a:rPr kumimoji="1"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：</a:t>
                </a:r>
                <a:endParaRPr kumimoji="1"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   (1.29, 1.72, 2.15)GeV</a:t>
                </a:r>
              </a:p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mass: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2000" b="1" dirty="0"/>
                  <a:t>      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:0.13</m:t>
                    </m:r>
                    <m:r>
                      <m:rPr>
                        <m:sty m:val="p"/>
                      </m:rPr>
                      <a:rPr lang="en-US" altLang="zh-CN" sz="2000" b="0" i="1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:0</m:t>
                    </m:r>
                    <m:r>
                      <a:rPr lang="en-US" altLang="zh-CN" sz="2000" b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49</m:t>
                    </m:r>
                    <m:r>
                      <m:rPr>
                        <m:sty m:val="p"/>
                      </m:rPr>
                      <a:rPr lang="en-US" altLang="zh-CN" sz="2000" b="0" i="1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380990" indent="-38099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Hybrid scheme(Self renormalization)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A64D09-287F-24AD-0B2A-30091D97C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130" y="1371690"/>
                <a:ext cx="3793523" cy="3640164"/>
              </a:xfrm>
              <a:prstGeom prst="rect">
                <a:avLst/>
              </a:prstGeom>
              <a:blipFill>
                <a:blip r:embed="rId8"/>
                <a:stretch>
                  <a:fillRect l="-1333" t="-348" b="-1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71;p32">
            <a:extLst>
              <a:ext uri="{FF2B5EF4-FFF2-40B4-BE49-F238E27FC236}">
                <a16:creationId xmlns:a16="http://schemas.microsoft.com/office/drawing/2014/main" id="{DCE00A64-038E-3132-6994-45BBA25F5AEC}"/>
              </a:ext>
            </a:extLst>
          </p:cNvPr>
          <p:cNvSpPr txBox="1"/>
          <p:nvPr/>
        </p:nvSpPr>
        <p:spPr>
          <a:xfrm>
            <a:off x="884904" y="5736133"/>
            <a:ext cx="87742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35464">
              <a:lnSpc>
                <a:spcPct val="130000"/>
              </a:lnSpc>
              <a:buSzPts val="2000"/>
            </a:pPr>
            <a:r>
              <a:rPr lang="en-US" altLang="zh-CN" sz="2000" b="1" dirty="0">
                <a:solidFill>
                  <a:srgbClr val="FF0000"/>
                </a:solidFill>
              </a:rPr>
              <a:t>There are uncontrolled systematic uncertainty in the endpoint region</a:t>
            </a: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2C1954C5-BE9E-2D08-4F88-923507BB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63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8569BB-89C7-3F83-3BDF-D0E3FAA7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06" y="793719"/>
            <a:ext cx="4321590" cy="28600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B1E4BC-D1AD-99F6-8BDD-CA5A0756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5" y="3429001"/>
            <a:ext cx="5052836" cy="283423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24E7B13A-CB8B-E148-74C1-D9A886055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06" y="105949"/>
            <a:ext cx="946012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Soft Factor on Lattice QCD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97EE11F-8247-98B1-E024-DBCB29B0A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173" y="3501919"/>
            <a:ext cx="4573839" cy="27517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8CD2B6-FE2A-CD08-2E7F-86EBFEDA8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934" y="673652"/>
            <a:ext cx="4822318" cy="2828267"/>
          </a:xfrm>
          <a:prstGeom prst="rect">
            <a:avLst/>
          </a:prstGeom>
        </p:spPr>
      </p:pic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C9AA082F-685E-3EE8-13A9-C7EBC549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E2F055-52EB-5A42-DF30-D7D87D56EB0C}"/>
              </a:ext>
            </a:extLst>
          </p:cNvPr>
          <p:cNvSpPr txBox="1"/>
          <p:nvPr/>
        </p:nvSpPr>
        <p:spPr>
          <a:xfrm>
            <a:off x="693254" y="638271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rgbClr val="5E5E5E"/>
                </a:solidFill>
                <a:effectLst/>
                <a:latin typeface="HelveticaNeue"/>
              </a:rPr>
              <a:t>Q.-A. Zhang. et.al., LPC, PRL125(2020)192001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7BAB0E-E2EC-9145-128C-CAE79EB914CC}"/>
              </a:ext>
            </a:extLst>
          </p:cNvPr>
          <p:cNvSpPr txBox="1"/>
          <p:nvPr/>
        </p:nvSpPr>
        <p:spPr>
          <a:xfrm>
            <a:off x="6555685" y="635214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rgbClr val="5E5E5E"/>
                </a:solidFill>
                <a:effectLst/>
                <a:latin typeface="HelveticaNeue"/>
              </a:rPr>
              <a:t>M.H. Chu. et.al., LPC, </a:t>
            </a:r>
            <a:r>
              <a:rPr lang="en-US" altLang="zh-CN" sz="1800" b="0" dirty="0">
                <a:solidFill>
                  <a:srgbClr val="5E5E5E"/>
                </a:solidFill>
                <a:effectLst/>
                <a:latin typeface="HelveticaNeue-Italic"/>
              </a:rPr>
              <a:t>JHEP</a:t>
            </a:r>
            <a:r>
              <a:rPr lang="en-US" altLang="zh-CN" sz="1800" b="0" dirty="0">
                <a:solidFill>
                  <a:srgbClr val="5E5E5E"/>
                </a:solidFill>
                <a:effectLst/>
                <a:latin typeface="HelveticaNeue"/>
              </a:rPr>
              <a:t> 08 (2023) 172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56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DC2E8A-9676-184F-D038-9E93E30D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6" y="870447"/>
            <a:ext cx="11241167" cy="48491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E245A26-CFFE-27A6-1C53-8CDEF034CABF}"/>
              </a:ext>
            </a:extLst>
          </p:cNvPr>
          <p:cNvSpPr/>
          <p:nvPr/>
        </p:nvSpPr>
        <p:spPr>
          <a:xfrm>
            <a:off x="10591114" y="4622515"/>
            <a:ext cx="1621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Bury, JHEP2022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05F767-2C35-9F29-46C2-1FA1EAD514D5}"/>
              </a:ext>
            </a:extLst>
          </p:cNvPr>
          <p:cNvSpPr/>
          <p:nvPr/>
        </p:nvSpPr>
        <p:spPr>
          <a:xfrm>
            <a:off x="10269291" y="5157444"/>
            <a:ext cx="1929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Scimemi</a:t>
            </a:r>
            <a:r>
              <a:rPr lang="en-US" altLang="zh-CN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JHEP2020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E2439E-D04E-E252-8953-36C252F8CBD3}"/>
              </a:ext>
            </a:extLst>
          </p:cNvPr>
          <p:cNvSpPr/>
          <p:nvPr/>
        </p:nvSpPr>
        <p:spPr>
          <a:xfrm>
            <a:off x="10156922" y="4866430"/>
            <a:ext cx="2008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Bacchetta</a:t>
            </a:r>
            <a:r>
              <a:rPr lang="en-US" altLang="zh-CN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JHEP2022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7D82D7-A46E-76A6-2494-CBF088CA02CB}"/>
              </a:ext>
            </a:extLst>
          </p:cNvPr>
          <p:cNvSpPr/>
          <p:nvPr/>
        </p:nvSpPr>
        <p:spPr>
          <a:xfrm>
            <a:off x="10125593" y="5466462"/>
            <a:ext cx="2056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Bacchetta</a:t>
            </a:r>
            <a:r>
              <a:rPr lang="en-US" altLang="zh-CN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JHEP2019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0237CA-C53F-3B3F-FC42-1C81A5B7AE90}"/>
              </a:ext>
            </a:extLst>
          </p:cNvPr>
          <p:cNvSpPr/>
          <p:nvPr/>
        </p:nvSpPr>
        <p:spPr>
          <a:xfrm>
            <a:off x="10542704" y="4333886"/>
            <a:ext cx="1690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Moos, JHEP2024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3BE99F4-3E03-2DD7-CCAF-C6045739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06" y="105949"/>
            <a:ext cx="946012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Unpolarized TMD PDF  on Lattice QCD </a:t>
            </a:r>
          </a:p>
        </p:txBody>
      </p:sp>
      <p:sp>
        <p:nvSpPr>
          <p:cNvPr id="9" name="灯片编号占位符 2">
            <a:extLst>
              <a:ext uri="{FF2B5EF4-FFF2-40B4-BE49-F238E27FC236}">
                <a16:creationId xmlns:a16="http://schemas.microsoft.com/office/drawing/2014/main" id="{40A34248-8368-5808-2CEE-91D42BDF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4DC431-86E6-813A-9E81-3A7FC9FC4D90}"/>
              </a:ext>
            </a:extLst>
          </p:cNvPr>
          <p:cNvSpPr txBox="1"/>
          <p:nvPr/>
        </p:nvSpPr>
        <p:spPr>
          <a:xfrm>
            <a:off x="2944709" y="6086244"/>
            <a:ext cx="611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rgbClr val="5E5E5E"/>
                </a:solidFill>
                <a:effectLst/>
                <a:latin typeface="HelveticaNeue"/>
              </a:rPr>
              <a:t>J.S. He. et.al., LPC, PRD109(2024)114513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4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CEF87BC-2640-F20E-AF4E-4878F3100104}"/>
                  </a:ext>
                </a:extLst>
              </p:cNvPr>
              <p:cNvSpPr txBox="1"/>
              <p:nvPr/>
            </p:nvSpPr>
            <p:spPr>
              <a:xfrm>
                <a:off x="666799" y="1561545"/>
                <a:ext cx="9302148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-dependence of lattice and phenomenological results: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CEF87BC-2640-F20E-AF4E-4878F3100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9" y="1561545"/>
                <a:ext cx="9302148" cy="579967"/>
              </a:xfrm>
              <a:prstGeom prst="rect">
                <a:avLst/>
              </a:prstGeom>
              <a:blipFill>
                <a:blip r:embed="rId2"/>
                <a:stretch>
                  <a:fillRect l="-983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FB1DF8B-2285-F4E6-C119-1D41F82C7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562226"/>
            <a:ext cx="11176000" cy="3040528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CA3E0C2C-8CC5-AED3-CD3F-98236608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06" y="105949"/>
            <a:ext cx="946012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Unpolarized TMD PDF  on Lattice QCD </a:t>
            </a:r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343B363F-67F6-E634-6DF0-BD201370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6D6C8D-9EA1-EBD6-6974-9A7FF740981D}"/>
              </a:ext>
            </a:extLst>
          </p:cNvPr>
          <p:cNvSpPr txBox="1"/>
          <p:nvPr/>
        </p:nvSpPr>
        <p:spPr>
          <a:xfrm>
            <a:off x="2944709" y="6086244"/>
            <a:ext cx="611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rgbClr val="5E5E5E"/>
                </a:solidFill>
                <a:effectLst/>
                <a:latin typeface="HelveticaNeue"/>
              </a:rPr>
              <a:t>J.S. He. et.al., LPC, PRD109(2024)114513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33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810917" y="3585928"/>
            <a:ext cx="10985500" cy="2803517"/>
            <a:chOff x="0" y="0"/>
            <a:chExt cx="21971000" cy="5607033"/>
          </a:xfrm>
        </p:grpSpPr>
        <p:pic>
          <p:nvPicPr>
            <p:cNvPr id="580" name="picture 5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9895"/>
              <a:ext cx="21971000" cy="5597137"/>
            </a:xfrm>
            <a:prstGeom prst="rect">
              <a:avLst/>
            </a:prstGeom>
          </p:spPr>
        </p:pic>
        <p:sp>
          <p:nvSpPr>
            <p:cNvPr id="582" name="textbox 582"/>
            <p:cNvSpPr/>
            <p:nvPr/>
          </p:nvSpPr>
          <p:spPr>
            <a:xfrm>
              <a:off x="-12700" y="-12700"/>
              <a:ext cx="21996400" cy="566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3431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6985" eaLnBrk="0">
                <a:lnSpc>
                  <a:spcPct val="88000"/>
                </a:lnSpc>
              </a:pPr>
              <a:r>
                <a:rPr sz="1200" i="1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</a:t>
              </a:r>
              <a:r>
                <a:rPr lang="el-GR" sz="1300" i="1" kern="0" spc="-15" baseline="-22037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π</a:t>
              </a:r>
              <a:r>
                <a:rPr sz="800" i="1" kern="0" spc="15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= 290</a:t>
              </a:r>
              <a:r>
                <a:rPr sz="1200" kern="0" spc="8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MeV, </a:t>
              </a:r>
              <a:r>
                <a:rPr sz="1200" i="1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</a:t>
              </a:r>
              <a:r>
                <a:rPr sz="1200" i="1" kern="0" spc="100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= 3.3</a:t>
              </a:r>
              <a:r>
                <a:rPr sz="1200" kern="0" spc="90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 err="1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fm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                               </a:t>
              </a:r>
              <a:r>
                <a:rPr sz="1200" i="1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</a:t>
              </a:r>
              <a:r>
                <a:rPr lang="el-GR" sz="1300" i="1" kern="0" spc="-15" baseline="-22037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π</a:t>
              </a:r>
              <a:r>
                <a:rPr sz="800" i="1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= 290</a:t>
              </a:r>
              <a:r>
                <a:rPr sz="1200" kern="0" spc="80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MeV, </a:t>
              </a:r>
              <a:r>
                <a:rPr sz="1200" i="1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</a:t>
              </a:r>
              <a:r>
                <a:rPr sz="1200" i="1" kern="0" spc="10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= 2.5</a:t>
              </a:r>
              <a:r>
                <a:rPr sz="1200" kern="0" spc="90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 err="1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fm</a:t>
              </a:r>
              <a:r>
                <a:rPr sz="1200" kern="0" spc="-15" dirty="0">
                  <a:solidFill>
                    <a:srgbClr val="00A2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                                       </a:t>
              </a:r>
              <a:r>
                <a:rPr sz="1200" i="1" kern="0" spc="-15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</a:t>
              </a:r>
              <a:r>
                <a:rPr lang="el-GR" sz="1300" i="1" kern="0" spc="-15" baseline="-22037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π</a:t>
              </a:r>
              <a:r>
                <a:rPr sz="800" i="1" kern="0" spc="-15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</a:t>
              </a:r>
              <a:r>
                <a:rPr sz="1200" kern="0" spc="-15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= 900</a:t>
              </a:r>
              <a:r>
                <a:rPr sz="1200" kern="0" spc="80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15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MeV,</a:t>
              </a:r>
              <a:r>
                <a:rPr sz="1200" kern="0" spc="-20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i="1" kern="0" spc="-20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</a:t>
              </a:r>
              <a:r>
                <a:rPr sz="1200" i="1" kern="0" spc="100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20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=</a:t>
              </a:r>
              <a:r>
                <a:rPr sz="1200" kern="0" spc="35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20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2.5</a:t>
              </a:r>
              <a:r>
                <a:rPr sz="1200" kern="0" spc="95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200" kern="0" spc="-20" dirty="0">
                  <a:solidFill>
                    <a:srgbClr val="EE220C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fm</a:t>
              </a:r>
              <a:endParaRPr sz="12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586" name="picture 5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22044" y="974975"/>
            <a:ext cx="3732180" cy="2783938"/>
          </a:xfrm>
          <a:prstGeom prst="rect">
            <a:avLst/>
          </a:prstGeom>
        </p:spPr>
      </p:pic>
      <p:sp>
        <p:nvSpPr>
          <p:cNvPr id="2" name="textbox 596">
            <a:extLst>
              <a:ext uri="{FF2B5EF4-FFF2-40B4-BE49-F238E27FC236}">
                <a16:creationId xmlns:a16="http://schemas.microsoft.com/office/drawing/2014/main" id="{226AB5DF-71D8-161B-797A-A038A6F212C5}"/>
              </a:ext>
            </a:extLst>
          </p:cNvPr>
          <p:cNvSpPr/>
          <p:nvPr/>
        </p:nvSpPr>
        <p:spPr>
          <a:xfrm>
            <a:off x="810917" y="315445"/>
            <a:ext cx="10912793" cy="95091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6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350" eaLnBrk="0">
              <a:lnSpc>
                <a:spcPct val="77000"/>
              </a:lnSpc>
            </a:pPr>
            <a:r>
              <a:rPr sz="4000" b="1" kern="0" spc="-10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Dibaryon PDF</a:t>
            </a:r>
            <a:r>
              <a:rPr lang="en-US" sz="4000" b="1" kern="0" spc="-10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sz="4000" b="1" kern="0" spc="-1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on the</a:t>
            </a:r>
            <a:r>
              <a:rPr sz="4000" b="1" kern="0" spc="15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sz="4000" b="1" kern="0" spc="-1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latt</a:t>
            </a:r>
            <a:r>
              <a:rPr sz="4000" b="1" kern="0" spc="-1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ice</a:t>
            </a:r>
            <a:endParaRPr sz="40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3055E7-CBA4-D614-76AF-B6D36860F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886" y="748882"/>
            <a:ext cx="3732181" cy="2680118"/>
          </a:xfrm>
          <a:prstGeom prst="rect">
            <a:avLst/>
          </a:prstGeom>
        </p:spPr>
      </p:pic>
      <p:sp>
        <p:nvSpPr>
          <p:cNvPr id="8" name="灯片编号占位符 2">
            <a:extLst>
              <a:ext uri="{FF2B5EF4-FFF2-40B4-BE49-F238E27FC236}">
                <a16:creationId xmlns:a16="http://schemas.microsoft.com/office/drawing/2014/main" id="{63F1F4B4-E555-1F55-CC21-C758DD1862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4C1E9FD-EF62-4E50-B8BC-74B20B6A0F1F}" type="slidenum">
              <a:rPr lang="zh-CN" altLang="en-US" sz="1200" smtClean="0"/>
              <a:pPr algn="r"/>
              <a:t>15</a:t>
            </a:fld>
            <a:endParaRPr lang="zh-CN" altLang="en-US" sz="1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5FDC84-1AB3-A1FA-6E99-556C6BB3594C}"/>
              </a:ext>
            </a:extLst>
          </p:cNvPr>
          <p:cNvSpPr txBox="1"/>
          <p:nvPr/>
        </p:nvSpPr>
        <p:spPr>
          <a:xfrm>
            <a:off x="8453990" y="1768564"/>
            <a:ext cx="6086958" cy="64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11000"/>
              </a:lnSpc>
              <a:tabLst/>
            </a:pPr>
            <a:endParaRPr lang="de-DE" altLang="zh-CN" sz="1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355"/>
              </a:lnSpc>
              <a:tabLst/>
            </a:pPr>
            <a:endParaRPr lang="de-DE" altLang="zh-CN" sz="1800" dirty="0">
              <a:latin typeface="Arial"/>
              <a:ea typeface="Arial"/>
              <a:cs typeface="Arial"/>
            </a:endParaRPr>
          </a:p>
          <a:p>
            <a:pPr marL="82550" algn="l" rtl="0" eaLnBrk="0">
              <a:lnSpc>
                <a:spcPct val="81000"/>
              </a:lnSpc>
              <a:tabLst/>
            </a:pPr>
            <a:r>
              <a:rPr lang="de-DE" altLang="zh-CN" sz="1800" kern="0" spc="-10" dirty="0">
                <a:solidFill>
                  <a:srgbClr val="5E5E5E">
                    <a:alpha val="100000"/>
                  </a:srgbClr>
                </a:solidFill>
                <a:latin typeface="Arial"/>
                <a:ea typeface="Arial"/>
                <a:cs typeface="Arial"/>
              </a:rPr>
              <a:t>C. Chen, et.al.</a:t>
            </a:r>
            <a:r>
              <a:rPr lang="de-DE" altLang="zh-CN" sz="1800" kern="0" spc="-20" dirty="0">
                <a:solidFill>
                  <a:srgbClr val="5E5E5E">
                    <a:alpha val="100000"/>
                  </a:srgbClr>
                </a:solidFill>
                <a:latin typeface="Arial"/>
                <a:ea typeface="Arial"/>
                <a:cs typeface="Arial"/>
              </a:rPr>
              <a:t>,LPC 2408.12819</a:t>
            </a:r>
            <a:endParaRPr lang="de-DE" altLang="zh-CN" sz="1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picture 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75100" y="1870425"/>
            <a:ext cx="4812977" cy="2821583"/>
          </a:xfrm>
          <a:prstGeom prst="rect">
            <a:avLst/>
          </a:prstGeom>
        </p:spPr>
      </p:pic>
      <p:sp>
        <p:nvSpPr>
          <p:cNvPr id="594" name="textbox 594"/>
          <p:cNvSpPr/>
          <p:nvPr/>
        </p:nvSpPr>
        <p:spPr>
          <a:xfrm>
            <a:off x="3816626" y="5009140"/>
            <a:ext cx="7993624" cy="138398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4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350" eaLnBrk="0">
              <a:lnSpc>
                <a:spcPct val="81000"/>
              </a:lnSpc>
            </a:pP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After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we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take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ratio</a:t>
            </a:r>
            <a:r>
              <a:rPr sz="2000" kern="0" spc="20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i="1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2600" i="1" kern="0" baseline="-23039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(2</a:t>
            </a:r>
            <a:r>
              <a:rPr sz="2400" i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)/(2</a:t>
            </a:r>
            <a:r>
              <a:rPr sz="2400" i="1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2600" i="1" kern="0" baseline="-23039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2400" i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2400" kern="0" spc="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2000" kern="0" spc="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sz="2000" dirty="0">
              <a:latin typeface="Arial"/>
              <a:ea typeface="Arial"/>
              <a:cs typeface="Arial"/>
            </a:endParaRPr>
          </a:p>
          <a:p>
            <a:pPr marL="20955" eaLnBrk="0">
              <a:lnSpc>
                <a:spcPct val="84000"/>
              </a:lnSpc>
              <a:spcBef>
                <a:spcPts val="69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Deviation from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still tiny with </a:t>
            </a:r>
            <a:r>
              <a:rPr sz="2400" i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lang="el-GR" sz="2600" i="1" kern="0" spc="-10" baseline="-23039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π</a:t>
            </a:r>
            <a:r>
              <a:rPr sz="1650" i="1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~ 900</a:t>
            </a:r>
            <a:r>
              <a:rPr sz="2400" kern="0" spc="16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MeV</a:t>
            </a:r>
            <a:r>
              <a:rPr sz="2000" kern="0" spc="-1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;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marL="20955" eaLnBrk="0">
              <a:lnSpc>
                <a:spcPct val="84000"/>
              </a:lnSpc>
              <a:spcBef>
                <a:spcPts val="690"/>
              </a:spcBef>
            </a:pP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But</a:t>
            </a:r>
            <a:r>
              <a:rPr lang="en-US" sz="2000" kern="0" spc="12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much</a:t>
            </a:r>
            <a:r>
              <a:rPr lang="en-US" sz="20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more</a:t>
            </a:r>
            <a:r>
              <a:rPr lang="en-US" sz="2000" kern="0" spc="13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larger at </a:t>
            </a:r>
            <a:r>
              <a:rPr lang="en-US" sz="2400" i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lang="en-US" sz="2600" i="1" kern="0" spc="-20" baseline="-240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π</a:t>
            </a:r>
            <a:r>
              <a:rPr lang="en-US" sz="1650" i="1" kern="0" spc="27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~ 290</a:t>
            </a:r>
            <a:r>
              <a:rPr lang="en-US" sz="2400" kern="0" spc="16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MeV </a:t>
            </a: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sz="20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large</a:t>
            </a:r>
            <a:r>
              <a:rPr lang="en-US" sz="2000" kern="0" spc="12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unc</a:t>
            </a:r>
            <a:r>
              <a:rPr lang="en-US" sz="2000" kern="0" spc="-2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ertainty,</a:t>
            </a:r>
            <a:endParaRPr lang="en-US" sz="2000" dirty="0">
              <a:latin typeface="Arial"/>
              <a:ea typeface="Arial"/>
              <a:cs typeface="Arial"/>
            </a:endParaRPr>
          </a:p>
          <a:p>
            <a:pPr marL="159385" eaLnBrk="0">
              <a:lnSpc>
                <a:spcPts val="2481"/>
              </a:lnSpc>
            </a:pP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show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similar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tendency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2000" kern="0" spc="7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experiment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596" name="textbox 596"/>
          <p:cNvSpPr/>
          <p:nvPr/>
        </p:nvSpPr>
        <p:spPr>
          <a:xfrm>
            <a:off x="659543" y="694689"/>
            <a:ext cx="10912793" cy="95091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6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350" eaLnBrk="0">
              <a:lnSpc>
                <a:spcPct val="77000"/>
              </a:lnSpc>
            </a:pPr>
            <a:r>
              <a:rPr sz="4000" b="1" kern="0" spc="-10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Dibaryon PDF</a:t>
            </a:r>
            <a:r>
              <a:rPr lang="en-US" sz="4000" b="1" kern="0" spc="-10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sz="4000" b="1" kern="0" spc="-1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on the</a:t>
            </a:r>
            <a:r>
              <a:rPr sz="4000" b="1" kern="0" spc="15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sz="4000" b="1" kern="0" spc="-1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latt</a:t>
            </a:r>
            <a:r>
              <a:rPr sz="4000" b="1" kern="0" spc="-15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ice</a:t>
            </a:r>
            <a:endParaRPr sz="40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98" name="picture 5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627" y="1819502"/>
            <a:ext cx="3276876" cy="2465689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61008" y="1916859"/>
            <a:ext cx="3276876" cy="2427316"/>
          </a:xfrm>
          <a:prstGeom prst="rect">
            <a:avLst/>
          </a:prstGeom>
        </p:spPr>
      </p:pic>
      <p:pic>
        <p:nvPicPr>
          <p:cNvPr id="602" name="picture 6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627" y="4546786"/>
            <a:ext cx="3276876" cy="2311214"/>
          </a:xfrm>
          <a:prstGeom prst="rect">
            <a:avLst/>
          </a:prstGeom>
        </p:spPr>
      </p:pic>
      <p:sp>
        <p:nvSpPr>
          <p:cNvPr id="606" name="textbox 606"/>
          <p:cNvSpPr/>
          <p:nvPr/>
        </p:nvSpPr>
        <p:spPr>
          <a:xfrm>
            <a:off x="4333062" y="1734181"/>
            <a:ext cx="2002424" cy="18267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4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350" eaLnBrk="0">
              <a:lnSpc>
                <a:spcPct val="87000"/>
              </a:lnSpc>
            </a:pPr>
            <a:r>
              <a:rPr sz="1200" i="1" kern="0" spc="-2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lang="el-GR" altLang="zh-CN" sz="1300" i="1" kern="0" spc="-20" baseline="-22037" dirty="0">
                <a:solidFill>
                  <a:srgbClr val="EE220C">
                    <a:alpha val="100000"/>
                  </a:srgbClr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Arial"/>
              </a:rPr>
              <a:t>π</a:t>
            </a:r>
            <a:r>
              <a:rPr sz="800" i="1" kern="0" spc="185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= 900</a:t>
            </a:r>
            <a:r>
              <a:rPr sz="1200" kern="0" spc="8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MeV,</a:t>
            </a:r>
            <a:r>
              <a:rPr sz="1200" kern="0" spc="6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i="1" kern="0" spc="-2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200" i="1" kern="0" spc="10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= 2.5</a:t>
            </a:r>
            <a:r>
              <a:rPr sz="1200" kern="0" spc="95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EE220C">
                    <a:alpha val="100000"/>
                  </a:srgbClr>
                </a:solidFill>
                <a:latin typeface="Arial"/>
                <a:ea typeface="Arial"/>
                <a:cs typeface="Arial"/>
              </a:rPr>
              <a:t>fm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608" name="textbox 608"/>
          <p:cNvSpPr/>
          <p:nvPr/>
        </p:nvSpPr>
        <p:spPr>
          <a:xfrm>
            <a:off x="1002636" y="4337189"/>
            <a:ext cx="2321155" cy="12190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43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350" eaLnBrk="0">
              <a:lnSpc>
                <a:spcPct val="87000"/>
              </a:lnSpc>
            </a:pPr>
            <a:r>
              <a:rPr sz="1200" i="1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lang="el-GR" sz="1300" i="1" kern="0" spc="-20" baseline="-22037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π</a:t>
            </a:r>
            <a:r>
              <a:rPr sz="800" i="1" kern="0" spc="18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= 290</a:t>
            </a:r>
            <a:r>
              <a:rPr sz="1200" kern="0" spc="8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MeV,</a:t>
            </a:r>
            <a:r>
              <a:rPr sz="1200" kern="0" spc="6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i="1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200" i="1" kern="0" spc="10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= 2.5</a:t>
            </a:r>
            <a:r>
              <a:rPr sz="1200" kern="0" spc="9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fm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610" name="textbox 610"/>
          <p:cNvSpPr/>
          <p:nvPr/>
        </p:nvSpPr>
        <p:spPr>
          <a:xfrm>
            <a:off x="1002636" y="1734562"/>
            <a:ext cx="2406486" cy="18229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350" eaLnBrk="0">
              <a:lnSpc>
                <a:spcPct val="87000"/>
              </a:lnSpc>
            </a:pPr>
            <a:r>
              <a:rPr sz="1200" i="1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lang="el-GR" sz="1300" i="1" kern="0" spc="-20" baseline="-22037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π</a:t>
            </a:r>
            <a:r>
              <a:rPr sz="800" i="1" kern="0" spc="15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= 290</a:t>
            </a:r>
            <a:r>
              <a:rPr sz="1200" kern="0" spc="8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MeV</a:t>
            </a:r>
            <a:r>
              <a:rPr sz="1200" kern="0" spc="-2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200" kern="0" spc="6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i="1" kern="0" spc="-2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200" i="1" kern="0" spc="10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=</a:t>
            </a:r>
            <a:r>
              <a:rPr sz="1200" kern="0" spc="50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3.3</a:t>
            </a:r>
            <a:r>
              <a:rPr sz="1200" kern="0" spc="9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25" dirty="0">
                <a:solidFill>
                  <a:srgbClr val="00A2FF">
                    <a:alpha val="100000"/>
                  </a:srgbClr>
                </a:solidFill>
                <a:latin typeface="Arial"/>
                <a:ea typeface="Arial"/>
                <a:cs typeface="Arial"/>
              </a:rPr>
              <a:t>fm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BDDD39D-8CD3-D868-A7A8-DF0A6966D74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4C1E9FD-EF62-4E50-B8BC-74B20B6A0F1F}" type="slidenum">
              <a:rPr lang="zh-CN" altLang="en-US" sz="1200" smtClean="0"/>
              <a:pPr algn="r"/>
              <a:t>16</a:t>
            </a:fld>
            <a:endParaRPr lang="zh-CN" altLang="en-US" sz="1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FE7082-6B04-2B8D-1263-4E04AA2A7784}"/>
              </a:ext>
            </a:extLst>
          </p:cNvPr>
          <p:cNvSpPr txBox="1"/>
          <p:nvPr/>
        </p:nvSpPr>
        <p:spPr>
          <a:xfrm>
            <a:off x="7847274" y="926842"/>
            <a:ext cx="6086958" cy="64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11000"/>
              </a:lnSpc>
              <a:tabLst/>
            </a:pPr>
            <a:endParaRPr lang="de-DE" altLang="zh-CN" sz="1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355"/>
              </a:lnSpc>
              <a:tabLst/>
            </a:pPr>
            <a:endParaRPr lang="de-DE" altLang="zh-CN" sz="1800" dirty="0">
              <a:latin typeface="Arial"/>
              <a:ea typeface="Arial"/>
              <a:cs typeface="Arial"/>
            </a:endParaRPr>
          </a:p>
          <a:p>
            <a:pPr marL="82550" algn="l" rtl="0" eaLnBrk="0">
              <a:lnSpc>
                <a:spcPct val="81000"/>
              </a:lnSpc>
              <a:tabLst/>
            </a:pPr>
            <a:r>
              <a:rPr lang="de-DE" altLang="zh-CN" sz="1800" kern="0" spc="-10" dirty="0">
                <a:solidFill>
                  <a:srgbClr val="5E5E5E">
                    <a:alpha val="100000"/>
                  </a:srgbClr>
                </a:solidFill>
                <a:latin typeface="Arial"/>
                <a:ea typeface="Arial"/>
                <a:cs typeface="Arial"/>
              </a:rPr>
              <a:t>C. Chen, et.al.</a:t>
            </a:r>
            <a:r>
              <a:rPr lang="de-DE" altLang="zh-CN" sz="1800" kern="0" spc="-20" dirty="0">
                <a:solidFill>
                  <a:srgbClr val="5E5E5E">
                    <a:alpha val="100000"/>
                  </a:srgbClr>
                </a:solidFill>
                <a:latin typeface="Arial"/>
                <a:ea typeface="Arial"/>
                <a:cs typeface="Arial"/>
              </a:rPr>
              <a:t>,LPC 2408.12819</a:t>
            </a:r>
            <a:endParaRPr lang="de-DE" altLang="zh-CN" sz="18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0076738-9178-2391-7B58-CF21F05799EE}"/>
              </a:ext>
            </a:extLst>
          </p:cNvPr>
          <p:cNvSpPr txBox="1"/>
          <p:nvPr/>
        </p:nvSpPr>
        <p:spPr>
          <a:xfrm>
            <a:off x="546652" y="288235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/>
              <a:t>Summary</a:t>
            </a:r>
            <a:endParaRPr lang="zh-CN" altLang="en-US" sz="4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DE411B-11AA-F505-E2CC-102A600E50BD}"/>
              </a:ext>
            </a:extLst>
          </p:cNvPr>
          <p:cNvSpPr txBox="1"/>
          <p:nvPr/>
        </p:nvSpPr>
        <p:spPr>
          <a:xfrm>
            <a:off x="738809" y="1654432"/>
            <a:ext cx="954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We have completed many works on the lattice calculation of PDFs. 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C8429D-F9DE-21B0-3B5F-C265CE26011F}"/>
              </a:ext>
            </a:extLst>
          </p:cNvPr>
          <p:cNvSpPr txBox="1"/>
          <p:nvPr/>
        </p:nvSpPr>
        <p:spPr>
          <a:xfrm>
            <a:off x="686926" y="2789750"/>
            <a:ext cx="1058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However, current works only focus on  PDFs  of u-d without gluon and sea quark contribution. 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FD6078-4547-D228-4602-C09C1845771E}"/>
              </a:ext>
            </a:extLst>
          </p:cNvPr>
          <p:cNvSpPr txBox="1"/>
          <p:nvPr/>
        </p:nvSpPr>
        <p:spPr>
          <a:xfrm>
            <a:off x="686927" y="4286729"/>
            <a:ext cx="1091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We are working on the gluon PDF and PDFs with sea quark PDFs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D009C3-CB1B-B332-C4F3-17CB254D2CF1}"/>
              </a:ext>
            </a:extLst>
          </p:cNvPr>
          <p:cNvSpPr txBox="1"/>
          <p:nvPr/>
        </p:nvSpPr>
        <p:spPr>
          <a:xfrm>
            <a:off x="686926" y="5584925"/>
            <a:ext cx="114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To obtain precise PDFs via lattice QCD, it is still a long way to go.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846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5262A2-21C3-C379-D752-4521FD85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1DA839-B658-E487-330F-87BE2EB6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017" y="1885260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How to calculate PDF on Lattice QCD </a:t>
            </a:r>
          </a:p>
          <a:p>
            <a:endParaRPr lang="en-US" altLang="zh-CN" sz="3600" dirty="0"/>
          </a:p>
          <a:p>
            <a:r>
              <a:rPr lang="en-US" altLang="zh-CN" sz="3600" dirty="0"/>
              <a:t>Results from Lattice Parton collaboration (LPC)</a:t>
            </a:r>
          </a:p>
          <a:p>
            <a:endParaRPr lang="en-US" altLang="zh-CN" sz="3600" dirty="0"/>
          </a:p>
          <a:p>
            <a:r>
              <a:rPr lang="en-US" altLang="zh-CN" sz="3600" dirty="0"/>
              <a:t>summary</a:t>
            </a:r>
            <a:endParaRPr lang="zh-CN" altLang="en-US" sz="3600" dirty="0"/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56F4EDFE-7618-83E4-2D13-5F71D931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36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BBFAEF55-9AA9-41BE-998D-2A5AEFB6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321" y="203271"/>
            <a:ext cx="860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FF0000"/>
                </a:solidFill>
              </a:rPr>
              <a:t>Lattice QCD  &amp;  PDF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8D45180-2820-4854-AEC2-3BFB0AA69442}"/>
              </a:ext>
            </a:extLst>
          </p:cNvPr>
          <p:cNvGrpSpPr/>
          <p:nvPr/>
        </p:nvGrpSpPr>
        <p:grpSpPr>
          <a:xfrm>
            <a:off x="118866" y="911296"/>
            <a:ext cx="4504016" cy="3381262"/>
            <a:chOff x="-16362" y="1494511"/>
            <a:chExt cx="5533147" cy="331988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BE3C0CA-43F5-4D67-BE09-12A3B476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362" y="1494511"/>
              <a:ext cx="5533147" cy="331988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B1DB55E-A565-4C09-95AE-7EBF59AB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3358" y="1494511"/>
              <a:ext cx="593427" cy="412593"/>
            </a:xfrm>
            <a:prstGeom prst="rect">
              <a:avLst/>
            </a:prstGeom>
          </p:spPr>
        </p:pic>
      </p:grpSp>
      <p:pic>
        <p:nvPicPr>
          <p:cNvPr id="11" name="Picture 2" descr="https://upload.wikimedia.org/wikipedia/commons/thumb/1/1c/Least_action_principle.svg/1024px-Least_action_principle.svg.png">
            <a:extLst>
              <a:ext uri="{FF2B5EF4-FFF2-40B4-BE49-F238E27FC236}">
                <a16:creationId xmlns:a16="http://schemas.microsoft.com/office/drawing/2014/main" id="{99EF19D4-E0B6-4817-925D-9C6C5274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2" y="4087668"/>
            <a:ext cx="4196073" cy="25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AE87E3-85CE-0076-31EC-2CDD274F3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090" y="2513087"/>
            <a:ext cx="2872409" cy="2173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FC386D-4034-8CDA-4F9C-917605367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110" y="751007"/>
            <a:ext cx="4029828" cy="26779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2BE3E5-82C1-327E-9653-449B100DF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033" y="3429000"/>
            <a:ext cx="4384905" cy="2848491"/>
          </a:xfrm>
          <a:prstGeom prst="rect">
            <a:avLst/>
          </a:prstGeom>
        </p:spPr>
      </p:pic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387180F1-7229-6B97-13A0-2739ACAC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564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F1E03BE5-4295-44C0-BCD5-F8F1C1E7D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0"/>
            <a:ext cx="903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Reconstruct the PDF from Lattice QCD</a:t>
            </a:r>
            <a:endParaRPr lang="en-US" altLang="zh-CN" sz="4000" kern="0" baseline="-25000" dirty="0">
              <a:solidFill>
                <a:srgbClr val="FF0000"/>
              </a:solidFill>
              <a:latin typeface="Arial"/>
              <a:ea typeface="宋体"/>
              <a:cs typeface="+mj-cs"/>
            </a:endParaRPr>
          </a:p>
        </p:txBody>
      </p:sp>
      <p:sp>
        <p:nvSpPr>
          <p:cNvPr id="41987" name="文本框 3">
            <a:extLst>
              <a:ext uri="{FF2B5EF4-FFF2-40B4-BE49-F238E27FC236}">
                <a16:creationId xmlns:a16="http://schemas.microsoft.com/office/drawing/2014/main" id="{64715523-22C0-47C2-BC05-2B2B1145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4" y="1125539"/>
            <a:ext cx="9043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B050"/>
                </a:solidFill>
              </a:rPr>
              <a:t>The direct calculation of the hadronic tensor on the lattice which can be used to reconstruct the structure functions through the Laplace transform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41988" name="文本框 4">
            <a:extLst>
              <a:ext uri="{FF2B5EF4-FFF2-40B4-BE49-F238E27FC236}">
                <a16:creationId xmlns:a16="http://schemas.microsoft.com/office/drawing/2014/main" id="{A97858AA-0CA0-44EF-99A2-156C7490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1" y="2178051"/>
            <a:ext cx="45367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K. Liu, S. Dong, </a:t>
            </a:r>
            <a:r>
              <a:rPr lang="en-US" altLang="zh-CN" sz="1600" dirty="0">
                <a:solidFill>
                  <a:srgbClr val="000000"/>
                </a:solidFill>
              </a:rPr>
              <a:t>Phys.Rev.Lett. </a:t>
            </a:r>
            <a:r>
              <a:rPr lang="en-US" altLang="zh-CN" sz="1600" dirty="0"/>
              <a:t>72 1790 (1994)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J. Liang, et.al, Phys. Rev. D 101, 114503 (2020)</a:t>
            </a:r>
            <a:endParaRPr lang="zh-CN" altLang="en-US" sz="1600" dirty="0"/>
          </a:p>
        </p:txBody>
      </p:sp>
      <p:sp>
        <p:nvSpPr>
          <p:cNvPr id="41989" name="矩形 5">
            <a:extLst>
              <a:ext uri="{FF2B5EF4-FFF2-40B4-BE49-F238E27FC236}">
                <a16:creationId xmlns:a16="http://schemas.microsoft.com/office/drawing/2014/main" id="{F52DB75C-CB58-4D42-AC1A-DCBABE0F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4" y="2884488"/>
            <a:ext cx="8504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70C0"/>
                </a:solidFill>
              </a:rPr>
              <a:t>The quasi-PDF proposed by Ji: Reconstruct the PDF through Fourier transform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41990" name="矩形 6">
            <a:extLst>
              <a:ext uri="{FF2B5EF4-FFF2-40B4-BE49-F238E27FC236}">
                <a16:creationId xmlns:a16="http://schemas.microsoft.com/office/drawing/2014/main" id="{06099238-1D54-4EC3-B8F7-4B1EA9EF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9" y="3544889"/>
            <a:ext cx="4910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X.D. Ji, </a:t>
            </a:r>
            <a:r>
              <a:rPr lang="en-US" altLang="zh-CN" sz="1600" dirty="0">
                <a:solidFill>
                  <a:srgbClr val="000000"/>
                </a:solidFill>
              </a:rPr>
              <a:t>Phys.Rev.Lett </a:t>
            </a:r>
            <a:r>
              <a:rPr lang="en-US" altLang="zh-CN" sz="1600" dirty="0"/>
              <a:t>110 262002 (2013)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X. </a:t>
            </a:r>
            <a:r>
              <a:rPr lang="en-US" altLang="zh-CN" sz="1600" dirty="0" err="1"/>
              <a:t>Xiong</a:t>
            </a:r>
            <a:r>
              <a:rPr lang="en-US" altLang="zh-CN" sz="1600" dirty="0"/>
              <a:t>, et.al, </a:t>
            </a:r>
            <a:r>
              <a:rPr lang="en-US" altLang="zh-CN" sz="1600" dirty="0" err="1">
                <a:solidFill>
                  <a:srgbClr val="000000"/>
                </a:solidFill>
              </a:rPr>
              <a:t>Phys.Rev</a:t>
            </a:r>
            <a:r>
              <a:rPr lang="en-US" altLang="zh-CN" sz="1600" dirty="0">
                <a:solidFill>
                  <a:srgbClr val="000000"/>
                </a:solidFill>
              </a:rPr>
              <a:t>. D </a:t>
            </a:r>
            <a:r>
              <a:rPr lang="en-US" altLang="zh-CN" sz="1600" dirty="0"/>
              <a:t>90 014051 (2014)</a:t>
            </a:r>
            <a:endParaRPr lang="zh-CN" altLang="en-US" sz="1600" dirty="0"/>
          </a:p>
        </p:txBody>
      </p:sp>
      <p:sp>
        <p:nvSpPr>
          <p:cNvPr id="41991" name="矩形 7">
            <a:extLst>
              <a:ext uri="{FF2B5EF4-FFF2-40B4-BE49-F238E27FC236}">
                <a16:creationId xmlns:a16="http://schemas.microsoft.com/office/drawing/2014/main" id="{09A83A2D-683D-4D1A-82DB-D8BC09D91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4227513"/>
            <a:ext cx="903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7030A0"/>
                </a:solidFill>
              </a:rPr>
              <a:t>Lattice cross section: the hadronic matrix elements which are calculable in lattice QCD and factorizable in terms of PDFs 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41992" name="文本框 8">
            <a:extLst>
              <a:ext uri="{FF2B5EF4-FFF2-40B4-BE49-F238E27FC236}">
                <a16:creationId xmlns:a16="http://schemas.microsoft.com/office/drawing/2014/main" id="{9FA488E8-F0C6-47F0-B2C4-03964EE0E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5180013"/>
            <a:ext cx="5624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Y.Q. Ma and J.-W. </a:t>
            </a:r>
            <a:r>
              <a:rPr lang="en-US" altLang="zh-CN" sz="1600" dirty="0" err="1"/>
              <a:t>Qiu</a:t>
            </a:r>
            <a:r>
              <a:rPr lang="en-US" altLang="zh-CN" sz="1600" dirty="0"/>
              <a:t>, </a:t>
            </a:r>
            <a:r>
              <a:rPr lang="en-US" altLang="zh-CN" sz="1600" dirty="0">
                <a:solidFill>
                  <a:srgbClr val="000000"/>
                </a:solidFill>
              </a:rPr>
              <a:t>Phys.Rev.Lett </a:t>
            </a:r>
            <a:r>
              <a:rPr lang="en-US" altLang="zh-CN" sz="1600" dirty="0"/>
              <a:t>120 022003 (2018) </a:t>
            </a:r>
            <a:endParaRPr lang="zh-CN" altLang="en-US" sz="1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B41144-801D-4636-9F20-C02881E70E16}"/>
              </a:ext>
            </a:extLst>
          </p:cNvPr>
          <p:cNvSpPr txBox="1"/>
          <p:nvPr/>
        </p:nvSpPr>
        <p:spPr>
          <a:xfrm>
            <a:off x="1631950" y="5732463"/>
            <a:ext cx="901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pseudo-PDF is similar as quasi-PDF, and it is renormalized  by hadron matrix elements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797626-F56C-41BC-B223-BDA73F0EF1DC}"/>
              </a:ext>
            </a:extLst>
          </p:cNvPr>
          <p:cNvSpPr/>
          <p:nvPr/>
        </p:nvSpPr>
        <p:spPr>
          <a:xfrm>
            <a:off x="5159897" y="6494620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A. V. </a:t>
            </a:r>
            <a:r>
              <a:rPr lang="en-US" altLang="zh-CN" sz="1600" dirty="0" err="1"/>
              <a:t>Radyushkin</a:t>
            </a:r>
            <a:r>
              <a:rPr lang="en-US" altLang="zh-CN" sz="1600" dirty="0"/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Phys.Rev</a:t>
            </a:r>
            <a:r>
              <a:rPr lang="en-US" altLang="zh-CN" sz="1600" dirty="0">
                <a:solidFill>
                  <a:srgbClr val="000000"/>
                </a:solidFill>
              </a:rPr>
              <a:t>. D</a:t>
            </a:r>
            <a:r>
              <a:rPr lang="en-US" altLang="zh-CN" sz="1600" dirty="0"/>
              <a:t> 96, 034025 (2017) </a:t>
            </a:r>
            <a:endParaRPr lang="zh-CN" altLang="en-US" sz="1600" dirty="0"/>
          </a:p>
        </p:txBody>
      </p:sp>
      <p:sp>
        <p:nvSpPr>
          <p:cNvPr id="5" name="灯片编号占位符 2">
            <a:extLst>
              <a:ext uri="{FF2B5EF4-FFF2-40B4-BE49-F238E27FC236}">
                <a16:creationId xmlns:a16="http://schemas.microsoft.com/office/drawing/2014/main" id="{35B8F79E-9077-03DF-A46C-063CAF32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A7DE-1885-4072-85C7-6F95235D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588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Large-Momentum Effective Theory (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LaMET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)</a:t>
            </a:r>
          </a:p>
        </p:txBody>
      </p:sp>
      <p:sp>
        <p:nvSpPr>
          <p:cNvPr id="43011" name="文本框 5">
            <a:extLst>
              <a:ext uri="{FF2B5EF4-FFF2-40B4-BE49-F238E27FC236}">
                <a16:creationId xmlns:a16="http://schemas.microsoft.com/office/drawing/2014/main" id="{5F0CB43D-E615-4AE1-A397-68E6F451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060" y="849358"/>
            <a:ext cx="7491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X. D. Ji, </a:t>
            </a:r>
            <a:r>
              <a:rPr lang="en-US" altLang="zh-CN" sz="1600" dirty="0">
                <a:solidFill>
                  <a:srgbClr val="000000"/>
                </a:solidFill>
              </a:rPr>
              <a:t>Phys.Rev.Lett </a:t>
            </a:r>
            <a:r>
              <a:rPr lang="en-US" altLang="zh-CN" sz="1600" dirty="0"/>
              <a:t>110 (2013) 262002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X. Ji, Y.-S. Liu, Y. Liu, J.-H. Zhang and Y Zhao , </a:t>
            </a:r>
            <a:r>
              <a:rPr lang="da-DK" altLang="zh-CN" sz="1600" dirty="0"/>
              <a:t>Rev. Mod. Phys. 93, 35005 (2021)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  <p:pic>
        <p:nvPicPr>
          <p:cNvPr id="43012" name="图片 6">
            <a:extLst>
              <a:ext uri="{FF2B5EF4-FFF2-40B4-BE49-F238E27FC236}">
                <a16:creationId xmlns:a16="http://schemas.microsoft.com/office/drawing/2014/main" id="{2FD0230A-628F-4ED1-AA6D-5247EE60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7163"/>
            <a:ext cx="91440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文本框 7">
            <a:extLst>
              <a:ext uri="{FF2B5EF4-FFF2-40B4-BE49-F238E27FC236}">
                <a16:creationId xmlns:a16="http://schemas.microsoft.com/office/drawing/2014/main" id="{458C859F-C1A6-4A29-8152-DD18547C8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4" y="4373564"/>
            <a:ext cx="3362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/>
              <a:t>Light-cone PDF : Cannot be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/>
              <a:t>calculated on the lattice</a:t>
            </a:r>
            <a:endParaRPr lang="zh-CN" altLang="en-US" sz="2000"/>
          </a:p>
        </p:txBody>
      </p:sp>
      <p:sp>
        <p:nvSpPr>
          <p:cNvPr id="43014" name="文本框 8">
            <a:extLst>
              <a:ext uri="{FF2B5EF4-FFF2-40B4-BE49-F238E27FC236}">
                <a16:creationId xmlns:a16="http://schemas.microsoft.com/office/drawing/2014/main" id="{614A4F8F-B768-425F-AAF5-C39DD780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8" y="4373564"/>
            <a:ext cx="2849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/>
              <a:t>Quasi-PDF : Directly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/>
              <a:t>calculable on the lattice</a:t>
            </a:r>
          </a:p>
        </p:txBody>
      </p:sp>
      <p:pic>
        <p:nvPicPr>
          <p:cNvPr id="43015" name="图片 10">
            <a:extLst>
              <a:ext uri="{FF2B5EF4-FFF2-40B4-BE49-F238E27FC236}">
                <a16:creationId xmlns:a16="http://schemas.microsoft.com/office/drawing/2014/main" id="{47BF0B52-995A-49DE-9242-ED422C6A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1588"/>
            <a:ext cx="91440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EB02174-A1D1-461F-5E5E-02EB1901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64BD4-572D-4A99-9382-50A537C74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588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Matching between 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Qausi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-PDF and LC-PDF</a:t>
            </a:r>
          </a:p>
        </p:txBody>
      </p:sp>
      <p:sp>
        <p:nvSpPr>
          <p:cNvPr id="44035" name="文本框 2">
            <a:extLst>
              <a:ext uri="{FF2B5EF4-FFF2-40B4-BE49-F238E27FC236}">
                <a16:creationId xmlns:a16="http://schemas.microsoft.com/office/drawing/2014/main" id="{19A2E9DA-8055-4888-9ABF-BF3D94F1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6" y="974726"/>
            <a:ext cx="792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70C0"/>
                </a:solidFill>
              </a:rPr>
              <a:t>Factorization formula rigorously proven in the momentum space in MS scheme</a:t>
            </a:r>
          </a:p>
        </p:txBody>
      </p:sp>
      <p:sp>
        <p:nvSpPr>
          <p:cNvPr id="44037" name="文本框 6">
            <a:extLst>
              <a:ext uri="{FF2B5EF4-FFF2-40B4-BE49-F238E27FC236}">
                <a16:creationId xmlns:a16="http://schemas.microsoft.com/office/drawing/2014/main" id="{3763456C-7AF5-4A74-AD95-0EF3AD3C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1" y="5732464"/>
            <a:ext cx="637220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Y.-Q. Ma and J. </a:t>
            </a:r>
            <a:r>
              <a:rPr lang="en-US" altLang="zh-CN" sz="1600" dirty="0" err="1"/>
              <a:t>Qiu</a:t>
            </a:r>
            <a:r>
              <a:rPr lang="en-US" altLang="zh-CN" sz="1600" dirty="0"/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Phys.Rev</a:t>
            </a:r>
            <a:r>
              <a:rPr lang="en-US" altLang="zh-CN" sz="1600" dirty="0">
                <a:solidFill>
                  <a:srgbClr val="000000"/>
                </a:solidFill>
              </a:rPr>
              <a:t>. D </a:t>
            </a:r>
            <a:r>
              <a:rPr lang="en-US" altLang="zh-CN" sz="1600" dirty="0"/>
              <a:t>98 (2018)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X. Ji, Y.-S. Liu, Y. Liu, J.-H. Zhang and YZ, </a:t>
            </a:r>
            <a:r>
              <a:rPr lang="en-US" altLang="zh-CN" sz="1600" dirty="0" err="1"/>
              <a:t>arXiv</a:t>
            </a:r>
            <a:r>
              <a:rPr lang="en-US" altLang="zh-CN" sz="1600" dirty="0"/>
              <a:t>: 2004.03543 (2020)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0B3264-BC17-4E03-B61D-61EDCE03C8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449" y="4465496"/>
            <a:ext cx="8600431" cy="858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44039" name="文本框 11">
            <a:extLst>
              <a:ext uri="{FF2B5EF4-FFF2-40B4-BE49-F238E27FC236}">
                <a16:creationId xmlns:a16="http://schemas.microsoft.com/office/drawing/2014/main" id="{1034501C-C6D1-4680-BCA6-E8980103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1809751"/>
            <a:ext cx="8761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7030A0"/>
                </a:solidFill>
              </a:rPr>
              <a:t>*The </a:t>
            </a:r>
            <a:r>
              <a:rPr lang="en-US" altLang="zh-CN" sz="2400" dirty="0" err="1">
                <a:solidFill>
                  <a:srgbClr val="7030A0"/>
                </a:solidFill>
              </a:rPr>
              <a:t>qausi</a:t>
            </a:r>
            <a:r>
              <a:rPr lang="en-US" altLang="zh-CN" sz="2400" dirty="0">
                <a:solidFill>
                  <a:srgbClr val="7030A0"/>
                </a:solidFill>
              </a:rPr>
              <a:t>-PDF and LC-PDF share the same IR physics in </a:t>
            </a:r>
            <a:r>
              <a:rPr lang="en-US" altLang="zh-CN" sz="2400" dirty="0" err="1">
                <a:solidFill>
                  <a:srgbClr val="7030A0"/>
                </a:solidFill>
              </a:rPr>
              <a:t>x,y</a:t>
            </a:r>
            <a:r>
              <a:rPr lang="en-US" altLang="zh-CN" sz="2400" dirty="0">
                <a:solidFill>
                  <a:srgbClr val="7030A0"/>
                </a:solidFill>
              </a:rPr>
              <a:t>=[0, 1]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FC0EAB-4733-4353-9A17-762EB91B81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11625" y="2708921"/>
            <a:ext cx="6250237" cy="9578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44041" name="文本框 18">
            <a:extLst>
              <a:ext uri="{FF2B5EF4-FFF2-40B4-BE49-F238E27FC236}">
                <a16:creationId xmlns:a16="http://schemas.microsoft.com/office/drawing/2014/main" id="{872C4275-9429-4EA5-A4B6-7F58EB1BE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3844926"/>
            <a:ext cx="628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990000"/>
                </a:solidFill>
              </a:rPr>
              <a:t>Then we can build the matching relationship:</a:t>
            </a:r>
            <a:endParaRPr lang="zh-CN" altLang="en-US" sz="2400">
              <a:solidFill>
                <a:srgbClr val="99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B2AF902-A6A9-F49C-0F0B-FE23C512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>
            <a:extLst>
              <a:ext uri="{FF2B5EF4-FFF2-40B4-BE49-F238E27FC236}">
                <a16:creationId xmlns:a16="http://schemas.microsoft.com/office/drawing/2014/main" id="{6B65A522-0702-4B86-8556-7E5F5F89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14301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Picture of 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Qausi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-PDF on Lattice</a:t>
            </a:r>
          </a:p>
        </p:txBody>
      </p:sp>
      <p:grpSp>
        <p:nvGrpSpPr>
          <p:cNvPr id="45059" name="组合 47">
            <a:extLst>
              <a:ext uri="{FF2B5EF4-FFF2-40B4-BE49-F238E27FC236}">
                <a16:creationId xmlns:a16="http://schemas.microsoft.com/office/drawing/2014/main" id="{4046990E-4E62-4350-A51E-AB7048B96CFF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1198563"/>
            <a:ext cx="8126412" cy="3014662"/>
            <a:chOff x="1583468" y="2199428"/>
            <a:chExt cx="5551551" cy="2624006"/>
          </a:xfrm>
        </p:grpSpPr>
        <p:grpSp>
          <p:nvGrpSpPr>
            <p:cNvPr id="45091" name="组合 27">
              <a:extLst>
                <a:ext uri="{FF2B5EF4-FFF2-40B4-BE49-F238E27FC236}">
                  <a16:creationId xmlns:a16="http://schemas.microsoft.com/office/drawing/2014/main" id="{F6B55C1B-2F77-4EE9-BB9C-526075B1F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468" y="2204864"/>
              <a:ext cx="5310833" cy="2596546"/>
              <a:chOff x="503348" y="2128598"/>
              <a:chExt cx="5310833" cy="2596546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F94C6155-F461-4335-93B3-35EEFE249CD6}"/>
                  </a:ext>
                </a:extLst>
              </p:cNvPr>
              <p:cNvSpPr/>
              <p:nvPr/>
            </p:nvSpPr>
            <p:spPr>
              <a:xfrm>
                <a:off x="503348" y="3068302"/>
                <a:ext cx="481518" cy="165675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d</a:t>
                </a:r>
              </a:p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3" name="弧形 2">
                <a:extLst>
                  <a:ext uri="{FF2B5EF4-FFF2-40B4-BE49-F238E27FC236}">
                    <a16:creationId xmlns:a16="http://schemas.microsoft.com/office/drawing/2014/main" id="{C5CEADD3-23C7-4A3B-A8E7-014754E58DEB}"/>
                  </a:ext>
                </a:extLst>
              </p:cNvPr>
              <p:cNvSpPr/>
              <p:nvPr/>
            </p:nvSpPr>
            <p:spPr>
              <a:xfrm>
                <a:off x="760374" y="2128689"/>
                <a:ext cx="4880246" cy="2089256"/>
              </a:xfrm>
              <a:prstGeom prst="arc">
                <a:avLst>
                  <a:gd name="adj1" fmla="val 10839120"/>
                  <a:gd name="adj2" fmla="val 16481186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F6FD766C-B507-4072-AD65-FA0AC6362FD6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>
                <a:off x="984866" y="3897372"/>
                <a:ext cx="4634065" cy="22109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D9A8EE7-CFB5-4778-BC77-6E260B7EF4D5}"/>
                  </a:ext>
                </a:extLst>
              </p:cNvPr>
              <p:cNvSpPr/>
              <p:nvPr/>
            </p:nvSpPr>
            <p:spPr>
              <a:xfrm>
                <a:off x="3262314" y="2128689"/>
                <a:ext cx="65070" cy="93546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EF3B6C6-91C3-41C4-9F70-DFAD0F4F8014}"/>
                  </a:ext>
                </a:extLst>
              </p:cNvPr>
              <p:cNvCxnSpPr>
                <a:cxnSpLocks/>
                <a:stCxn id="9" idx="2"/>
                <a:endCxn id="41" idx="0"/>
              </p:cNvCxnSpPr>
              <p:nvPr/>
            </p:nvCxnSpPr>
            <p:spPr>
              <a:xfrm>
                <a:off x="3294849" y="3064156"/>
                <a:ext cx="2519291" cy="26254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1A6244FC-2D4F-44E3-A4DE-B05570BCE892}"/>
                </a:ext>
              </a:extLst>
            </p:cNvPr>
            <p:cNvCxnSpPr>
              <a:cxnSpLocks/>
              <a:stCxn id="2" idx="4"/>
              <a:endCxn id="41" idx="4"/>
            </p:cNvCxnSpPr>
            <p:nvPr/>
          </p:nvCxnSpPr>
          <p:spPr>
            <a:xfrm>
              <a:off x="1824227" y="4801325"/>
              <a:ext cx="5070033" cy="2210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093" name="文本框 33">
              <a:extLst>
                <a:ext uri="{FF2B5EF4-FFF2-40B4-BE49-F238E27FC236}">
                  <a16:creationId xmlns:a16="http://schemas.microsoft.com/office/drawing/2014/main" id="{6172336C-1DBB-4C3A-8901-6F0344269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5764" y="2199428"/>
              <a:ext cx="1836404" cy="40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Propagate</a:t>
              </a:r>
              <a:r>
                <a:rPr lang="en-US" altLang="zh-CN" sz="2400"/>
                <a:t> </a:t>
              </a:r>
              <a:endParaRPr lang="zh-CN" altLang="en-US" sz="2400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EC63C10-C411-473B-A8E1-E7D0C69E0F70}"/>
                </a:ext>
              </a:extLst>
            </p:cNvPr>
            <p:cNvSpPr/>
            <p:nvPr/>
          </p:nvSpPr>
          <p:spPr>
            <a:xfrm>
              <a:off x="6653501" y="3166676"/>
              <a:ext cx="481518" cy="1656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d</a:t>
              </a:r>
            </a:p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5095" name="文本框 42">
              <a:extLst>
                <a:ext uri="{FF2B5EF4-FFF2-40B4-BE49-F238E27FC236}">
                  <a16:creationId xmlns:a16="http://schemas.microsoft.com/office/drawing/2014/main" id="{A6E460CC-8D72-40C4-814E-5D83FDF53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357" y="2384133"/>
              <a:ext cx="933671" cy="56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Z-direction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gauge link</a:t>
              </a:r>
              <a:endParaRPr lang="zh-CN" altLang="en-US" sz="1800"/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AF17ACDE-DBFE-44B3-93DF-264727D8E2B2}"/>
              </a:ext>
            </a:extLst>
          </p:cNvPr>
          <p:cNvGrpSpPr>
            <a:grpSpLocks/>
          </p:cNvGrpSpPr>
          <p:nvPr/>
        </p:nvGrpSpPr>
        <p:grpSpPr bwMode="auto">
          <a:xfrm>
            <a:off x="2822576" y="879475"/>
            <a:ext cx="2519363" cy="3543300"/>
            <a:chOff x="1381660" y="902863"/>
            <a:chExt cx="1996063" cy="3831320"/>
          </a:xfrm>
        </p:grpSpPr>
        <p:grpSp>
          <p:nvGrpSpPr>
            <p:cNvPr id="45086" name="组合 76">
              <a:extLst>
                <a:ext uri="{FF2B5EF4-FFF2-40B4-BE49-F238E27FC236}">
                  <a16:creationId xmlns:a16="http://schemas.microsoft.com/office/drawing/2014/main" id="{07FF4756-9482-4D90-9D82-C08B8EB99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660" y="902863"/>
              <a:ext cx="1996063" cy="3831320"/>
              <a:chOff x="1381494" y="1139793"/>
              <a:chExt cx="1996063" cy="4301246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082F4D0C-A47B-4CD8-A9E5-D411680410E7}"/>
                  </a:ext>
                </a:extLst>
              </p:cNvPr>
              <p:cNvSpPr/>
              <p:nvPr/>
            </p:nvSpPr>
            <p:spPr>
              <a:xfrm>
                <a:off x="1687130" y="1438491"/>
                <a:ext cx="1270336" cy="376937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左中括号 74">
                <a:extLst>
                  <a:ext uri="{FF2B5EF4-FFF2-40B4-BE49-F238E27FC236}">
                    <a16:creationId xmlns:a16="http://schemas.microsoft.com/office/drawing/2014/main" id="{D326FF2D-ED7C-4B71-8CC5-9BC71E88204A}"/>
                  </a:ext>
                </a:extLst>
              </p:cNvPr>
              <p:cNvSpPr/>
              <p:nvPr/>
            </p:nvSpPr>
            <p:spPr>
              <a:xfrm>
                <a:off x="2980105" y="1186043"/>
                <a:ext cx="397452" cy="4254996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6" name="右中括号 75">
                <a:extLst>
                  <a:ext uri="{FF2B5EF4-FFF2-40B4-BE49-F238E27FC236}">
                    <a16:creationId xmlns:a16="http://schemas.microsoft.com/office/drawing/2014/main" id="{93A82CDC-812C-42D4-AE87-5F162A5E8733}"/>
                  </a:ext>
                </a:extLst>
              </p:cNvPr>
              <p:cNvSpPr/>
              <p:nvPr/>
            </p:nvSpPr>
            <p:spPr>
              <a:xfrm>
                <a:off x="1381494" y="1139793"/>
                <a:ext cx="342110" cy="4254996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EFFA618-564A-498B-9C0E-55E83F474D2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509899"/>
            </a:xfrm>
            <a:prstGeom prst="rect">
              <a:avLst/>
            </a:prstGeom>
            <a:blipFill>
              <a:blip r:embed="rId2"/>
              <a:stretch>
                <a:fillRect l="-39344" t="-137662" r="-15164" b="-20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48BB6ED-3D98-424A-866F-B7BEE35E3B8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5303" y="1703261"/>
            <a:ext cx="328680" cy="369332"/>
          </a:xfrm>
          <a:prstGeom prst="rect">
            <a:avLst/>
          </a:prstGeom>
          <a:blipFill>
            <a:blip r:embed="rId3"/>
            <a:stretch>
              <a:fillRect l="-16667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DFFCACF7-5CCE-4270-A6C4-D2DB4C18353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9845" y="947753"/>
            <a:ext cx="335989" cy="369332"/>
          </a:xfrm>
          <a:prstGeom prst="rect">
            <a:avLst/>
          </a:prstGeom>
          <a:blipFill>
            <a:blip r:embed="rId4"/>
            <a:stretch>
              <a:fillRect l="-14545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E1F2D758-93DD-4241-BE16-CF6B909103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6836" y="5004215"/>
            <a:ext cx="335989" cy="398955"/>
          </a:xfrm>
          <a:prstGeom prst="rect">
            <a:avLst/>
          </a:prstGeom>
          <a:blipFill>
            <a:blip r:embed="rId5"/>
            <a:stretch>
              <a:fillRect l="-14286" r="-10714" b="-2769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F37198F7-DEDE-4535-9F99-FECFFD666C08}"/>
              </a:ext>
            </a:extLst>
          </p:cNvPr>
          <p:cNvGrpSpPr>
            <a:grpSpLocks/>
          </p:cNvGrpSpPr>
          <p:nvPr/>
        </p:nvGrpSpPr>
        <p:grpSpPr bwMode="auto">
          <a:xfrm>
            <a:off x="6534151" y="919163"/>
            <a:ext cx="2544763" cy="3516312"/>
            <a:chOff x="1381515" y="915737"/>
            <a:chExt cx="2015491" cy="3801448"/>
          </a:xfrm>
        </p:grpSpPr>
        <p:grpSp>
          <p:nvGrpSpPr>
            <p:cNvPr id="45081" name="组合 134">
              <a:extLst>
                <a:ext uri="{FF2B5EF4-FFF2-40B4-BE49-F238E27FC236}">
                  <a16:creationId xmlns:a16="http://schemas.microsoft.com/office/drawing/2014/main" id="{12A53E85-B53B-4669-90A7-18DB3EED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515" y="915737"/>
              <a:ext cx="2015491" cy="3801448"/>
              <a:chOff x="1381349" y="1154246"/>
              <a:chExt cx="2015491" cy="4267709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CFC544C2-35CA-4EFC-8C8B-9EEA2725DB1C}"/>
                  </a:ext>
                </a:extLst>
              </p:cNvPr>
              <p:cNvSpPr/>
              <p:nvPr/>
            </p:nvSpPr>
            <p:spPr>
              <a:xfrm>
                <a:off x="1722084" y="1439402"/>
                <a:ext cx="1269897" cy="376675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左中括号 137">
                <a:extLst>
                  <a:ext uri="{FF2B5EF4-FFF2-40B4-BE49-F238E27FC236}">
                    <a16:creationId xmlns:a16="http://schemas.microsoft.com/office/drawing/2014/main" id="{491D37F8-BBA7-48D4-B8F3-C9B5409364F3}"/>
                  </a:ext>
                </a:extLst>
              </p:cNvPr>
              <p:cNvSpPr/>
              <p:nvPr/>
            </p:nvSpPr>
            <p:spPr>
              <a:xfrm>
                <a:off x="2999526" y="1154246"/>
                <a:ext cx="397314" cy="4254222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9" name="右中括号 138">
                <a:extLst>
                  <a:ext uri="{FF2B5EF4-FFF2-40B4-BE49-F238E27FC236}">
                    <a16:creationId xmlns:a16="http://schemas.microsoft.com/office/drawing/2014/main" id="{B7A3E08A-A092-4739-87A0-F895E1BDDF87}"/>
                  </a:ext>
                </a:extLst>
              </p:cNvPr>
              <p:cNvSpPr/>
              <p:nvPr/>
            </p:nvSpPr>
            <p:spPr>
              <a:xfrm>
                <a:off x="1381349" y="1167733"/>
                <a:ext cx="343250" cy="4254222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E0E7139F-8884-4C18-A69C-82859157A60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515444"/>
            </a:xfrm>
            <a:prstGeom prst="rect">
              <a:avLst/>
            </a:prstGeom>
            <a:blipFill>
              <a:blip r:embed="rId6"/>
              <a:stretch>
                <a:fillRect l="-39506" t="-137179" r="-16461" b="-19487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</p:grp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0684E772-78BA-44D4-A91F-386F179E9AF6}"/>
              </a:ext>
            </a:extLst>
          </p:cNvPr>
          <p:cNvCxnSpPr/>
          <p:nvPr/>
        </p:nvCxnSpPr>
        <p:spPr>
          <a:xfrm>
            <a:off x="1865313" y="4581525"/>
            <a:ext cx="840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066" name="组合 141">
            <a:extLst>
              <a:ext uri="{FF2B5EF4-FFF2-40B4-BE49-F238E27FC236}">
                <a16:creationId xmlns:a16="http://schemas.microsoft.com/office/drawing/2014/main" id="{892DF224-EF8E-493A-A959-7146AC5F4F9F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4841876"/>
            <a:ext cx="5943600" cy="1789113"/>
            <a:chOff x="1583468" y="3145226"/>
            <a:chExt cx="5551551" cy="1678208"/>
          </a:xfrm>
        </p:grpSpPr>
        <p:grpSp>
          <p:nvGrpSpPr>
            <p:cNvPr id="45075" name="组合 142">
              <a:extLst>
                <a:ext uri="{FF2B5EF4-FFF2-40B4-BE49-F238E27FC236}">
                  <a16:creationId xmlns:a16="http://schemas.microsoft.com/office/drawing/2014/main" id="{259B4B45-91C9-45EA-8A3B-6BC1FB4D0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468" y="3145226"/>
              <a:ext cx="5310833" cy="1656184"/>
              <a:chOff x="503348" y="3068960"/>
              <a:chExt cx="5310833" cy="1656184"/>
            </a:xfrm>
          </p:grpSpPr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B1EE5377-786B-4C47-BA7B-A19215677533}"/>
                  </a:ext>
                </a:extLst>
              </p:cNvPr>
              <p:cNvSpPr/>
              <p:nvPr/>
            </p:nvSpPr>
            <p:spPr>
              <a:xfrm>
                <a:off x="503348" y="3068960"/>
                <a:ext cx="481906" cy="165587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d</a:t>
                </a:r>
              </a:p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8D3EDAAA-B5F6-45EC-894F-321771E7AE7B}"/>
                  </a:ext>
                </a:extLst>
              </p:cNvPr>
              <p:cNvCxnSpPr>
                <a:cxnSpLocks/>
                <a:stCxn id="148" idx="6"/>
              </p:cNvCxnSpPr>
              <p:nvPr/>
            </p:nvCxnSpPr>
            <p:spPr>
              <a:xfrm>
                <a:off x="985254" y="3896895"/>
                <a:ext cx="4635189" cy="2233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701AA678-4458-41EC-AAE0-E7807065C5E4}"/>
                  </a:ext>
                </a:extLst>
              </p:cNvPr>
              <p:cNvCxnSpPr>
                <a:cxnSpLocks/>
                <a:stCxn id="148" idx="0"/>
                <a:endCxn id="146" idx="0"/>
              </p:cNvCxnSpPr>
              <p:nvPr/>
            </p:nvCxnSpPr>
            <p:spPr>
              <a:xfrm>
                <a:off x="743559" y="3068960"/>
                <a:ext cx="5071128" cy="2233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75878549-B075-4823-9187-E8C7EA3B4D70}"/>
                </a:ext>
              </a:extLst>
            </p:cNvPr>
            <p:cNvCxnSpPr>
              <a:cxnSpLocks/>
              <a:stCxn id="148" idx="4"/>
              <a:endCxn id="146" idx="4"/>
            </p:cNvCxnSpPr>
            <p:nvPr/>
          </p:nvCxnSpPr>
          <p:spPr>
            <a:xfrm>
              <a:off x="1823679" y="4801097"/>
              <a:ext cx="5071128" cy="2233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FA98998E-BBBB-4896-99CC-2F724BFEECCF}"/>
                </a:ext>
              </a:extLst>
            </p:cNvPr>
            <p:cNvSpPr/>
            <p:nvPr/>
          </p:nvSpPr>
          <p:spPr>
            <a:xfrm>
              <a:off x="6653114" y="3167563"/>
              <a:ext cx="481905" cy="165587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d</a:t>
              </a:r>
            </a:p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54" name="文本框 153">
            <a:extLst>
              <a:ext uri="{FF2B5EF4-FFF2-40B4-BE49-F238E27FC236}">
                <a16:creationId xmlns:a16="http://schemas.microsoft.com/office/drawing/2014/main" id="{3F5EE885-59A5-4ADB-A7B5-C48BDDF108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3086" y="4974551"/>
            <a:ext cx="328680" cy="369332"/>
          </a:xfrm>
          <a:prstGeom prst="rect">
            <a:avLst/>
          </a:prstGeom>
          <a:blipFill>
            <a:blip r:embed="rId7"/>
            <a:stretch>
              <a:fillRect l="-16667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FCB55FF-7BD6-44E7-AB8E-C5B263807115}"/>
              </a:ext>
            </a:extLst>
          </p:cNvPr>
          <p:cNvGrpSpPr>
            <a:grpSpLocks/>
          </p:cNvGrpSpPr>
          <p:nvPr/>
        </p:nvGrpSpPr>
        <p:grpSpPr bwMode="auto">
          <a:xfrm>
            <a:off x="4724401" y="4699000"/>
            <a:ext cx="2544763" cy="2165350"/>
            <a:chOff x="1381515" y="915737"/>
            <a:chExt cx="2015491" cy="3801448"/>
          </a:xfrm>
        </p:grpSpPr>
        <p:grpSp>
          <p:nvGrpSpPr>
            <p:cNvPr id="45070" name="组合 155">
              <a:extLst>
                <a:ext uri="{FF2B5EF4-FFF2-40B4-BE49-F238E27FC236}">
                  <a16:creationId xmlns:a16="http://schemas.microsoft.com/office/drawing/2014/main" id="{73C66910-4B60-4A99-8127-8CFF46B4A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515" y="915737"/>
              <a:ext cx="2015491" cy="3801448"/>
              <a:chOff x="1381349" y="1154246"/>
              <a:chExt cx="2015491" cy="4267709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978E835C-F1BE-40E3-8841-2A056630D5E3}"/>
                  </a:ext>
                </a:extLst>
              </p:cNvPr>
              <p:cNvSpPr/>
              <p:nvPr/>
            </p:nvSpPr>
            <p:spPr>
              <a:xfrm>
                <a:off x="1722084" y="1438970"/>
                <a:ext cx="1269897" cy="376709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左中括号 158">
                <a:extLst>
                  <a:ext uri="{FF2B5EF4-FFF2-40B4-BE49-F238E27FC236}">
                    <a16:creationId xmlns:a16="http://schemas.microsoft.com/office/drawing/2014/main" id="{6E5F4E90-98C2-4AC4-A1DC-7332633E45C6}"/>
                  </a:ext>
                </a:extLst>
              </p:cNvPr>
              <p:cNvSpPr/>
              <p:nvPr/>
            </p:nvSpPr>
            <p:spPr>
              <a:xfrm>
                <a:off x="2999526" y="1154246"/>
                <a:ext cx="397314" cy="4255194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右中括号 159">
                <a:extLst>
                  <a:ext uri="{FF2B5EF4-FFF2-40B4-BE49-F238E27FC236}">
                    <a16:creationId xmlns:a16="http://schemas.microsoft.com/office/drawing/2014/main" id="{D4313399-0D01-49F2-8D8A-616AE8108B3E}"/>
                  </a:ext>
                </a:extLst>
              </p:cNvPr>
              <p:cNvSpPr/>
              <p:nvPr/>
            </p:nvSpPr>
            <p:spPr>
              <a:xfrm>
                <a:off x="1381349" y="1166761"/>
                <a:ext cx="343250" cy="4255194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B8D2028B-F51D-43BA-ACA3-F3F93696F4A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836777"/>
            </a:xfrm>
            <a:prstGeom prst="rect">
              <a:avLst/>
            </a:prstGeom>
            <a:blipFill>
              <a:blip r:embed="rId8"/>
              <a:stretch>
                <a:fillRect l="-39918" t="-137179" r="-16049" b="-19487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</p:grpSp>
      <p:sp>
        <p:nvSpPr>
          <p:cNvPr id="161" name="文本框 160">
            <a:extLst>
              <a:ext uri="{FF2B5EF4-FFF2-40B4-BE49-F238E27FC236}">
                <a16:creationId xmlns:a16="http://schemas.microsoft.com/office/drawing/2014/main" id="{B9B22C93-1053-4E02-AA90-621D805989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866385" y="1673639"/>
            <a:ext cx="335989" cy="398955"/>
          </a:xfrm>
          <a:prstGeom prst="rect">
            <a:avLst/>
          </a:prstGeom>
          <a:blipFill>
            <a:blip r:embed="rId9"/>
            <a:stretch>
              <a:fillRect l="-16364" r="-12727" b="-2769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A4C0D4-FC21-8C84-5115-BBA913E5D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5B57CBD6-4025-7F82-8E23-B7680B18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4B38C-1746-4820-9BC1-CC7A61321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5889"/>
            <a:ext cx="946012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 Unpolarized PDF on Lattice from 2015 to now</a:t>
            </a:r>
          </a:p>
        </p:txBody>
      </p:sp>
      <p:pic>
        <p:nvPicPr>
          <p:cNvPr id="46083" name="图片 2">
            <a:extLst>
              <a:ext uri="{FF2B5EF4-FFF2-40B4-BE49-F238E27FC236}">
                <a16:creationId xmlns:a16="http://schemas.microsoft.com/office/drawing/2014/main" id="{05AB638F-3AAC-8645-D889-3FB41EDD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1012757"/>
            <a:ext cx="44972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图片 3">
            <a:extLst>
              <a:ext uri="{FF2B5EF4-FFF2-40B4-BE49-F238E27FC236}">
                <a16:creationId xmlns:a16="http://schemas.microsoft.com/office/drawing/2014/main" id="{27F6CD37-BFB3-A309-74E1-EF816C067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6" y="826790"/>
            <a:ext cx="4669288" cy="372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矩形 4">
            <a:extLst>
              <a:ext uri="{FF2B5EF4-FFF2-40B4-BE49-F238E27FC236}">
                <a16:creationId xmlns:a16="http://schemas.microsoft.com/office/drawing/2014/main" id="{DA4B1191-D612-6474-6D2C-13BE4526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982" y="4549676"/>
            <a:ext cx="54898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/>
              <a:t>• </a:t>
            </a:r>
            <a:r>
              <a:rPr lang="en-US" altLang="zh-CN" sz="2000" dirty="0"/>
              <a:t>Improved operator definition;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/>
              <a:t>• RI/MOM renormalization;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/>
              <a:t>• Complete 1-loop matching;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/>
              <a:t>• Larger momentum and lighter pion mass.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0CB7B8C-3EEC-DB88-4981-B212B8A9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08209F-CB1D-54F6-414B-52E61F0CAB9A}"/>
              </a:ext>
            </a:extLst>
          </p:cNvPr>
          <p:cNvSpPr txBox="1"/>
          <p:nvPr/>
        </p:nvSpPr>
        <p:spPr>
          <a:xfrm>
            <a:off x="6362010" y="4365010"/>
            <a:ext cx="595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rgbClr val="5E5E5E"/>
                </a:solidFill>
                <a:effectLst/>
                <a:latin typeface="HelveticaNeue"/>
              </a:rPr>
              <a:t>Y. Liu, et.al., LPC, PRD101(2020)034020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5D942-094F-7FA2-E3B2-A02AF30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06" y="105949"/>
            <a:ext cx="946012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 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Transversity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 PDF on Lattice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191A65-AD98-871A-809D-D4E86EA1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21" y="1287945"/>
            <a:ext cx="5354569" cy="36636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96BF3C-9B07-8F6E-F5A7-17BBC23C2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78" y="1433846"/>
            <a:ext cx="5324475" cy="33718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CF2B692-698E-7457-CBF8-F8E0D5E179DF}"/>
              </a:ext>
            </a:extLst>
          </p:cNvPr>
          <p:cNvSpPr txBox="1"/>
          <p:nvPr/>
        </p:nvSpPr>
        <p:spPr>
          <a:xfrm>
            <a:off x="1498324" y="5424154"/>
            <a:ext cx="3799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Pion mass </a:t>
            </a:r>
            <a:r>
              <a:rPr lang="el-GR" altLang="zh-CN" dirty="0"/>
              <a:t>=</a:t>
            </a:r>
            <a:r>
              <a:rPr lang="en-US" altLang="zh-CN" dirty="0"/>
              <a:t> </a:t>
            </a:r>
            <a:r>
              <a:rPr lang="el-GR" altLang="zh-CN" dirty="0"/>
              <a:t> {354, 281, 222} </a:t>
            </a:r>
            <a:r>
              <a:rPr lang="en-US" altLang="zh-CN" dirty="0"/>
              <a:t>MeV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F7C8F1-E793-F34F-3202-8B23F6A3D65F}"/>
              </a:ext>
            </a:extLst>
          </p:cNvPr>
          <p:cNvSpPr txBox="1"/>
          <p:nvPr/>
        </p:nvSpPr>
        <p:spPr>
          <a:xfrm>
            <a:off x="6096000" y="542415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555555"/>
                </a:solidFill>
                <a:effectLst/>
                <a:latin typeface="Proxima Nova"/>
              </a:rPr>
              <a:t> F Yao et al LPC Phys. Rev. Lett. </a:t>
            </a:r>
            <a:r>
              <a:rPr lang="en-US" altLang="zh-CN" b="1" i="0" dirty="0">
                <a:solidFill>
                  <a:srgbClr val="555555"/>
                </a:solidFill>
                <a:effectLst/>
                <a:latin typeface="Proxima Nova"/>
              </a:rPr>
              <a:t>131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Proxima Nova"/>
              </a:rPr>
              <a:t>, 261901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9B22E2-C9BB-74F6-50CC-7D660427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76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970</Words>
  <Application>Microsoft Office PowerPoint</Application>
  <PresentationFormat>宽屏</PresentationFormat>
  <Paragraphs>174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Canela Text</vt:lpstr>
      <vt:lpstr>HelveticaNeue</vt:lpstr>
      <vt:lpstr>HelveticaNeue-Italic</vt:lpstr>
      <vt:lpstr>Proxima Nova</vt:lpstr>
      <vt:lpstr>等线</vt:lpstr>
      <vt:lpstr>等线 Light</vt:lpstr>
      <vt:lpstr>黑体</vt:lpstr>
      <vt:lpstr>微软雅黑</vt:lpstr>
      <vt:lpstr>新宋体</vt:lpstr>
      <vt:lpstr>Arial</vt:lpstr>
      <vt:lpstr>Cambria Math</vt:lpstr>
      <vt:lpstr>Times New Roman</vt:lpstr>
      <vt:lpstr>Wingdings</vt:lpstr>
      <vt:lpstr>Office 主题​​</vt:lpstr>
      <vt:lpstr>Parton distribution function on Lattice QCD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105</cp:revision>
  <dcterms:created xsi:type="dcterms:W3CDTF">2024-11-08T13:37:11Z</dcterms:created>
  <dcterms:modified xsi:type="dcterms:W3CDTF">2024-11-12T06:54:58Z</dcterms:modified>
</cp:coreProperties>
</file>