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8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7" r:id="rId2"/>
    <p:sldId id="424" r:id="rId3"/>
    <p:sldId id="426" r:id="rId4"/>
    <p:sldId id="528" r:id="rId5"/>
    <p:sldId id="529" r:id="rId6"/>
    <p:sldId id="530" r:id="rId7"/>
    <p:sldId id="524" r:id="rId8"/>
    <p:sldId id="532" r:id="rId9"/>
    <p:sldId id="533" r:id="rId10"/>
    <p:sldId id="534" r:id="rId11"/>
    <p:sldId id="536" r:id="rId12"/>
    <p:sldId id="537" r:id="rId13"/>
    <p:sldId id="538" r:id="rId14"/>
    <p:sldId id="554" r:id="rId15"/>
    <p:sldId id="539" r:id="rId16"/>
    <p:sldId id="555" r:id="rId17"/>
    <p:sldId id="541" r:id="rId18"/>
    <p:sldId id="542" r:id="rId19"/>
    <p:sldId id="543" r:id="rId20"/>
    <p:sldId id="553" r:id="rId21"/>
    <p:sldId id="545" r:id="rId22"/>
    <p:sldId id="546" r:id="rId23"/>
    <p:sldId id="547" r:id="rId24"/>
    <p:sldId id="549" r:id="rId25"/>
    <p:sldId id="552" r:id="rId26"/>
    <p:sldId id="556" r:id="rId27"/>
    <p:sldId id="550" r:id="rId28"/>
    <p:sldId id="389" r:id="rId29"/>
  </p:sldIdLst>
  <p:sldSz cx="12192000" cy="6858000"/>
  <p:notesSz cx="6797675" cy="9928225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a@mail.sdu.edu.cn" initials="j" lastIdx="2" clrIdx="0">
    <p:extLst>
      <p:ext uri="{19B8F6BF-5375-455C-9EA6-DF929625EA0E}">
        <p15:presenceInfo xmlns:p15="http://schemas.microsoft.com/office/powerpoint/2012/main" userId="e0c8a822c8233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99CC"/>
    <a:srgbClr val="336699"/>
    <a:srgbClr val="0000FF"/>
    <a:srgbClr val="FFFFFF"/>
    <a:srgbClr val="008080"/>
    <a:srgbClr val="6600CC"/>
    <a:srgbClr val="FAA4B0"/>
    <a:srgbClr val="A2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3" autoAdjust="0"/>
    <p:restoredTop sz="94595" autoAdjust="0"/>
  </p:normalViewPr>
  <p:slideViewPr>
    <p:cSldViewPr>
      <p:cViewPr varScale="1">
        <p:scale>
          <a:sx n="83" d="100"/>
          <a:sy n="83" d="100"/>
        </p:scale>
        <p:origin x="1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pPr>
              <a:defRPr/>
            </a:pPr>
            <a:fld id="{D3DBE00D-EBEE-4587-98F6-70AB565AD785}" type="datetimeFigureOut">
              <a:rPr lang="zh-CN" altLang="en-US"/>
              <a:pPr>
                <a:defRPr/>
              </a:pPr>
              <a:t>2024/11/11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pPr>
              <a:defRPr/>
            </a:pPr>
            <a:fld id="{B3987EF9-883A-4218-81D6-C7A845C73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87EF9-883A-4218-81D6-C7A845C737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6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18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18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34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19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19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19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1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20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20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20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1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21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21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21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22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22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59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23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23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0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24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24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24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22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25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25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9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26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26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63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27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27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9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10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10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11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11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3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12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12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9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13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13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14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14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9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15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15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5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16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16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16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6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17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74659" y="8671348"/>
            <a:ext cx="2964185" cy="4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17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6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8788-40B0-49CC-BB88-F42005818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387B-C1A5-4375-A4FF-44B038C42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422-781D-45FB-BA17-9BDDB8F29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77E5-399C-45CC-A3B5-A0766E6DD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1C8-F69C-4FD5-9303-E72692FCF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AA8-7BAA-4E07-B22F-E1A54A1C8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DBB-1013-4A07-BF89-3DECEECF1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24D-505C-43F3-8E6A-C8E431B0D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F8D0-5228-4FC8-B807-89E13D54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49F-AB7A-465F-9A60-8304EDE371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4FE3-DE38-4603-A045-F94FC374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04A5B-7D09-421A-A935-CCE05EE2D5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3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5" Type="http://schemas.openxmlformats.org/officeDocument/2006/relationships/tags" Target="../tags/tag22.xml"/><Relationship Id="rId10" Type="http://schemas.openxmlformats.org/officeDocument/2006/relationships/image" Target="../media/image36.png"/><Relationship Id="rId4" Type="http://schemas.openxmlformats.org/officeDocument/2006/relationships/tags" Target="../tags/tag21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41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40.png"/><Relationship Id="rId2" Type="http://schemas.openxmlformats.org/officeDocument/2006/relationships/tags" Target="../tags/tag24.xml"/><Relationship Id="rId16" Type="http://schemas.openxmlformats.org/officeDocument/2006/relationships/image" Target="../media/image410.png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60.png"/><Relationship Id="rId5" Type="http://schemas.openxmlformats.org/officeDocument/2006/relationships/tags" Target="../tags/tag27.xml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tags" Target="../tags/tag26.xml"/><Relationship Id="rId9" Type="http://schemas.openxmlformats.org/officeDocument/2006/relationships/image" Target="../media/image340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tags" Target="../tags/tag29.xml"/><Relationship Id="rId16" Type="http://schemas.openxmlformats.org/officeDocument/2006/relationships/image" Target="../media/image49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44.png"/><Relationship Id="rId5" Type="http://schemas.openxmlformats.org/officeDocument/2006/relationships/tags" Target="../tags/tag32.xml"/><Relationship Id="rId15" Type="http://schemas.openxmlformats.org/officeDocument/2006/relationships/image" Target="../media/image48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58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56.png"/><Relationship Id="rId5" Type="http://schemas.openxmlformats.org/officeDocument/2006/relationships/tags" Target="../tags/tag42.xml"/><Relationship Id="rId10" Type="http://schemas.openxmlformats.org/officeDocument/2006/relationships/image" Target="../media/image55.png"/><Relationship Id="rId4" Type="http://schemas.openxmlformats.org/officeDocument/2006/relationships/tags" Target="../tags/tag41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46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6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5" Type="http://schemas.openxmlformats.org/officeDocument/2006/relationships/tags" Target="../tags/tag48.xml"/><Relationship Id="rId10" Type="http://schemas.openxmlformats.org/officeDocument/2006/relationships/image" Target="../media/image62.png"/><Relationship Id="rId4" Type="http://schemas.openxmlformats.org/officeDocument/2006/relationships/tags" Target="../tags/tag47.xml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6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5" Type="http://schemas.openxmlformats.org/officeDocument/2006/relationships/tags" Target="../tags/tag53.xml"/><Relationship Id="rId10" Type="http://schemas.openxmlformats.org/officeDocument/2006/relationships/image" Target="../media/image67.png"/><Relationship Id="rId4" Type="http://schemas.openxmlformats.org/officeDocument/2006/relationships/tags" Target="../tags/tag52.xml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56.xml"/><Relationship Id="rId7" Type="http://schemas.openxmlformats.org/officeDocument/2006/relationships/image" Target="../media/image7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3.png"/><Relationship Id="rId4" Type="http://schemas.openxmlformats.org/officeDocument/2006/relationships/tags" Target="../tags/tag57.xml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78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7.png"/><Relationship Id="rId17" Type="http://schemas.openxmlformats.org/officeDocument/2006/relationships/image" Target="../media/image80.png"/><Relationship Id="rId2" Type="http://schemas.openxmlformats.org/officeDocument/2006/relationships/tags" Target="../tags/tag60.xml"/><Relationship Id="rId16" Type="http://schemas.openxmlformats.org/officeDocument/2006/relationships/image" Target="../media/image79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76.png"/><Relationship Id="rId5" Type="http://schemas.openxmlformats.org/officeDocument/2006/relationships/tags" Target="../tags/tag63.xml"/><Relationship Id="rId15" Type="http://schemas.openxmlformats.org/officeDocument/2006/relationships/image" Target="../media/image650.png"/><Relationship Id="rId10" Type="http://schemas.openxmlformats.org/officeDocument/2006/relationships/image" Target="../media/image75.png"/><Relationship Id="rId4" Type="http://schemas.openxmlformats.org/officeDocument/2006/relationships/tags" Target="../tags/tag62.xml"/><Relationship Id="rId9" Type="http://schemas.openxmlformats.org/officeDocument/2006/relationships/image" Target="../media/image6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84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82.png"/><Relationship Id="rId5" Type="http://schemas.openxmlformats.org/officeDocument/2006/relationships/tags" Target="../tags/tag69.xml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tags" Target="../tags/tag68.xml"/><Relationship Id="rId9" Type="http://schemas.openxmlformats.org/officeDocument/2006/relationships/image" Target="../media/image133.png"/><Relationship Id="rId1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73.xml"/><Relationship Id="rId7" Type="http://schemas.openxmlformats.org/officeDocument/2006/relationships/image" Target="../media/image88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76.xml"/><Relationship Id="rId7" Type="http://schemas.openxmlformats.org/officeDocument/2006/relationships/image" Target="../media/image9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9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79.xml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145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Relationship Id="rId9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98.png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tags" Target="../tags/tag82.xml"/><Relationship Id="rId16" Type="http://schemas.openxmlformats.org/officeDocument/2006/relationships/image" Target="../media/image101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910.png"/><Relationship Id="rId5" Type="http://schemas.openxmlformats.org/officeDocument/2006/relationships/tags" Target="../tags/tag85.xml"/><Relationship Id="rId15" Type="http://schemas.openxmlformats.org/officeDocument/2006/relationships/image" Target="../media/image100.png"/><Relationship Id="rId10" Type="http://schemas.openxmlformats.org/officeDocument/2006/relationships/image" Target="../media/image900.png"/><Relationship Id="rId4" Type="http://schemas.openxmlformats.org/officeDocument/2006/relationships/tags" Target="../tags/tag84.xml"/><Relationship Id="rId1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91.xml"/><Relationship Id="rId7" Type="http://schemas.openxmlformats.org/officeDocument/2006/relationships/image" Target="../media/image156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990.png"/><Relationship Id="rId11" Type="http://schemas.openxmlformats.org/officeDocument/2006/relationships/image" Target="../media/image940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10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10" Type="http://schemas.openxmlformats.org/officeDocument/2006/relationships/image" Target="../media/image9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3.xml"/><Relationship Id="rId21" Type="http://schemas.openxmlformats.org/officeDocument/2006/relationships/image" Target="../media/image26.png"/><Relationship Id="rId7" Type="http://schemas.openxmlformats.org/officeDocument/2006/relationships/tags" Target="../tags/tag7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image" Target="../media/image20.png"/><Relationship Id="rId10" Type="http://schemas.openxmlformats.org/officeDocument/2006/relationships/tags" Target="../tags/tag10.xml"/><Relationship Id="rId19" Type="http://schemas.openxmlformats.org/officeDocument/2006/relationships/image" Target="../media/image2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9.png"/><Relationship Id="rId5" Type="http://schemas.openxmlformats.org/officeDocument/2006/relationships/tags" Target="../tags/tag15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14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848744" y="2754023"/>
            <a:ext cx="59184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800" dirty="0">
                <a:solidFill>
                  <a:srgbClr val="0033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en-US" altLang="zh-CN" sz="2000" dirty="0">
                <a:solidFill>
                  <a:srgbClr val="003366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Jian-Hua Gao</a:t>
            </a:r>
            <a:r>
              <a:rPr lang="zh-CN" altLang="en-US" sz="2000" dirty="0">
                <a:solidFill>
                  <a:srgbClr val="003366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</a:t>
            </a:r>
            <a:endParaRPr lang="en-US" altLang="zh-CN" sz="2000" dirty="0">
              <a:solidFill>
                <a:srgbClr val="003366"/>
              </a:solidFill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</a:endParaRPr>
          </a:p>
          <a:p>
            <a:endParaRPr lang="en-US" altLang="zh-CN" sz="1600" dirty="0">
              <a:solidFill>
                <a:srgbClr val="336699"/>
              </a:solidFill>
              <a:latin typeface="Calibri" panose="020F0502020204030204" pitchFamily="34" charset="0"/>
              <a:ea typeface="Cambria Math" pitchFamily="18" charset="0"/>
              <a:cs typeface="Calibri" panose="020F0502020204030204" pitchFamily="34" charset="0"/>
            </a:endParaRPr>
          </a:p>
          <a:p>
            <a:r>
              <a:rPr lang="en-US" altLang="zh-CN" sz="2000" dirty="0">
                <a:solidFill>
                  <a:srgbClr val="336699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        Shandong University at Weihai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28788-40B0-49CC-BB88-F4200581820F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17505C-68A4-4B4A-A30D-9A01667BF12C}"/>
              </a:ext>
            </a:extLst>
          </p:cNvPr>
          <p:cNvSpPr txBox="1"/>
          <p:nvPr/>
        </p:nvSpPr>
        <p:spPr>
          <a:xfrm>
            <a:off x="1847528" y="908720"/>
            <a:ext cx="8208912" cy="1508105"/>
          </a:xfrm>
          <a:prstGeom prst="rect">
            <a:avLst/>
          </a:prstGeom>
          <a:noFill/>
          <a:ln w="63500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000" b="1" dirty="0">
              <a:solidFill>
                <a:srgbClr val="003366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  <a:p>
            <a:r>
              <a:rPr lang="en-US" altLang="zh-CN" sz="3600" b="1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Constraining the collision terms </a:t>
            </a:r>
          </a:p>
          <a:p>
            <a:r>
              <a:rPr lang="en-US" altLang="zh-CN" sz="3600" b="1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 spin kinetic theory</a:t>
            </a:r>
          </a:p>
          <a:p>
            <a:endParaRPr lang="en-US" altLang="zh-CN" sz="1000" b="1" dirty="0">
              <a:solidFill>
                <a:srgbClr val="003366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0CBE77-9FE9-4B1E-A913-918AB668E747}"/>
              </a:ext>
            </a:extLst>
          </p:cNvPr>
          <p:cNvSpPr txBox="1"/>
          <p:nvPr/>
        </p:nvSpPr>
        <p:spPr>
          <a:xfrm>
            <a:off x="2313791" y="4293096"/>
            <a:ext cx="7776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0" dirty="0">
                <a:solidFill>
                  <a:srgbClr val="3366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Based on: </a:t>
            </a:r>
            <a:r>
              <a:rPr lang="en-US" altLang="zh-CN" sz="2000" i="0" dirty="0">
                <a:solidFill>
                  <a:srgbClr val="0033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Shi-Yuan Wu</a:t>
            </a:r>
            <a:r>
              <a:rPr lang="en-US" altLang="zh-CN" sz="2000" i="0" dirty="0">
                <a:solidFill>
                  <a:srgbClr val="3366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i="0" dirty="0">
                <a:solidFill>
                  <a:srgbClr val="0033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JHG</a:t>
            </a:r>
            <a:r>
              <a:rPr lang="en-US" altLang="zh-CN" sz="2000" i="0" dirty="0">
                <a:solidFill>
                  <a:srgbClr val="3366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2000" i="0" dirty="0" err="1">
                <a:solidFill>
                  <a:srgbClr val="3366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sz="2000" i="0" dirty="0">
                <a:solidFill>
                  <a:srgbClr val="3366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2409.00457</a:t>
            </a:r>
            <a:endParaRPr lang="zh-CN" altLang="en-US" sz="2000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5721F9-D269-4FC1-9AD7-4C04AC817EFD}"/>
              </a:ext>
            </a:extLst>
          </p:cNvPr>
          <p:cNvSpPr txBox="1"/>
          <p:nvPr/>
        </p:nvSpPr>
        <p:spPr>
          <a:xfrm>
            <a:off x="1161663" y="5306881"/>
            <a:ext cx="10081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0" dirty="0">
                <a:solidFill>
                  <a:srgbClr val="3366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12th Circum-Pan-Pacific Symposium on High Energy Spin Physics,   Nov. 8 -12, 2024,  Hefei,  Anhui</a:t>
            </a:r>
            <a:endParaRPr lang="en-US" altLang="zh-CN" sz="1800" i="0" u="none" strike="noStrike" baseline="0" dirty="0">
              <a:solidFill>
                <a:srgbClr val="336699"/>
              </a:solidFill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</a:endParaRPr>
          </a:p>
          <a:p>
            <a:r>
              <a:rPr lang="en-US" altLang="zh-CN" sz="1800" i="0" dirty="0">
                <a:solidFill>
                  <a:srgbClr val="3366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95C6625C-C924-4818-BAC2-593BC82D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686F5112-16F1-4AE0-9D11-F7955F6A4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1830170"/>
            <a:ext cx="697447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12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Wigner equations are satisfied automatically and redundant!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37BF800B-C181-4954-9FC8-5B107937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327" y="1243863"/>
            <a:ext cx="37455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Under mean field approximation!</a:t>
            </a: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30B6FD44-6CD4-4AB1-BB2C-263C78A3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4340367"/>
            <a:ext cx="39792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Beyond  mean field approximation?</a:t>
            </a: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C81F98A3-3521-416E-A19B-C5568C64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5062887"/>
            <a:ext cx="83159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12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of Wigner equations lead to self-consistent constraints on collision terms!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CD60F6-06CF-48CA-863F-5FE6F20A5C99}"/>
              </a:ext>
            </a:extLst>
          </p:cNvPr>
          <p:cNvSpPr/>
          <p:nvPr/>
        </p:nvSpPr>
        <p:spPr>
          <a:xfrm>
            <a:off x="2135560" y="2792115"/>
            <a:ext cx="8640960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99CC"/>
                </a:solidFill>
                <a:latin typeface="Calibri" pitchFamily="34" charset="0"/>
                <a:cs typeface="Times New Roman" panose="02020603050405020304" pitchFamily="18" charset="0"/>
              </a:rPr>
              <a:t>J. H. Gao, Z. T. Liang, Q. Wang and X. N. Wang, Phys. Rev. D 98,  036019 (2018).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0099CC"/>
                </a:solidFill>
                <a:latin typeface="Calibri" pitchFamily="34" charset="0"/>
                <a:cs typeface="Times New Roman" panose="02020603050405020304" pitchFamily="18" charset="0"/>
              </a:rPr>
              <a:t>J. H. Gao and Z. T. Liang, Phys. Rev. D 100, 056021 (2019).</a:t>
            </a:r>
          </a:p>
          <a:p>
            <a:pPr algn="l">
              <a:lnSpc>
                <a:spcPct val="120000"/>
              </a:lnSpc>
              <a:defRPr/>
            </a:pPr>
            <a:r>
              <a:rPr lang="de-DE" altLang="zh-CN" dirty="0">
                <a:solidFill>
                  <a:srgbClr val="0099CC"/>
                </a:solidFill>
                <a:latin typeface="Calibri" pitchFamily="34" charset="0"/>
                <a:cs typeface="Times New Roman" panose="02020603050405020304" pitchFamily="18" charset="0"/>
              </a:rPr>
              <a:t>S. X. Ma and J. H. Gao, Phys. Lett. B 844 (2023)</a:t>
            </a:r>
          </a:p>
        </p:txBody>
      </p:sp>
    </p:spTree>
    <p:extLst>
      <p:ext uri="{BB962C8B-B14F-4D97-AF65-F5344CB8AC3E}">
        <p14:creationId xmlns:p14="http://schemas.microsoft.com/office/powerpoint/2010/main" val="11448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D800F94-284E-4829-BD7F-4CF5FDE8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95" y="1808008"/>
            <a:ext cx="38442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Decomposition in Clifford algebra:  </a:t>
            </a:r>
          </a:p>
        </p:txBody>
      </p:sp>
      <p:sp>
        <p:nvSpPr>
          <p:cNvPr id="21" name="Rectangle 93">
            <a:extLst>
              <a:ext uri="{FF2B5EF4-FFF2-40B4-BE49-F238E27FC236}">
                <a16:creationId xmlns:a16="http://schemas.microsoft.com/office/drawing/2014/main" id="{F6BFD541-A898-41BA-AE15-4E1B6B3B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76" y="3503450"/>
            <a:ext cx="262238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Chirality basis  (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=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Times New Roman" pitchFamily="18" charset="0"/>
              </a:rPr>
              <a:t>) 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A98B2A6E-1551-480F-B6F3-334E2C1E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76" y="4086358"/>
            <a:ext cx="62918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equations after decomposition in Clifford algebra:  </a:t>
            </a: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89" y="984396"/>
            <a:ext cx="222131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equations: 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E01A370-7D96-4D85-8794-49C3455A518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738221"/>
            <a:ext cx="4927600" cy="13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246EE4-1B81-42BC-96F1-F6221E52F41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03" y="4706507"/>
            <a:ext cx="488379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0639D7-E6BB-4E50-9170-E94371E4E1C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967665"/>
            <a:ext cx="5080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14DF668-B677-4588-AB91-47995A2CB82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68" y="1832236"/>
            <a:ext cx="60452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93168B6C-7A9D-4596-9A65-CC3CB445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866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6A922F-9306-4339-8EB2-EB4DF664E89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53" y="3503450"/>
            <a:ext cx="6413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C12FC90B-D13C-405C-B41E-26AC6E6E0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125" y="1198435"/>
                <a:ext cx="322113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Semi-classical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ℏ 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expansion :  </a:t>
                </a:r>
              </a:p>
            </p:txBody>
          </p:sp>
        </mc:Choice>
        <mc:Fallback xmlns=""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C12FC90B-D13C-405C-B41E-26AC6E6E0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25" y="1198435"/>
                <a:ext cx="3221138" cy="400110"/>
              </a:xfrm>
              <a:prstGeom prst="rect">
                <a:avLst/>
              </a:prstGeom>
              <a:blipFill>
                <a:blip r:embed="rId8"/>
                <a:stretch>
                  <a:fillRect l="-1890" t="-9231" r="-1701" b="-2769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34BB43E4-DD0F-41F8-9D5B-CB25AA180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639" y="2271134"/>
                <a:ext cx="3316805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Up to the second order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ℏ 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:  </a:t>
                </a:r>
              </a:p>
            </p:txBody>
          </p:sp>
        </mc:Choice>
        <mc:Fallback xmlns=""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34BB43E4-DD0F-41F8-9D5B-CB25AA180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39" y="2271134"/>
                <a:ext cx="3316805" cy="400110"/>
              </a:xfrm>
              <a:prstGeom prst="rect">
                <a:avLst/>
              </a:prstGeom>
              <a:blipFill>
                <a:blip r:embed="rId9"/>
                <a:stretch>
                  <a:fillRect l="-1838" t="-9231" r="-1103" b="-2769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4939EC6-215F-4165-BA61-C10213D3891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13" y="2285431"/>
            <a:ext cx="59182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1819CA38-A8EA-4EEA-B700-3ABE3CDBA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C5AA23F8-C9BD-4BC5-B3D1-61674F18F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769" y="3832415"/>
                <a:ext cx="742709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 Introduce an auxiliary time-like 4-vector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 with normalization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C5AA23F8-C9BD-4BC5-B3D1-61674F18F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769" y="3832415"/>
                <a:ext cx="7427097" cy="400110"/>
              </a:xfrm>
              <a:prstGeom prst="rect">
                <a:avLst/>
              </a:prstGeom>
              <a:blipFill>
                <a:blip r:embed="rId11"/>
                <a:stretch>
                  <a:fillRect t="-9231" r="-328" b="-2769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0D5EF4E-BE87-49F5-AA5C-7A0102F2AE8B}"/>
              </a:ext>
            </a:extLst>
          </p:cNvPr>
          <p:cNvSpPr txBox="1"/>
          <p:nvPr/>
        </p:nvSpPr>
        <p:spPr>
          <a:xfrm>
            <a:off x="728256" y="4794526"/>
            <a:ext cx="93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Vector: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106ACCE-70BD-491D-A02D-7D4F448FD463}"/>
              </a:ext>
            </a:extLst>
          </p:cNvPr>
          <p:cNvSpPr txBox="1"/>
          <p:nvPr/>
        </p:nvSpPr>
        <p:spPr>
          <a:xfrm>
            <a:off x="4483185" y="4794525"/>
            <a:ext cx="2504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Antisymmetric tensor: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49996C1-460C-47A2-BF82-3AD22393476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82" y="4839846"/>
            <a:ext cx="2433610" cy="2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F791D5-30F9-4FE8-8A36-0961E46CA47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49" y="1160744"/>
            <a:ext cx="6146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C2C1B25-0870-407E-A030-02E110492B1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93" y="4810635"/>
            <a:ext cx="2118671" cy="3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0D3C4B3-0443-4421-ABAF-D570418AC71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07" y="4898018"/>
            <a:ext cx="1554958" cy="2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7">
                <a:extLst>
                  <a:ext uri="{FF2B5EF4-FFF2-40B4-BE49-F238E27FC236}">
                    <a16:creationId xmlns:a16="http://schemas.microsoft.com/office/drawing/2014/main" id="{69706BE8-4038-4A37-A30A-42D889267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678" y="5697256"/>
                <a:ext cx="7168053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 We will 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can depend on the space-time coordinates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17">
                <a:extLst>
                  <a:ext uri="{FF2B5EF4-FFF2-40B4-BE49-F238E27FC236}">
                    <a16:creationId xmlns:a16="http://schemas.microsoft.com/office/drawing/2014/main" id="{69706BE8-4038-4A37-A30A-42D889267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78" y="5697256"/>
                <a:ext cx="7168053" cy="400110"/>
              </a:xfrm>
              <a:prstGeom prst="rect">
                <a:avLst/>
              </a:prstGeom>
              <a:blipFill>
                <a:blip r:embed="rId16"/>
                <a:stretch>
                  <a:fillRect t="-9231" b="-2769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878397"/>
            <a:ext cx="39864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equations at zeroth order: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26F9E2-409A-49B4-B5FE-08327891BE4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70" y="1654355"/>
            <a:ext cx="2160240" cy="13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142147-0FB7-40F9-8752-F6B9C19A96B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46" y="3586079"/>
            <a:ext cx="186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EB82E71-D33A-459A-B818-61C71686B60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70" y="5016538"/>
            <a:ext cx="1462797" cy="7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027A477-10DF-43F3-BC87-44313ECF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842" y="3468803"/>
            <a:ext cx="1280543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Longitudinal </a:t>
            </a:r>
          </a:p>
          <a:p>
            <a:pPr algn="l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constraint :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3619B5B6-F404-425C-80D0-9BC17E247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811" y="5168824"/>
            <a:ext cx="119923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On-shell </a:t>
            </a:r>
          </a:p>
          <a:p>
            <a:pPr algn="l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conditions: 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5C33F3-D8B9-4183-B92B-2B959407F84F}"/>
              </a:ext>
            </a:extLst>
          </p:cNvPr>
          <p:cNvSpPr/>
          <p:nvPr/>
        </p:nvSpPr>
        <p:spPr>
          <a:xfrm>
            <a:off x="1584981" y="1495711"/>
            <a:ext cx="3622309" cy="1684453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5BC1F81-91A0-484F-A863-5C79BD2CA0BD}"/>
              </a:ext>
            </a:extLst>
          </p:cNvPr>
          <p:cNvSpPr/>
          <p:nvPr/>
        </p:nvSpPr>
        <p:spPr>
          <a:xfrm>
            <a:off x="6607389" y="1482434"/>
            <a:ext cx="3665075" cy="170004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下箭头 41">
            <a:extLst>
              <a:ext uri="{FF2B5EF4-FFF2-40B4-BE49-F238E27FC236}">
                <a16:creationId xmlns:a16="http://schemas.microsoft.com/office/drawing/2014/main" id="{95CFA4A5-5AD8-4C3C-B4B5-CFFDD0DD6B17}"/>
              </a:ext>
            </a:extLst>
          </p:cNvPr>
          <p:cNvSpPr/>
          <p:nvPr/>
        </p:nvSpPr>
        <p:spPr bwMode="auto">
          <a:xfrm rot="16200000">
            <a:off x="5670769" y="1872815"/>
            <a:ext cx="378228" cy="845175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BBAB003-DA90-4BE3-90AB-5279CC6E1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D2EADB9-A594-4130-BB93-D18BDB3B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6419" y="2057794"/>
            <a:ext cx="126748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latin typeface="Calibri" pitchFamily="34" charset="0"/>
                <a:cs typeface="Times New Roman" pitchFamily="18" charset="0"/>
              </a:rPr>
              <a:t>independent </a:t>
            </a:r>
          </a:p>
          <a:p>
            <a:pPr algn="l"/>
            <a:r>
              <a:rPr lang="en-US" altLang="zh-CN" sz="1600" dirty="0">
                <a:latin typeface="Calibri" pitchFamily="34" charset="0"/>
                <a:cs typeface="Times New Roman" pitchFamily="18" charset="0"/>
              </a:rPr>
              <a:t>functions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569A351-BF3F-4FAB-B3DE-4876DC99FB9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85" y="1614808"/>
            <a:ext cx="3162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1376AC9-9686-406F-AD2B-A1137C690DF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72" y="5070309"/>
            <a:ext cx="32512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F130261C-7A9F-4F8A-BDCE-00B62702FC8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69" y="3634919"/>
            <a:ext cx="21336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86C45DAB-2C9A-483F-B926-66DE26B5D52E}"/>
              </a:ext>
            </a:extLst>
          </p:cNvPr>
          <p:cNvSpPr/>
          <p:nvPr/>
        </p:nvSpPr>
        <p:spPr>
          <a:xfrm>
            <a:off x="1584981" y="3483172"/>
            <a:ext cx="3622309" cy="586816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3A12735-421D-4BE3-881D-47990567A73B}"/>
              </a:ext>
            </a:extLst>
          </p:cNvPr>
          <p:cNvSpPr/>
          <p:nvPr/>
        </p:nvSpPr>
        <p:spPr>
          <a:xfrm>
            <a:off x="6607389" y="3452899"/>
            <a:ext cx="3665075" cy="62831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DAFC3DB-A7F3-42D8-B592-581EAF41ED9E}"/>
              </a:ext>
            </a:extLst>
          </p:cNvPr>
          <p:cNvSpPr/>
          <p:nvPr/>
        </p:nvSpPr>
        <p:spPr>
          <a:xfrm>
            <a:off x="1584983" y="5003539"/>
            <a:ext cx="3646924" cy="915349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611AA80-38E7-4846-9757-BFFAEF8136A2}"/>
              </a:ext>
            </a:extLst>
          </p:cNvPr>
          <p:cNvSpPr/>
          <p:nvPr/>
        </p:nvSpPr>
        <p:spPr>
          <a:xfrm>
            <a:off x="6591329" y="5005462"/>
            <a:ext cx="3646924" cy="915349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6" name="下箭头 41">
            <a:extLst>
              <a:ext uri="{FF2B5EF4-FFF2-40B4-BE49-F238E27FC236}">
                <a16:creationId xmlns:a16="http://schemas.microsoft.com/office/drawing/2014/main" id="{4C4AB0F9-B1A5-4A23-B7AE-9DD049739CB3}"/>
              </a:ext>
            </a:extLst>
          </p:cNvPr>
          <p:cNvSpPr/>
          <p:nvPr/>
        </p:nvSpPr>
        <p:spPr bwMode="auto">
          <a:xfrm rot="16200000">
            <a:off x="5718226" y="3401445"/>
            <a:ext cx="378228" cy="845175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7" name="下箭头 41">
            <a:extLst>
              <a:ext uri="{FF2B5EF4-FFF2-40B4-BE49-F238E27FC236}">
                <a16:creationId xmlns:a16="http://schemas.microsoft.com/office/drawing/2014/main" id="{620EB93E-FD59-46C5-BD45-E14BB29BEC90}"/>
              </a:ext>
            </a:extLst>
          </p:cNvPr>
          <p:cNvSpPr/>
          <p:nvPr/>
        </p:nvSpPr>
        <p:spPr bwMode="auto">
          <a:xfrm rot="16200000">
            <a:off x="5637711" y="5038625"/>
            <a:ext cx="378228" cy="845175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2AAB9487-3862-48D3-9779-7F037E41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63" y="4325911"/>
            <a:ext cx="27808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Longitudinal spin distribution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 </a:t>
            </a: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5BBF5CB-3B6B-4DDF-B69D-5CB2454154E2}"/>
              </a:ext>
            </a:extLst>
          </p:cNvPr>
          <p:cNvCxnSpPr>
            <a:endCxn id="24" idx="1"/>
          </p:cNvCxnSpPr>
          <p:nvPr/>
        </p:nvCxnSpPr>
        <p:spPr bwMode="auto">
          <a:xfrm>
            <a:off x="9326257" y="2268684"/>
            <a:ext cx="1120162" cy="81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C50A85E7-851C-48A1-8398-735144DBFD84}"/>
              </a:ext>
            </a:extLst>
          </p:cNvPr>
          <p:cNvCxnSpPr/>
          <p:nvPr/>
        </p:nvCxnSpPr>
        <p:spPr bwMode="auto">
          <a:xfrm>
            <a:off x="9622117" y="1922680"/>
            <a:ext cx="824302" cy="343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图片 68">
            <a:extLst>
              <a:ext uri="{FF2B5EF4-FFF2-40B4-BE49-F238E27FC236}">
                <a16:creationId xmlns:a16="http://schemas.microsoft.com/office/drawing/2014/main" id="{0E55CB43-3AEC-4286-9325-8B8BDD529922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4" y="4401247"/>
            <a:ext cx="576064" cy="2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0" name="Rectangle 23">
            <a:extLst>
              <a:ext uri="{FF2B5EF4-FFF2-40B4-BE49-F238E27FC236}">
                <a16:creationId xmlns:a16="http://schemas.microsoft.com/office/drawing/2014/main" id="{54D6010A-9DE1-4A76-A2B2-09004153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50" y="4325911"/>
            <a:ext cx="26350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Transverse spin distribution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 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2BE24913-8C69-4062-93D8-2E13F707D459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61" y="4427553"/>
            <a:ext cx="485946" cy="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文本框 72">
            <a:extLst>
              <a:ext uri="{FF2B5EF4-FFF2-40B4-BE49-F238E27FC236}">
                <a16:creationId xmlns:a16="http://schemas.microsoft.com/office/drawing/2014/main" id="{CBE4F053-0668-48FD-B30F-947889819F82}"/>
              </a:ext>
            </a:extLst>
          </p:cNvPr>
          <p:cNvSpPr txBox="1"/>
          <p:nvPr/>
        </p:nvSpPr>
        <p:spPr>
          <a:xfrm>
            <a:off x="6537213" y="2057794"/>
            <a:ext cx="1325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Constitutive</a:t>
            </a:r>
          </a:p>
          <a:p>
            <a:pPr algn="l"/>
            <a:r>
              <a:rPr lang="en-US" altLang="zh-CN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relations: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8E670F65-4501-4D2C-8ED3-175AF0DA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851" y="5613907"/>
            <a:ext cx="85826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No collision terms or kinetic equations from Wigner equations at zeroth order! 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BBAB003-DA90-4BE3-90AB-5279CC6E1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F4936755-2B6D-4C4C-ADA3-C2D3E15145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1976171"/>
            <a:ext cx="3960440" cy="195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2" name="Rectangle 23">
            <a:extLst>
              <a:ext uri="{FF2B5EF4-FFF2-40B4-BE49-F238E27FC236}">
                <a16:creationId xmlns:a16="http://schemas.microsoft.com/office/drawing/2014/main" id="{CF435405-C8C0-4C90-AA53-0EAB6057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5049885"/>
            <a:ext cx="746018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These Wigner equations are satisfied automatically and redundant! 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96801C3-3E13-429D-8432-8C61828C92EF}"/>
              </a:ext>
            </a:extLst>
          </p:cNvPr>
          <p:cNvSpPr/>
          <p:nvPr/>
        </p:nvSpPr>
        <p:spPr>
          <a:xfrm>
            <a:off x="623392" y="1838352"/>
            <a:ext cx="4464496" cy="265168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F950B54-BC70-40C8-8C73-F0113759D682}"/>
              </a:ext>
            </a:extLst>
          </p:cNvPr>
          <p:cNvSpPr/>
          <p:nvPr/>
        </p:nvSpPr>
        <p:spPr>
          <a:xfrm>
            <a:off x="7104114" y="1783500"/>
            <a:ext cx="4392486" cy="265168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9EAE5A-23CE-434E-95F9-E1E5E72C80E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07" y="2270806"/>
            <a:ext cx="9017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8" name="下箭头 41">
            <a:extLst>
              <a:ext uri="{FF2B5EF4-FFF2-40B4-BE49-F238E27FC236}">
                <a16:creationId xmlns:a16="http://schemas.microsoft.com/office/drawing/2014/main" id="{077661B9-0C13-4DC6-9B3F-E24FD41D1F84}"/>
              </a:ext>
            </a:extLst>
          </p:cNvPr>
          <p:cNvSpPr/>
          <p:nvPr/>
        </p:nvSpPr>
        <p:spPr bwMode="auto">
          <a:xfrm rot="16200000">
            <a:off x="5915392" y="2721139"/>
            <a:ext cx="378228" cy="845175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89CC56AE-B444-4E1C-B438-AB3294A4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878397"/>
            <a:ext cx="39864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equations at zeroth order:  </a:t>
            </a:r>
          </a:p>
        </p:txBody>
      </p:sp>
    </p:spTree>
    <p:extLst>
      <p:ext uri="{BB962C8B-B14F-4D97-AF65-F5344CB8AC3E}">
        <p14:creationId xmlns:p14="http://schemas.microsoft.com/office/powerpoint/2010/main" val="10538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313E5037-72D9-48DE-8EC8-2903DD5498E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10" y="1826567"/>
            <a:ext cx="3991216" cy="12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2571186-A850-4380-8F18-6CCCB156405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88" y="3606641"/>
            <a:ext cx="2177796" cy="4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19760DE4-C58A-44AB-B756-26D9B2DA58B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746580"/>
            <a:ext cx="4058865" cy="7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AC9EBC5-84C2-4C99-8621-980F47925EAE}"/>
              </a:ext>
            </a:extLst>
          </p:cNvPr>
          <p:cNvSpPr/>
          <p:nvPr/>
        </p:nvSpPr>
        <p:spPr>
          <a:xfrm>
            <a:off x="807133" y="1591333"/>
            <a:ext cx="4568787" cy="156016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DEF187-9979-4858-B48B-7BB69F85CC8E}"/>
              </a:ext>
            </a:extLst>
          </p:cNvPr>
          <p:cNvSpPr/>
          <p:nvPr/>
        </p:nvSpPr>
        <p:spPr>
          <a:xfrm>
            <a:off x="6648769" y="1583642"/>
            <a:ext cx="4736098" cy="1557273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14B2DEAE-6F66-4F90-82BE-EBB6B8FA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01" y="5942922"/>
            <a:ext cx="781688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Zeroth-order collision terms appear in Wigner equations at first order !  </a:t>
            </a:r>
          </a:p>
        </p:txBody>
      </p:sp>
      <p:sp>
        <p:nvSpPr>
          <p:cNvPr id="22" name="下箭头 41">
            <a:extLst>
              <a:ext uri="{FF2B5EF4-FFF2-40B4-BE49-F238E27FC236}">
                <a16:creationId xmlns:a16="http://schemas.microsoft.com/office/drawing/2014/main" id="{1D7C9344-DE5F-448A-B529-8C96A3A8FFFA}"/>
              </a:ext>
            </a:extLst>
          </p:cNvPr>
          <p:cNvSpPr/>
          <p:nvPr/>
        </p:nvSpPr>
        <p:spPr bwMode="auto">
          <a:xfrm rot="16200000">
            <a:off x="5873974" y="2069575"/>
            <a:ext cx="338098" cy="586202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0DFB404-9127-403C-9CB9-2B0457497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DB9BBF-F40C-47C4-AA17-A42C9399A47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" y="1683226"/>
            <a:ext cx="42545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815E7C5-59BF-409D-B2FF-92167241E01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20" y="4725144"/>
            <a:ext cx="4102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BD3A3EA-85C2-4C05-BCEE-E39AEE8CE60D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7" y="3700095"/>
            <a:ext cx="30861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E096D102-09A0-4ADE-83C4-6AFDA7AD2EE2}"/>
              </a:ext>
            </a:extLst>
          </p:cNvPr>
          <p:cNvSpPr/>
          <p:nvPr/>
        </p:nvSpPr>
        <p:spPr>
          <a:xfrm>
            <a:off x="805992" y="3441767"/>
            <a:ext cx="4600452" cy="67310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375FFDE-8B65-49E5-B65A-1473B9C0D80F}"/>
              </a:ext>
            </a:extLst>
          </p:cNvPr>
          <p:cNvSpPr/>
          <p:nvPr/>
        </p:nvSpPr>
        <p:spPr>
          <a:xfrm>
            <a:off x="805991" y="4623570"/>
            <a:ext cx="4638117" cy="96567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6D8BE2B-020C-490B-9A88-02BD0CB37525}"/>
              </a:ext>
            </a:extLst>
          </p:cNvPr>
          <p:cNvSpPr/>
          <p:nvPr/>
        </p:nvSpPr>
        <p:spPr>
          <a:xfrm>
            <a:off x="6631919" y="3441767"/>
            <a:ext cx="4752947" cy="71965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D2F63A4-356E-4563-9789-9DAD1339CC13}"/>
              </a:ext>
            </a:extLst>
          </p:cNvPr>
          <p:cNvSpPr/>
          <p:nvPr/>
        </p:nvSpPr>
        <p:spPr>
          <a:xfrm>
            <a:off x="6631919" y="4623570"/>
            <a:ext cx="4752947" cy="96567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0" name="下箭头 41">
            <a:extLst>
              <a:ext uri="{FF2B5EF4-FFF2-40B4-BE49-F238E27FC236}">
                <a16:creationId xmlns:a16="http://schemas.microsoft.com/office/drawing/2014/main" id="{A754547C-99C8-41B9-ACA2-8DCF68799B17}"/>
              </a:ext>
            </a:extLst>
          </p:cNvPr>
          <p:cNvSpPr/>
          <p:nvPr/>
        </p:nvSpPr>
        <p:spPr bwMode="auto">
          <a:xfrm rot="16200000">
            <a:off x="5850132" y="3508491"/>
            <a:ext cx="338098" cy="586202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1" name="下箭头 41">
            <a:extLst>
              <a:ext uri="{FF2B5EF4-FFF2-40B4-BE49-F238E27FC236}">
                <a16:creationId xmlns:a16="http://schemas.microsoft.com/office/drawing/2014/main" id="{2A570968-D706-483E-93F8-D4D502C865BA}"/>
              </a:ext>
            </a:extLst>
          </p:cNvPr>
          <p:cNvSpPr/>
          <p:nvPr/>
        </p:nvSpPr>
        <p:spPr bwMode="auto">
          <a:xfrm rot="16200000">
            <a:off x="5847483" y="4813304"/>
            <a:ext cx="338098" cy="586202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6E363339-D59E-4DCA-B443-D2269866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947852"/>
            <a:ext cx="35835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equations at first order:  </a:t>
            </a:r>
          </a:p>
        </p:txBody>
      </p:sp>
    </p:spTree>
    <p:extLst>
      <p:ext uri="{BB962C8B-B14F-4D97-AF65-F5344CB8AC3E}">
        <p14:creationId xmlns:p14="http://schemas.microsoft.com/office/powerpoint/2010/main" val="2215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3A4A23EA-20BA-4CDE-A798-8A5918A5ED0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64" y="1743724"/>
            <a:ext cx="4248472" cy="7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AC9EBC5-84C2-4C99-8621-980F47925EAE}"/>
              </a:ext>
            </a:extLst>
          </p:cNvPr>
          <p:cNvSpPr/>
          <p:nvPr/>
        </p:nvSpPr>
        <p:spPr>
          <a:xfrm>
            <a:off x="807133" y="1591333"/>
            <a:ext cx="4575933" cy="1045579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DEF187-9979-4858-B48B-7BB69F85CC8E}"/>
              </a:ext>
            </a:extLst>
          </p:cNvPr>
          <p:cNvSpPr/>
          <p:nvPr/>
        </p:nvSpPr>
        <p:spPr>
          <a:xfrm>
            <a:off x="6397340" y="1556792"/>
            <a:ext cx="4772982" cy="108012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14B2DEAE-6F66-4F90-82BE-EBB6B8FA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802" y="5935023"/>
            <a:ext cx="88907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Constraints on zeroth-order collision terms and zeroth-order kinetic equations !  </a:t>
            </a:r>
          </a:p>
        </p:txBody>
      </p:sp>
      <p:sp>
        <p:nvSpPr>
          <p:cNvPr id="22" name="下箭头 41">
            <a:extLst>
              <a:ext uri="{FF2B5EF4-FFF2-40B4-BE49-F238E27FC236}">
                <a16:creationId xmlns:a16="http://schemas.microsoft.com/office/drawing/2014/main" id="{1D7C9344-DE5F-448A-B529-8C96A3A8FFFA}"/>
              </a:ext>
            </a:extLst>
          </p:cNvPr>
          <p:cNvSpPr/>
          <p:nvPr/>
        </p:nvSpPr>
        <p:spPr bwMode="auto">
          <a:xfrm rot="16200000">
            <a:off x="5701137" y="3655727"/>
            <a:ext cx="338098" cy="586202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0DFB404-9127-403C-9CB9-2B0457497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073CDEE-2917-4763-98AF-2F2540B5815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8" y="1853405"/>
            <a:ext cx="4013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0903CBC-A367-46E1-89B1-B20747DDD35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5" y="3168989"/>
            <a:ext cx="44323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254CFF44-EC75-47A4-A0D7-AC6B969683DF}"/>
              </a:ext>
            </a:extLst>
          </p:cNvPr>
          <p:cNvSpPr/>
          <p:nvPr/>
        </p:nvSpPr>
        <p:spPr>
          <a:xfrm>
            <a:off x="810758" y="3060614"/>
            <a:ext cx="4615657" cy="143832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2" name="下箭头 41">
            <a:extLst>
              <a:ext uri="{FF2B5EF4-FFF2-40B4-BE49-F238E27FC236}">
                <a16:creationId xmlns:a16="http://schemas.microsoft.com/office/drawing/2014/main" id="{5B614D38-5073-494A-A08C-9B1F4B1F62D2}"/>
              </a:ext>
            </a:extLst>
          </p:cNvPr>
          <p:cNvSpPr/>
          <p:nvPr/>
        </p:nvSpPr>
        <p:spPr bwMode="auto">
          <a:xfrm rot="16200000">
            <a:off x="5704728" y="1808685"/>
            <a:ext cx="338098" cy="586202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000F0B4-C4FF-4859-8CC9-6F6D410A95A4}"/>
              </a:ext>
            </a:extLst>
          </p:cNvPr>
          <p:cNvSpPr/>
          <p:nvPr/>
        </p:nvSpPr>
        <p:spPr>
          <a:xfrm>
            <a:off x="6415368" y="3060614"/>
            <a:ext cx="4754954" cy="143832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7A295762-0D52-4961-A6E1-7C4CDF3C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89" y="922977"/>
            <a:ext cx="35835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Wigner equations at first order:  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A4D337D-CB6D-4F6F-A3A9-9604898D332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819184"/>
            <a:ext cx="3403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5F7C9C9-2C12-4DAE-BFAB-BD09EF92463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49" y="3155990"/>
            <a:ext cx="4432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1" name="Rectangle 23">
            <a:extLst>
              <a:ext uri="{FF2B5EF4-FFF2-40B4-BE49-F238E27FC236}">
                <a16:creationId xmlns:a16="http://schemas.microsoft.com/office/drawing/2014/main" id="{3A95F153-5642-458D-9111-6E100836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" y="4978161"/>
            <a:ext cx="4633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Require all the equations self-consistent:  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ECFAC4C-8D4D-4E56-89E6-0CADE8DF33F4}"/>
              </a:ext>
            </a:extLst>
          </p:cNvPr>
          <p:cNvSpPr/>
          <p:nvPr/>
        </p:nvSpPr>
        <p:spPr>
          <a:xfrm>
            <a:off x="6420874" y="4765758"/>
            <a:ext cx="4749447" cy="792652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9" name="下箭头 41">
            <a:extLst>
              <a:ext uri="{FF2B5EF4-FFF2-40B4-BE49-F238E27FC236}">
                <a16:creationId xmlns:a16="http://schemas.microsoft.com/office/drawing/2014/main" id="{0AA18873-5672-4D5B-8315-15E9894E8887}"/>
              </a:ext>
            </a:extLst>
          </p:cNvPr>
          <p:cNvSpPr/>
          <p:nvPr/>
        </p:nvSpPr>
        <p:spPr bwMode="auto">
          <a:xfrm rot="16200000">
            <a:off x="5701136" y="4923882"/>
            <a:ext cx="338098" cy="586202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FE73D5-50B3-49B8-AF3B-7837BF62E9B1}"/>
              </a:ext>
            </a:extLst>
          </p:cNvPr>
          <p:cNvSpPr/>
          <p:nvPr/>
        </p:nvSpPr>
        <p:spPr>
          <a:xfrm>
            <a:off x="6240016" y="2848607"/>
            <a:ext cx="5141226" cy="2955145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2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982448"/>
            <a:ext cx="24326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Second-order result:  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253E89A-18A8-43EE-BA34-A37131F2FB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574873"/>
            <a:ext cx="45339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DD2A013-EC15-4854-A03E-490933831AD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711627"/>
            <a:ext cx="3784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13F6669-DFD7-4749-A723-EC39D9C2AFF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3" y="1844823"/>
            <a:ext cx="4110933" cy="12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CABF40D-25A0-41D6-AC0F-B02BA59CD303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50" y="3455908"/>
            <a:ext cx="43815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E40CE2-AD10-4B6C-8CFA-123A1F4037C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50" y="5356122"/>
            <a:ext cx="30353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D0430D8-3934-42BC-A5AE-D3C5A32A2ACA}"/>
              </a:ext>
            </a:extLst>
          </p:cNvPr>
          <p:cNvSpPr/>
          <p:nvPr/>
        </p:nvSpPr>
        <p:spPr>
          <a:xfrm>
            <a:off x="784586" y="1529091"/>
            <a:ext cx="4807357" cy="4420189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F5BB31-B2CF-4107-99F0-3DC9BBA0DFCB}"/>
              </a:ext>
            </a:extLst>
          </p:cNvPr>
          <p:cNvSpPr/>
          <p:nvPr/>
        </p:nvSpPr>
        <p:spPr>
          <a:xfrm>
            <a:off x="6097794" y="1529883"/>
            <a:ext cx="4894524" cy="161108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D41DFD2-FE3E-45B9-9A47-3D1B1D90F0BB}"/>
              </a:ext>
            </a:extLst>
          </p:cNvPr>
          <p:cNvSpPr/>
          <p:nvPr/>
        </p:nvSpPr>
        <p:spPr>
          <a:xfrm>
            <a:off x="6098021" y="3291390"/>
            <a:ext cx="4894297" cy="265789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3" name="下箭头 41">
            <a:extLst>
              <a:ext uri="{FF2B5EF4-FFF2-40B4-BE49-F238E27FC236}">
                <a16:creationId xmlns:a16="http://schemas.microsoft.com/office/drawing/2014/main" id="{22D70E89-196A-4BB1-8902-C2AC5F0D3078}"/>
              </a:ext>
            </a:extLst>
          </p:cNvPr>
          <p:cNvSpPr/>
          <p:nvPr/>
        </p:nvSpPr>
        <p:spPr bwMode="auto">
          <a:xfrm rot="16200000">
            <a:off x="5674647" y="4526232"/>
            <a:ext cx="326582" cy="359273"/>
          </a:xfrm>
          <a:prstGeom prst="downArrow">
            <a:avLst>
              <a:gd name="adj1" fmla="val 50001"/>
              <a:gd name="adj2" fmla="val 3792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D440D886-A2F5-45A7-ADDE-0E5445497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634" y="1506269"/>
            <a:ext cx="265707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Independent collision terms:  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EFAC891-CA95-4183-932D-9032EDFD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</p:spTree>
    <p:extLst>
      <p:ext uri="{BB962C8B-B14F-4D97-AF65-F5344CB8AC3E}">
        <p14:creationId xmlns:p14="http://schemas.microsoft.com/office/powerpoint/2010/main" val="37765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89" y="984396"/>
            <a:ext cx="623568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On-shell conditions for  second-order Wigner functions:  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BB930DB0-1901-4B5D-A685-51AD19266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89" y="3724232"/>
            <a:ext cx="55533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Kinetic equations for first-order Wigner equations: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745EF7-DBC8-4FC8-B833-0C32E6AFCA1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9" y="1581832"/>
            <a:ext cx="83185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582135-D757-41C1-855E-ED5DE7E17D5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68" y="2700630"/>
            <a:ext cx="8610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19B76A-CC61-4FD3-803A-305CE7872E8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68" y="4251228"/>
            <a:ext cx="5803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DD30A1A-AEC8-43AA-B4B2-FA6AFB9BB06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18" y="5385343"/>
            <a:ext cx="6654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A3CC346-E083-4429-8162-ED0B7EDD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</p:spTree>
    <p:extLst>
      <p:ext uri="{BB962C8B-B14F-4D97-AF65-F5344CB8AC3E}">
        <p14:creationId xmlns:p14="http://schemas.microsoft.com/office/powerpoint/2010/main" val="26240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89" y="984396"/>
            <a:ext cx="61206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Self-consistent constraints on first-order collision terms:  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9284D97-3C14-481C-9030-AA6E3E9BD0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879600"/>
            <a:ext cx="89916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28F5A3-7750-4B30-8997-0A56AFCF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</p:spTree>
    <p:extLst>
      <p:ext uri="{BB962C8B-B14F-4D97-AF65-F5344CB8AC3E}">
        <p14:creationId xmlns:p14="http://schemas.microsoft.com/office/powerpoint/2010/main" val="11057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586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A490E-1E85-8DD6-25CE-FDD5CCFF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1340768"/>
            <a:ext cx="107765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Introduction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 sz="1400" b="1" kern="0" dirty="0">
              <a:solidFill>
                <a:srgbClr val="00336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Wigner function formalism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 sz="1400" b="1" kern="0" dirty="0">
              <a:solidFill>
                <a:srgbClr val="00336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Self-consistent constraints on collision terms in spin kinetic theory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 sz="1400" b="1" kern="0" dirty="0">
              <a:solidFill>
                <a:srgbClr val="00336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Self-consistent relaxation time approximation</a:t>
            </a:r>
          </a:p>
          <a:p>
            <a:pPr marL="0" indent="0" eaLnBrk="1" hangingPunct="1">
              <a:buNone/>
            </a:pPr>
            <a:endParaRPr lang="en-US" altLang="zh-CN" sz="1400" b="1" kern="0" dirty="0">
              <a:solidFill>
                <a:srgbClr val="00336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7000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C12FC90B-D13C-405C-B41E-26AC6E6E0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89" y="984396"/>
                <a:ext cx="7032246" cy="4146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Some other constraint conditions from the </a:t>
                </a:r>
                <a:r>
                  <a:rPr lang="en-US" altLang="zh-CN" sz="2000" dirty="0" err="1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antisymmetry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𝜈𝜆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:  </a:t>
                </a:r>
              </a:p>
            </p:txBody>
          </p:sp>
        </mc:Choice>
        <mc:Fallback xmlns=""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id="{C12FC90B-D13C-405C-B41E-26AC6E6E0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889" y="984396"/>
                <a:ext cx="7032246" cy="414601"/>
              </a:xfrm>
              <a:prstGeom prst="rect">
                <a:avLst/>
              </a:prstGeom>
              <a:blipFill>
                <a:blip r:embed="rId9"/>
                <a:stretch>
                  <a:fillRect l="-867" t="-2941" b="-2647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A97EAE5-1BCC-4AA7-B047-E6F11149AF0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70" y="1670940"/>
            <a:ext cx="4752528" cy="19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63142C2-569D-42DE-BFB7-30B7C97D635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5" y="5676858"/>
            <a:ext cx="4648522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A2D2233-41D8-45BC-93F3-617C37C1D10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1" y="4411172"/>
            <a:ext cx="41529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84D33A0-B3E7-4CE0-9782-848EC25E90C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9" y="4394830"/>
            <a:ext cx="46736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9A87D01-C218-4CAC-BFF6-77337520650C}"/>
                  </a:ext>
                </a:extLst>
              </p:cNvPr>
              <p:cNvSpPr txBox="1"/>
              <p:nvPr/>
            </p:nvSpPr>
            <p:spPr>
              <a:xfrm>
                <a:off x="4943873" y="3714779"/>
                <a:ext cx="1831032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𝜈𝜆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𝜆𝜈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9A87D01-C218-4CAC-BFF6-773375206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3" y="3714779"/>
                <a:ext cx="1831032" cy="3822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头: 下 29">
            <a:extLst>
              <a:ext uri="{FF2B5EF4-FFF2-40B4-BE49-F238E27FC236}">
                <a16:creationId xmlns:a16="http://schemas.microsoft.com/office/drawing/2014/main" id="{36273E6C-2CF3-4517-86AB-C835E8858CC3}"/>
              </a:ext>
            </a:extLst>
          </p:cNvPr>
          <p:cNvSpPr/>
          <p:nvPr/>
        </p:nvSpPr>
        <p:spPr>
          <a:xfrm>
            <a:off x="3875984" y="3674413"/>
            <a:ext cx="504056" cy="567229"/>
          </a:xfrm>
          <a:prstGeom prst="downArrow">
            <a:avLst/>
          </a:prstGeom>
          <a:ln w="19050">
            <a:solidFill>
              <a:srgbClr val="336699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4" name="箭头: 下 33">
            <a:extLst>
              <a:ext uri="{FF2B5EF4-FFF2-40B4-BE49-F238E27FC236}">
                <a16:creationId xmlns:a16="http://schemas.microsoft.com/office/drawing/2014/main" id="{91C5FA08-F641-4283-9438-FBA4DC120ED9}"/>
              </a:ext>
            </a:extLst>
          </p:cNvPr>
          <p:cNvSpPr/>
          <p:nvPr/>
        </p:nvSpPr>
        <p:spPr>
          <a:xfrm>
            <a:off x="7248128" y="3670949"/>
            <a:ext cx="504056" cy="567229"/>
          </a:xfrm>
          <a:prstGeom prst="downArrow">
            <a:avLst/>
          </a:prstGeom>
          <a:ln w="19050">
            <a:solidFill>
              <a:srgbClr val="336699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6" name="箭头: 下 35">
            <a:extLst>
              <a:ext uri="{FF2B5EF4-FFF2-40B4-BE49-F238E27FC236}">
                <a16:creationId xmlns:a16="http://schemas.microsoft.com/office/drawing/2014/main" id="{22A32C2F-38F3-4454-A2F7-81B7CE72D176}"/>
              </a:ext>
            </a:extLst>
          </p:cNvPr>
          <p:cNvSpPr/>
          <p:nvPr/>
        </p:nvSpPr>
        <p:spPr>
          <a:xfrm>
            <a:off x="3871936" y="4855570"/>
            <a:ext cx="504056" cy="567229"/>
          </a:xfrm>
          <a:prstGeom prst="downArrow">
            <a:avLst/>
          </a:prstGeom>
          <a:ln w="19050">
            <a:solidFill>
              <a:srgbClr val="336699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DA280117-6F82-4626-82AC-FC60C7018599}"/>
              </a:ext>
            </a:extLst>
          </p:cNvPr>
          <p:cNvSpPr/>
          <p:nvPr/>
        </p:nvSpPr>
        <p:spPr>
          <a:xfrm>
            <a:off x="7311954" y="4844003"/>
            <a:ext cx="504056" cy="567229"/>
          </a:xfrm>
          <a:prstGeom prst="downArrow">
            <a:avLst/>
          </a:prstGeom>
          <a:ln w="19050">
            <a:solidFill>
              <a:srgbClr val="336699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5262C6-5E49-461F-BBCA-330AEC75A4E5}"/>
              </a:ext>
            </a:extLst>
          </p:cNvPr>
          <p:cNvSpPr/>
          <p:nvPr/>
        </p:nvSpPr>
        <p:spPr>
          <a:xfrm>
            <a:off x="911424" y="5519976"/>
            <a:ext cx="5184576" cy="64532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EE9B0EEF-50D1-403F-828D-46FA3168F625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99" y="5676858"/>
            <a:ext cx="42545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B3E5FB7A-2522-4B2C-A1E4-55AB87425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constraints on collision terms in spin kinetic theory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9586A8-64B7-4F70-985F-56C45F4F845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39" y="1686035"/>
            <a:ext cx="45720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57" y="1014808"/>
            <a:ext cx="663688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 specific solution with only three vector functions involved:  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C48D73CC-471C-4B61-A78E-BDB314640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" y="2548366"/>
            <a:ext cx="70019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collision terms which can smoothly approach the chiral limit: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F3843DE0-86ED-413D-B50E-EFBA464FF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844" y="4763464"/>
                <a:ext cx="213282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Chiral limit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F3843DE0-86ED-413D-B50E-EFBA464FF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44" y="4763464"/>
                <a:ext cx="2132828" cy="400110"/>
              </a:xfrm>
              <a:prstGeom prst="rect">
                <a:avLst/>
              </a:prstGeom>
              <a:blipFill>
                <a:blip r:embed="rId9"/>
                <a:stretch>
                  <a:fillRect l="-2857" t="-7576" r="-2000" b="-257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45D38A1-CE62-44B8-80AE-D303AA6D10F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816009"/>
            <a:ext cx="20828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399C364-E9A3-4CA0-B494-F1E8C871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relaxation time approximation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6C4D85-4CBF-4C9C-AB60-FAEAA2321B0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2" y="1938267"/>
            <a:ext cx="2921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07B65A-EACC-4552-9C29-2191CB38050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841409"/>
            <a:ext cx="3098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446F74F-9F63-440A-ACA6-3FC773781DF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26" y="1849594"/>
            <a:ext cx="20320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923789B-E451-4A00-8716-C23719ABF77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" y="3471825"/>
            <a:ext cx="100457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76C725E-21F1-45EB-8BC2-30F4EBDA109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4665069"/>
            <a:ext cx="65786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18" y="1029167"/>
            <a:ext cx="100490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With zeroth order expressions for collision terms,  first-order Wigner functions are given by  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19826EC7-CB09-42F6-81D6-77F51DBC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18" y="3602850"/>
            <a:ext cx="66899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Spin kinetic equations for zeroth-order distribution functions: 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ABB5874-557E-4379-B8E3-0E8F1F01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relaxation time approximation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7E224AE-3118-4769-8802-2C7BCAE90E3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30" y="1654613"/>
            <a:ext cx="67691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4037808-308B-47FF-9AC2-E02B960A277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320881"/>
            <a:ext cx="86487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17C788-C57F-4901-B294-59B279000C7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0" y="1900913"/>
            <a:ext cx="24511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18" y="1029167"/>
            <a:ext cx="86890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Given  zeroth-order collision terms ,   first-order collision terms can be obtained :  </a:t>
            </a: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649E9211-C2B2-41DA-A013-4B68ABD5E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0" y="3619023"/>
            <a:ext cx="51146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First-order spin kinetic equations are given by: 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3E2CE9-6E05-4DD9-8A81-320D2821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Self-consistent relaxation time approximation</a:t>
            </a:r>
            <a:endParaRPr lang="en-US" altLang="zh-CN" sz="2800" b="1" kern="0" dirty="0">
              <a:solidFill>
                <a:srgbClr val="003366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646FC6-9081-4C72-A20D-A66CFEFDC8F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694168"/>
            <a:ext cx="7785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6FBF76-1470-4BC3-9CF2-B3DFD1259DF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831298"/>
            <a:ext cx="8559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E59A098-0131-446A-B1BE-948242AED04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268397"/>
            <a:ext cx="110871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C12FC90B-D13C-405C-B41E-26AC6E6E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016900"/>
            <a:ext cx="57829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Conventional forms at relaxation-time approximation: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612785-4C83-4183-BCCC-6DD7DDC6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relaxation time approximation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4E68C60C-AF32-468C-9AB5-32D00E3EE36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94" y="3872365"/>
            <a:ext cx="45847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B8139F2-C373-48E8-A9C8-BA1EE208557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4752217"/>
            <a:ext cx="35179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8" name="Rectangle 23">
            <a:extLst>
              <a:ext uri="{FF2B5EF4-FFF2-40B4-BE49-F238E27FC236}">
                <a16:creationId xmlns:a16="http://schemas.microsoft.com/office/drawing/2014/main" id="{C1006A51-6108-438C-BB29-82753B95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07" y="2912233"/>
            <a:ext cx="313066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Relaxation time parameters: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26E1D423-8C6D-4048-88B0-1725C1F4A52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035645"/>
            <a:ext cx="3168352" cy="2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1" name="Rectangle 23">
            <a:extLst>
              <a:ext uri="{FF2B5EF4-FFF2-40B4-BE49-F238E27FC236}">
                <a16:creationId xmlns:a16="http://schemas.microsoft.com/office/drawing/2014/main" id="{8001B5F9-8868-4FE2-B7FB-A9CC5238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68" y="3893437"/>
            <a:ext cx="48002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Deviation of the distribution off equilibrium: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23">
                <a:extLst>
                  <a:ext uri="{FF2B5EF4-FFF2-40B4-BE49-F238E27FC236}">
                    <a16:creationId xmlns:a16="http://schemas.microsoft.com/office/drawing/2014/main" id="{335E6CE6-74AE-447B-8CC7-328D4699F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07" y="4844262"/>
                <a:ext cx="544681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The distributions are defined by fluid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libri" pitchFamily="34" charset="0"/>
                    <a:cs typeface="Times New Roman" pitchFamily="18" charset="0"/>
                  </a:rPr>
                  <a:t>: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en-US" altLang="zh-CN" sz="20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23">
                <a:extLst>
                  <a:ext uri="{FF2B5EF4-FFF2-40B4-BE49-F238E27FC236}">
                    <a16:creationId xmlns:a16="http://schemas.microsoft.com/office/drawing/2014/main" id="{335E6CE6-74AE-447B-8CC7-328D4699F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07" y="4844262"/>
                <a:ext cx="5446812" cy="400110"/>
              </a:xfrm>
              <a:prstGeom prst="rect">
                <a:avLst/>
              </a:prstGeom>
              <a:blipFill>
                <a:blip r:embed="rId11"/>
                <a:stretch>
                  <a:fillRect l="-1119" t="-9231" b="-2769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EC4342A-8238-4443-8725-248E34F5AE0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06" y="1770935"/>
            <a:ext cx="6845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612785-4C83-4183-BCCC-6DD7DDC6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relaxation time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3">
                <a:extLst>
                  <a:ext uri="{FF2B5EF4-FFF2-40B4-BE49-F238E27FC236}">
                    <a16:creationId xmlns:a16="http://schemas.microsoft.com/office/drawing/2014/main" id="{B6D5ED94-9872-4795-A762-3BC923DC0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10" y="995697"/>
                <a:ext cx="7142533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Let the arbitrary vector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Calibri" pitchFamily="34" charset="0"/>
                    <a:cs typeface="Times New Roman" pitchFamily="18" charset="0"/>
                  </a:rPr>
                  <a:t> 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coincides with the fluid velocity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tangle 23">
                <a:extLst>
                  <a:ext uri="{FF2B5EF4-FFF2-40B4-BE49-F238E27FC236}">
                    <a16:creationId xmlns:a16="http://schemas.microsoft.com/office/drawing/2014/main" id="{B6D5ED94-9872-4795-A762-3BC923DC0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510" y="995697"/>
                <a:ext cx="7142533" cy="400110"/>
              </a:xfrm>
              <a:prstGeom prst="rect">
                <a:avLst/>
              </a:prstGeom>
              <a:blipFill>
                <a:blip r:embed="rId10"/>
                <a:stretch>
                  <a:fillRect l="-939" t="-7576" b="-257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A53B31-0C22-474E-BA32-38A272311AC0}"/>
                  </a:ext>
                </a:extLst>
              </p:cNvPr>
              <p:cNvSpPr txBox="1"/>
              <p:nvPr/>
            </p:nvSpPr>
            <p:spPr>
              <a:xfrm>
                <a:off x="8014160" y="1026178"/>
                <a:ext cx="9733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A53B31-0C22-474E-BA32-38A27231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160" y="1026178"/>
                <a:ext cx="973343" cy="307777"/>
              </a:xfrm>
              <a:prstGeom prst="rect">
                <a:avLst/>
              </a:prstGeom>
              <a:blipFill>
                <a:blip r:embed="rId11"/>
                <a:stretch>
                  <a:fillRect l="-3774" r="-2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98DF8AF8-3A8B-4CBB-9A8B-B309ADF8FF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39" y="4323462"/>
            <a:ext cx="5348161" cy="4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13C8464-863E-4A9A-9A09-CD104A7D39B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1" y="4302388"/>
            <a:ext cx="4267233" cy="4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CC3AB35-F44B-4D69-9D20-F10E61DFA70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5281652"/>
            <a:ext cx="300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03257D3-045C-44F5-A6BC-EA9CF5EE9E4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1" y="2591543"/>
            <a:ext cx="10020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6492D55-97AA-4BE2-84E6-F7186880F6B6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5281652"/>
            <a:ext cx="49911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3A12474-15EC-419E-A44E-DD1931F1FFD9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14" y="1757817"/>
            <a:ext cx="37973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Rectangle 23">
            <a:extLst>
              <a:ext uri="{FF2B5EF4-FFF2-40B4-BE49-F238E27FC236}">
                <a16:creationId xmlns:a16="http://schemas.microsoft.com/office/drawing/2014/main" id="{213DC73D-28D3-495D-A673-B2B48F444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4" y="1709166"/>
            <a:ext cx="55183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Summing the zeroth- and first-order  contributions:</a:t>
            </a:r>
          </a:p>
        </p:txBody>
      </p:sp>
    </p:spTree>
    <p:extLst>
      <p:ext uri="{BB962C8B-B14F-4D97-AF65-F5344CB8AC3E}">
        <p14:creationId xmlns:p14="http://schemas.microsoft.com/office/powerpoint/2010/main" val="20952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612785-4C83-4183-BCCC-6DD7DDC6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93" y="29341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relaxation time approximation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2EAF42A0-77DF-4DB0-81CF-AE57351C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921889"/>
            <a:ext cx="271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Electric charge separation  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7C5C4587-0F67-4603-8EC5-6DF3654AB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3861048"/>
            <a:ext cx="2444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Spin polarization effect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A3B42A-AABE-4C57-88D2-FDD9FEAED3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9" y="1887045"/>
            <a:ext cx="6048672" cy="6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13CE11-BB3C-4AE5-8D00-F1F88E1827A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9" y="3751782"/>
            <a:ext cx="51562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0246CC6-EF44-45FD-8F7D-B50B7CC3E6FE}"/>
                  </a:ext>
                </a:extLst>
              </p:cNvPr>
              <p:cNvSpPr txBox="1"/>
              <p:nvPr/>
            </p:nvSpPr>
            <p:spPr>
              <a:xfrm>
                <a:off x="6096000" y="3088228"/>
                <a:ext cx="39914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?</m:t>
                      </m:r>
                    </m:oMath>
                  </m:oMathPara>
                </a14:m>
                <a:endParaRPr lang="zh-CN" altLang="en-US" sz="4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0246CC6-EF44-45FD-8F7D-B50B7CC3E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88228"/>
                <a:ext cx="399147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FFBE0D3-88DE-46E0-829B-1678CE09C07E}"/>
                  </a:ext>
                </a:extLst>
              </p:cNvPr>
              <p:cNvSpPr txBox="1"/>
              <p:nvPr/>
            </p:nvSpPr>
            <p:spPr>
              <a:xfrm>
                <a:off x="9120336" y="1327156"/>
                <a:ext cx="39914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?</m:t>
                      </m:r>
                    </m:oMath>
                  </m:oMathPara>
                </a14:m>
                <a:endParaRPr lang="zh-CN" altLang="en-US" sz="4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FFBE0D3-88DE-46E0-829B-1678CE09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1327156"/>
                <a:ext cx="399147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9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8107B04-C0F6-44C3-92B4-AC2EC28B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3" y="12439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Self-consistent relaxation time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358E296F-653D-4331-A33E-0FC8B9874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47" y="962878"/>
                <a:ext cx="482298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Spin kinetic equations at  chiral limit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358E296F-653D-4331-A33E-0FC8B9874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47" y="962878"/>
                <a:ext cx="4822987" cy="400110"/>
              </a:xfrm>
              <a:prstGeom prst="rect">
                <a:avLst/>
              </a:prstGeom>
              <a:blipFill>
                <a:blip r:embed="rId6"/>
                <a:stretch>
                  <a:fillRect l="-1263" t="-9091" b="-257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CB9D3BC4-6945-4D74-99B4-FB02F0E12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47" y="3026591"/>
                <a:ext cx="5182573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All the Wigner functions at  chiral limit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 :  </a:t>
                </a:r>
              </a:p>
            </p:txBody>
          </p:sp>
        </mc:Choice>
        <mc:Fallback xmlns=""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CB9D3BC4-6945-4D74-99B4-FB02F0E12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47" y="3026591"/>
                <a:ext cx="5182573" cy="400110"/>
              </a:xfrm>
              <a:prstGeom prst="rect">
                <a:avLst/>
              </a:prstGeom>
              <a:blipFill>
                <a:blip r:embed="rId7"/>
                <a:stretch>
                  <a:fillRect l="-1175" t="-7576" r="-235" b="-257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FAAFF03B-53D2-4F55-AF29-E0BE51A6B77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83" y="1550566"/>
            <a:ext cx="7416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4207F42-1AFE-44E9-BF37-59A4644BB07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411199"/>
            <a:ext cx="3598458" cy="1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F7C1F28-AE8D-44D2-BB67-8B409BD0FDC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15" y="3949424"/>
            <a:ext cx="3975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46ABB9FA-1B0C-4749-99E8-7BE34DB3F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447" y="5458018"/>
                <a:ext cx="829964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All the Wigner functions has no explicit collision terms at   chiral limit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 !  </a:t>
                </a:r>
              </a:p>
            </p:txBody>
          </p:sp>
        </mc:Choice>
        <mc:Fallback xmlns=""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46ABB9FA-1B0C-4749-99E8-7BE34DB3F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47" y="5458018"/>
                <a:ext cx="8299644" cy="400110"/>
              </a:xfrm>
              <a:prstGeom prst="rect">
                <a:avLst/>
              </a:prstGeom>
              <a:blipFill>
                <a:blip r:embed="rId11"/>
                <a:stretch>
                  <a:fillRect l="-734" t="-7576" r="-661" b="-257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235862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8CBACBA-A043-486C-97F3-E1150D102CEA}"/>
              </a:ext>
            </a:extLst>
          </p:cNvPr>
          <p:cNvSpPr txBox="1"/>
          <p:nvPr/>
        </p:nvSpPr>
        <p:spPr>
          <a:xfrm>
            <a:off x="1127448" y="1268760"/>
            <a:ext cx="117126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8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Self-consistent constraints on collision terms in SKT are derived!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8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SKT within self-consistent relaxation time approximation is obtained.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8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constitutive relations exhibit simple dependence on collision terms </a:t>
            </a:r>
          </a:p>
          <a:p>
            <a:pPr algn="l"/>
            <a:r>
              <a:rPr lang="en-US" altLang="zh-CN" sz="24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in a fluid comoving frame at  relaxation time approximation.</a:t>
            </a:r>
          </a:p>
          <a:p>
            <a:pPr algn="l"/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and numerical calculation with SKT at relaxation time approximation?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constraints for hadron’s Wigner or distribution  functions?</a:t>
            </a:r>
            <a:endParaRPr lang="en-US" altLang="zh-CN" sz="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Line 96">
            <a:extLst>
              <a:ext uri="{FF2B5EF4-FFF2-40B4-BE49-F238E27FC236}">
                <a16:creationId xmlns:a16="http://schemas.microsoft.com/office/drawing/2014/main" id="{03A8203C-ABF5-4F6F-A5BB-6756D1AC2F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1412" y="5870817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F10278-836E-4B4D-A4A6-AC4628B563F7}"/>
              </a:ext>
            </a:extLst>
          </p:cNvPr>
          <p:cNvSpPr txBox="1"/>
          <p:nvPr/>
        </p:nvSpPr>
        <p:spPr>
          <a:xfrm>
            <a:off x="2571335" y="5301208"/>
            <a:ext cx="701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for your attention !</a:t>
            </a:r>
            <a:endParaRPr lang="zh-CN" alt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DA43F46-AAE8-474F-BC40-3FDF35DEF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Summary and </a:t>
            </a:r>
            <a:r>
              <a:rPr lang="en-US" altLang="zh-CN" sz="2800" b="1" kern="0" dirty="0">
                <a:solidFill>
                  <a:srgbClr val="00B0F0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8204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F9802C4-A908-E839-D6DA-0145C53D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8" t="-1771"/>
          <a:stretch/>
        </p:blipFill>
        <p:spPr>
          <a:xfrm>
            <a:off x="4069027" y="1917137"/>
            <a:ext cx="3295833" cy="286694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CAB167E-5FF1-3F93-94B4-BD18221D2E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3437"/>
          <a:stretch/>
        </p:blipFill>
        <p:spPr>
          <a:xfrm>
            <a:off x="6587016" y="1155173"/>
            <a:ext cx="5112567" cy="74409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6BD7F4-739E-A2D8-CEFB-49140923C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5" y="2053655"/>
            <a:ext cx="2606538" cy="2743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4E99D33-4A4A-5028-D8EF-7EEDEA160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1" y="993369"/>
            <a:ext cx="4320480" cy="1002583"/>
          </a:xfrm>
          <a:prstGeom prst="rect">
            <a:avLst/>
          </a:prstGeom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8DE29122-63F3-195D-1170-A49EE7EEB836}"/>
              </a:ext>
            </a:extLst>
          </p:cNvPr>
          <p:cNvGrpSpPr/>
          <p:nvPr/>
        </p:nvGrpSpPr>
        <p:grpSpPr>
          <a:xfrm>
            <a:off x="8544272" y="2033881"/>
            <a:ext cx="2664659" cy="2743725"/>
            <a:chOff x="7786993" y="2379657"/>
            <a:chExt cx="3461041" cy="3420442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D7314F5-A0BC-41AE-4BCE-4542112CA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993" y="2379657"/>
              <a:ext cx="3461041" cy="3420442"/>
            </a:xfrm>
            <a:prstGeom prst="rect">
              <a:avLst/>
            </a:prstGeom>
          </p:spPr>
        </p:pic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7D2087E-F8D9-A148-62CE-6580E9E8AB53}"/>
                </a:ext>
              </a:extLst>
            </p:cNvPr>
            <p:cNvCxnSpPr/>
            <p:nvPr/>
          </p:nvCxnSpPr>
          <p:spPr bwMode="auto">
            <a:xfrm>
              <a:off x="8184232" y="2397854"/>
              <a:ext cx="30638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4BDEEE4-0B49-D592-77CE-9FC4BFCAD845}"/>
                </a:ext>
              </a:extLst>
            </p:cNvPr>
            <p:cNvCxnSpPr/>
            <p:nvPr/>
          </p:nvCxnSpPr>
          <p:spPr bwMode="auto">
            <a:xfrm>
              <a:off x="11248034" y="2397854"/>
              <a:ext cx="0" cy="2975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1" name="图片 70">
            <a:extLst>
              <a:ext uri="{FF2B5EF4-FFF2-40B4-BE49-F238E27FC236}">
                <a16:creationId xmlns:a16="http://schemas.microsoft.com/office/drawing/2014/main" id="{4B916E31-BFA1-7D5D-6084-6EEF2FB86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04" y="2778255"/>
            <a:ext cx="1028753" cy="927148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2CFC82BC-5AE1-8292-706E-8D35D3ADFF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b="55316"/>
          <a:stretch/>
        </p:blipFill>
        <p:spPr>
          <a:xfrm>
            <a:off x="6993419" y="2782541"/>
            <a:ext cx="1003530" cy="1170478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F8B50A06-7BEB-8439-5F91-721FE69B8B96}"/>
              </a:ext>
            </a:extLst>
          </p:cNvPr>
          <p:cNvSpPr txBox="1"/>
          <p:nvPr/>
        </p:nvSpPr>
        <p:spPr>
          <a:xfrm>
            <a:off x="2122036" y="978301"/>
            <a:ext cx="186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STAR Nature 2017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3E69CBBD-AA61-6131-D19E-8990150ED661}"/>
              </a:ext>
            </a:extLst>
          </p:cNvPr>
          <p:cNvSpPr txBox="1"/>
          <p:nvPr/>
        </p:nvSpPr>
        <p:spPr>
          <a:xfrm>
            <a:off x="7996949" y="980666"/>
            <a:ext cx="186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STAR Nature 2023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B6A44E2-9EBC-4F92-9F3E-F96FE176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9255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186356-1B3D-46EB-B77F-FF5CD5BDD2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4" r="237"/>
          <a:stretch/>
        </p:blipFill>
        <p:spPr>
          <a:xfrm>
            <a:off x="6672064" y="5230212"/>
            <a:ext cx="4732350" cy="11146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F88FF0E-8DE5-4218-ABA9-07ADD8FD9A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4936" r="35687" b="65281"/>
          <a:stretch/>
        </p:blipFill>
        <p:spPr>
          <a:xfrm>
            <a:off x="7879876" y="5038463"/>
            <a:ext cx="2196767" cy="2913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B1B8A9-53C3-4A70-B4AA-E8B2E620AD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7" y="5046824"/>
            <a:ext cx="5218838" cy="130386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2F6BFBE-EE63-4249-A4B5-3B6C27508AE9}"/>
              </a:ext>
            </a:extLst>
          </p:cNvPr>
          <p:cNvSpPr/>
          <p:nvPr/>
        </p:nvSpPr>
        <p:spPr>
          <a:xfrm>
            <a:off x="538996" y="5046825"/>
            <a:ext cx="5218838" cy="1322044"/>
          </a:xfrm>
          <a:prstGeom prst="rect">
            <a:avLst/>
          </a:prstGeom>
          <a:ln w="19050">
            <a:solidFill>
              <a:srgbClr val="0099CC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FB4183C-CAC0-4304-9F46-227939706752}"/>
              </a:ext>
            </a:extLst>
          </p:cNvPr>
          <p:cNvSpPr/>
          <p:nvPr/>
        </p:nvSpPr>
        <p:spPr>
          <a:xfrm>
            <a:off x="6421976" y="5034936"/>
            <a:ext cx="5112568" cy="1322044"/>
          </a:xfrm>
          <a:prstGeom prst="rect">
            <a:avLst/>
          </a:prstGeom>
          <a:ln w="19050">
            <a:solidFill>
              <a:srgbClr val="0099CC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71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FCAC9F-76EA-49A0-B62B-84536890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3497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49BC6-790F-4B12-A3EF-E9358711FE32}"/>
              </a:ext>
            </a:extLst>
          </p:cNvPr>
          <p:cNvSpPr txBox="1"/>
          <p:nvPr/>
        </p:nvSpPr>
        <p:spPr>
          <a:xfrm>
            <a:off x="1784411" y="800181"/>
            <a:ext cx="239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Made by Chun Shen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D72D4BA-1711-46A0-AE69-8FA4C384722E}"/>
              </a:ext>
            </a:extLst>
          </p:cNvPr>
          <p:cNvSpPr/>
          <p:nvPr/>
        </p:nvSpPr>
        <p:spPr bwMode="auto">
          <a:xfrm>
            <a:off x="6744071" y="2516606"/>
            <a:ext cx="4320479" cy="2028161"/>
          </a:xfrm>
          <a:prstGeom prst="ellipse">
            <a:avLst/>
          </a:prstGeom>
          <a:solidFill>
            <a:srgbClr val="FF0000">
              <a:alpha val="4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</a:rPr>
              <a:t>                                                           </a:t>
            </a:r>
          </a:p>
          <a:p>
            <a:pPr algn="ctr"/>
            <a:endParaRPr lang="en-US" altLang="zh-CN" sz="1600" b="1" dirty="0">
              <a:latin typeface="Calibri" panose="020F0502020204030204" pitchFamily="34" charset="0"/>
            </a:endParaRPr>
          </a:p>
          <a:p>
            <a:pPr algn="ctr"/>
            <a:endParaRPr lang="en-US" altLang="zh-CN" sz="1600" b="1" dirty="0">
              <a:latin typeface="Calibri" panose="020F0502020204030204" pitchFamily="34" charset="0"/>
            </a:endParaRPr>
          </a:p>
          <a:p>
            <a:pPr algn="ctr"/>
            <a:r>
              <a:rPr lang="en-US" altLang="zh-CN" sz="1600" dirty="0">
                <a:latin typeface="Calibri" panose="020F0502020204030204" pitchFamily="34" charset="0"/>
              </a:rPr>
              <a:t>Spin polarization effect</a:t>
            </a:r>
          </a:p>
        </p:txBody>
      </p:sp>
      <p:pic>
        <p:nvPicPr>
          <p:cNvPr id="38" name="图片 3" descr="无标题.jpg">
            <a:extLst>
              <a:ext uri="{FF2B5EF4-FFF2-40B4-BE49-F238E27FC236}">
                <a16:creationId xmlns:a16="http://schemas.microsoft.com/office/drawing/2014/main" id="{E83A7876-7048-4ADF-8FDD-CF13E4421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314095"/>
            <a:ext cx="5055877" cy="35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D4B67B7C-8394-4212-8817-0417B84950DA}"/>
              </a:ext>
            </a:extLst>
          </p:cNvPr>
          <p:cNvSpPr txBox="1"/>
          <p:nvPr/>
        </p:nvSpPr>
        <p:spPr>
          <a:xfrm>
            <a:off x="3791743" y="1364478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by Chun Shen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0570CFC-5909-47CD-862C-2EADB0655130}"/>
              </a:ext>
            </a:extLst>
          </p:cNvPr>
          <p:cNvSpPr/>
          <p:nvPr/>
        </p:nvSpPr>
        <p:spPr bwMode="auto">
          <a:xfrm>
            <a:off x="6672063" y="1529522"/>
            <a:ext cx="4320480" cy="2028161"/>
          </a:xfrm>
          <a:prstGeom prst="ellipse">
            <a:avLst/>
          </a:prstGeom>
          <a:solidFill>
            <a:srgbClr val="0000CC">
              <a:alpha val="3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altLang="zh-CN" sz="2800" b="1" dirty="0">
                <a:latin typeface="Calibri" panose="020F0502020204030204" pitchFamily="34" charset="0"/>
              </a:rPr>
              <a:t> </a:t>
            </a:r>
          </a:p>
          <a:p>
            <a:endParaRPr lang="en-US" altLang="zh-CN" sz="2800" b="1" dirty="0">
              <a:latin typeface="Calibri" panose="020F0502020204030204" pitchFamily="34" charset="0"/>
            </a:endParaRPr>
          </a:p>
          <a:p>
            <a:endParaRPr lang="en-US" altLang="zh-CN" sz="2800" b="1" dirty="0">
              <a:latin typeface="Calibri" panose="020F0502020204030204" pitchFamily="34" charset="0"/>
            </a:endParaRPr>
          </a:p>
          <a:p>
            <a:r>
              <a:rPr lang="en-US" altLang="zh-CN" sz="1600" dirty="0">
                <a:latin typeface="Calibri" panose="020F0502020204030204" pitchFamily="34" charset="0"/>
              </a:rPr>
              <a:t>Non-equilibrium Effect</a:t>
            </a: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r>
              <a:rPr lang="en-US" altLang="zh-CN" sz="1600" b="1" dirty="0">
                <a:latin typeface="Calibri" panose="020F0502020204030204" pitchFamily="34" charset="0"/>
              </a:rPr>
              <a:t>  </a:t>
            </a: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r>
              <a:rPr lang="en-US" altLang="zh-CN" sz="1600" b="1" dirty="0">
                <a:latin typeface="Calibri" panose="020F0502020204030204" pitchFamily="34" charset="0"/>
              </a:rPr>
              <a:t>    </a:t>
            </a:r>
          </a:p>
          <a:p>
            <a:r>
              <a:rPr lang="en-US" altLang="zh-CN" sz="1600" dirty="0"/>
              <a:t>                              </a:t>
            </a:r>
            <a:endParaRPr lang="zh-CN" altLang="en-US" sz="16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C7F36D3-7CF7-4C5D-9398-BAFB6891DD4F}"/>
              </a:ext>
            </a:extLst>
          </p:cNvPr>
          <p:cNvSpPr txBox="1"/>
          <p:nvPr/>
        </p:nvSpPr>
        <p:spPr>
          <a:xfrm>
            <a:off x="7919692" y="2660622"/>
            <a:ext cx="2062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Spin hydrodynamics</a:t>
            </a:r>
          </a:p>
          <a:p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 kinetic theory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33CFD-F42B-4D5A-9A3E-00714AD3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84" y="5258141"/>
            <a:ext cx="8568952" cy="7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latin typeface="Calibri" pitchFamily="34" charset="0"/>
                <a:cs typeface="Times New Roman" panose="02020603050405020304" pitchFamily="18" charset="0"/>
              </a:rPr>
              <a:t>Plenary talk by Shu Lin (Nov. 9);                      Plenary talk by Xu-</a:t>
            </a:r>
            <a:r>
              <a:rPr lang="en-US" altLang="zh-CN" dirty="0" err="1">
                <a:latin typeface="Calibri" pitchFamily="34" charset="0"/>
                <a:cs typeface="Times New Roman" panose="02020603050405020304" pitchFamily="18" charset="0"/>
              </a:rPr>
              <a:t>Guang</a:t>
            </a:r>
            <a:r>
              <a:rPr lang="en-US" altLang="zh-CN" dirty="0">
                <a:latin typeface="Calibri" pitchFamily="34" charset="0"/>
                <a:cs typeface="Times New Roman" panose="02020603050405020304" pitchFamily="18" charset="0"/>
              </a:rPr>
              <a:t> Huang (Nov. 10)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dirty="0">
                <a:latin typeface="Calibri" pitchFamily="34" charset="0"/>
                <a:cs typeface="Times New Roman" panose="02020603050405020304" pitchFamily="18" charset="0"/>
              </a:rPr>
              <a:t>Parallel talk by Dong-Lin Wang (Nov. 11)</a:t>
            </a:r>
            <a:r>
              <a:rPr lang="zh-CN" altLang="en-US" dirty="0">
                <a:latin typeface="Calibri" pitchFamily="34" charset="0"/>
                <a:cs typeface="Times New Roman" panose="02020603050405020304" pitchFamily="18" charset="0"/>
              </a:rPr>
              <a:t>；   </a:t>
            </a:r>
            <a:r>
              <a:rPr lang="en-US" altLang="zh-CN" dirty="0">
                <a:latin typeface="Calibri" pitchFamily="34" charset="0"/>
                <a:cs typeface="Times New Roman" panose="02020603050405020304" pitchFamily="18" charset="0"/>
              </a:rPr>
              <a:t>Parallel talk by </a:t>
            </a:r>
            <a:r>
              <a:rPr lang="en-US" altLang="zh-CN" dirty="0" err="1">
                <a:latin typeface="Calibri" pitchFamily="34" charset="0"/>
                <a:cs typeface="Times New Roman" panose="02020603050405020304" pitchFamily="18" charset="0"/>
              </a:rPr>
              <a:t>Shuo</a:t>
            </a:r>
            <a:r>
              <a:rPr lang="en-US" altLang="zh-CN" dirty="0">
                <a:latin typeface="Calibri" pitchFamily="34" charset="0"/>
                <a:cs typeface="Times New Roman" panose="02020603050405020304" pitchFamily="18" charset="0"/>
              </a:rPr>
              <a:t> Fang  (Nov. 11)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49BC6-790F-4B12-A3EF-E9358711FE32}"/>
              </a:ext>
            </a:extLst>
          </p:cNvPr>
          <p:cNvSpPr txBox="1"/>
          <p:nvPr/>
        </p:nvSpPr>
        <p:spPr>
          <a:xfrm>
            <a:off x="1784411" y="800181"/>
            <a:ext cx="239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Made by Chun Shen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A22DEEB-47C2-4285-B67C-F5FCADB9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81" y="915891"/>
            <a:ext cx="1095900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dirty="0">
                <a:latin typeface="Calibri" pitchFamily="34" charset="0"/>
                <a:cs typeface="Times New Roman" panose="02020603050405020304" pitchFamily="18" charset="0"/>
              </a:rPr>
              <a:t>Recent developments in spin  kinetic theory</a:t>
            </a:r>
            <a:r>
              <a:rPr lang="zh-CN" altLang="en-US" sz="2000" dirty="0">
                <a:latin typeface="Calibri" pitchFamily="34" charset="0"/>
                <a:cs typeface="Times New Roman" panose="02020603050405020304" pitchFamily="18" charset="0"/>
              </a:rPr>
              <a:t>：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10C96A6-3C92-4C87-90F5-9C565CDDC0A9}"/>
              </a:ext>
            </a:extLst>
          </p:cNvPr>
          <p:cNvSpPr/>
          <p:nvPr/>
        </p:nvSpPr>
        <p:spPr>
          <a:xfrm>
            <a:off x="1055440" y="1444615"/>
            <a:ext cx="7200800" cy="450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J. H. Gao, Z. T. Liang, S. Pu, Q. Wang and X. N. Wang, Phys. Rev. Lett. 109, 232301 (2012)2012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M. A.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Stephanov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 and Y. Yin, Phys. Rev. Lett. 109, 162001 (2012)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J. W. Chen, S. Pu, Q. Wang and X. N. Wang, Phys. Rev. Lett. 110, no. 26, 262301 (2013).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J. Y. Chen, D. T. Son and M. A.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Stephanov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Phys. Rev. Lett. 115, no. 2, 021601 (2015).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Y. Hidaka, S. Pu and D. L. Yang, Phys. Rev. D 95, no. 9, 091901 (2017).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A. Huang, S. Shi, Y. Jiang, J. Liao and P. Zhuang, Phys. Rev. D 98, no. 3, 036010 (2018).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J. H. Gao, Z. T. Liang, Q. Wang and X. N. Wang, Phys. Rev. D 98, no. 3, 036019 (2018).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Y. C. Liu, L. L. Gao, K.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Mameda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 and X. G. Huang, Phys. Rev. D 99, no.8, 085014 (2019)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J. H. Gao and Z. T. Liang, Phys. Rev. D 100, 056021 (2019).</a:t>
            </a:r>
          </a:p>
          <a:p>
            <a:pPr algn="l">
              <a:lnSpc>
                <a:spcPct val="120000"/>
              </a:lnSpc>
              <a:defRPr/>
            </a:pPr>
            <a:r>
              <a:rPr lang="de-DE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N. Weickgenannt, X. L. Sheng, E. Speranza, Q. Wang and D. H. Rischke, Phys. Rev. D 100,056018 (2019).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K. Hattori, Y. Hidaka and D. L. Yang, Phys. Rev. D 100, 096011 (2019).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Z. Wang, X. Guo, S. Shi and P. Zhuang, Phys. Rev. D 100, 014015 (2019).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Lin and L. Yang, Phys. Rev. D 101, no.3, 034006 (2020)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Li and H. U. Yee, Phys. Rev. D 100, no. 5, 056022 (2019)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N.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Weickgenannt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E. Speranza, X. l. Sheng, Q. Wang and D. H.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Rischke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Phys. Rev. Lett.127, no.5, 052301 (2021)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T.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Hayata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Y. Hidaka and K.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Mameda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JHEP 05, 023 (2021)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X. L. Luo and J. H. Gao, JHEP 11, 115 (2021)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Lin, Phys. Rev. D 105, no.7, 076017 (2022)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Fang, S. Pu and D. L. Yang, Phys. Rev. D 106, no.1, 016002 (2022)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……</a:t>
            </a:r>
            <a:r>
              <a:rPr lang="de-DE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A2FCD98-87F1-4961-8417-0CF180BF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1540445"/>
            <a:ext cx="2880320" cy="391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from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massless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 to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massive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defRPr/>
            </a:pP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from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first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to 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second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order </a:t>
            </a:r>
          </a:p>
          <a:p>
            <a:pPr algn="l">
              <a:lnSpc>
                <a:spcPct val="120000"/>
              </a:lnSpc>
              <a:defRPr/>
            </a:pP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from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Abelian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to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non-Abelian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defRPr/>
            </a:pP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from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flat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to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curved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spacetime</a:t>
            </a:r>
          </a:p>
          <a:p>
            <a:pPr algn="l">
              <a:lnSpc>
                <a:spcPct val="120000"/>
              </a:lnSpc>
              <a:defRPr/>
            </a:pP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endParaRPr lang="en-US" altLang="zh-CN" sz="1600" b="1" dirty="0"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from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collisionless</a:t>
            </a:r>
            <a:r>
              <a:rPr lang="en-US" altLang="zh-CN" sz="1600" b="1" dirty="0">
                <a:latin typeface="Calibri" pitchFamily="34" charset="0"/>
                <a:cs typeface="Times New Roman" panose="02020603050405020304" pitchFamily="18" charset="0"/>
              </a:rPr>
              <a:t> to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collisional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E4A9D89-9382-4229-A2D9-0881FE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550" y="5975048"/>
            <a:ext cx="10204900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Collision terms play a central role in describing the generation and diffusion of  global spin polarization!</a:t>
            </a:r>
          </a:p>
        </p:txBody>
      </p:sp>
    </p:spTree>
    <p:extLst>
      <p:ext uri="{BB962C8B-B14F-4D97-AF65-F5344CB8AC3E}">
        <p14:creationId xmlns:p14="http://schemas.microsoft.com/office/powerpoint/2010/main" val="36701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49BC6-790F-4B12-A3EF-E9358711FE32}"/>
              </a:ext>
            </a:extLst>
          </p:cNvPr>
          <p:cNvSpPr txBox="1"/>
          <p:nvPr/>
        </p:nvSpPr>
        <p:spPr>
          <a:xfrm>
            <a:off x="1784411" y="800181"/>
            <a:ext cx="239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Made by Chun Shen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A22DEEB-47C2-4285-B67C-F5FCADB9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878251"/>
            <a:ext cx="1095900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2000" dirty="0">
                <a:latin typeface="Calibri" pitchFamily="34" charset="0"/>
                <a:cs typeface="Times New Roman" panose="02020603050405020304" pitchFamily="18" charset="0"/>
              </a:rPr>
              <a:t>Derive the collision terms from quantum field theory: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860713-DEF1-40AA-8EB5-713B0EB11AD3}"/>
              </a:ext>
            </a:extLst>
          </p:cNvPr>
          <p:cNvSpPr/>
          <p:nvPr/>
        </p:nvSpPr>
        <p:spPr>
          <a:xfrm>
            <a:off x="684372" y="1430476"/>
            <a:ext cx="7272808" cy="421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J. Y. Chen, D. T. Son and M. A.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Stephanov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Phys. Rev. Lett. 115,  021601 (2015).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Li and H. U. Yee, Phys. Rev. D 100, 056022 (2019)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Carignano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C. Manuel and J. M. Torres-Rincon, Phys. Rev. D 102,016003 (2020)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D. L. Yang, K. Hattori and Y. Hidaka, JHEP 07,070 (2020)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N.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Weickgenannt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E. Speranza, X. l. Sheng, Q. Wang and D. H.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Rischke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Phys. Rev. Lett.127, 052301 (2021)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N.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Weigckgenannt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E.Speranza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X.L. Sheng, Q. Wang and D.H.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Rischke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Phys. Rev. D 104,016022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X.L. Sheng, N.Weigckgenannt,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E.Speranza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D.H.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Rischke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  and Q. Wang , Phys. Rev. D 104,016029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G.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Fauth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J.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Berges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A. Di Piazza Phys. Rev. D 104.036007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T.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Hayata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Y. Hidaka and K.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Mameda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JHEP 05, 023 (2021)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Lin, Phys. Rev. D 105  076017 (2022)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Z. Wang Phys. Rev. D 106, 076011 (2022)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S. Fang, S. Pu and D. L. Yang, Phys. Rev. D 106, no.1, 016002 (2022)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W. B. Dong, Y. L. Yin and Q. Wang, Phys. Rev. C 106.054909(2022)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D.Wagner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N.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Weichgenant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 and D. H. </a:t>
            </a:r>
            <a:r>
              <a:rPr lang="en-US" altLang="zh-CN" sz="1200" dirty="0" err="1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Rischke</a:t>
            </a: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, Phys. Rev. D 106,116021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……</a:t>
            </a:r>
            <a:r>
              <a:rPr lang="de-DE" altLang="zh-CN" sz="1200" dirty="0">
                <a:solidFill>
                  <a:srgbClr val="0000FF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D478F3-AC5B-4910-BEDE-2C9653D8A1D8}"/>
              </a:ext>
            </a:extLst>
          </p:cNvPr>
          <p:cNvSpPr txBox="1"/>
          <p:nvPr/>
        </p:nvSpPr>
        <p:spPr>
          <a:xfrm>
            <a:off x="758881" y="5689312"/>
            <a:ext cx="10843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collision terms in spin kinetic theory are very 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complex !   Need further simplification and approximation !  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920D7E1-D3AC-454B-836F-15522388A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7" b="70642"/>
          <a:stretch/>
        </p:blipFill>
        <p:spPr>
          <a:xfrm>
            <a:off x="7243606" y="1188094"/>
            <a:ext cx="4138097" cy="1107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54BE81-79AF-4873-B5DB-988C64A1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25" y="2441500"/>
            <a:ext cx="2590933" cy="4572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57CDDB-3950-49AB-A616-97DA70A18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68" y="3084197"/>
            <a:ext cx="3672408" cy="116511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32F6F3-AF73-4B3C-ACB1-4C4E2353E608}"/>
              </a:ext>
            </a:extLst>
          </p:cNvPr>
          <p:cNvGrpSpPr/>
          <p:nvPr/>
        </p:nvGrpSpPr>
        <p:grpSpPr>
          <a:xfrm>
            <a:off x="7350267" y="4409115"/>
            <a:ext cx="4464496" cy="817783"/>
            <a:chOff x="839416" y="4667616"/>
            <a:chExt cx="4464496" cy="81778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D785EEF-F32E-4403-8B25-6E161EB2B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5" t="68048" r="37322" b="-179"/>
            <a:stretch/>
          </p:blipFill>
          <p:spPr>
            <a:xfrm>
              <a:off x="3814656" y="5094514"/>
              <a:ext cx="1489256" cy="39088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4ADC460-BF83-44A9-8E31-114E4707F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404" b="32779"/>
            <a:stretch/>
          </p:blipFill>
          <p:spPr>
            <a:xfrm>
              <a:off x="839416" y="4667616"/>
              <a:ext cx="3036564" cy="817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BC0B2E-38B0-5B0E-FADE-A49B0C9DFA31}"/>
              </a:ext>
            </a:extLst>
          </p:cNvPr>
          <p:cNvSpPr txBox="1"/>
          <p:nvPr/>
        </p:nvSpPr>
        <p:spPr>
          <a:xfrm>
            <a:off x="10142026" y="2924310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Made by Chun Shen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FCAC9F-76EA-49A0-B62B-84536890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3497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8001BD2-9F9E-4C56-A56B-A353217FC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38039"/>
            <a:ext cx="5711824" cy="48233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B8E390-0A1C-435F-AD33-245F06116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2" y="1140784"/>
            <a:ext cx="3336781" cy="4182606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C6A66468-F71F-4593-B459-3A7C98E2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5817415"/>
            <a:ext cx="7416824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Can we have any constraints on  the collision terms in spin kinetic theory?</a:t>
            </a:r>
          </a:p>
        </p:txBody>
      </p:sp>
    </p:spTree>
    <p:extLst>
      <p:ext uri="{BB962C8B-B14F-4D97-AF65-F5344CB8AC3E}">
        <p14:creationId xmlns:p14="http://schemas.microsoft.com/office/powerpoint/2010/main" val="6509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>
            <a:extLst>
              <a:ext uri="{FF2B5EF4-FFF2-40B4-BE49-F238E27FC236}">
                <a16:creationId xmlns:a16="http://schemas.microsoft.com/office/drawing/2014/main" id="{61A0DA33-8A47-4A10-BB8A-0CE82E4430FE}"/>
              </a:ext>
            </a:extLst>
          </p:cNvPr>
          <p:cNvSpPr txBox="1"/>
          <p:nvPr/>
        </p:nvSpPr>
        <p:spPr>
          <a:xfrm>
            <a:off x="6370900" y="3675207"/>
            <a:ext cx="381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Space-time derivative       acts only on 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Wigner function formalism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49BC6-790F-4B12-A3EF-E9358711FE32}"/>
              </a:ext>
            </a:extLst>
          </p:cNvPr>
          <p:cNvSpPr txBox="1"/>
          <p:nvPr/>
        </p:nvSpPr>
        <p:spPr>
          <a:xfrm>
            <a:off x="1784411" y="800181"/>
            <a:ext cx="239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Made by Chun Shen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C07D88-C191-49AC-BB4D-72CFFC2CFD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70" y="1922316"/>
            <a:ext cx="342754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CE32616-11D4-4542-B186-951DFD1577D4}"/>
              </a:ext>
            </a:extLst>
          </p:cNvPr>
          <p:cNvSpPr txBox="1"/>
          <p:nvPr/>
        </p:nvSpPr>
        <p:spPr>
          <a:xfrm>
            <a:off x="675030" y="1169778"/>
            <a:ext cx="460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Wigner function from quantum field theory 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6330DB-8496-4D25-B188-929A0F3AC80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90" y="1072923"/>
            <a:ext cx="3587302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186308A-A4CD-4508-A614-ECCB3FAFD8F6}"/>
              </a:ext>
            </a:extLst>
          </p:cNvPr>
          <p:cNvSpPr txBox="1"/>
          <p:nvPr/>
        </p:nvSpPr>
        <p:spPr>
          <a:xfrm>
            <a:off x="675030" y="2822658"/>
            <a:ext cx="27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Wigner equation in QED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93F2C4A-8CF4-476A-808E-AE2984FB6E1C}"/>
              </a:ext>
            </a:extLst>
          </p:cNvPr>
          <p:cNvSpPr txBox="1"/>
          <p:nvPr/>
        </p:nvSpPr>
        <p:spPr>
          <a:xfrm>
            <a:off x="675030" y="3647608"/>
            <a:ext cx="26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General collision terms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4994FD4E-3E1F-4C71-8EA7-0D66C01FCF6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30" y="3796258"/>
            <a:ext cx="1270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0B74BB8-11C9-4E58-AF30-6155DF72FAC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90" y="3781747"/>
            <a:ext cx="1041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6E51A061-E438-47C2-A481-2076D3A4D310}"/>
              </a:ext>
            </a:extLst>
          </p:cNvPr>
          <p:cNvSpPr txBox="1"/>
          <p:nvPr/>
        </p:nvSpPr>
        <p:spPr>
          <a:xfrm>
            <a:off x="4367808" y="4966225"/>
            <a:ext cx="326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under mean field approximation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箭头: 下 64">
            <a:extLst>
              <a:ext uri="{FF2B5EF4-FFF2-40B4-BE49-F238E27FC236}">
                <a16:creationId xmlns:a16="http://schemas.microsoft.com/office/drawing/2014/main" id="{EA645590-523D-45DC-8FCA-7BDC4A8C1C28}"/>
              </a:ext>
            </a:extLst>
          </p:cNvPr>
          <p:cNvSpPr/>
          <p:nvPr/>
        </p:nvSpPr>
        <p:spPr>
          <a:xfrm>
            <a:off x="3126911" y="4843624"/>
            <a:ext cx="349792" cy="648072"/>
          </a:xfrm>
          <a:prstGeom prst="downArrow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66" name="箭头: 下 65">
            <a:extLst>
              <a:ext uri="{FF2B5EF4-FFF2-40B4-BE49-F238E27FC236}">
                <a16:creationId xmlns:a16="http://schemas.microsoft.com/office/drawing/2014/main" id="{1957CB4E-83CB-4A3D-BDA5-918BE7AF00FB}"/>
              </a:ext>
            </a:extLst>
          </p:cNvPr>
          <p:cNvSpPr/>
          <p:nvPr/>
        </p:nvSpPr>
        <p:spPr>
          <a:xfrm>
            <a:off x="8233938" y="4885469"/>
            <a:ext cx="349792" cy="648072"/>
          </a:xfrm>
          <a:prstGeom prst="downArrow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A9A3D7-720D-42D4-B768-4CB8596FC456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03" y="3799063"/>
            <a:ext cx="2413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62116E-3CEA-45C1-9A5D-F7152186883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738623"/>
            <a:ext cx="66167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44889E-F541-407F-ADDF-F76ABB87DE89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9" y="4210056"/>
            <a:ext cx="4800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C83661-44E0-4835-95C0-0BBE3CC008A9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234286"/>
            <a:ext cx="46863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25D648C-47F4-40CF-B5DB-31FC0D0ABAEC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7" y="5623621"/>
            <a:ext cx="2476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54B3F17-DCC5-4CF0-8295-94DF7BE31DC5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7" y="5585760"/>
            <a:ext cx="2641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B0921F7-DBDC-49A2-B3B0-5716BF1B62D0}"/>
              </a:ext>
            </a:extLst>
          </p:cNvPr>
          <p:cNvSpPr txBox="1"/>
          <p:nvPr/>
        </p:nvSpPr>
        <p:spPr>
          <a:xfrm>
            <a:off x="675030" y="1872106"/>
            <a:ext cx="429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Gauge invariant density operator in QED 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44623"/>
            <a:ext cx="12065578" cy="823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algn="l" eaLnBrk="1" hangingPunct="1">
              <a:buFont typeface="Wingdings" panose="05000000000000000000" pitchFamily="2" charset="2"/>
              <a:buChar char="l"/>
            </a:pPr>
            <a:r>
              <a:rPr lang="en-US" altLang="zh-CN" sz="2800" b="1" kern="0" dirty="0">
                <a:solidFill>
                  <a:srgbClr val="003366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Wigner function formalism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D49BC6-790F-4B12-A3EF-E9358711FE32}"/>
              </a:ext>
            </a:extLst>
          </p:cNvPr>
          <p:cNvSpPr txBox="1"/>
          <p:nvPr/>
        </p:nvSpPr>
        <p:spPr>
          <a:xfrm>
            <a:off x="1784411" y="800181"/>
            <a:ext cx="239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Made by Chun Shen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C0AA867-E1AE-4180-A805-AFB6212DF157}"/>
              </a:ext>
            </a:extLst>
          </p:cNvPr>
          <p:cNvSpPr txBox="1"/>
          <p:nvPr/>
        </p:nvSpPr>
        <p:spPr>
          <a:xfrm>
            <a:off x="640806" y="1049990"/>
            <a:ext cx="3216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Quantum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Vlasov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equation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DCB463D-0B20-4982-BA96-A95F6609F5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019009"/>
            <a:ext cx="51435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4D9E19C-44A1-4E87-9A75-E47233336D4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8" y="3960729"/>
            <a:ext cx="4065971" cy="15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Rectangle 17">
            <a:extLst>
              <a:ext uri="{FF2B5EF4-FFF2-40B4-BE49-F238E27FC236}">
                <a16:creationId xmlns:a16="http://schemas.microsoft.com/office/drawing/2014/main" id="{681E2002-8B73-4C75-AF62-E7FFE113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19" y="3209338"/>
            <a:ext cx="61436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32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closed Wigner equations in mean field approximation :</a:t>
            </a: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CCD76C16-458C-4963-B40D-C4A3C221B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754" y="2747202"/>
            <a:ext cx="52461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scalar         pseudo        vector                axial                    tensor </a:t>
            </a: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DD84627-84B7-4FA3-9327-79BCABD1E09A}"/>
              </a:ext>
            </a:extLst>
          </p:cNvPr>
          <p:cNvCxnSpPr/>
          <p:nvPr/>
        </p:nvCxnSpPr>
        <p:spPr bwMode="auto">
          <a:xfrm>
            <a:off x="6222787" y="2464459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064BCE2C-CFC6-4BC1-BFB9-B323FFD32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11" y="2036577"/>
            <a:ext cx="46639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16</a:t>
            </a:r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Wigner functions in Clifford algebra : 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B4725F2F-8D29-4B7F-9116-F5816FB8D39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01" y="3949614"/>
            <a:ext cx="1843326" cy="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26DEF29C-86AF-4729-BBFF-4D70DA8B5E1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42" y="3993244"/>
            <a:ext cx="1690428" cy="4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8B3A702D-2A07-4D88-B637-ABCA7FD3F6A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98" y="4635806"/>
            <a:ext cx="720559" cy="2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C297476-9E5A-4F0F-9BB7-D89117AF896E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88" y="3951051"/>
            <a:ext cx="3495191" cy="15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5" name="AutoShape 53">
            <a:extLst>
              <a:ext uri="{FF2B5EF4-FFF2-40B4-BE49-F238E27FC236}">
                <a16:creationId xmlns:a16="http://schemas.microsoft.com/office/drawing/2014/main" id="{A909BFF7-DEFE-4819-9259-455A60E8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85" y="3894407"/>
            <a:ext cx="2178053" cy="518415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chemeClr val="bg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AutoShape 53">
            <a:extLst>
              <a:ext uri="{FF2B5EF4-FFF2-40B4-BE49-F238E27FC236}">
                <a16:creationId xmlns:a16="http://schemas.microsoft.com/office/drawing/2014/main" id="{747E11B6-3BAF-4C18-B685-A943D4A57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270" y="3927332"/>
            <a:ext cx="1986316" cy="567504"/>
          </a:xfrm>
          <a:prstGeom prst="roundRect">
            <a:avLst>
              <a:gd name="adj" fmla="val 0"/>
            </a:avLst>
          </a:prstGeom>
          <a:noFill/>
          <a:ln w="12700" algn="ctr">
            <a:solidFill>
              <a:schemeClr val="bg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9ADF640-B1CA-4F3A-B63F-688C0F40E108}"/>
              </a:ext>
            </a:extLst>
          </p:cNvPr>
          <p:cNvCxnSpPr/>
          <p:nvPr/>
        </p:nvCxnSpPr>
        <p:spPr bwMode="auto">
          <a:xfrm>
            <a:off x="7230899" y="2464459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335A1F53-0777-423A-ADF5-F07831169F76}"/>
              </a:ext>
            </a:extLst>
          </p:cNvPr>
          <p:cNvCxnSpPr/>
          <p:nvPr/>
        </p:nvCxnSpPr>
        <p:spPr bwMode="auto">
          <a:xfrm>
            <a:off x="8094995" y="2504350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BD56F5A-DF69-4CF7-9CA1-30E3FFE825EA}"/>
              </a:ext>
            </a:extLst>
          </p:cNvPr>
          <p:cNvCxnSpPr/>
          <p:nvPr/>
        </p:nvCxnSpPr>
        <p:spPr bwMode="auto">
          <a:xfrm>
            <a:off x="10615275" y="2504350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B4F84231-7108-4DBA-9F41-04F84F3B8323}"/>
              </a:ext>
            </a:extLst>
          </p:cNvPr>
          <p:cNvCxnSpPr/>
          <p:nvPr/>
        </p:nvCxnSpPr>
        <p:spPr bwMode="auto">
          <a:xfrm>
            <a:off x="9266525" y="2504350"/>
            <a:ext cx="0" cy="242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1012B6C9-6BB1-4CA4-B4BE-1BD8F441984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50" y="2004329"/>
            <a:ext cx="5867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91"/>
  <p:tag name="BMPHEIGHT" val="2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rho_{ab} \left(x,y\right) = \bar\psi_b(x)e^{\frac{y}{2}\cdot D^\dagger} e^{-\frac{y}{2}\cdot D}\psi_a(x)&#10;\end{eqnarray*}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8"/>
  <p:tag name="BMPHEIGHT" val="3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\Delta{C}^\mu_{ab}(x,p)} = j_1\left(\frac{\Delta}{2}\right)F^{\nu\mu}\partial_\nu^p W_{ab}(x,p)&#10;\end{eqnarray*}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58"/>
  <p:tag name="BMPHEIGHT" val="3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eft[m-\gamma_\mu\left(p^\mu +\frac{1}{2}i\partial^\mu\right)\right] W&#10;&amp;=&amp;   \frac{1}{2}\left[i j_0\left(\frac{\Delta}{2}\right)+j_1\left(\frac{\Delta}{2}\right)\right]\, F_{\mu\nu}&#10;\gamma^\nu {\partial^\mu_p} W&#10;\end{eqnarray*}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58"/>
  <p:tag name="BMPHEIGHT" val="1216"/>
  <p:tag name="SOURCE" val="\documentclass{slides}&#10;\pagestyle{empty}&#10;\usepackage{color}&#10;\usepackage{mathbbold}&#10;\usepackage{mathrsfs}&#10;\usepackage{bbm}&#10;\begin{document}&#10;\color{blue}&#10;\begin{eqnarray*}&#10;\Pi^\mu\mathscr{V}_\mu &amp;=&amp; m\mathscr{F}, \\&#10;-G^\mu\mathscr{A}_\mu &amp;=&amp; 2m\mathscr{P},\\&#10;\label{eq-V-re}&#10;2\Pi_\mu\mathscr{F}+ G^\nu\mathscr{S}_{\mu\nu} &amp;=&amp;2 m\mathscr{V}_\mu,\\&#10;\label{eq-A-re}&#10;G_\mu\mathscr{P}-\epsilon_{\mu\nu\rho\sigma}\Pi^\nu\mathscr{S}^{\rho\sigma}&amp;=&amp; 2m\mathscr{A}_\mu,\\&#10;\label{eq-S-re}&#10;\left(G_\mu \mathscr{V}_\nu-G_\nu \mathscr{V}_\mu\right)&#10;-2\epsilon_{\mu\nu\rho\sigma}\Pi^\rho \mathscr{A}^\sigma &amp;=&amp;2 m \mathscr{S}_{\mu\nu}.&#10;\end{eqnarray*}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50"/>
  <p:tag name="BMPHEIGHT" val="366"/>
  <p:tag name="SOURCE" val="\documentclass{slides}&#10;\pagestyle{empty}&#10;\usepackage{color}&#10;\begin{document}&#10;\color{blue}&#10;\begin{eqnarray*}&#10;\Pi^\mu &amp;\equiv&amp; p^\mu -\frac{1}{2}&#10;j_1\left(\frac{1}{2}\textcolor{red}{\Delta}\right)\textcolor{red}{F^{\mu\nu}}\partial_\nu^p&#10;\end{eqnarray*}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0"/>
  <p:tag name="BMPHEIGHT" val="366"/>
  <p:tag name="SOURCE" val="\documentclass{slides}&#10;\pagestyle{empty}&#10;\usepackage{color}&#10;\begin{document}&#10;\color{blue}&#10;\begin{eqnarray*}&#10;G^\mu &amp;\equiv&amp; \partial^\mu_x- j_0\left(\frac{1}{2}\textcolor{red}{\Delta}&#10;\right)\textcolor{red}{F^{\mu\nu}}\partial_\nu^p&#10;\end{eqnarray*}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3"/>
  <p:tag name="BMPHEIGHT" val="158"/>
  <p:tag name="SOURCE" val="\documentclass{slides}&#10;\pagestyle{empty}&#10;\usepackage{color}&#10;\begin{document}&#10;\color{blue}&#10;\begin{eqnarray*}&#10;\textcolor{red}{\Delta} \equiv \partial^p\cdot \partial_x&#10;\end{eqnarray*}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41"/>
  <p:tag name="BMPHEIGHT" val="1216"/>
  <p:tag name="SOURCE" val="\documentclass{slides}&#10;\pagestyle{empty}&#10;\usepackage{color}&#10;\usepackage{mathbbold}&#10;\usepackage{mathrsfs}&#10;\usepackage{bbm}&#10;\begin{document}&#10;\color{blue}&#10;\begin{eqnarray*}&#10;\label{eq-F-im}&#10; G^\mu\mathscr{V}_\mu &amp;=&amp;0,\\&#10;\Pi^\mu\mathscr{A}_\mu &amp;=&amp;0,\\&#10;\label{eq-V-im}&#10; G_\mu\mathscr{F}-2\Pi^\nu\mathscr{S}_{\mu\nu}&amp;=&amp;0,\\&#10;\label{eq-A-im}&#10;4\Pi_\mu\mathscr{P}+\epsilon_{\mu\nu\rho\sigma}G^\nu\mathscr{S}^{\rho\sigma} &amp;=&amp;0,\\&#10;\label{eq-S-im}&#10;2\left(\Pi_\mu \mathscr{V}_\nu-\Pi_\nu \mathscr{V}_\mu\right)&#10;+\epsilon_{\mu\nu\rho\sigma}G^\rho \mathscr{A}^\sigma &amp;=&amp;0.&#10;\end{eqnarray*}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16"/>
  <p:tag name="BMPHEIGHT" val="366"/>
  <p:tag name="SOURCE" val="\documentclass{slides}&#10;\pagestyle{empty}&#10;\usepackage{color}&#10;\usepackage{mathbbold}&#10;\usepackage{mathrsfs}&#10;\usepackage{bbm}&#10;\begin{document}&#10;\color{blue}&#10;\begin{eqnarray*}&#10;W=\frac{1}{4}\left[\textcolor{red}{\mathscr{F}}&#10;+i\gamma^5\textcolor{red}{ \mathscr{P}}&#10;+\gamma^\mu \textcolor{red}{\mathscr{V}_\mu} &#10;+\gamma^5\gamma^\mu \textcolor{red}{\mathscr{A}_\mu}&#10;+\frac{1}{2}\sigma^{\mu\nu}\textcolor{red}{ \mathscr{S}_{\mu\nu}}\right]&#10;\end{eqnarray*}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25"/>
  <p:tag name="BMPHEIGHT" val="111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cs-s}&#10;m \mathscr{F} &amp;=&amp; 2p _\mu\mathscr{J}^\mu_s +  \hbar\textcolor{red}{ \Delta\mathscr{C}^\mu_{ s, \mu}} ,&#10;\\&#10;\label{Js-eq}&#10;- s m \mathscr{P} &amp;=&amp;\hbar\left( \partial_\mu \mathscr{J}^\mu_s  + \textcolor{red}{ \mathscr{C}^\mu_{ s, \mu}}\right)&#10;\\&#10;\label{Js-cs-t}&#10;\frac{1}{2}m\epsilon_{\mu\nu\alpha\beta}\mathscr{S}^{\alpha\beta}&#10;&amp;=&amp;\hbar \epsilon_{\mu\nu\alpha\beta}\left(\partial^\alpha \mathscr{J}^\beta_s + \textcolor{red}{ \mathscr{C}^{\alpha\beta}_{ s}}\right)\nonumber\\&#10;&amp; &amp;+ s\left[2( p_\mu \mathscr{J}_{s,\nu}-p_\nu \mathscr{J}_{s,\mu}) &#10;+ \hbar \left(\textcolor{red}{\Delta\mathscr{C}_{s,\mu\nu}}- \textcolor{red}{\Delta\mathscr{C}_{s,\nu\mu}}\right)\right] &#10;\end{eqnarray*}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66"/>
  <p:tag name="BMPHEIGHT" val="142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S-cs-s}&#10;2m \sum_s\mathscr{J}_{s,\mu}  &amp;=&amp; 2 p_\mu \mathscr{F} + \hbar\textcolor{red}{\Delta \mathscr{C}_{\mu} }&#10;+  \hbar\left( \partial^\nu \mathscr{S}_{\mu\nu} +\textcolor{red}{ \mathscr{C}^\nu_{\ \mu\nu}}\right),\\&#10;\label{P-eq}&#10;-2m \sum_s s \mathscr{J}_{s,\mu} &amp;=&amp;\frac{1}{2}\epsilon_{\mu\nu\alpha\beta}&#10;\left(2 p^\nu\mathscr{S}^{\alpha\beta} + \hbar \textcolor{red}{\Delta \mathscr{C}^{\nu\alpha\beta}}\right)&#10;- \hbar \left( \partial_\mu \mathscr{P} +\textcolor{red}{ \mathscr{C}_{ 5,\mu}} \right),\\&#10;\label{F-eq}&#10;0  &amp;=&amp;\hbar \left(\partial_\mu \mathscr{F}+ \textcolor{red}{\mathscr{C}_{\mu}} \right)&#10;-  2p^\nu \mathscr{S}_{\mu\nu} -\hbar \textcolor{red}{\Delta\mathscr{C}^\nu_{\ \mu\nu}} ,\\&#10;\label{S-cs-t}&#10;0 &amp;=&amp;\frac{1}{2}\hbar \epsilon_{\mu\nu\alpha\beta}&#10;\left(\partial^\nu \mathscr{S}^{\alpha\beta} +\textcolor{red}{ \mathscr{C}^{\nu\alpha\beta}} \right)&#10;+ 2  p_\mu \mathscr{P}+ \hbar\textcolor{red}{\Delta\mathscr{C}_{5,\mu}} ,&#10;\end{eqnarray*}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33"/>
  <p:tag name="BMPHEIGHT" val="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W(x,p)=\int\frac{d^4 y}{(2\pi)^4} e^{-ip\cdot y}  \langle  \rho \left(x,y\right) \rangle&#10;\end{eqnarray*}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33"/>
  <p:tag name="BMPHEIGHT" val="3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eft[m-\gamma_\mu\left(p^\mu +\frac{1}{2}i\partial^\mu\right)\right] W&#10;&amp;=&amp;\gamma_\mu \left[ \frac{1}{2} i \textcolor{red}{{C}^\mu} +\textcolor{red}{ \Delta{C}^\mu} \right]&#10;\end{eqnarray*}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41"/>
  <p:tag name="BMPHEIGHT" val="1158"/>
  <p:tag name="SOURCE" val="\documentclass{slides}&#10;\pagestyle{empty}&#10;\usepackage{color}&#10;\usepackage{mathbbold}&#10;\usepackage{mathrsfs}&#10;\usepackage{bbm}&#10;\begin{document}&#10;\color{blue}&#10;\begin{eqnarray*}&#10;W&amp;=&amp;\frac{1}{4}\left[{\mathscr{F}}&#10;+i\gamma^5{ \mathscr{P}}&#10;+\gamma^\mu {\mathscr{V}_\mu} &#10;+\gamma^5\gamma^\mu{\mathscr{A}_\mu}&#10;+\frac{1}{2}\sigma^{\mu\nu}{ \mathscr{S}_{\mu\nu}}\right]\\ &#10;\textcolor{red}{{C}^\mu}&amp;=&amp;\frac{1}{4}\left[\textcolor{red}{\mathscr{C}^\mu} &#10;+i\gamma^5\textcolor{red}{\mathscr{C}^\mu_{5}}+\gamma_\nu \textcolor{red}{\mathscr{C}^{\mu\nu}} +\gamma^5\gamma_\nu \textcolor{red}{ \mathscr{C}^{\mu\nu}_{5} }&#10;+\frac{1}{2}\sigma_{\alpha\beta}\textcolor{red}{\mathscr{C}^{\mu\alpha\beta}}\right]\\&#10;\textcolor{red}{\Delta{C}^\mu} &amp;=&amp;\frac{1}{4}\left[\textcolor{red}{\Delta\mathscr{C}^\mu}&#10; +i\gamma^5\textcolor{red}{\Delta\mathscr{C}^\mu_{5}}+\gamma_\nu \textcolor{red}{\Delta\mathscr{C}^{\mu\nu}}&#10; +\gamma^5\gamma_\nu\textcolor{red}{ \Delta\mathscr{C}^{\mu\nu}_{5}}&#10;+\frac{1}{2}\sigma_{\alpha\beta}\textcolor{red}{\Delta\mathscr{C}^{\mu\alpha\beta}}\right]&#10;\end{eqnarray*}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16"/>
  <p:tag name="BMPHEIGHT" val="35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mathscr{J}_s^\mu = \frac{1}{2}\left( \mathscr{V}^{\mu}+ s\mathscr{A}^{\mu}\right)&#10;\ \  \textcolor{red}{\mathscr{C}^{\mu\nu}_s} = \frac{1}{2}\left( \textcolor{red}{\mathscr{C}^{\mu\nu}}&#10; + s  \textcolor{red}{\mathscr{C}^{\mu\nu}_5}\right),&#10;\ \  \textcolor{red}{\Delta\mathscr{C}^{\mu\nu}_s} = &#10;\frac{1}{2}\left( \textcolor{red}{\Delta\mathscr{C}^{\mu\nu}} + s \textcolor{red}{ \Delta\mathscr{C}^{\mu\nu}_5}\right)&#10;\end{eqnarray*}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50"/>
  <p:tag name="BMPHEIGHT" val="89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{C}^\mu_{ab}} &amp;=&amp;\partial^\nu_p\int \frac{d^4y}{(2\pi)^4}e^{-ip\cdot y}&#10;\langle  \bar\psi_b(x)e^{\frac{y}{2}\cdot D^\dagger} F_{\nu\mu}\left(x\right) e^{-\frac{y}{2}\cdot D}\psi_a(x)\rangle,\\&#10;\textcolor{red}{\Delta{C}^\mu_{ab}} &amp;=&amp;\frac{\hbar}{6}\partial^\lambda_p \partial^\nu_p\int \frac{d^4y}{(2\pi)^4}e^{-ip\cdot y}&#10;\langle  \bar\psi_b(x)e^{\frac{y}{2}\cdot D^\dagger} \partial_\lambda F_{\nu\mu}\left(x\right) e^{-\frac{y}{2}\cdot D}\psi_a(x)\rangle&#10;\end{eqnarray*}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33"/>
  <p:tag name="BMPHEIGHT" val="158"/>
  <p:tag name="SOURCE" val="\documentclass{slides}&#10;\pagestyle{empty}&#10;\usepackage{color}&#10;\usepackage{mathbbold}&#10;\usepackage{mathrsfs}&#10;\usepackage{bbm}&#10;\begin{document}&#10;\color{blue}&#10;\begin{eqnarray*}&#10;\mathscr{S}^{\mu\nu}=\mathscr{K}^\mu n^\nu - \mathscr{K}^\nu n^\mu - \bar\epsilon^{\mu\nu\sigma} \mathscr{M}_{\sigma}&#10;\end{eqnarray*}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50"/>
  <p:tag name="BMPHEIGHT" val="4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{{W}} = \sum_{k=0}^\infty \hbar^k W^{(k)},\ \ \&#10;\textcolor{red}{{C}^\mu} = \sum_{k=0}^\infty \hbar^k \textcolor{red}{ {C}^{(k)\mu}},\ \ \&#10;\textcolor{red}{\Delta{C}^\mu} = \sum_{k=0}^\infty \hbar^{k+1} \textcolor{red}{\Delta {C}^{(k)\mu}}&#10;\end{eqnarray*}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41"/>
  <p:tag name="BMPHEIGHT" val="208"/>
  <p:tag name="SOURCE" val="\documentclass{slides}&#10;\pagestyle{empty}&#10;\usepackage{color}&#10;\usepackage{mathbbold}&#10;\usepackage{mathrsfs}&#10;\usepackage{bbm}&#10;\begin{document}&#10;\color{blue}&#10;\begin{eqnarray*}&#10;\label{eq-F-im}&#10;\mathscr{J}^\mu_s  &amp;=&amp; \mathscr{J}_{s,n} {n^\mu} + \bar{\mathscr{J}}^\mu_s&#10;\end{eqnarray*}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58"/>
  <p:tag name="BMPHEIGHT" val="191"/>
  <p:tag name="SOURCE" val="\documentclass{slides}&#10;\pagestyle{empty}&#10;\usepackage{color,xcolor}&#10;\usepackage{mathbbold}&#10;\usepackage{mathrsfs}&#10;\usepackage{bbm}&#10;\begin{document}&#10;\color{blue}&#10;\begin{eqnarray*}&#10;\label{eq-F-im}&#10;\bar\epsilon^{\mu\nu\sigma} \equiv \epsilon^{\mu\rho\nu\sigma}n_\rho&#10;\end{eqnarray*}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83"/>
  <p:tag name="BMPHEIGHT" val="144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bar-0}&#10;\bar{\mathscr{J}}_{s,\mu}^{(0)}&#10;&amp;=&amp; \frac{\bar p_\mu}{p_n} {\mathscr{J}}_{s,n}^{(0)}-\frac{s m}{2p_n}{\mathscr{M}}^{(0)}_\mu,\\&#10;\label{F-0}&#10;{\mathscr{F}}^{(0)}   &amp;=&amp;  \frac{ m}{p_n} \sum_s{\mathscr{J}}_{s,n}^{(0)} ,&#10;\\&#10;\label{K-0}&#10;\mathscr{K}^{(0)\mu}  &amp;=&amp; \frac{1}{p_n}\bar\epsilon^{\mu\nu\alpha}\bar p_\nu \mathscr{M}_\alpha^{(0)},&#10;\\&#10;\label{P-0}&#10;{\mathscr{P}}^{(0)} &amp;=&amp; 0&#10;\end{eqnarray*}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33"/>
  <p:tag name="BMPHEIGHT" val="35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bar p^\mu {\mathscr{M}}^{(0)}_\mu  &amp;=&amp; m \sum_s s {\mathscr{J}}_{s,n}^{(0)},&#10;\end{eqnarray*}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partial&#10;\end{eqnarray*}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0"/>
  <p:tag name="BMPHEIGHT" val="9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n-os-0}&#10;\left(p^2-m^2\right)\frac{ {\mathscr{J}}_{s,n}^{(0)}}{p_n} &amp;=&amp; 0,\\&#10;\label{M-os-0}&#10;\left(p^2-m^2\right)\frac{ {\mathscr{M}}_{\mu}^{(0)}}{p_n} &amp;=&amp; 0&#10;\end{eqnarray*}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16"/>
  <p:tag name="BMPHEIGHT" val="139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cs-t-0-n}&#10;m{\mathscr{M}}^{(0)}_\mu&#10;&amp;=&amp; 2 s \left(\bar p_\mu {\mathscr{J}}_{s,n}^{(0)} -  p_n \bar{\mathscr{J}}_{s,\mu}^{(0)}\right),\\&#10;\label{S-cs-s-0-n}&#10;2m \sum_s{\mathscr{J}}_{s,n}^{(0)}  &amp;=&amp; 2 p_n {\mathscr{F}}^{(0)},&#10;\\&#10;\label{F-eq-0-bar}&#10;0  &amp;=&amp; -  2\left(p_n \mathscr{K}^{(0)}_\mu -\bar\epsilon^{\mu\nu\alpha}\bar p_\nu \mathscr{M}^{(0)}_\alpha\right),&#10;\\&#10;\label{S-cs-t-0-n}&#10;0 &amp;=&amp;2 p_n {\mathscr{P}}^{(0)},&#10;\end{eqnarray*}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16"/>
  <p:tag name="BMPHEIGHT" val="7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cs-s-0-nbar}&#10;m {\mathscr{F}}^{(0)} &amp;=&amp; 2 \left(p_n {\mathscr{J}}^{(0)}_{s,n} +  \bar p_\mu \bar{\mathscr{J}}^{(0)\mu}_s\right), \\ &#10;\label{P-eq-0-bar}&#10;-2m \sum_s s \bar{\mathscr{J}}_{s,\mu}^{(0)} &amp;=&amp;&#10;2\left(p_n \mathscr{M}^{(0)}_\mu +\bar\epsilon^{\mu\nu\alpha}\bar p_\nu \mathscr{K}^{(0)}_\alpha\right),&#10;\end{eqnarray*}&#10;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0"/>
  <p:tag name="BMPHEIGHT" val="35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P-eq-0-n}&#10;-2m \sum_s s {\mathscr{J}}_{s,n}^{(0)} &amp;=&amp;-2\bar p^\mu {\mathscr{M}}^{(0)}_\mu ,&#10;\end{eqnarray*}&#10;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6"/>
  <p:tag name="BMPHEIGHT" val="2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{\mathscr{J}}_{s,n}^{(0)},&#10;\end{eqnarray*}&#10;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25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{\mathscr{M}}^{(0)\mu}_\perp &#10;\end{eqnarray*}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83"/>
  <p:tag name="BMPHEIGHT" val="15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eq-0-nbar}&#10;- s m {\mathscr{P}}^{(0)} &amp;=&amp;0,&#10;\\&#10;m\bar\epsilon_{\mu\nu\alpha} {\mathscr{K}}^{(0)\alpha}&#10;&amp;=&amp; 2 s \left(\bar p_\mu \bar{\mathscr{J}}_{s,\nu}^{(0)} &#10;-  \bar p_\nu \bar{\mathscr{J}}_{s,\mu}^{(0)}\right),\\&#10;\label{S-cs-s-0-bar}&#10;2m \sum_s\bar{\mathscr{J}}_{s,\mu}^{(0)}  &amp;=&amp; 2\bar p_\mu {\mathscr{F}}^{(0)},&#10;\\&#10;\label{F-eq-0-n}&#10;0  &amp;=&amp; -  2p^\nu{\mathscr{K}}_{\nu}^{(0)},&#10;\\&#10;\label{S-cs-t-0-bar}&#10;0 &amp;=&amp;2 \bar p_\mu {\mathscr{P}}^{(0)}&#10;\end{eqnarray*}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6"/>
  <p:tag name="BMPHEIGHT" val="11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eq-0-nbar}&#10;0 &amp;=&amp;0,&#10;\\&#10;0 &amp;=&amp; 0,\\&#10;\label{S-cs-s-0-bar}&#10;0  &amp;=&amp; 0,&#10;\\&#10;\label{F-eq-0-n}&#10;0  &amp;=&amp; 0,&#10;\\&#10;\label{S-cs-t-0-bar}&#10;0 &amp;=&amp; 0&#10;\end{eqnarray*}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41"/>
  <p:tag name="BMPHEIGHT" val="167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bar-1}&#10;\bar{\mathscr{J}}_{s,\mu}^{(1)}&#10;&amp;=&amp; \frac{\bar p_\mu}{p_n} {\mathscr{J}}_{s,n}^{(1)}-\frac{s m}{2p_n}{\mathscr{M}}^{(1)}_\mu&#10;+\frac{s}{2p_n}\bar\epsilon_{\mu\alpha\beta}\partial_x^{\alpha}{\mathscr{J}}^{(0)\beta}_s&#10;+\frac{s}{2p_n}\bar\epsilon_{\mu\alpha\beta} \textcolor{red}{\mathscr{C}^{(0)\alpha\beta}_{s}},\\&#10;\label{F-1}&#10;{\mathscr{F}}^{(1)}   &amp;=&amp;  \frac{ m}{p_n} \sum_s{\mathscr{J}}_{s,n}^{(1)}&#10;-\frac{ 1}{2p_n}  n^\mu\partial_x^{\nu}{\mathscr{S}}_{\mu\nu}^{(0)}&#10;-\frac{ 1}{2p_n} n^\mu{\textcolor{red}{ \mathscr{C}^{(0)\nu}_{\ \ \ \ \ \mu\nu}}},&#10;\\&#10;\label{K-1}&#10;\mathscr{K}^{(1)\mu}  &amp;=&amp; \frac{1}{p_n}\bar\epsilon^{\mu\nu\alpha}\bar p_\nu \mathscr{M}_\alpha^{(1)}&#10;+\frac{ 1}{2p_n}\Delta^{\mu\lambda}\partial_\lambda^x {\mathscr{F}}^{(0)}&#10;+\frac{ 1}{2p_n} \textcolor{red}{\bar{\mathscr{C}}^{(0)\mu}},\\&#10;\label{P-1}&#10;{\mathscr{P}}^{(1)} &amp;=&amp; \frac{1}{4p_n}\bar \epsilon_{\nu\alpha\beta}\partial^{\nu}_x {\mathscr{S}}^{(0)\alpha\beta}&#10;+\frac{1}{4p_n}\bar \epsilon_{\nu\alpha\beta} \textcolor{red}{\mathscr{C}^{(0)\nu\alpha\beta} }&#10;\end{eqnarray*}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75"/>
  <p:tag name="BMPHEIGHT" val="40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bar p_\mu {\mathscr{M}}^{(1)\mu}  &amp;=&amp; m \sum_s s {\mathscr{J}}_{s,n}^{(1)} - \frac{1}{2}\textcolor{red}{\mathscr{C}^{(0)}_{5 n}}&#10;\end{eqnarray*}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3"/>
  <p:tag name="BMPHEIGHT" val="17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Delta \equiv \partial_p\cdot \partial  ,&#10;\end{eqnarray*}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0"/>
  <p:tag name="BMPHEIGHT" val="97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n-os-1}&#10;\left(p^2-m^2\right)\frac{ {\mathscr{J}}_{s,n}^{(1)}}{p_n}&#10;&amp;=&amp; -\frac{sm}{4p_n}\textcolor{red}{\mathscr{C}^{(0)}_{5n}}&#10;-\frac{s}{2p_n}\bar\epsilon_{\mu\alpha\beta}\bar p^\mu\textcolor{red}{ \mathscr{C}^{(0)\alpha\beta}_{s} }&#10;-\frac{ m}{4p_n} n^\mu \textcolor{red}{{\mathscr{C}^{(0)\nu}}_{\mu\nu}},&#10;\\&#10;\label{M-os-1}&#10;\left(p^2-m^2\right)\frac{ {\mathscr{M}}_{\mu}^{(1)}}{p_n}&#10;&amp;=&amp; \frac{1}{2}\textcolor{red}{\bar{ \mathscr{C}}^{(0)}_{5\mu}}&#10;-\frac{\bar p_\mu}{2p_n}\textcolor{red}{{ \mathscr{C}}^{(0)}_{5n}}&#10;-\frac{ 1}{2p_n} \bar\epsilon_{\mu\nu\alpha}\bar p^\nu\textcolor{red}{ \bar{\mathscr{C}}^{(0)\alpha}}&#10;-\frac{m}{2p_n}\bar\epsilon_{\mu\alpha\beta}\sum_s \textcolor{red}{\mathscr{C}^{(0)\alpha\beta}_{s} }&#10;\end{eqnarray*}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0"/>
  <p:tag name="BMPHEIGHT" val="154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cs-t-1-n}&#10;m{\mathscr{M}}^{(1)}_\mu&#10;&amp;=&amp; 2 s \left(\bar p_\mu {\mathscr{J}}_{s,n}^{(1)} -  p_n \bar{\mathscr{J}}_{s,\mu}^{(1)}\right)&#10;+\bar\epsilon_{\mu\alpha\beta}\partial_x^{\alpha}{\mathscr{J}}^{(0)\beta}_s&#10;+\bar\epsilon_{\mu\alpha\beta}\textcolor{red}{ \mathscr{C}^{(0)\alpha\beta}_{s}},\\&#10;\label{S-cs-s-1-n}&#10;2m \sum_s{\mathscr{J}}_{s,n}^{(1)}  &amp;=&amp; 2 p_n {\mathscr{F}}^{(1)}&#10;+ n^\mu\partial_x^{\nu}{\mathscr{S}}_{\mu\nu}^{(0)}&#10;+n^\mu\textcolor{red}{{\mathscr{C}^{(0)\nu}}_{\mu\nu}}, \\&#10;\label{F-eq-1-bar}&#10;0  &amp;=&amp; -  2\left(p_n \mathscr{K}^{(1)\mu} -\bar\epsilon^{\mu\nu\alpha}\bar p_\nu \mathscr{M}_\alpha^{(1)}\right)&#10;+\Delta_\mu^\lambda\partial_\lambda^x {\mathscr{F}}^{(0)}&#10;+ \textcolor{red}{\bar{\mathscr{C}}^{(0)}_{\mu}},&#10;\\&#10;\label{S-cs-t-1-n}&#10;0 &amp;=&amp;2 p_n {\mathscr{P}}^{(1)}&#10;-\frac{1}{2}\bar \epsilon_{\nu\alpha\beta}\partial^{\nu}_x {\mathscr{S}}^{(0)\alpha\beta}&#10;-\frac{1}{2}\bar \epsilon_{\nu\alpha\beta}\textcolor{red}{\mathscr{C}^{(0)\nu\alpha\beta}},&#10;\end{eqnarray*}&#10;\end{document} 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41"/>
  <p:tag name="BMPHEIGHT" val="7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cs-s-1-nbar}&#10;m {\mathscr{F}}^{(1)} &amp;=&amp; 2 \left(p_n {\mathscr{J}}^{(1)}_{s,n} &#10;+  \bar p_\mu \bar{\mathscr{J}}^{(1)\mu}_s\right), \\&#10;\label{P-eq-1-bar}&#10;-2m \sum_s s \bar{\mathscr{J}}_{s,\mu}^{(1)} &amp;=&amp;&#10;2\left(p_n \mathscr{M}^{(1)}_\mu +\bar\epsilon_{\mu\nu\alpha}\bar p^\nu \mathscr{K}^{(1)\alpha}\right)&#10;-\Delta_\mu^\lambda \partial^x_\lambda {\mathscr{P}}^{(0)} -\textcolor{red}{{\bar{\mathscr{C}}}^{(0)}_{5\mu}},&#10;\end{eqnarray*}&#10;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75"/>
  <p:tag name="BMPHEIGHT" val="35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P-eq-1-n}&#10;-2m \sum_s s {\mathscr{J}}_{s,n}^{(1)} &amp;=&amp;-2\bar p_\mu {\mathscr{M}}^{(1)\mu }&#10;-n^\mu \partial^x_\mu {\mathscr{P}}^{(0)} - \textcolor{red}{\mathscr{C}^{(0)}_{5 n}},&#10;\end{eqnarray*}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75"/>
  <p:tag name="BMPHEIGHT" val="109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n-eq-0}&#10;p^\mu \partial^x_\mu\left( \frac{\mathscr{J}_{sn}^{(0)}}{p_n}\right)&#10;&amp;=&amp;-\frac{ m s}{2p_n}p^\nu \left(\partial^x_\nu  n_\mu \right)\frac{{\mathscr{M}}^{(0)\mu} }{p_n}&#10;-\textcolor{red}{\mathscr{C}^{(0)\mu}_{s\mu}}&#10;-\frac{ms}{4p_n}\bar \epsilon_{\nu\alpha\beta}\textcolor{red}{\mathscr{C}^{(0)\nu\alpha\beta}},\\&#10;\label{M-eq-0}&#10;p^\nu \partial^x_\nu \left(\frac{\mathscr{M}^{(0)\mu}}{p_n}\right)&#10;&amp;=&amp;-\frac{1}{p_n} p^\mu p^\nu \left( \partial^x_\nu n_\lambda \right)\frac{\mathscr{M}^{(0)\lambda}}{p_n}&#10;-\frac{1}{2}\left(\epsilon^{\mu\nu\alpha\beta} + \frac{p^\mu}{p_n}\bar\epsilon^{\nu\alpha\beta}\right)&#10;\textcolor{red}{\mathscr{C}^{(0)}_{\nu\alpha\beta} }&#10;\end{eqnarray*}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00"/>
  <p:tag name="BMPHEIGHT" val="65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eq-1-nbar}&#10;- s m {\mathscr{P}}^{(1)} &amp;=&amp;\partial^x_\mu {\mathscr{J}}^{(0)\mu}_s&#10;+\textcolor{red}{\mathscr{C}^{(0)\mu}_{s\mu}},\\&#10;0 &amp;=&amp;2 \bar p_\mu {\mathscr{P}}^{(1)}&#10;+\frac{1}{2}\Delta_\mu^\lambda \epsilon_{\lambda\nu\alpha\beta}\partial^{\nu}_x {\mathscr{S}}^{(0)\alpha\beta}&#10;+\frac{1}{2} \Delta_\mu^\lambda  \epsilon_{\lambda\nu\alpha\beta}\textcolor{red}{\mathscr{C}^{(0)\nu\alpha\beta} }&#10;\end{eqnarray*}&#10;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83"/>
  <p:tag name="BMPHEIGHT" val="14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cs-t-1-bar}&#10;m\bar\epsilon_{\mu\nu\alpha} {\mathscr{K}}^{(1)\alpha}&#10;&amp;=&amp; 2 s \left(\bar p_\mu \bar{\mathscr{J}}_{s,\nu}^{(1)} -  \bar p_\nu \bar{\mathscr{J}}_{s,\mu}^{(1)}\right)&#10;+\bar\epsilon_{\mu\nu\alpha}n_\beta\left(\partial_x^{\alpha}{\mathscr{J}}^{(0)\beta}_s&#10;- \partial_x^{\beta}{\mathscr{J}}^{(0)\alpha}_s\right)\nonumber\\&#10;&amp; &amp;+\bar\epsilon_{\mu\nu\alpha}n_\beta \left(\textcolor{red}{\mathscr{C}^{(0)\alpha\beta}_{s} }&#10;-\textcolor{red}{\mathscr{C}^{(0)\beta\alpha}_{s}}\right),\\&#10;\label{S-cs-s-1-bar}&#10;2m \sum_s\bar{\mathscr{J}}_{s,\mu}^{(1)}  &amp;=&amp; 2\bar p_\mu {\mathscr{F}}^{(1)}&#10;+\Delta_{\mu}^\lambda \partial_x^{\nu}{\mathscr{S}}_{\lambda\nu}^{(0)}&#10;+\Delta_{\mu}^\lambda \textcolor{red}{{\mathscr{C}^{(0)\nu}}_{\lambda\nu}},\\&#10;0  &amp;=&amp;   2p^\nu{\mathscr{K}}_{\nu}^{(1)}&#10;+n^\mu\partial_\mu^x {\mathscr{F}}^{(0)} + \textcolor{red}{\mathscr{C}^{(0)}_{n}}&#10;\end{eqnarray*}&#10;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58"/>
  <p:tag name="BMPHEIGHT" val="67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collision-0-f}&#10;p^\mu \textcolor{red}{\mathscr{C}_{5\mu}^{(0)}}&amp;=&amp;0,\\&#10;\label{collision-2-f}&#10;2mp_\mu\sum_s s \textcolor{red}{\mathscr{C}^{(0)\nu}_{s\nu}}&#10;&amp;=&amp;\left[p_\mu p^\lambda\epsilon_{\lambda\nu\alpha\beta}-\left(p^2-m^2\right)\epsilon_{\mu\nu\alpha\beta}\right]&#10;\textcolor{red}{\mathscr{C}^{(0)\nu\alpha\beta}},&#10;\end{eqnarray*}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91"/>
  <p:tag name="BMPHEIGHT" val="119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collision-1-f}&#10;m\sum_s \textcolor{red}{\mathscr{C}^{(0)\mu}_{s\mu} }&#10;&amp;=&amp; p^\mu \textcolor{red}{\mathscr{C}^{(0)}_{\mu}},&#10;\\&#10;\label{collision-3-f}&#10;m \epsilon_{\mu\nu\alpha\beta}  \sum_s s \textcolor{red}{\mathscr{C}^{(0)\alpha\beta}_{s}}&#10;&amp;=&amp; p_\nu  \textcolor{red}{{\mathscr{C}^{(0)\lambda}}_{\mu\lambda}}&#10;-  p_\mu\textcolor{red}{ {\mathscr{C}^{(0)\lambda}}_{\nu \lambda}}&#10;-\frac{1}{2}\epsilon_{\mu\nu\alpha\beta} p^\alpha\epsilon^{\beta\lambda\rho\sigma}&#10;\textcolor{red}{{\mathscr{C}^{(0)}}_{\lambda\rho\sigma}},\hspace{1cm}&#10;\\&#10;\label{collision-4-f}&#10;\frac{ m}{2}\textcolor{red}{ {\mathscr{C}}^{(0)\alpha} }&#10;+\frac{sm}{4}\epsilon^{\alpha\beta\rho\sigma}\textcolor{red}{ \mathscr{C}^{(0)}_{\beta\rho\sigma} }&#10;&amp;=&amp;&#10;p_\beta  \left(\textcolor{red}{ \mathscr{C}^{(0)\alpha\beta}_{s} }- \textcolor{red}{\mathscr{C}^{(0)\beta\alpha}_{s}}\right)&#10;+  p^\alpha\textcolor{red}{ \mathscr{C}^{(0)\beta}_{s\beta}}&#10;\end{eqnarray*}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25"/>
  <p:tag name="BMPHEIGHT" val="34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cs-s-1-nbar}&#10;m {\mathscr{F}}^{(2)} &amp;=&amp; 2 \left(p_n {\mathscr{J}}^{(2)}_{s,n} +  \bar p_\mu \bar{\mathscr{J}}^{(2)\mu}_s\right)&#10;+\textcolor{red}{\Delta\mathscr{C}^{(0)\mu}_{s\mu}},&#10;\\&#10;\label{Js-eq-1-nbar}&#10;- s m {\mathscr{P}}^{(2)} &amp;=&amp;\partial^x_\mu {\mathscr{J}}^{(1)\mu}_s&#10;+\textcolor{red}{\tilde{\mathscr{C}}^{(1)\mu}_{s\mu}},&#10;\\&#10;\label{Js-cs-t-1-n}&#10;m{\mathscr{M}}^{(2)}_\mu&#10;&amp;=&amp; 2 s \left(\bar p_\mu {\mathscr{J}}_{s,n}^{(2)} -  p_n \bar{\mathscr{J}}_{s,\mu}^{(2)}\right)&#10;+\bar\epsilon_{\mu\alpha\beta}\partial_x^{\alpha}{\mathscr{J}}^{(1)\beta}_s&#10;+\bar\epsilon_{\mu\alpha\beta}\textcolor{red}{\tilde{\mathscr{C}}^{(1)\alpha\beta}_{s}},&#10;\\&#10;\label{Js-cs-t-1-bar}&#10;m\bar\epsilon_{\mu\nu\alpha} {\mathscr{K}}^{(2)\alpha}&#10;&amp;=&amp; 2 s \left(\bar p_\mu \bar{\mathscr{J}}_{s,\nu}^{(2)} -  \bar p_\nu \bar{\mathscr{J}}_{s,\mu}^{(2)}\right)&#10;+\bar\epsilon_{\mu\nu\alpha}n_\beta\left(\partial_x^{\alpha}{\mathscr{J}}^{(1)\beta}_s&#10;- \partial_x^{\beta}{\mathscr{J}}^{(1)\alpha}_s\right)\nonumber\\&#10;&amp; &amp;+\bar\epsilon_{\mu\nu\alpha}n_\beta \left(\textcolor{red}{\tilde{\mathscr{C}}^{(1)\alpha\beta}_{s} }&#10;-\textcolor{red}{\tilde{\mathscr{C}}^{(1)\beta\alpha}_{s}}\right),\\&#10;\label{S-cs-s-1-n}&#10;2m \sum_s{\mathscr{J}}_{s,n}^{(2)}  &amp;=&amp; 2 p_n {\mathscr{F}}^{(2)}&#10;+ n^\mu\partial_x^{\nu}{\mathscr{S}}_{\mu\nu}^{(1)}&#10;+n^\mu\textcolor{red}{{\tilde{\mathscr{C}}^{(1)\nu}}_{\ \ \ \ \ \mu\nu}},&#10;\\&#10;\label{S-cs-s-1-bar}&#10;2m \sum_s\bar{\mathscr{J}}_{s,\mu}^{(2)}  &amp;=&amp; 2\bar p_\mu {\mathscr{F}}^{(2)}&#10;+\Delta_{\mu}^\lambda \partial_x^{\nu}{\mathscr{S}}_{\lambda\nu}^{(1)}&#10;+\Delta_{\mu}^\lambda \textcolor{red}{{\tilde{\mathscr{C}}^{(1)\nu}}_{\ \ \ \ \ \lambda\nu}},&#10;\\&#10;\label{P-eq-1-n}&#10;-2m \sum_s s {\mathscr{J}}_{s,n}^{(1)} &amp;=&amp;-2\bar p_\mu {\mathscr{M}}^{(1)\mu }&#10;-n^\mu \partial^x_\mu {\mathscr{P}}^{(0)} - \textcolor{red}{\tilde{\mathscr{C}}^{(1)}_{5 n}},&#10;\\&#10;\label{P-eq-1-bar}&#10;-2m \sum_s s \bar{\mathscr{J}}_{s,\mu}^{(1)} &amp;=&amp;&#10;2\left(p_n \mathscr{M}^{(1)}_\mu +\bar\epsilon_{\mu\nu\alpha}\bar p^\nu \mathscr{K}^{(1)\alpha}\right)&#10;-\Delta_\mu^\lambda \partial^x_\lambda {\mathscr{P}}^{(0)} -\Delta_\mu^\nu\textcolor{red}{{\tilde{\mathscr{C}}}^{(1)}_{5\nu}},&#10;\end{eqnarray*}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0"/>
  <p:tag name="BMPHEIGHT" val="14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F^{\nu\mu}&#10;\end{eqnarray*}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75"/>
  <p:tag name="BMPHEIGHT" val="1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0  &amp;=&amp;   2p^\nu{\mathscr{K}}_{\nu}^{(2)}&#10;+n^\mu\partial_\mu^x {\mathscr{F}}^{(1)} + \textcolor{red}{\tilde{\mathscr{C}}^{(1)}_{n}},&#10;\\&#10;\label{F-eq-1-bar}&#10;0  &amp;=&amp; -  2\left(p_n \mathscr{K}^{(2)\mu} -\bar\epsilon^{\mu\nu\alpha}\bar p_\nu \mathscr{M}_\alpha^{(2)}\right)&#10;+\Delta_\mu^\lambda\partial_\lambda^x {\mathscr{F}}^{(1)}&#10;+\Delta_\mu^\nu \textcolor{red}{\tilde{\mathscr{C}}^{(1)}_{\nu}},&#10;\\&#10;\label{S-cs-t-1-n}&#10;0 &amp;=&amp;2 p_n {\mathscr{P}}^{(2)}&#10;-\frac{1}{2}\bar \epsilon_{\nu\alpha\beta}\partial^{\nu}_x {\mathscr{S}}^{(1)\alpha\beta}&#10;-\frac{1}{2}\bar \epsilon_{\nu\alpha\beta}\textcolor{red}{\tilde{\mathscr{C}}^{(1)\nu\alpha\beta}},&#10;\\&#10;\label{S-cs-t-1-bar}&#10;0 &amp;=&amp;2 \bar p_\mu {\mathscr{P}}^{(2)}&#10;+\frac{1}{2}\Delta_\mu^\lambda \epsilon_{\lambda\nu\alpha\beta}\partial^{\nu}_x {\mathscr{S}}^{(1)\alpha\beta}&#10;+\frac{1}{2} \Delta_\mu^\lambda  \epsilon_{\lambda\nu\alpha\beta}\textcolor{red}{\tilde{\mathscr{C}}^{(1)\nu\alpha\beta} }&#10;\end{eqnarray*}&#10;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00"/>
  <p:tag name="BMPHEIGHT" val="140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\tilde{ \mathscr{C}}^{(1)}_\lambda} &amp;\equiv &amp; \textcolor{red}{ \mathscr{C}^{(1)}_\lambda}&#10; - \textcolor{red}{\Delta {\mathscr{C}^{(0)\nu}}_{\lambda\nu}},\\&#10;\textcolor{red}{\tilde{ \mathscr{C}}^{(1)}_{5\lambda}} &amp;\equiv &amp;  &#10;\textcolor{red}{\mathscr{C}^{(1)}_{5\lambda}}&#10; -\frac{1}{2}\epsilon_{\lambda\nu\alpha\beta}\textcolor{red}{ \Delta \mathscr{C}^{(0)\nu\alpha\beta}},\\&#10;\textcolor{red}{\tilde{ \mathscr{C}}^{(1)\alpha\beta}_{s}} &amp;\equiv &amp;  &#10;\textcolor{red}{\mathscr{C}^{(1)\alpha\beta}_{s}} - \frac{s}{2} \epsilon^{\alpha\beta\rho\sigma}&#10;\textcolor{red}{\Delta \mathscr{C}^{(0)}_{\rho\sigma}},\\&#10;\textcolor{red}{\tilde{ \mathscr{C}}^{(1)\nu\alpha\beta}_{s}} &amp;\equiv &amp;  &#10;\textcolor{red}{\mathscr{C}^{(1)\nu\alpha\beta}_{s}}&#10;+\frac{1}{3}\left( g^{\nu\beta}\textcolor{red}{\Delta\mathscr{C}^{(0)\alpha}}&#10; - g^{\nu\alpha}\textcolor{red}{\Delta\mathscr{C}^{(0)\beta}}\right)&#10;+ \frac{1}{3} \epsilon^{\nu\alpha\beta\rho}\textcolor{red}{\Delta \mathscr{C}^{(0)}_{5\rho}},&#10;\end{eqnarray*}&#10;\end{document} 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41"/>
  <p:tag name="BMPHEIGHT" val="167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bar-2}&#10;\bar{\mathscr{J}}_{s,\mu}^{(2)}&#10;&amp;=&amp; \frac{\bar p_\mu}{p_n} {\mathscr{J}}_{s,n}^{(2)}-\frac{s m}{2p_n}{\mathscr{M}}^{(2)}_\mu&#10;+\frac{s}{2p_n}\bar\epsilon_{\mu\alpha\beta}\partial_x^{\alpha}{\mathscr{J}}^{(1)\beta}_s&#10;+\frac{s}{2p_n}\bar\epsilon_{\mu\alpha\beta}\textcolor{red}{\tilde{ \mathscr{C}}^{(1)\alpha\beta}_{s}},\\&#10;\label{F-2}&#10;{\mathscr{F}}^{(2)}   &amp;=&amp;  \frac{ m}{p_n} \sum_s{\mathscr{J}}_{s,n}^{(2)}&#10;-\frac{ 1}{2p_n}  n^\mu\partial_x^{\nu}{\mathscr{S}}_{\mu\nu}^{(1)}&#10;-\frac{ 1}{2p_n} n^\mu \textcolor{red}{{\tilde{\mathscr{C}}^{(1)\nu}}_{\ \ \ \ \ \mu\nu}},&#10;\\&#10;\label{K-2}&#10;\mathscr{K}^{(2)\mu}  &amp;=&amp; \frac{1}{p_n}\bar\epsilon^{\mu\nu\alpha}\bar p_\nu \mathscr{M}_\alpha^{(2)}&#10;+\frac{ 1}{2p_n}\Delta^{\mu\lambda}\partial_\lambda^x {\mathscr{F}}^{(1)}&#10;+\frac{ 1}{2p_n} \Delta^{\mu\lambda}\textcolor{red}{\tilde{\mathscr{C}}^{(1)}_\lambda},\\&#10;\label{P-2}&#10;{\mathscr{P}}^{(2)} &amp;=&amp; \frac{1}{4p_n}\bar \epsilon_{\nu\alpha\beta}\partial^{\nu}_x {\mathscr{S}}^{(1)\alpha\beta}&#10;+\frac{1}{4p_n}\bar \epsilon_{\nu\alpha\beta}\textcolor{red}{\tilde{\mathscr{C}}^{(1)\nu\alpha\beta}}&#10;\end{eqnarray*}&#10;\end{document} 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16"/>
  <p:tag name="BMPHEIGHT" val="40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bar p_\mu {\mathscr{M}}^{(2)\mu}  &amp;=&amp; m \sum_s s {\mathscr{J}}_{s,n}^{(2)} &#10;-\frac{1}{2}n^\mu \partial^x_\mu {\mathscr{P}}^{(1)} - \frac{1}{2}\textcolor{red}{\tilde{\mathscr{C}}^{(1)}_{5 n}}&#10;\end{eqnarray*}&#10;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50"/>
  <p:tag name="BMPHEIGHT" val="1033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label{Jn-os-2}&#10;\left(p^2-m^2\right)\frac{ {\mathscr{J}}_{s,n}^{(2)}}{p_n}&#10;&amp;=&amp;-\frac{s m}{4p_n}\textcolor{red}{\tilde{\mathscr{C}}^{(1)}_{5 n}}&#10;-\frac{s}{2p_n}\bar\epsilon_{\mu\alpha\beta}p^\mu \textcolor{red}{\tilde{\mathscr{C}}^{(1)\alpha\beta}_{s}}&#10;-\frac{m}{4p_n}  n^\mu \textcolor{red}{{\tilde{\mathscr{C}}^{(1)\nu}}_{\ \ \ \ \ \mu\nu} }&#10;\nonumber\\&#10;&amp; &amp;\textcolor{Green}{-\frac{1}{2}\Delta\mathscr{C}_{s\mu}^{(0)\mu}&#10;-\frac{s m}{4p_n}n^\mu \partial^x_\mu {\mathscr{P}}^{(1)}-\frac{1}{4p_n}\bar\epsilon_{\mu\alpha\beta}p^\mu \partial_x^{\alpha}&#10;\left[\frac{\bar\epsilon^{\beta\rho\sigma}}{p_n}\left(\partial^x_{\rho}{\mathscr{J}}^{(0)}_{s\sigma}&#10;+ \mathscr{C}^{(0)}_{s\rho\sigma}\right) \right]&#10;-\frac{m}{8p_n} n^\mu\partial_x^{\nu}&#10;\left[\frac{\Delta_\mu^\lambda n_\nu - \Delta_\nu^\lambda n_\mu}{p_n}\left(\partial_\lambda^x {\mathscr{F}}^{(0)}&#10;+\mathscr{C}^{(0)}_{\lambda}\right)\right]   }&#10;\end{eqnarray*}&#10;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266"/>
  <p:tag name="BMPHEIGHT" val="966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label{M-os-2}&#10;\left(p^2-m^2\right)\frac{ \mathscr{M}^{(2)}_\mu}{p_n}&#10;&amp;=&amp;\frac{1}{2}\Delta^\lambda_\mu\textcolor{red}{ \tilde{\mathscr{C}}^{(1)}_{5\lambda} }&#10;-\frac{\bar p_\mu}{2 p_n}\textcolor{red}{  \tilde{\mathscr{C}}^{(1)}_{5 n}}&#10;-\frac{1}{2p_n}\bar\epsilon_{\mu\nu\alpha}\bar p^\nu \textcolor{red}{  \tilde{\mathscr{C}}^{(1)\alpha} }&#10;-\frac{m}{2p_n} \bar\epsilon_{\mu\alpha\beta}  \sum_s \textcolor{red}{  \tilde{\mathscr{C}}^{(1)\alpha\beta}_{s}  }&#10;\nonumber\\&#10;&amp; &amp;\textcolor{Green}{+\frac{1}{2}\Delta_\mu^\lambda \partial^x_\lambda {\mathscr{P}}^{(1)}&#10;-\frac{\bar p_\mu}{2 p_n} n^\nu \partial^x_\nu {\mathscr{P}}^{(1)}&#10;-\frac{m}{4p_n} \sum_s \bar\epsilon_{\mu\alpha\beta}\partial_x^{\alpha}&#10;\left[\frac{s\bar\epsilon^{\beta\rho\sigma}}{p_n}\left(\partial^x_{\rho}{\mathscr{J}}^{(0)}_{s\sigma}&#10;+ \mathscr{C}^{(0)}_{s\rho\sigma}\right) \right]&#10;+\frac{1}{4p_n}\bar\epsilon_{\mu\nu\alpha}\bar p^\nu&#10;\Delta^{\alpha\lambda}\partial_\lambda^x&#10;\left[\frac{ n^\mu}{p_n}\left(  \partial_x^{\nu}{\mathscr{S}}_{\mu\nu}^{(0)}&#10;+{\mathscr{C}^{(0)\nu}}_{\mu\nu}\right)\right] }&#10;\end{eqnarray*}&#10;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91"/>
  <p:tag name="BMPHEIGHT" val="1008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label{Jsn-eq-1}&#10;p^\mu \partial^x_\mu\left( \frac{\mathscr{J}_{sn}^{(1)}}{p_n}\right)&#10;&amp;=&amp;-\frac{s m }{2p_n^2} p^\nu (\partial^x_\nu n_\mu)   {\mathscr{M}}^{(1)\mu}&#10;-\textcolor{red}{\tilde{\mathscr{C}}^{(1)\mu}_{s\mu}}&#10;-\frac{ms}{4p_n}\bar \epsilon_{\nu\alpha\beta}\textcolor{red}{\tilde{\mathscr{C}}^{(1)\nu\alpha\beta}}&#10;\nonumber\\&#10;&amp; &amp; \textcolor{Green}{+\frac{s}{2p_n^2}  (\partial^x_\nu n_\mu)\left[ p^\nu \bar\epsilon^{\mu\rho\sigma} \partial^x_\rho  \mathscr{J}_{s\sigma}^{(0)}&#10;- \bar\epsilon^{\mu\nu\beta}p^\lambda\left(\mathscr{C}^{(0)}_{s\beta\lambda}-\mathscr{C}^{(0)}_{s\lambda\beta}\right)\right]&#10;{-}\frac{s}{2}\partial^\mu_x \left(\frac{1}{p_n}\bar\epsilon_{\mu\alpha\beta} \mathscr{C}^{(0)\alpha\beta}_{s}\right) }&#10;\end{eqnarray*}&#10;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16"/>
  <p:tag name="BMPHEIGHT" val="1166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label{M-eq-1}&#10;p^\nu\partial_{\nu}^x\left(\frac{\mathscr{M}^{(1)\mu}}{p_n}\right)&#10;&amp;=&amp;-\frac{1}{p_n^2}   (\partial^x_\lambda n_\nu)p^\mu p^\lambda \mathscr{M}^{(1)\nu}&#10;-\frac{1}{2}\left(\epsilon^{\mu\nu\alpha\beta} + \frac{p^\mu}{p_n}\bar\epsilon^{\nu\alpha\beta}\right)&#10;\textcolor{red}{\tilde{\mathscr{C}}^{(1)}_{\nu\alpha\beta}} \nonumber\\&#10;&amp; &amp;\textcolor{Green}{ +\frac{1}{2p_n^2}   (\partial^x_\lambda n_\nu)  \left(&#10;p^\lambda \bar\epsilon^{\mu\nu\rho}\partial^x_\rho\mathscr{F}^{(0)}&#10; + \bar\epsilon^{\mu\nu\lambda} p^\sigma\mathscr{C}^{(0)}_\sigma\right)&#10;-\frac{1}{2}\left(\epsilon^{\mu\nu\alpha\beta} + \frac{p^\mu}{p_n}\bar\epsilon^{\nu\alpha\beta}\right)&#10; \partial^x_\nu \left(\frac{\bar{\mathscr{C}}^{(0)}_\alpha n_\beta - \bar{\mathscr{C}}^{(0)}_\beta n_\alpha}{2p_n}\right)}&#10;\end{eqnarray*}&#10;\end{document} 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91"/>
  <p:tag name="BMPHEIGHT" val="2050"/>
  <p:tag name="SOURCE" val="\documentclass{slides}&#10;\pagestyle{empty}&#10;\usepackage[dvipsnames,svgnames,x11names]{xcolor}&#10;%\usepackage{xcolor,color}&#10;\usepackage{amsmath,amssymb,bm,comment}&#10;\usepackage{mathbbold}&#10;\usepackage{mathrsfs}&#10;\usepackage{bbm}&#10;\usepackage{bm}&#10;\begin{document}&#10;\color{blue}&#10;\begin{eqnarray*}&#10;\label{collisiion-0-f-2}&#10;p^\mu \textcolor{red}{\tilde{\mathscr{C}}^{(1)}_{5\mu}}&#10;&amp;=&amp;\textcolor{Green}{\frac{1}{4} \epsilon^{\mu\nu\alpha\beta}\partial_{\mu}^x\mathscr{C}^{(0)}_{\nu\alpha\beta}&#10;-m\sum_s s\Delta\mathscr{C}_{s\mu}^{(0)\mu}},&#10;\\&#10;\label{collisiion-1-f-2}&#10;m\sum_s\textcolor{red}{\tilde{\mathscr{C}}^{(1)\lambda}_{s\lambda}}&amp;=&amp;p^\lambda \textcolor{red}{\tilde{\mathscr{C}}^{(1)}_{\lambda} }&#10;\textcolor{Green}{-\frac{ 1}{2}\partial_x^\nu{\mathscr{C}^{(0)\lambda}}_{\nu\lambda}},&#10;\\&#10;\label{collisiion-2-f-2}&#10;2mp_\mu\sum_s s\textcolor{red}{\tilde{\mathscr{C}}^{(1)\lambda}_{s\lambda}}&#10;&amp;=&amp;[p_\mu p^\lambda \epsilon_{\lambda\nu\alpha\beta} - (p^2-m^2)\epsilon_{\mu\nu\alpha\beta}]&#10;\textcolor{red}{\tilde{\mathscr{C}}^{(1)\nu\alpha\beta} }&#10;\textcolor{Green}{+\epsilon_{\mu\lambda\alpha\beta}\partial^\lambda_x  (m\sum_s  \mathscr{C}^{(0)\alpha\beta}_{s}&#10;-p^\beta \mathscr{C}^{(0)\alpha})&#10;- p^\nu\partial_\nu^x\mathscr{C}^{(0)}_{5 \mu}},&#10;\\&#10;\label{collisiion-3-f-2}&#10;m\epsilon_{\mu\nu\alpha\beta} \sum_s s \textcolor{red}{\tilde{\mathscr{C}}^{(1)\alpha\beta}_{s}}&#10;&amp;=&amp; p_\nu{\textcolor{red}{\tilde{\mathscr{C}}^{(1)\lambda}}_{\mu\lambda}}&#10;-p_\mu \textcolor{red}{{\tilde{\mathscr{C}}^{(1)\lambda}}_{\ \ \ \ \ \nu\lambda}}&#10;-\frac{1}{2}\epsilon_{\mu\nu\rho\sigma}p^\rho \epsilon^{\sigma\lambda\alpha\beta}&#10;\textcolor{red}{\tilde{\mathscr{C}}^{(1)}_{\lambda\alpha\beta}}&#10;\textcolor{Green}{+\frac{ 1}{2} (\partial^x_{\nu}\mathscr{C}^{(0)}_\mu-\partial^x_{\mu}\mathscr{C}^{(0)}_\nu)&#10;-\frac{1}{2}\epsilon_{\mu\nu\rho\sigma}\partial_x^{\rho}{ \mathscr{C}}^{(0)\sigma}_{5}},&#10;\\&#10;\label{collisiion-4-f-2}&#10;\frac{ m }{2} \textcolor{red}{\tilde{\mathscr{C}}^{(1)\mu}}&#10;+\frac{sm}{4}\epsilon^{\mu\beta\rho\sigma}\textcolor{red}{\tilde{\mathscr{C}}^{(1)}_{\beta\rho\sigma} }&#10;&amp;=&amp;p_\lambda (\textcolor{red}{\tilde{\mathscr{C}}^{(1)\mu\lambda}_{s} }&#10;-\textcolor{red}{\tilde{\mathscr{C}}^{(1)\lambda\mu}_{s}})&#10;+p^\mu \tilde{\mathscr{C}}^{(1)\lambda}_{s\lambda}&#10;\textcolor{Green}{-\frac{s}{2}\epsilon^{\mu\beta\rho\sigma}\partial_\beta^x \mathscr{C}^{(0)}_{s\rho\sigma}}&#10;\end{eqnarray*}&#10;\end{document} 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75"/>
  <p:tag name="BMPHEIGHT" val="182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def5}&#10;\textcolor{red}{\Delta {\mathscr{C}^{\nu}}} &amp;\equiv&amp;&#10;\frac{1}{6}\partial_\lambda^p \partial_\kappa^p\int\frac{d^4 y}{(2\pi)^4} e^{-ip\cdot y}&#10;\left\langle \bar\psi\left(x\right)e^{\frac{y}{2}\cdot D^\dagger} \partial^\kappa_x\hat  F^{\nu\lambda}&#10;e^{-\frac{y}{2}\cdot D}\psi\left(x\right)\right\rangle,\\&#10;\label{def6}&#10;\textcolor{red}{\Delta {\mathscr{C}^{\nu}_5}} &amp;\equiv&amp;&#10;-\frac{i}{6}\partial_\lambda^p \partial_\kappa^p \int\frac{d^4 y}{(2\pi)^4} e^{-ip\cdot y}&#10;\left\langle \bar\psi\left(x\right)e^{\frac{y}{2}\cdot D^\dagger} \partial^\kappa_x\hat  F^{\nu\lambda}\gamma^5&#10;e^{-\frac{y}{2}\cdot D}\psi\left(x\right)\right\rangle,\\&#10;\label{def7}&#10;\textcolor{red}{\Delta\mathscr{C}^{\mu\nu}_s} &amp;\equiv&amp;&#10;\frac{1}{12}\partial_\lambda^p \partial_\kappa^p\int\frac{d^4 y}{(2\pi)^4} e^{-ip\cdot y}&#10;\left\langle \bar\psi\left(x\right)e^{\frac{y}{2}\cdot D^\dagger} \partial^\kappa_x \hat F^{\mu\lambda}\gamma^\nu(1 + s\gamma^5)&#10;e^{-\frac{y}{2}\cdot D}\psi\left(x\right)\right\rangle,\\&#10;\label{def8}&#10;\textcolor{red}{\Delta {\mathscr{C}^{\nu\alpha\beta}}} &amp;\equiv&amp;&#10;\frac{1}{6}\partial_\lambda^p\partial_\kappa^p \int\frac{d^4 y}{(2\pi)^4} e^{-ip\cdot y}&#10;\left\langle \bar\psi\left(x\right)e^{\frac{y}{2}\cdot D^\dagger} \partial^\kappa_x \hat F^{\nu\lambda} \sigma^{\alpha\beta}&#10;e^{-\frac{y}{2}\cdot D}\psi\left(x\right)\right\rangle.&#10;\end{eqnarray*}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16"/>
  <p:tag name="BMPHEIGHT" val="3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eft[m-\gamma_\mu\left(p^\mu +\frac{1}{2}i\partial^\mu\right)\right] W(x,p)&#10;&amp;=&amp;\gamma_\mu \left[ \frac{1}{2} i \textcolor{red}{{C}^\mu(x,p)} +\textcolor{red}{ \Delta{C}^\mu(x,p)} \right]&#10;\end{eqnarray*}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83"/>
  <p:tag name="BMPHEIGHT" val="266"/>
  <p:tag name="SOURCE" val="\documentclass{slides}&#10;\pagestyle{empty}&#10;\usepackage[dvipsnames,svgnames,x11names]{xcolor}&#10;%\usepackage{xcolor,color}&#10;\usepackage{amsmath,amssymb,bm,comment}&#10;\usepackage{mathbbold}&#10;\usepackage{mathrsfs}&#10;\usepackage{bbm}&#10;\usepackage{bm}&#10;\begin{document}&#10;\color{blue}&#10;\begin{eqnarray*}&#10;\label{dC}&#10;\partial_\nu^p \textcolor{red}{{\mathscr{C}^{(0)\nu}}} = 0,\ \ \&#10;\partial_\nu^p \textcolor{red}{{\mathscr{C}^{(0)\nu}_5}} = 0,\ \ \&#10;\partial_\mu^p \textcolor{red}{\mathscr{C}^{(0)\mu\nu}_s} =0, \ \ \&#10;\partial_\nu^p \textcolor{red}{{\mathscr{C}^{(0)\nu\alpha\beta}}}=0&#10;\end{eqnarray*}&#10;\end{document} 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00"/>
  <p:tag name="BMPHEIGHT" val="241"/>
  <p:tag name="SOURCE" val="\documentclass{slides}&#10;\pagestyle{empty}&#10;\usepackage[dvipsnames,svgnames,x11names]{xcolor}&#10;%\usepackage{xcolor,color}&#10;\usepackage{amsmath,amssymb,bm,comment}&#10;\usepackage{mathbbold}&#10;\usepackage{mathrsfs}&#10;\usepackage{bbm}&#10;\usepackage{bm}&#10;\begin{document}&#10;\color{blue}&#10;\begin{eqnarray*}&#10;\label{dC}&#10;\partial_\nu^p \textcolor{red}{{\mathscr{C}^{\nu}}} = 0,\ \ \&#10;\partial_\nu^p \textcolor{red}{{\mathscr{C}^{\nu}_5}} = 0,\ \ \&#10;\partial_\mu^p \textcolor{red}{\mathscr{C}^{\mu\nu}_s} =0, \ \ \&#10;\partial_\nu^p \textcolor{red}{{\mathscr{C}^{\nu\alpha\beta}}}=0&#10;\end{eqnarray*}&#10;\end{document} 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25"/>
  <p:tag name="BMPHEIGHT" val="241"/>
  <p:tag name="SOURCE" val="\documentclass{slides}&#10;\pagestyle{empty}&#10;\usepackage[dvipsnames,svgnames,x11names]{xcolor}&#10;%\usepackage{xcolor,color}&#10;\usepackage{amsmath,amssymb,bm,comment}&#10;\usepackage{mathbbold}&#10;\usepackage{mathrsfs}&#10;\usepackage{bbm}&#10;\usepackage{bm}&#10;\begin{document}&#10;\color{blue}&#10;\begin{eqnarray*}&#10;\partial_\nu^p \textcolor{red}{\Delta{\mathscr{C}^{\nu}}} = 0,\ \&#10;\partial_\nu^p \textcolor{red}{\Delta{\mathscr{C}^{\nu}_5}} = 0,\ \&#10;\partial_\mu^p \textcolor{red}{\Delta\mathscr{C}^{\mu\nu}_s} =0, \ \&#10;\partial_\nu^p \textcolor{red}{\Delta{\mathscr{C}^{\nu\alpha\beta}}}=0.&#10;\end{eqnarray*}&#10;\end{document} 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91"/>
  <p:tag name="BMPHEIGHT" val="266"/>
  <p:tag name="SOURCE" val="\documentclass{slides}&#10;\pagestyle{empty}&#10;\usepackage[dvipsnames,svgnames,x11names]{xcolor}&#10;%\usepackage{xcolor,color}&#10;\usepackage{amsmath,amssymb,bm,comment}&#10;\usepackage{mathbbold}&#10;\usepackage{mathrsfs}&#10;\usepackage{bbm}&#10;\usepackage{bm}&#10;\begin{document}&#10;\color{blue}&#10;\begin{eqnarray*}&#10;\label{dC}&#10;\partial_\nu^p \textcolor{red}{{\tilde{\mathscr{C}}^{(1)\nu}}} \textcolor{black}{\neq} 0,\ \ \&#10;\partial_\nu^p \textcolor{red}{{\tilde{\mathscr{C}}^{(1)\nu}_5}} \textcolor{black}{\neq} 0,\ \ \&#10;\partial_\mu^p \textcolor{red}{\tilde{\mathscr{C}}^{(1)\mu\nu}_s} \textcolor{black}{\neq} 0, \ \ \&#10;\partial_\nu^p \textcolor{red}{{\tilde{\mathscr{C}}^{(1)\nu\alpha\beta}}}\textcolor{black}{\neq} 0&#10;\end{eqnarray*}&#10;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33"/>
  <p:tag name="BMPHEIGHT" val="1825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 {\mathscr{C}^{\nu}}} &amp;\equiv&amp;&#10;\partial_\lambda^p \int\frac{d^4 y}{(2\pi)^4} e^{-ip\cdot y}&#10;\left\langle \bar\psi\left(x\right)e^{\frac{y}{2}\cdot D^\dagger}\hat  F^{\nu\lambda}&#10;e^{-\frac{y}{2}\cdot D}\psi\left(x\right)\right\rangle,\\&#10;\label{def2}&#10;\textcolor{red}{ {\mathscr{C}^{\nu}_5}} &amp;\equiv&amp;&#10;-i\partial_\lambda^p \int\frac{d^4 y}{(2\pi)^4} e^{-ip\cdot y}&#10;\left\langle \bar\psi\left(x\right)e^{\frac{y}{2}\cdot D^\dagger}\hat  F^{\nu\lambda}\gamma^5&#10;e^{-\frac{y}{2}\cdot D}\psi\left(x\right)\right\rangle,\\&#10;\label{def3}&#10;\textcolor{red}{\mathscr{C}^{\nu\mu}_s} &amp;\equiv&amp;&#10;\frac{1}{2}\partial_\lambda^p \int\frac{d^4 y}{(2\pi)^4} e^{-ip\cdot y}&#10;\left\langle \bar\psi\left(x\right)e^{\frac{y}{2}\cdot D^\dagger}\hat  F^{\nu\lambda}\gamma^\mu(1 + s\gamma^5)&#10;e^{-\frac{y}{2}\cdot D}\psi\left(x\right)\right\rangle,\\&#10;\label{def4}&#10;\textcolor{red}{ {\mathscr{C}^{\nu\alpha\beta}} }&amp;\equiv&amp;&#10;\partial_\lambda^p \int\frac{d^4 y}{(2\pi)^4} e^{-ip\cdot y}&#10;\left\langle \bar\psi\left(x\right)e^{\frac{y}{2}\cdot D^\dagger}\hat  F^{\nu\lambda} \sigma^{\alpha\beta}&#10;e^{-\frac{y}{2}\cdot D}\psi\left(x\right)\right\rangle,&#10;\end{eqnarray*}&#10;\end{document} 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00"/>
  <p:tag name="BMPHEIGHT" val="2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 {\mathscr{X}}_{s}^{(0)\mu}} =\textcolor{red}{ {\mathcal{X}}_{s}^{(0)\mu}}\delta(p^2-m^2)&#10;\end{eqnarray*}&#10;\end{document} 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141"/>
  <p:tag name="SOURCE" val="\documentclass{slides}&#10;\pagestyle{empty}&#10;\usepackage[dvipsnames,svgnames,x11names]{xcolor}&#10;%\usepackage{color,xcolor}&#10;\usepackage{amsmath,amssymb,bm,comment}&#10;\usepackage{mathbbold}&#10;\usepackage{mathrsfs}&#10;\usepackage{bbm}&#10;\usepackage{bm}&#10;\begin{document}&#10;\color{Green}&#10;\begin{eqnarray*}&#10;u^\mu&#10;\end{eqnarray*}&#10;\end{document} 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25"/>
  <p:tag name="BMPHEIGHT" val="216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textcolor{Green}{u}^2=1,\ \ \ \textcolor{Green}{u}\cdot\textcolor{red}{\mathscr{Y}^{(0)}}=0,\ \ \ &#10;p\cdot\textcolor{red}{\mathscr{Y}^{(0)}}=0,&#10;\end{eqnarray*}&#10;\end{document} 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50"/>
  <p:tag name="BMPHEIGHT" val="21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 {\mathscr{Y}}^{(0)\mu}} =\textcolor{red}{ {\mathcal{Y}}^{(0)\mu}}\delta(p^2-m^2)&#10;\end{eqnarray*}&#10;\end{document} 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333"/>
  <p:tag name="BMPHEIGHT" val="400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textcolor{red}{\mathscr{C}_{5\mu}^{(0)}}=0, \ \ \ \ &#10;\textcolor{red}{\mathscr{C}^{(0)\mu}}= m \sum_s \textcolor{red}{\mathscr{X}_s^{(0)\mu}},\ \ \  \ &#10;\textcolor{red}{\mathscr{C}^{(0)\mu\nu}_{s}}= \textcolor{red}{\mathscr{X}_s^{(0)\mu}} p^\nu   &#10;+ \frac{s m}{4 \textcolor{Green}{u}\cdot p} \left(\textcolor{Green}{u^\mu}\textcolor{red}{ \mathscr{Y}^{(0)\nu}}&#10; -\textcolor{Green}{ u^\nu}\textcolor{red}{\mathscr{Y}^{(0)\mu}} \right),\ \ \  \ &#10;\textcolor{red}{\mathscr{C}^{(0)\nu\alpha\beta}}&#10;=-\frac{\textcolor{Green}{u^\nu}}{\textcolor{Green}{u}\cdot p}\epsilon^{\alpha\beta\rho\sigma}p_\rho&#10;\textcolor{red}{\mathscr{Y}^{(0)}_\sigma }&#10;-\frac{m}{3}\epsilon^{\mu\nu\alpha\beta}\sum_s s &#10;\textcolor{red}{\mathscr{X}^{(0)}_{s\mu} }&#10;\end{eqnarray*}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75"/>
  <p:tag name="BMPHEIGHT" val="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{ C}^\mu_{ab}(x,p)} = j_0\left(\frac{\Delta}{2}\right) \partial_\nu^p\int \frac{d^4y}{(2\pi)^4}e^{-ip\cdot y}&#10;\langle  \bar\psi_b(x)e^{\frac{y}{2}\cdot D^\dagger} F^{\nu\mu}\left(x\right) e^{-\frac{y}{2}\cdot D}\psi_a(x)\rangle&#10;\end{eqnarray*}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41"/>
  <p:tag name="BMPHEIGHT" val="391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textcolor{red}{\mathscr{C}_{5\mu}^{(0)}}=0, \ \ \ \ \ &#10;\textcolor{red}{\mathscr{C}^{(0)\mu}}= 0,\ \ \ \ \ &#10;\textcolor{red}{\mathscr{C}^{(0)\mu\nu}_{s}} =\textcolor{red}{ \mathscr{X}_s^{(0)\mu}} p^\nu,\ \ \ \ \ &#10;\textcolor{red}{\mathscr{C}^{(0)\nu\alpha\beta}}&#10;= -\frac{\textcolor{Green}{u^\nu}}{\textcolor{Green}{u}\cdot p}\epsilon^{\alpha\beta\rho\sigma}p_\rho&#10;\textcolor{red}{\mathscr{Y}^{(0)}_\sigma }&#10;\end{eqnarray*}&#10;\end{document} 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25"/>
  <p:tag name="BMPHEIGHT" val="1775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{\mathscr{J}}_{s,\mu}^{(1)}&#10;&amp;=&amp; \frac{ p_\mu}{p_n} {\mathscr{J}}_{s,n}^{(1)}-\frac{s m}{2p_n}{\mathscr{M}}^{(1)}_\mu&#10;+\frac{s}{2p_n}\bar\epsilon_{\mu\alpha\beta}\partial_x^{\alpha}{\mathscr{J}}^{(0)\beta}_s&#10;+\frac{1}{2p_n}\bar\epsilon_{\mu\alpha\beta}\left(s\textcolor{red}{\mathscr{X}_s^{(0)\alpha}} p^\beta&#10;+ \frac{m}{2\textcolor{Green}{u}\cdot p}\textcolor{Green}{u^\alpha} \textcolor{red}{\mathscr{Y}^{(0)\beta}}\right)&#10;\\&#10;{\mathscr{F}}^{(1)}   &amp;=&amp;  \frac{ m}{p_n} \sum_s{\mathscr{J}}_{s,n}^{(1)}&#10;-\frac{ 1}{2p_n}  n^\mu\partial_x^{\nu}{\mathscr{S}}_{\mu\nu}^{(0)}&#10;-\frac{ 1}{2p_n(\textcolor{Green}{u}\cdot p)}\textcolor{Green}{ u_\nu}\bar\epsilon^{\nu\rho\sigma} p_\rho&#10;\textcolor{red}{\mathscr{Y}^{(0)}_\sigma}&#10;\\&#10;{\mathscr{P}}^{(1)} &amp;=&amp; \frac{1}{4p_n}\bar \epsilon_{\nu\alpha\beta}\partial^{\nu}_x {\mathscr{S}}^{(0)\alpha\beta}&#10;+\frac{1}{2p_n}\left(\textcolor{red}{\mathscr{Y}^{(0)}_n}&#10; -m\sum_s s\textcolor{red}{\mathscr{X}_{sn}^{(0)}}  \right)&#10;\\&#10;\mathscr{K}^{(1)\mu}  &amp;=&amp; \frac{1}{p_n}\bar\epsilon^{\mu\nu\alpha}\bar p_\nu \mathscr{M}_\alpha^{(1)}&#10;+\frac{ 1}{2p_n}\Delta^{\mu\lambda}\partial_\lambda^x {\mathscr{F}}^{(0)}&#10;+\frac{ m}{2p_n}\sum_s \textcolor{red}{\bar{\mathscr{X}}_s^{(0)\mu}}&#10;\end{eqnarray*}&#10;\end{document} "/>
  <p:tag name="TRANSPAREN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25"/>
  <p:tag name="BMPHEIGHT" val="109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n-eq-0-RTA-2}&#10;p^\mu \partial^x_\mu\left( \frac{\mathscr{J}_{sn}^{(0)}}{p_n}\right)&#10;&amp;=&amp;-\frac{ m s}{2p_n}p^\nu \left(\partial^x_\nu  n_\mu \right)\frac{{\mathscr{M}}^{(0)\mu} }{p_n}&#10;-\textcolor{red}{\mathscr{X}^{(0)\mu}_{s}}p_\mu&#10;+\frac{s m^2}{2p_n}\sum_{s'}s'\textcolor{red}{\mathscr{X}^{(0)n}_{s'} }&#10;-\frac{ms}{2p_n} \textcolor{red}{\mathscr{Y}_n^{(0)}}  \\&#10;\label{M-eq-0-RTA-2}&#10;p^\nu \partial^x_\nu \left(\frac{\mathscr{M}^{(0)\mu}}{p_n}\right)&#10;&amp;=&amp;-\frac{1}{p_n} p^\mu p^\nu \left( \partial^x_\nu n_\lambda \right)\frac{\mathscr{M}^{(0)\lambda}}{p_n}&#10; -\frac{1}{p_n}\left( p^\mu\textcolor{red}{\mathscr{Y}_n^{(0)}} &#10; - p_n\textcolor{red}{ \mathscr{Y}^{(0)\mu}}\right)&#10;-m\sum_{s'}s' \left(\textcolor{red}{\mathscr{X}^{(0)\mu}_{s'}}&#10;-\frac{p^\mu}{p_n}\textcolor{red}{\mathscr{X}^{(0)n}_{s'}} \right)&#10;\end{eqnarray*}&#10;\end{document} "/>
  <p:tag name="TRANSPARENT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50"/>
  <p:tag name="BMPHEIGHT" val="7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n-os-0-r}&#10; {\mathscr{J}}_{s,n}^{(1)} &amp;=&amp; p_n {\mathcal{J}}_{s,n}^{(1)}\delta(p^2-m^2) ,\\&#10; \\ &#10;\label{M-os-0-r}&#10; {\mathscr{M}}_{\mu}^{(1)} &amp;=&amp; p_n {\mathcal{M}}_{\mu}^{(1)}\delta(p^2-m^2)&#10;\end{eqnarray*}&#10;\end{document} "/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858"/>
  <p:tag name="BMPHEIGHT" val="608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textcolor{red}{\tilde{\mathscr{C}}_{5\mu}^{(1)}}&#10;= \frac{\textcolor{Green}{u_\mu}}{2 \textcolor{Green}{u}\cdot p} \left(-\partial^\nu_x \textcolor{red}{\mathscr{Y}^{(0)}_\nu }&#10;+ m \sum_s s\partial^\nu_x \textcolor{red}{\mathscr{X}^{(0)}_{s\nu}}\right),\ \ \ \ \ \ \ \ \ \ \ \ \ &#10;\textcolor{red}{\tilde{\mathscr{C}}^{(1)\mu}}&#10;= m \sum_s\textcolor{red}{ \mathscr{X}_s^{(1)\mu}}&#10;-\epsilon^{\mu\nu\alpha\beta} \partial^x_\nu &#10;\left(\frac{ \textcolor{Green}{u_\alpha} \textcolor{red}{\mathscr{Y}_\beta^{(0)}} }{2 \textcolor{Green}{u}\cdot p}\right),&#10;\end{eqnarray*}&#10;\end{document} "/>
  <p:tag name="TRANSPAREN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33"/>
  <p:tag name="BMPHEIGHT" val="400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textcolor{red}{\tilde{\mathscr{C}}^{(1)\mu\nu}_{s}} &#10;=\textcolor{red}{ \mathscr{X}_s^{(1)\mu}} p^\nu&#10;+ \frac{s m}{4 \textcolor{Green}{u}\cdot p} &#10;\left(\textcolor{Green}{u^\mu}\textcolor{red}{\mathscr{Y}^{(1)\nu}}&#10; - \textcolor{Green}{u^\nu}\textcolor{red}{\mathscr{Y}^{(1)\mu}}\right) , \ \ \ \ \ \ \ &#10;\textcolor{red}{\tilde{\mathscr{C}}^{(1)\nu\alpha\beta}}&#10;=-\frac{1}{\textcolor{Green}{u}\cdot p}\textcolor{Green}{u^\nu}\epsilon^{\alpha\beta\rho\sigma}p_\rho&#10;\textcolor{red}{\mathscr{Y}^{(1)}_\sigma }&#10;-\frac{m}{3}\epsilon^{\mu\nu\alpha\beta}\sum_s s&#10;\textcolor{red}{\mathscr{X}^{(1)}_{s\mu}}&#10;\end{eqnarray*}&#10;\end{document} "/>
  <p:tag name="TRANSPAREN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733"/>
  <p:tag name="BMPHEIGHT" val="109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n-eq-1-RTA-2}&#10;p^\mu \partial^x_\mu\left( \frac{\mathscr{J}_{sn}^{(1)}}{p_n}\right)&#10;&amp;=&amp;-\frac{s}{2p_n} p^\nu (\partial^x_\nu n_\mu)\left(  m \frac{ {\mathscr{M}}^{(1)\mu}}{p_n}&#10;- \frac{1}{p_n}\bar\epsilon^{\mu\alpha\beta} \partial^x_\alpha  \mathscr{J}_{s\beta}^{(0)} \right)&#10;+\frac{s}{2p_n^2} p^\nu (\partial^x_\nu n_\mu)\bar\epsilon^{\mu\alpha\beta}p_\beta &#10;\textcolor{red}{ \mathscr{X}_{s\alpha}^{(0)} }&#10; -\frac{s}{2p_n}\bar\epsilon^{\mu\alpha\beta}p_\beta \partial^x_\mu  &#10; \textcolor{red}{\mathscr{X}_{s\alpha}^{(0)}}&#10;-\left(\textcolor{red}{\mathscr{X}^{(1)\mu}_{s}} p_\mu&#10;-\frac{s m^2}{2p_n}\sum_{s'}s'\textcolor{red}{\mathscr{X}^{(1)n}_{s'}}\right)&#10;-\frac{ms}{2p_n}\textcolor{red}{\mathscr{Y}_n^{(1)}}\\&#10;\label{M-eq-1-RTA-2}&#10;p^\nu \partial^x_\nu \left(\frac{\mathscr{M}^{(1)\mu}}{p_n}\right)&#10;&amp;=&amp;-\frac{1}{p_n}  p^\lambda   (\partial_{\lambda}^x n_\nu)&#10;\left( p^\mu \frac{\mathscr{M}^{(1)\nu} }{p_n}&#10;-\frac{1}{2p_n}\bar\epsilon^{\mu\nu\alpha}&#10;\partial_\alpha^x {\mathscr{F}}^{(0)}\right)&#10;+\frac{m}{2p_n^2}  p^\lambda   (\partial_{\lambda}^x n_\nu)&#10;\bar\epsilon^{\mu\nu\alpha} \sum_{s'}\textcolor{red}{ \mathscr{X}^{(0)}_{s'\alpha}}&#10;-\frac{m}{2p_n}  \bar\epsilon^{\mu\nu\alpha}\partial_{\nu}^x \sum_{s'}&#10;\textcolor{red}{ \mathscr{X}^{(0)}_{s'\alpha} }&#10; -m\sum_{s'}s' \left(\textcolor{red}{\mathscr{X}^{(1)\mu}_{s'}}&#10; -\frac{p^\mu}{p_n}\textcolor{red}{\mathscr{X}^{(1)n}_{s'}} \right)&#10;-\frac{1}{p_n}\left( p^\mu \textcolor{red}{\mathscr{Y}_n^{(1)}}&#10; - p_n\textcolor{red}{\mathscr{Y}^{(1)\mu}}\right)&#10;\end{eqnarray*}&#10;\end{document} "/>
  <p:tag name="TRANSPAREN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16"/>
  <p:tag name="BMPHEIGHT" val="291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&amp; &amp; \textcolor{red}{\delta \mathscr{J}_{s,\textcolor{Green}{u}}^{(k)}} &#10;={\mathscr{J}}_{s,\textcolor{Green}{u}}^{(k)} - {\mathscr{J}}_{s,\textcolor{Green}{u},\textrm{eq}}^{(k)},\ \ \&#10;\textcolor{red}{\delta{\mathscr{M}}_{u,\mu}^{(k)\perp}} = {\mathscr{M}}_{\textcolor{Green}{u}\perp,\mu}^{(k)} &#10;- {\mathscr{M}}_{\textcolor{Green}{u}\perp,\textrm{eq},\mu}^{(k)}&#10;\end{eqnarray*}&#10;\end{document} 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58"/>
  <p:tag name="BMPHEIGHT" val="358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 {\mathscr{J}}_{s,\textcolor{Green}{u}}^{(k)} = \textcolor{Green}{u}\cdot {\mathscr{J}}_{s}^{(k)},\ \ \&#10;{\mathscr{M}}_{\textcolor{Green}{u}\perp,\mu}^{(k)} = \frac{1}{2}\epsilon_{\mu\nu\alpha\beta}\textcolor{Green}{u^\nu} \mathscr{S}^{(k)\alpha\beta},&#10;\end{eqnarray*}&#10;\end{document} 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66"/>
  <p:tag name="BMPHEIGHT" val="116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textcolor{black}{\tau_{1s}},\ \ \ \ \ \textcolor{black}{\tau_{2s}},\ \ \ \ \ \textcolor{black}{\tau_{3}},\ \ \ \ \ \textcolor{black}{\tau_{4}}&#10;\end{eqnarray*}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75"/>
  <p:tag name="BMPHEIGHT" val="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\Delta{C}^\mu_{ab}(x, p)} =\frac{1}{2} j_1\left(\frac{\Delta}{2}\right)  \partial_\nu^p\int \frac{d^4y}{(2\pi)^4}e^{-ip\cdot y}&#10;\langle  \bar\psi_b(x)e^{\frac{y}{2}\cdot D^\dagger} F^{\nu\mu}\left(x\right) e^{-\frac{y}{2}\cdot D}\psi_a(x)\rangle&#10;\end{eqnarray*}&#10;\end{document} "/>
  <p:tag name="TRANSPAREN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908"/>
  <p:tag name="BMPHEIGHT" val="441"/>
  <p:tag name="SOURCE" val="\documentclass{slides}&#10;\pagestyle{empty}&#10;\usepackage[dvipsnames,svgnames,x11names]{xcolor}&#10;\usepackage{amsmath,amssymb,bm,comment}&#10;\usepackage{mathbbold}&#10;\usepackage{mathrsfs}&#10;\usepackage{bbm}&#10;\usepackage{bm}&#10;\begin{document}&#10;\color{blue}&#10;\begin{eqnarray*}&#10;\textcolor{red}{\mathscr{X}_{s\mu}^{(k)}}=\frac{1}{\textcolor{Green}{u}\cdot p}\left(\frac{\textcolor{Green}{ u_\mu }}&#10;{\textcolor{black}{\tau_{1s}}}&#10;+\frac{ p_\mu}{(\textcolor{Green}{u}\cdot p)\textcolor{black}{\tau_{2s}}}\right)&#10;\textcolor{red}{\delta{\mathscr{J}}_{s,\textcolor{Green}{u}}^{(k)}}&#10;+\frac{ m s}{2 (\textcolor{Green}{u}\cdot p)^2\textcolor{black}{\tau_{3}}}\textcolor{red}{\delta{\mathscr{M}}_{\textcolor{Green}{u}\perp,\mu}^{(k)} },\ \ \  \ \ \ \ &#10;\textcolor{red}{\mathscr{Y}_{\mu}^{(k)}} = -\frac{1}{\textcolor{black}{\tau_{4}}}\textcolor{red}{\delta{\mathscr{M}}_{\textcolor{Green}{u}\perp,\mu}^{(k)}}.&#10;\end{eqnarray*}&#10;\end{document} 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325"/>
  <p:tag name="BMPHEIGHT" val="40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mathscr{S}^{\mu\nu}&amp;=&amp;\frac{1}{p_n} \epsilon^{\mu\nu\alpha\beta}p_\alpha \mathscr{M}_{\beta}&#10;+\frac{m}{2p_n}\left(\Delta_\mu^\lambda n_\nu - \Delta_\nu^\lambda n_\mu\right)\partial_\lambda^x\sum_s \frac{{\mathscr{J}}_{s,n}}{p_n}&#10;+\frac{m}{2p_n^3}\left(\bar p_\mu^\lambda n_\nu - \bar p_\nu^\lambda n_\mu\right)&#10;\sum_s  \frac{1}{\textcolor{black}{\tau_{2s}}}\textcolor{red}{\delta{\mathscr{J}}_{s,n}}&#10;\end{eqnarray*}&#10;\end{document} 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216"/>
  <p:tag name="BMPHEIGHT" val="44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{\mathscr{P}} = -\frac{1}{2p_n}\left(p_\nu n_\sigma - p_n g^{\nu\sigma}\right)&#10;\partial^{\nu}_x\left(\frac{ {\mathscr{M}}^{\sigma}}{p_n}\right)&#10;-\frac{m}{2p_n^2}\sum_s s  \left(\frac{ 1 }{\textcolor{black}{\tau_{1s}}}+\frac{1}{\textcolor{black}{\tau_{2s}}}\right)&#10;\textcolor{red}{\delta{\mathscr{J}}_{sn}}&#10;\end{eqnarray*}&#10;\end{document} 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58"/>
  <p:tag name="BMPHEIGHT" val="45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final}&#10;{\mathscr{F}}  =  \frac{ m}{p_n} \sum_s{\mathscr{J}}_{s,n}&#10;-\frac{ 1}{2p_n}\epsilon_{\mu\nu\alpha\beta} p^\alpha n^\mu\partial_x^{\nu}\left(\frac{{\mathscr{M}}^{\beta}}{p_n}\right)&#10;\end{eqnarray*}&#10;\end{document} "/>
  <p:tag name="TRANSPAREN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41"/>
  <p:tag name="BMPHEIGHT" val="104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n-eq-0-RTA-2}&#10;p^\mu \partial^x_\mu\left( \frac{\mathscr{J}_{sn}}{p_n}\right)&#10;&amp;=&amp;-\frac{sp^\nu \left(\partial^x_\nu  n_\mu \right)}{2p_n^2}&#10;\left(  m  {\mathscr{M}}^{\mu}&#10;- \bar\epsilon^{\mu\alpha\beta} \partial^x_\alpha  \mathscr{J}_{s\beta} \right)&#10;-\left[ \frac{1}{\textcolor{black}{\tau_{1s}}} \left(1+&#10;\frac{s\bar\epsilon^{\mu\alpha\beta}p_\beta (\partial^x_\mu n_\alpha)}{2p_n^2 } \right)&#10;+\frac{m^2}{p_n^2\textcolor{black}{\tau_{2s}}}\right]&#10;\textcolor{red}{\delta{\mathscr{J}}_{s,n}}&#10;+\frac{sm^2}{2p_n^2}\sum_{s'} s' \left( \frac{1}{\textcolor{black}{\tau_{1s'}}}+\frac{1}{\textcolor{black}{\tau_{2s'}}}\right)&#10;\textcolor{red}{\delta{\mathscr{J}}_{s',n}}&#10;+\frac{m\bar\epsilon^{\mu\alpha\beta}p_\beta}{4p_n^2} \left[ p^\nu (\partial^x_\nu n_\mu)  - p_n  \partial^x_\mu \right]&#10;\left(\frac{\textcolor{red}{\delta{\mathscr{M}}_{\perp\alpha}}}{p_n^2\textcolor{black}{\tau_{3}}}\right),\\&#10;\label{M-eq-0-RTA-2}&#10;p^\nu \partial^x_\nu \left(\frac{\mathscr{M}^{\mu}}{p_n}\right)&#10;&amp;=&amp;-\frac{ p^\lambda   (\partial_{\lambda}^x n_\nu)}{p_n^2} &#10;\left( p^\mu \mathscr{M}^{\nu} &#10;-\frac{1}{2}\bar\epsilon^{\mu\nu\alpha}&#10;\partial_\alpha^x {\mathscr{F}}\right)&#10;- \left(\frac{1}{\textcolor{black}{\tau_4}} + \frac{m^2}{p_n^2 \textcolor{black}{\tau_3}}\right)&#10;\textcolor{red}{\delta{\mathscr{M}}^{\mu}_\perp}&#10;+\frac{m \bar p^\mu}{p_n^2}\sum_{s'} \frac{s'}{\textcolor{black}{\tau_{1s'}}}&#10;\textcolor{red}{\delta{\mathscr{J}}_{s',n}}&#10;+\frac{m}{2p_n^2}\bar\epsilon^{\mu\nu\alpha}\left[  p^\lambda   (\partial_{\lambda}^x n_\nu)&#10;-p_n \partial_{\nu}^x\right]&#10;\sum_{s'}\frac{ p_\alpha}{p_n^2\textcolor{black}{\tau_{2s}}}&#10;\textcolor{red}{\delta{\mathscr{J}}_{s,n}}&#10;\end{eqnarray*}&#10;\end{document} "/>
  <p:tag name="TRANSPAREN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75"/>
  <p:tag name="BMPHEIGHT" val="433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{\mathscr{J}}_{s,\mu}&#10;= \frac{ p_\mu}{p_n} {\mathscr{J}}_{s,n}-\frac{s m}{2p_n}{\mathscr{M}}_\mu&#10;+\frac{s}{2p_n}\bar\epsilon_{\mu\alpha\beta} p^\beta \partial_x^{\alpha}\left(\frac{{\mathscr{J}}_{sn}}{p_n}\right)&#10;+\frac{m}{4p_n^3 \textcolor{black}{\tau_3}}\bar\epsilon_{\mu\alpha\beta} p^\beta\textcolor{red}{ \delta{\mathscr{M}}^{\alpha}_\perp },\\&#10;\end{eqnarray*}&#10;\end{document} "/>
  <p:tag name="TRANSPAREN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33"/>
  <p:tag name="BMPHEIGHT" val="250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mathscr{J}_{sn} = \mathscr{J}_{sn}^{(0)}+\mathscr{J}_{sn}^{(1)},&#10; \ \ \ \mathscr{M}^{\mu}=\mathscr{M}^{(0)\mu}+\mathscr{M}^{(1)\mu}&#10;\end{eqnarray*}&#10;\end{document} "/>
  <p:tag name="TRANSPAREN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16"/>
  <p:tag name="BMPHEIGHT" val="40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A-final}&#10;{\mathscr{V}}_{\mu}&#10;&amp;=&amp; \frac{ p_\mu}{p_n}\sum_s {\mathscr{J}}_{s,n}&#10;+\frac{1}{2p_n}\bar\epsilon_{\mu\alpha\beta} p^\beta \partial_x^{\alpha}\sum_s\frac{ s {\mathscr{J}}_{s,n}}{p_n}&#10;+\frac{m}{2p_n^3 \textcolor{black}{\tau_3}}\bar\epsilon_{\mu\alpha\beta} p^\beta &#10;\textcolor{red}{\delta{\mathscr{M}}^{\alpha}_\perp }  &#10;\end{eqnarray*}&#10;\end{document} "/>
  <p:tag name="TRANSPARENT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75"/>
  <p:tag name="BMPHEIGHT" val="40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{\mathscr{A}}_{\mu}&#10;&amp;=&amp; \frac{ p_\mu}{p_n}\sum_s s{\mathscr{J}}_{s,n}\textcolor{black}{-\frac{m}{p_n}{\mathscr{M}}_\mu  }&#10;+\frac{1}{2p_n}\bar\epsilon_{\mu\alpha\beta} p^\beta \partial_x^{\alpha}&#10;\sum_s\frac{{\mathscr{J}}_{s,n}}{p_n},\\&#10;\end{eqnarray*}&#10;\end{document} "/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0"/>
  <p:tag name="BMPHEIGHT" val="1008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n-eq-0-RTA-2}&#10;p^\mu \partial^x_\mu\left( \frac{\mathscr{J}_{sn}}{p_n}\right)&#10;&amp;=&amp;\frac{  s}{2p_n^3}p^\nu \left(\partial^x_\nu  n_\mu \right)&#10;\bar\epsilon^{\mu\alpha\beta} p_\beta \partial^x_\alpha  \mathscr{J}_{sn}&#10;-\frac{1}{\textcolor{black}{\tau_{1s}}}\left[1+\frac{s}{2p_n^2}\bar\epsilon^{\mu\alpha\beta}p_\beta (\partial^x_\mu n_\alpha)\right]&#10;\textcolor{red}{\delta{\mathscr{J}}_{s,n}},\\&#10;\\&#10;\label{M-eq-0-RTA-2}&#10;p^\nu \partial^x_\nu \left(\frac{\mathscr{M}^{\mu}_\perp}{p_n}\right)&#10;&amp;=&amp;-\frac{1}{p_n}  p^\lambda   (\partial_{\lambda}^x n_\nu)&#10; p^\mu \frac{\mathscr{M}^{\nu}_\perp }{p_n}&#10;- \frac{1}{\textcolor{black}{\tau_4}} \textcolor{red}{\delta{\mathscr{M}}^{\mu}_\perp}&#10;\end{eqnarray*}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75"/>
  <p:tag name="BMPHEIGHT" val="366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textcolor{red}{{ C}^\mu_{ab}(x,p)} = j_0\left(\frac{\Delta}{2}\right)F^{\nu\mu}\partial_\nu W_{ab}(x,p)&#10;\end{eqnarray*}&#10;\end{document} "/>
  <p:tag name="TRANSPARENT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16"/>
  <p:tag name="BMPHEIGHT" val="134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{\mathscr{F}}  &amp;=&amp; -\frac{ 1}{2p_n}\epsilon_{\mu\nu\alpha\beta} p^\alpha n^\mu\partial_x^{\nu}\left(\frac{{\mathscr{M}}^{\beta}}{p_n}\right),\\&#10;{\mathscr{P}} &amp;=&amp; -\frac{1}{2p_n}\left(p_\nu n_\sigma - p_n g^{\nu\sigma}\right)&#10;\partial^{\nu}_x\left(\frac{ {\mathscr{M}}^{\sigma}}{p_n}\right),\\&#10;\mathscr{S}^{\mu\nu}&amp;=&amp;\frac{1}{p_n} \epsilon^{\mu\nu\alpha\beta}p_\alpha \mathscr{M}_{\beta}&#10;\end{eqnarray*}&#10;\end{document} "/>
  <p:tag name="TRANSPAREN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33"/>
  <p:tag name="BMPHEIGHT" val="441"/>
  <p:tag name="SOURCE" val="\documentclass{slides}&#10;\pagestyle{empty}&#10;\usepackage{color,xcolor}&#10;\usepackage{amsmath,amssymb,bm,comment}&#10;\usepackage{mathbbold}&#10;\usepackage{mathrsfs}&#10;\usepackage{bbm}&#10;\usepackage{bm}&#10;\begin{document}&#10;\color{blue}&#10;\begin{eqnarray*}&#10;\label{Js-final}&#10;{\mathscr{J}}_{s,\mu}&#10;&amp;=&amp; \frac{ p_\mu}{p_n} {\mathscr{J}}_{s,n}&#10;+\frac{s}{2p_n}\bar\epsilon_{\mu\alpha\beta} p^\beta \partial_x^{\alpha}\left(\frac{{\mathscr{J}}_{sn}}{p_n}\right)&#10;\end{eqnarray*}&#10;\end{document} "/>
  <p:tag name="TRANSPARENT" val="True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1">
              <a:lumMod val="50000"/>
            </a:schemeClr>
          </a:solidFill>
        </a:ln>
      </a:spPr>
      <a:bodyPr wrap="square" rtlCol="0" anchor="ctr">
        <a:spAutoFit/>
      </a:bodyPr>
      <a:lstStyle>
        <a:defPPr algn="l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</TotalTime>
  <Words>1947</Words>
  <Application>Microsoft Office PowerPoint</Application>
  <PresentationFormat>宽屏</PresentationFormat>
  <Paragraphs>301</Paragraphs>
  <Slides>28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默认设计模板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半单举深度非弹性散射过程中方位角不对称的核效应</dc:title>
  <dc:creator>walkinnet</dc:creator>
  <cp:lastModifiedBy>jianhua@mail.sdu.edu.cn</cp:lastModifiedBy>
  <cp:revision>3701</cp:revision>
  <cp:lastPrinted>2024-11-07T06:46:31Z</cp:lastPrinted>
  <dcterms:created xsi:type="dcterms:W3CDTF">2011-06-02T08:35:32Z</dcterms:created>
  <dcterms:modified xsi:type="dcterms:W3CDTF">2024-11-11T00:14:54Z</dcterms:modified>
</cp:coreProperties>
</file>