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media/image60.jpg" ContentType="image/jpeg"/>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ink/ink1.xml" ContentType="application/inkml+xml"/>
  <Override PartName="/ppt/ink/ink2.xml" ContentType="application/inkml+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9" r:id="rId1"/>
    <p:sldMasterId id="2147484115" r:id="rId2"/>
  </p:sldMasterIdLst>
  <p:notesMasterIdLst>
    <p:notesMasterId r:id="rId79"/>
  </p:notesMasterIdLst>
  <p:handoutMasterIdLst>
    <p:handoutMasterId r:id="rId80"/>
  </p:handoutMasterIdLst>
  <p:sldIdLst>
    <p:sldId id="2764" r:id="rId3"/>
    <p:sldId id="2830" r:id="rId4"/>
    <p:sldId id="2831" r:id="rId5"/>
    <p:sldId id="5734" r:id="rId6"/>
    <p:sldId id="2798" r:id="rId7"/>
    <p:sldId id="2806" r:id="rId8"/>
    <p:sldId id="2833" r:id="rId9"/>
    <p:sldId id="2800" r:id="rId10"/>
    <p:sldId id="2835" r:id="rId11"/>
    <p:sldId id="2804" r:id="rId12"/>
    <p:sldId id="2805" r:id="rId13"/>
    <p:sldId id="2799" r:id="rId14"/>
    <p:sldId id="2801" r:id="rId15"/>
    <p:sldId id="2802" r:id="rId16"/>
    <p:sldId id="2811" r:id="rId17"/>
    <p:sldId id="2815" r:id="rId18"/>
    <p:sldId id="2816" r:id="rId19"/>
    <p:sldId id="2792" r:id="rId20"/>
    <p:sldId id="5735" r:id="rId21"/>
    <p:sldId id="5736" r:id="rId22"/>
    <p:sldId id="2834" r:id="rId23"/>
    <p:sldId id="2812" r:id="rId24"/>
    <p:sldId id="2813" r:id="rId25"/>
    <p:sldId id="2814" r:id="rId26"/>
    <p:sldId id="2793" r:id="rId27"/>
    <p:sldId id="2794" r:id="rId28"/>
    <p:sldId id="2795" r:id="rId29"/>
    <p:sldId id="2818" r:id="rId30"/>
    <p:sldId id="2819" r:id="rId31"/>
    <p:sldId id="2829" r:id="rId32"/>
    <p:sldId id="2823" r:id="rId33"/>
    <p:sldId id="2828" r:id="rId34"/>
    <p:sldId id="2824" r:id="rId35"/>
    <p:sldId id="2825" r:id="rId36"/>
    <p:sldId id="2826" r:id="rId37"/>
    <p:sldId id="2820" r:id="rId38"/>
    <p:sldId id="2821" r:id="rId39"/>
    <p:sldId id="2822" r:id="rId40"/>
    <p:sldId id="2827" r:id="rId41"/>
    <p:sldId id="2817" r:id="rId42"/>
    <p:sldId id="526" r:id="rId43"/>
    <p:sldId id="2772" r:id="rId44"/>
    <p:sldId id="2780" r:id="rId45"/>
    <p:sldId id="2781" r:id="rId46"/>
    <p:sldId id="498" r:id="rId47"/>
    <p:sldId id="2778" r:id="rId48"/>
    <p:sldId id="1351" r:id="rId49"/>
    <p:sldId id="2779" r:id="rId50"/>
    <p:sldId id="1034" r:id="rId51"/>
    <p:sldId id="2785" r:id="rId52"/>
    <p:sldId id="2786" r:id="rId53"/>
    <p:sldId id="2787" r:id="rId54"/>
    <p:sldId id="2774" r:id="rId55"/>
    <p:sldId id="2791" r:id="rId56"/>
    <p:sldId id="1369" r:id="rId57"/>
    <p:sldId id="524" r:id="rId58"/>
    <p:sldId id="1038" r:id="rId59"/>
    <p:sldId id="1039" r:id="rId60"/>
    <p:sldId id="1366" r:id="rId61"/>
    <p:sldId id="2773" r:id="rId62"/>
    <p:sldId id="1370" r:id="rId63"/>
    <p:sldId id="1371" r:id="rId64"/>
    <p:sldId id="1375" r:id="rId65"/>
    <p:sldId id="2789" r:id="rId66"/>
    <p:sldId id="2766" r:id="rId67"/>
    <p:sldId id="1353" r:id="rId68"/>
    <p:sldId id="2788" r:id="rId69"/>
    <p:sldId id="1368" r:id="rId70"/>
    <p:sldId id="2809" r:id="rId71"/>
    <p:sldId id="2810" r:id="rId72"/>
    <p:sldId id="2777" r:id="rId73"/>
    <p:sldId id="2769" r:id="rId74"/>
    <p:sldId id="2770" r:id="rId75"/>
    <p:sldId id="2771" r:id="rId76"/>
    <p:sldId id="1248" r:id="rId77"/>
    <p:sldId id="2784" r:id="rId78"/>
  </p:sldIdLst>
  <p:sldSz cx="9144000" cy="5715000" type="screen16x10"/>
  <p:notesSz cx="6797675" cy="9926638"/>
  <p:defaultTextStyle>
    <a:defPPr>
      <a:defRPr lang="en-GB"/>
    </a:defPPr>
    <a:lvl1pPr algn="l" rtl="0" fontAlgn="base">
      <a:spcBef>
        <a:spcPct val="0"/>
      </a:spcBef>
      <a:spcAft>
        <a:spcPct val="0"/>
      </a:spcAft>
      <a:defRPr kern="1200">
        <a:solidFill>
          <a:schemeClr val="bg1"/>
        </a:solidFill>
        <a:latin typeface="Arial" pitchFamily="34" charset="0"/>
        <a:ea typeface="+mn-ea"/>
        <a:cs typeface="+mn-cs"/>
      </a:defRPr>
    </a:lvl1pPr>
    <a:lvl2pPr marL="457200" algn="l" rtl="0" fontAlgn="base">
      <a:spcBef>
        <a:spcPct val="0"/>
      </a:spcBef>
      <a:spcAft>
        <a:spcPct val="0"/>
      </a:spcAft>
      <a:defRPr kern="1200">
        <a:solidFill>
          <a:schemeClr val="bg1"/>
        </a:solidFill>
        <a:latin typeface="Arial" pitchFamily="34" charset="0"/>
        <a:ea typeface="+mn-ea"/>
        <a:cs typeface="+mn-cs"/>
      </a:defRPr>
    </a:lvl2pPr>
    <a:lvl3pPr marL="914400" algn="l" rtl="0" fontAlgn="base">
      <a:spcBef>
        <a:spcPct val="0"/>
      </a:spcBef>
      <a:spcAft>
        <a:spcPct val="0"/>
      </a:spcAft>
      <a:defRPr kern="1200">
        <a:solidFill>
          <a:schemeClr val="bg1"/>
        </a:solidFill>
        <a:latin typeface="Arial" pitchFamily="34" charset="0"/>
        <a:ea typeface="+mn-ea"/>
        <a:cs typeface="+mn-cs"/>
      </a:defRPr>
    </a:lvl3pPr>
    <a:lvl4pPr marL="1371600" algn="l" rtl="0" fontAlgn="base">
      <a:spcBef>
        <a:spcPct val="0"/>
      </a:spcBef>
      <a:spcAft>
        <a:spcPct val="0"/>
      </a:spcAft>
      <a:defRPr kern="1200">
        <a:solidFill>
          <a:schemeClr val="bg1"/>
        </a:solidFill>
        <a:latin typeface="Arial" pitchFamily="34" charset="0"/>
        <a:ea typeface="+mn-ea"/>
        <a:cs typeface="+mn-cs"/>
      </a:defRPr>
    </a:lvl4pPr>
    <a:lvl5pPr marL="1828800" algn="l" rtl="0" fontAlgn="base">
      <a:spcBef>
        <a:spcPct val="0"/>
      </a:spcBef>
      <a:spcAft>
        <a:spcPct val="0"/>
      </a:spcAft>
      <a:defRPr kern="1200">
        <a:solidFill>
          <a:schemeClr val="bg1"/>
        </a:solidFill>
        <a:latin typeface="Arial" pitchFamily="34" charset="0"/>
        <a:ea typeface="+mn-ea"/>
        <a:cs typeface="+mn-cs"/>
      </a:defRPr>
    </a:lvl5pPr>
    <a:lvl6pPr marL="2286000" algn="l" defTabSz="914400" rtl="0" eaLnBrk="1" latinLnBrk="0" hangingPunct="1">
      <a:defRPr kern="1200">
        <a:solidFill>
          <a:schemeClr val="bg1"/>
        </a:solidFill>
        <a:latin typeface="Arial" pitchFamily="34" charset="0"/>
        <a:ea typeface="+mn-ea"/>
        <a:cs typeface="+mn-cs"/>
      </a:defRPr>
    </a:lvl6pPr>
    <a:lvl7pPr marL="2743200" algn="l" defTabSz="914400" rtl="0" eaLnBrk="1" latinLnBrk="0" hangingPunct="1">
      <a:defRPr kern="1200">
        <a:solidFill>
          <a:schemeClr val="bg1"/>
        </a:solidFill>
        <a:latin typeface="Arial" pitchFamily="34" charset="0"/>
        <a:ea typeface="+mn-ea"/>
        <a:cs typeface="+mn-cs"/>
      </a:defRPr>
    </a:lvl7pPr>
    <a:lvl8pPr marL="3200400" algn="l" defTabSz="914400" rtl="0" eaLnBrk="1" latinLnBrk="0" hangingPunct="1">
      <a:defRPr kern="1200">
        <a:solidFill>
          <a:schemeClr val="bg1"/>
        </a:solidFill>
        <a:latin typeface="Arial" pitchFamily="34" charset="0"/>
        <a:ea typeface="+mn-ea"/>
        <a:cs typeface="+mn-cs"/>
      </a:defRPr>
    </a:lvl8pPr>
    <a:lvl9pPr marL="3657600" algn="l" defTabSz="914400" rtl="0" eaLnBrk="1" latinLnBrk="0" hangingPunct="1">
      <a:defRPr kern="1200">
        <a:solidFill>
          <a:schemeClr val="bg1"/>
        </a:solidFill>
        <a:latin typeface="Arial" pitchFamily="34" charset="0"/>
        <a:ea typeface="+mn-ea"/>
        <a:cs typeface="+mn-cs"/>
      </a:defRPr>
    </a:lvl9pPr>
  </p:defaultTextStyle>
  <p:extLst>
    <p:ext uri="{EFAFB233-063F-42B5-8137-9DF3F51BA10A}">
      <p15:sldGuideLst xmlns:p15="http://schemas.microsoft.com/office/powerpoint/2012/main">
        <p15:guide id="1" orient="horz" pos="1800">
          <p15:clr>
            <a:srgbClr val="A4A3A4"/>
          </p15:clr>
        </p15:guide>
        <p15:guide id="2" pos="2880">
          <p15:clr>
            <a:srgbClr val="A4A3A4"/>
          </p15:clr>
        </p15:guide>
      </p15:sldGuideLst>
    </p:ext>
    <p:ext uri="{2D200454-40CA-4A62-9FC3-DE9A4176ACB9}">
      <p15:notesGuideLst xmlns:p15="http://schemas.microsoft.com/office/powerpoint/2012/main">
        <p15:guide id="1" orient="horz" pos="3127" userDrawn="1">
          <p15:clr>
            <a:srgbClr val="A4A3A4"/>
          </p15:clr>
        </p15:guide>
        <p15:guide id="2" pos="2141"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68878"/>
    <a:srgbClr val="191815"/>
    <a:srgbClr val="DF7145"/>
    <a:srgbClr val="FAE798"/>
    <a:srgbClr val="D3AE7D"/>
    <a:srgbClr val="524543"/>
    <a:srgbClr val="544643"/>
    <a:srgbClr val="D48B4F"/>
    <a:srgbClr val="EFCE7F"/>
    <a:srgbClr val="66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12" autoAdjust="0"/>
    <p:restoredTop sz="96473" autoAdjust="0"/>
  </p:normalViewPr>
  <p:slideViewPr>
    <p:cSldViewPr>
      <p:cViewPr varScale="1">
        <p:scale>
          <a:sx n="133" d="100"/>
          <a:sy n="133" d="100"/>
        </p:scale>
        <p:origin x="150" y="276"/>
      </p:cViewPr>
      <p:guideLst>
        <p:guide orient="horz" pos="1800"/>
        <p:guide pos="2880"/>
      </p:guideLst>
    </p:cSldViewPr>
  </p:slideViewPr>
  <p:outlineViewPr>
    <p:cViewPr varScale="1">
      <p:scale>
        <a:sx n="170" d="200"/>
        <a:sy n="170" d="200"/>
      </p:scale>
      <p:origin x="0" y="-104148"/>
    </p:cViewPr>
  </p:outlineViewPr>
  <p:notesTextViewPr>
    <p:cViewPr>
      <p:scale>
        <a:sx n="3" d="2"/>
        <a:sy n="3" d="2"/>
      </p:scale>
      <p:origin x="0" y="0"/>
    </p:cViewPr>
  </p:notesTextViewPr>
  <p:sorterViewPr>
    <p:cViewPr>
      <p:scale>
        <a:sx n="66" d="100"/>
        <a:sy n="66" d="100"/>
      </p:scale>
      <p:origin x="0" y="0"/>
    </p:cViewPr>
  </p:sorterViewPr>
  <p:notesViewPr>
    <p:cSldViewPr>
      <p:cViewPr varScale="1">
        <p:scale>
          <a:sx n="86" d="100"/>
          <a:sy n="86" d="100"/>
        </p:scale>
        <p:origin x="2946" y="108"/>
      </p:cViewPr>
      <p:guideLst>
        <p:guide orient="horz" pos="3127"/>
        <p:guide pos="2141"/>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tableStyles" Target="tableStyles.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notesMaster" Target="notesMasters/notesMaster1.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viewProps" Target="viewProp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handoutMaster" Target="handoutMasters/handoutMaster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50443" y="0"/>
            <a:ext cx="2945659" cy="496332"/>
          </a:xfrm>
          <a:prstGeom prst="rect">
            <a:avLst/>
          </a:prstGeom>
        </p:spPr>
        <p:txBody>
          <a:bodyPr vert="horz" lIns="91440" tIns="45720" rIns="91440" bIns="45720" rtlCol="0"/>
          <a:lstStyle>
            <a:lvl1pPr algn="r">
              <a:defRPr sz="1200"/>
            </a:lvl1pPr>
          </a:lstStyle>
          <a:p>
            <a:fld id="{7E7C6258-E390-4416-AE7B-9C13B62CA1B3}" type="datetimeFigureOut">
              <a:rPr lang="en-US" smtClean="0"/>
              <a:pPr/>
              <a:t>11/11/2024</a:t>
            </a:fld>
            <a:endParaRPr lang="en-US" dirty="0"/>
          </a:p>
        </p:txBody>
      </p:sp>
      <p:sp>
        <p:nvSpPr>
          <p:cNvPr id="4" name="Footer Placeholder 3"/>
          <p:cNvSpPr>
            <a:spLocks noGrp="1"/>
          </p:cNvSpPr>
          <p:nvPr>
            <p:ph type="ftr" sz="quarter" idx="2"/>
          </p:nvPr>
        </p:nvSpPr>
        <p:spPr>
          <a:xfrm>
            <a:off x="0" y="9428583"/>
            <a:ext cx="2945659" cy="496332"/>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50443" y="9428583"/>
            <a:ext cx="2945659" cy="496332"/>
          </a:xfrm>
          <a:prstGeom prst="rect">
            <a:avLst/>
          </a:prstGeom>
        </p:spPr>
        <p:txBody>
          <a:bodyPr vert="horz" lIns="91440" tIns="45720" rIns="91440" bIns="45720" rtlCol="0" anchor="b"/>
          <a:lstStyle>
            <a:lvl1pPr algn="r">
              <a:defRPr sz="1200"/>
            </a:lvl1pPr>
          </a:lstStyle>
          <a:p>
            <a:fld id="{CBD06624-D660-452C-BA33-D95371E945C1}" type="slidenum">
              <a:rPr lang="en-US" smtClean="0"/>
              <a:pPr/>
              <a:t>‹#›</a:t>
            </a:fld>
            <a:endParaRPr lang="en-US" dirty="0"/>
          </a:p>
        </p:txBody>
      </p:sp>
    </p:spTree>
    <p:extLst>
      <p:ext uri="{BB962C8B-B14F-4D97-AF65-F5344CB8AC3E}">
        <p14:creationId xmlns:p14="http://schemas.microsoft.com/office/powerpoint/2010/main" val="3025228146"/>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31T06:59:43.544"/>
    </inkml:context>
    <inkml:brush xml:id="br0">
      <inkml:brushProperty name="width" value="0.1" units="cm"/>
      <inkml:brushProperty name="height" value="0.6" units="cm"/>
      <inkml:brushProperty name="color" value="#00A0D7"/>
      <inkml:brushProperty name="inkEffects" value="pencil"/>
    </inkml:brush>
  </inkml:definitions>
  <inkml:trace contextRef="#ctx0" brushRef="#br0">57 785 0 251059 52471,'0'0'0'0'0,"0"0"0"633"-911,0 0 0-633 911,0 0 0 0 0,0 0 0 0 0,0 0 928 0 0,0 0 144 0 0,0 0-215 0 0,0 0-121 0 0,0 0-112 0 0,0 0-112 0 0,0 0-96 0 0,-2-2-24 0 0,0 1-24 0 0,0 0 0 0 0,0 0 8 1274 197,0 0-24-1274-197,1 0 33 1282 184,1 1 31-1282-184,0 0 48 0 0,0 0 56 0 0,0 0 88 0 0,0 0-16 0 0,-1 0-40 0 0,1 0-56 0 0,-1 0-120 0 0,0 0-39 0 0,1 0-9 0 0,0 0-16 0 0,-1 0-16 0 0,1 0-24 0 0,0 0-16 0 0,0 0-40 0 0,0 0-40 0 0,0 0-16 0 0,0 0-16 0 0,1 0 8 0 0,-1 0 32 0 0,0 0 24 0 0,0 0 72 0 0,0 0 80 0 0,0 0 32 0 0,0 0 32 0 0,0 0-56 0 0,0 0-55 0 0,0 0-73 0 0,0 0-80 0 0,0 0-56 0 0,0 0-72 0 0,0 0-40 0 0,0 0-48 0 0,0 0-40 0 0,0 0-32 0 0,0 0-32 0 0,0 0 40 0 0,0 0 32 0 0,1 0 48 0 0,0 1 40 0 0,0 0 16 0 0,0 0 16 0 0,1 0 24 0 0,0 1 40 0 0,1 0 16 0 0,1 0 32 1288 168,2 0 8-1288-168,1-1-24 0 0,2 1 0 0 0,2-1-48 0 0,2 0-32 0 0,2-1 8 0 0,1 1-48 0 0,0-1 32 0 0,1 0-24-1288-168,2 0 16 1288 168,0 0-8 0 0,2 0-8 0 0,0 0 8 0 0,1 0 0 0 0,1-1 8 0 0,1 1-8 0 0,1-1 0 0 0,0-1 16 0 0,0 1-40 0 0,-1 0 32 0 0,1-1-16 0 0,0 0 16 0 0,0 0 24 0 0,1 0-16 0 0,-1-1 8 0 0,0 1-16 0 0,2-1 0 0 0,1-1 8 0 0,2 1-24 0 0,1-1 32 0 0,0 0-24 0 0,2 0 8 0 0,1 0 0 0 0,1-1-16 0 0,2 0 8 0 0,0 0-16 0 0,1 0 0 532-938,1-1-8-532 938,1 1 0 0 0,-1-1 16 0 0,1 1-8 0 0,-1-1 24 1249 159,0 1-24-1249-159,-2 0 16 0 0,-1 0 16 0 0,-1 0-32 0 0,-1 1 40 0 0,-1 0-32 0 0,0 0 0 0 0,2 0 32 0 0,0 0-40 0 0,0 1 48 0 0,1-1-16 0 0,0 0 0 0 0,0 0 32 0 0,2 0-32 0 0,0-1 24 0 0,1 1-8 0 0,1-1-16 0 0,1 0 32 0 0,1 0-24 0 0,0 0 24 0 0,1 0 8 0 0,-1 0 0 0 0,1-1 0 0 0,-1 1-8 0 0,1 1 16 0 0,0-1 8 1253 146,-1 0 8-1253-146,0 1 24 434-959,1 0-24-434 959,0 0 0 0 0,0-1-16 0 0,0 2-8 0 0,0-1 8 0 0,1 1 8 0 0,-1 1 16 0 0,1-1-48 0 0,-1 1 8 0 0,-1 0-32 0 0,1 0-8 0 0,0 0 40 1217 124,0 0-32-1217-124,0 0 40 0 0,0 0 1 0 0,0 0-9 0 0,1 0 0 0 0,1-1-16 0 0,0 1 24 0 0,0-1-16 0 0,1 0 32 0 0,0 1-24 0 0,1-1-16 0 0,-1-1 8 0 0,0 1-64 0 0,-2 0 48 1221 111,-1-1 0-1221-111,0 1-8 0 0,-2-1 104 0 0,-3 1-64 0 0,-1-1 8 0 0,-2 1 24 0 0,-1 1-64 0 0,-2-1 80 0 0,-2 1-8 0 0,-2-1-8 0 0,-2 1 8 0 0,-2 0-24 0 0,-2 0 8 1224 97,-1-1-8-1224-97,1 1 24 0 0,-1 0-48 0 0,-2 0-24 0 0,1 1 0 0 0,1-1-64 0 0,-1 0 40 0 0,1 0 16 0 0,-1 0-16 0 0,-1 0 32 0 0,1 0-40 0 0,-1 1-8 0 0,-1-1 0 0 0,0 1 16 0 0,-2 0-8 0 0,-2 0 0 0 0,-1 0 16 0 0,-1 1-40 0 0,-3-1 56 0 0,-2 0 24 0 0,-1 1 24 0 0,-2-1 80 0 0,-2 1-32 0 0,-1 0 8 0 0,0-1-24 0 0,-1 1-64 0 0,1-1 16 0 0,-1 0-48 0 0,0 0 8 0 0,1 0-8 0 0,-1 0-32 0 0,0 0 8 0 0,0 0-32 0 0,0 1 0 0 0,0-1-32 0 0,1 0 0 0 0,0 1-16 0 0,-1-1-56 0 0,1 0-72 0 0,-1 0-184 0 0,0 1-320 0 0,0-1-528 0 0,0 0-1017 0 0,0 1-1280 0 0,0 0-2128 0 0,0 0-4713 0 0,0 0 10370 0 0</inkml:trace>
  <inkml:trace contextRef="#ctx0" brushRef="#br0" timeOffset="2265.1">25 1136 0 255536 52109,'0'0'0'0'0,"0"0"0"0"0,0 0 0 0 0,0 0 0 0 0,0 0 1792 0 0,0 0 105 0 0,0 0-249 1294 154,0 0-280-1294-154,0 0-215 0 0,0 0-265 0 0,0 0-176 0 0,0 0-32 0 0,0 0-112 0 0,0 0-48 0 0,0 0-72 0 0,0 0-103 0 0,0 0-17 0 0,0 0-24 0 0,0 0-8 0 0,1 0 24 0 0,1-1 0 0 0,-1 1 24 0 0,0-1-16 0 0,1 0 8 0 0,1 0-24 0 0,-2 0-24 452-955,1 0-8-452 955,0 1-40 0 0,0-1-8 0 0,0 0-16 0 0,-1 0-32 0 0,0 0-15 0 0,1 0-33 0 0,-1 0-16 0 0,0 1-16 0 0,0-1-16 0 0,1 1-16 0 0,-1-1-8 0 0,0 1 16 0 0,0-1-32 0 0,0 0 24 0 0,1 0 24 0 0,1 1-32 0 0,1-1 64 0 0,1-1-24 0 0,0 1 16 0 0,1-1 24 0 0,2 1-56 0 0,1-1 16 0 0,0 0-16 0 0,2 0-16 0 0,1 0-8 0 0,1 0-8 0 0,0 0-24 0 0,1 0-16 0 0,0 0 8 0 0,0 0-16 0 0,0 0 16 0 0,-1 0 16 0 0,1 1-16 0 0,0-1 0 0 0,1 0 8 0 0,0 1-8 0 0,2 0 32 0 0,0-1-8 0 0,0 1 8 0 0,1 0 0-1253-146,0 0-8 1253 146,1-1 16 0 0,1 1-8 0 0,1-1-16 0 0,1 0 16 0 0,2 0-8 0 0,1 0 0 0 0,0 0 8 0 0,1 0-16 0 0,-1-1-16 0 0,0 1-8 0 0,0-1-8 1253 146,1 1 0-1253-146,-1-1 24 0 0,-1 1 0 0 0,1-1 0 0 0,-1 0 8 0 0,-1 1-16 0 0,0-1-8 0 0,0 0-8 0 0,0 0 0 0 0,1 1 8 0 0,-1-1 16 0 0,1 1 8 0 0,-1-1 16 0 0,0 0 0 0 0,0 0-8-1253-146,0 1 8 1253 146,-1-2-16 0 0,0 1 24 0 0,1 0 8 1253 146,0 0-24-1253-146,1-1 32 0 0,1 1-32 0 0,-2-1-8 0 0,2 1 16 0 0,0-1-24 0 0,-1 0 8 0 0,0 1 0 0 0,-1-1 0 0 0,1 0-16 0 0,0 1 8 0 0,-1-1 16 0 0,-1 1-16 0 0,1-1 8 0 0,1 1-16 0 0,-2-1-16 0 0,2 0 8 0 0,-1 1 8 0 0,0-1 0 0 0,0 0 24 0 0,0 0-40 0 0,0 0 24 0 0,2 0-16 0 0,-2 1-8 0 0,1-1 8 0 0,1 0 0 0 0,1 1 16 1258 131,1-1-8-1258-131,-1 1 8 0 0,1-1-8 0 0,-1 0-8 0 0,0 1 17 0 0,0-1-33 0 0,1 1 24 0 0,-1 0-16 0 0,-1 0-8 0 0,-1 0 32 0 0,1 0-24 0 0,-2 0 8 0 0,-1 0 0 0 0,0 0-8 0 0,0 0 8 0 0,-1-1-8 0 0,0 1 16 0 0,1 0-16 0 0,-2 0 0 0 0,2 0 8 1262 118,0 0-16-1262-118,1 0 8 0 0,-1 0-8 0 0,2 0 16 0 0,0 0 8 0 0,2-1-16 0 0,0 1 16 0 0,0 0-32 0 0,2 0 0 0 0,-1-1 8 0 0,1 1-16 0 0,-1 1 32 0 0,2-1-8 0 0,1-1 0 1267 103,0 1 16-1267-103,0 0-48 0 0,-1 1 8 0 0,1-1-8 0 0,-1 0-16 0 0,1 1 24 309-979,-1 0 16-309 979,0 0 8 0 0,0 0 8 0 0,0 0-8 0 0,-1 0-8 0 0,1-1 0 0 0,0 1-16 0 0,0 0 0 0 0,1 0 16 0 0,-1 0 0 0 0,1 0 8 1227 85,0 0 0-1227-85,-1 0-8 0 0,0 0 16 0 0,0-1 0 0 0,-1 1-8 0 0,0 0-8 0 0,-1-1-16 0 0,0 1 8 0 0,1 0 0 0 0,-1 0 0 0 0,0 0 16 0 0,0-1 16 0 0,-2 0-24 0 0,1 1 0 0 0,-1-1 0 0 0,0 0 8 0 0,0 0 0 0 0,-1 1 8 0 0,0-1-16 0 0,0 0-16 0 0,-1 1 8 0 0,0-1 0 0 0,-1 0 8 1229 71,-1 0 32-1229-71,-1 1-24 0 0,-1-1 8 0 0,0 0-8 0 0,-2 1-16 214-990,-1-1 8-214 990,-1 1 0 205-990,-1 0-8-205 990,-1 1 8 0 0,-1-1 8 0 0,-1 1-8 0 0,-1-1 24 0 0,-1 1 16 0 0,-2 0-24 0 0,2 0-16 0 0,-1 0-8 0 0,0 0-32 0 0,-1 0 24 1148 51,0 1 16-1148-51,1-1-24 0 0,-1 0 32 0 0,0 0-24 0 0,2 1-16 0 0,-1-1 40 0 0,1 0-32 0 0,1 1 32 0 0,1 0 8 0 0,0-1-16 0 0,1 1 24-1148-51,0-1-32 1148 51,2 0 8 0 0,-1 0-8 0 0,1 0 8 0 0,0 0 16 0 0,0 0-8 0 0,-1 0 8 0 0,-1 0-8 0 0,-1 0-8 0 0,1 0 16 0 0,-3 0 0 0 0,0 0 0 0 0,-1 0 24 0 0,0 0 16 0 0,-2 0 72 0 0,-1 0 48 0 0,-1 0 64 0 0,-1 0 64 0 0,-2 0-16 0 0,0 1-32 0 0,-1 0-80 0 0,-1 0-80 0 0,1 0-72 0 0,0 0-56 0 0,0 0-48 0 0,0 0-64 0 0,-1 0-16 0 0,1 0-80 0 0,0 0-72 0 0,0 0-120 0 0,0 0-248 0 0,0 0-377 0 0,0 0-743 0 0,0 0-1081 0 0,0 0-2312 0 0,0 0-5001 0 0,0 0 10194 0 0</inkml:trace>
  <inkml:trace contextRef="#ctx0" brushRef="#br0" timeOffset="4212.88">4044 4 0 263106 48794,'0'0'0'0'0,"0"0"0"0"0,0 0 1768 0 0,0 0 33 0 0,0 0-169 0 0,0 0-80 0 0,0 0-215 0 0,0 0-145 0 0,0 0-120 0 0,0 0-160 0 0,0 0-119-1146-74,0 0-113 1146 74,0 0-96 0 0,0 0-56 0 0,1-1-16 0 0,0 1-40 0 0,-1-1-40 0 0,1 1-24 0 0,-1-1-56 0 0,1 1-16 0 0,-1 0-7 0 0,0 0-9 0 0,0 0 16 0 0,0 0-8 0 0,0 0-16 0 0,0 0-24 0 0,0 0-24 0 0,0 0-64 0 0,0 0-56 0 0,1 0-32 0 0,0 0-64 0 0,0 0-32 0 0,-1 0-8 275-983,0 0-16-275 983,0 0 64 264-983,1 0 16-264 983,0 1-8 0 0,2 0 32 0 0,1 0-48 0 0,1 0 24 0 0,0 1-8 0 0,0 0-8 0 0,0 1 24 0 0,0 0 8 0 0,1 1 16 0 0,1 0-16 0 0,-1 0 8 0 0,0 1 0 0 0,2 0-24 0 0,0 1 24 0 0,0 0-32 0 0,2 0 0 0 0,-1 1 8 0 0,3 1-40 0 0,1 0 40 0 0,1 1-24 0 0,1 1 16 0 0,2-1 24 0 0,-1 2-32 0 0,3 0 8 0 0,0 0-8 0 0,1 0 0 0 0,1 2-15 0 0,0-1-9 0 0,0 1 8 0 0,1 0-32 0 0,0 0 24 0 0,1 0 0 0 0,0 0-8 0 0,-1 0 16-264 983,1 1-32 264-983,-2-1 8-275 983,1 1-16 275-983,-1-1-8 0 0,0-1 0 0 0,-1 0-8 0 0,-1 0 16 0 0,-1-1-8 0 0,1-1 24 0 0,-3 0-8 0 0,-1-1-24 0 0,-1-1 32 1146 74,-1 1-16-1146-74,-3-2 16 0 0,1 0 0 0 0,-2-1-8 0 0,0 0 8 0 0,-2-2 0 0 0,-2 0 8 0 0,1 0 0 0 0,0-2 8 0 0,-1 1 16 0 0,0-1-24 0 0,0 0 32 0 0,-2-1-24 0 0,0 1-16 0 0,-1-1 24 0 0,0 0-24 0 0,1 0 16 0 0,0 0-16 0 0,0 0 0 0 0,0 0 0 0 0,0 0-8 0 0,0 0 8 0 0,0 0 0 0 0,0 1 0 0 0,0 0-8 0 0,0 0-8 0 0,2 0 16 0 0,0 0-24 0 0,0 1 24 0 0,0-1-16 0 0,0 0-8 0 0,1 1 8 0 0,1 0-24 1147 63,-1 0 16-1147-63,1 1 0 0 0,-1 0 0 0 0,0 0 8 0 0,0 0-8 0 0,0-1 24 0 0,0 1-24 0 0,-1-1 8 0 0,0 0 8 0 0,-1 1-24 0 0,1-1 24 0 0,-1 0-24 0 0,0 0 0 0 0,0 0 16 0 0,0 0-24 0 0,-1-1 16 0 0,-1 1 8 0 0,0-1 0 0 0,-1 0 8 0 0,1-1-16 1148 51,-1 0 16-1148-51,0 0-16 0 0,0 0 0 0 0,0 0 32 0 0,-1-1-16 0 0,0 0 16 0 0,0 0 32 0 0,1 0 16 0 0,0 0 48 0 0,1 0 40 0 0,-1 0 56 0 0,0 0 24 0 0,-1 0-40 0 0,1 0-48 0 0,-1 0-88 0 0,0 0-8 0 0,0-1-8 0 0,0 1 24 0 0,0-1 32 0 0,0 0-32 0 0,1 0 8 0 0,0 0-16 0 0,-1 0-24 0 0,1 0 16 0 0,-1 0 0 1149 41,0 0-8-1149-41,0 1 24 0 0,0-1-32 0 0,0 1-16 0 0,0 0 0 0 0,0-1-40 0 0,0 1 16 0 0,0 0 16 0 0,0 0-16 0 0,0-1 32 0 0,0 1-24 0 0,0 0-16 0 0,0 0 0 0 0,0 0 0 0 0,0 0-8 0 0,0 0 16 0 0,0 0 0 0 0,0 0 0 0 0,0 0-16 0 0,0 0 16 0 0,0 0 0 0 0,0 0 0 0 0,0 0 16 0 0,0 0-16 0 0,0 0 16 0 0,0 0 0 0 0,0 0-16 0 0,0 0 8 0 0,0 0 0 0 0,0 0-16 0 0,0 0 0 0 0,0 0 8 0 0,0 0 0 0 0,0 0 40 0 0,0 0-24 0 0,0 0-16 0 0,0 0-8 0 0,0 0-32 0 0,0 0 32 0 0,0 0 8 0 0,0 0 0 0 0,0 0 8 0 0,0 0 0 0 0,0 0-8 0 0,0 0 24 0 0,0 0-16 0 0,0 0 16 0 0,0 0-16 1150 28,0 0-8-1150-28,0 0 8 0 0,0 0-8 0 0,0 0 32 0 0,0 0-8 0 0,0 0 8 0 0,0 0 8 0 0,0 0-8 0 0,0 0 32 0 0,0 0-24 0 0,0 0 0 0 0,0 0-8 0 0,-1 0-32 0 0,0 0 0 0 0,-1 0-24 0 0,0 0-40 0 0,0 0 8 0 0,0 0-32 0 0,-1 0 40 0 0,1 0 8 0 0,-1 0 8 0 0,-1 1 32 0 0,-1 0-32 0 0,-2 0 16 0 0,1 2-8 0 0,-1 0-24 0 0,-2 1 40 0 0,0 2 0 0 0,-2-1 16 0 0,0 2 24 0 0,-1 0-24-1150-28,-1 1-8 1150 28,0 0-8 0 0,-2 1-8 0 0,1 1 8 0 0,0 1 0 0 0,-1 0 8 0 0,-1 1-8 0 0,0 1 0 0 0,-1 0 0 0 0,-1 0 0 0 0,0 1 8 0 0,-3-1 0 0 0,0 1-8 0 0,1-1 8 0 0,-2 1 0 0 0,0-1-24 0 0,0 1 40 0 0,-1-1-16 0 0,1 1 0 0 0,-1-2 16 0 0,2 1-24 0 0,-1-1 8 0 0,0 0 16 0 0,0-1-16 0 0,1-1 24 0 0,2 0-16 0 0,0 0-8-124 996,2-1 0 124-996,0-1-16-129 996,1-1 32 129-996,1 0-8 0 0,1 0 8 0 0,0-1-16-1232-45,1 0 0 1232 45,1-1-16 0 0,0 0 8 0 0,1 0 24 0 0,0-1-8 0 0,1 0 24 0 0,1 0-16 0 0,0-1 0 0 0,2 0-16 0 0,0 1 8 0 0,0-1 16 0 0,1 0-40 0 0,0 0 0 0 0,1 0 16 0 0,0 0 0 0 0,1-1 8-1231-59,0 1 8 1231 59,-1 0-8 0 0,0-1-8 0 0,1 1 0 0 0,0-1-8 0 0,0 0 0 0 0,1 0 24 0 0,1-1 16 0 0,0 1-24 0 0,0-1 40 0 0,0-1-48 0 0,1 1 32 0 0,0-1 32-1229-71,1 1 16 1229 71,0-1 88 0 0,0 0-24 0 0,0 0 40 0 0,0 0 8 0 0,0 0-56 0 0,0 0 8 0 0,0 0-72 0 0,0 0-24 0 0,0-1-24 0 0,0 1-32 0 0,0 0 8 0 0,0-1-16 0 0,0 1 8 0 0,0-1-24 0 0,0 1-48-1227-85,0 0-24 1227 85,0 0-64 0 0,0 0-24 0 0,0 0-32 0 0,0 0-56-309 979,0 0-72 309-979,0 0-136 0 0,0 0-168 0 0,0-1-184 0 0,0 1-209 0 0,0-1-351 0 0,0 0-680 0 0,1 0-1121 0 0,1 0-1656 0 0,0 0-4505 0 0,0-1 9362 0 0</inkml:trace>
  <inkml:trace contextRef="#ctx0" brushRef="#br0" timeOffset="4896.92">4207 651 0 259802 51557,'0'0'0'0'0,"0"0"0"0"0,0 0 0 0 0,0 0 0 0 0,0 0 0 0 0,0 0 0 0 0,0 0 0 0 0,0 0 0 0 0,0 0 0 0 0,0 0 40 0 0,0 0 208 0 0,0 0 16 0 0,0 0 64 0 0,0 0 128 0 0,-6-8 144 0 0,-1-3 73 0 0,0 1-41 0 0,0 1-80 352-973,3 2-136-352 973,1 3-120 0 0,1 1-96 0 0,1 2-72 0 0,1 0-40 0 0,0 1-80 0 0,0 0 0 0 0,1 1-48 0 0,-1-1-8 0 0,0 0-40 0 0,0 0-64 0 0,-1 0-24 0 0,0 0-72 0 0,1 0-24 0 0,-1 0 24 0 0,0 0-16 0 0,-1 0 152 0 0,1 0 88 0 0,-1 0 136 0 0,-1 0 120 0 0,0 0 16 0 0,0 0 64 0 0,0 0 16 0 0,1-1 72 0 0,1 1 112 0 0,0 0 120 0 0,0 0 32 0 0,0-1-31 0 0,0 0-57 0 0,1 1-56 0 0,0-1 64 0 0,0 0 104 0 0,0 1 48 0 0,0-1 16 0 0,0 1-71 0 0,0 0-97 0 0,0 0-112 0 0,0 0-144 0 0,0 0-104 0 0,0 0-136 0 0,0 0-104 0 0,0 0-16 0 0,0 0-8 0 0,0 0 40 0 0,0 1 72 0 0,0 0 48 0 0,0 1 80 0 0,1 1 64 0 0,0 1 32 0 0,-1 1 16-1221-111,1 1-32 1221 111,0 1-32 0 0,0 2 8 0 0,0 1 56 0 0,1 1-16 0 0,0 2-7 0 0,0 0-81 0 0,0 1-72 0 0,1 1-24 0 0,-1 1-32 0 0,-1 0 16 0 0,0 1-24 0 0,-1 1-8 0 0,1 0 16 0 0,-1 1-24 0 0,-1 0 0 0 0,0 0-8 0 0,-2 0-16 0 0,-1 1 0 0 0,0-1-24 0 0,0 0 32 0 0,0 0-16 0 0,0-1 8 0 0,1-1 8 0 0,0-1-40 0 0,1 0 24 0 0,0-2-32 0 0,0 0 8 0 0,1-2 8 0 0,0-1-24 0 0,1-2 16 0 0,1-1-8 0 0,1-1-8 0 0,1-2 16 0 0,0-1-24 0 0,0 0-8 0 0,0-2-72 0 0,1-1-80 0 0,1 0-120 0 0,0-1-152 0 0,1-1-145 0 0,-1-1-271 0 0,-1 0-488 0 0,-1-2-1081 0 0,-1-1-1599 0 0,-1-1-922 0 0,-1 1 2714-393 966,0 0 2248 393-966</inkml:trace>
  <inkml:trace contextRef="#ctx0" brushRef="#br0" timeOffset="5783.4">4069 91 0 257716 50349,'0'0'0'0'0,"0"0"0"0"0,0 0 0 0 0,0 0 0 0 0,0 0 0 0 0,0 0 720 0 0,0 0 1505 0 0,0 0-201 0 0,0 0-224 0 0,0 0-191 0 0,0 0-161 417-960,0 0-152-417 960,0 0-199 401-962,0 0-249-401 962,-1-3-312 0 0,1-1-296 0 0,-1 0-288 0 0,0 1-96 0 0,1 1 16 0 0,-1 1 88 0 0,2 2 120 0 0,0 1 48 0 0,1 2-24 0 0,1 0-32 0 0,0 2 8 0 0,0 1-40 0 0,0 0 16 0 0,0 1 0 0 0,1 1-16 0 0,0 0 24 0 0,1 0-24 0 0,0 1-16 0 0,-2 0 8 0 0,0 1-32 0 0,-1 0 40 0 0,0 0 0 0 0,-1 1-16 0 0,0 0 40 0 0,0 0 0 0 0,-1 0 40-401 962,0 1 24 401-962,0 0 56-417 960,0 0 64 417-960,-1 0 0 0 0,0 1 16 0 0,0 0-56 0 0,-1 1-40 0 0,0-1-16-1214-136,0 0-24 1214 136,0-1-7 0 0,0 0-33 0 0,0-1 8 0 0,1 0 8 0 0,0-2-16 0 0,0 0 16 0 0,1-1 0 0 0,2 0 0 0 0,0-2 40 0 0,1-1 24 0 0,0-1 32 0 0,0-1 0 0 0,1 0 0 0 0,1-2-64 0 0,0-1-96 0 0,0 0-160 0 0,0-1-376 0 0,-1 0-696 0 0,0 0-1865 0 0,-2-1-3841 0 0,0-1 401 0 0,-1 1 6497 0 0</inkml:trace>
  <inkml:trace contextRef="#ctx0" brushRef="#br0" timeOffset="7125.73">25 844 0 253996 47876,'0'0'0'0'0,"0"0"0"0"0,0 0 0 0 0,0 0 1296 0 0,0 0 913 0 0,0 0-137 1131 155,0 0-239-1131-155,0 0-113 1133 144,0 0-144-1133-144,0 0-87 0 0,0 0-97 0 0,0 0-160 0 0,0-5-160 0 0,0-2-175 0 0,0 1-177 0 0,0 1-176 0 0,0 2-184 0 0,0 1-216 0 0,0 1-192 0 0,0 0-232 0 0,0 1-88 0 0,0 2 64 0 0,1 0 48 0 0,1 1 192 0 0,-1 2 72 0 0,1 2-16 0 0,1 1 48 0 0,0 2-8 0 0,0 1 8 0 0,0 3 8 0 0,0 1-8 0 0,1 2 32 0 0,-1 0-24 0 0,0 2 8 0 0,1 1 0 0 0,0 0-40 0 0,0 0 24 0 0,-1 0-16 0 0,0-1 8 0 0,0-1 24 0 0,-1-1 0 0 0,0-1 8 0 0,0-1 8 0 0,0-3 8 0 0,-1-1 8 0 0,0-2 0 0 0,0-2 24 0 0,0-2 8 0 0,0-1 48 0 0,0-2 152 0 0,0 0 136 0 0,2-3 32 0 0,0 0-56 0 0,0-2-168 0 0,1-1-200 0 0,0-1-200 0 0,0-2-368 0 0,-1 0-608 0 0,-1-1-1288 0 0,0 0-3226 0 0,0 1-5304 0 0,-1 1 10930 0 0</inkml:trace>
  <inkml:trace contextRef="#ctx0" brushRef="#br0" timeOffset="15266.53">216 835 0 253996 47876,'0'0'0'0'0,"0"0"0"0"0,0 0 0 0 0,0 0 0 0 0,0 0 0 0 0,0 0 0 0 0,0 0 328 0 0,0 0 992 0 0,0 0 57 0 0,0 0-73 0 0,0 0-64 0 0,0 0-72 0 0,0 0-223 0 0,0 0-201 0 0,0-2-304 526-930,0 0-280-526 930,0-1-296 509-934,0 2-320-509 934,0-1-296 0 0,0 2-81 0 0,0 0 161 0 0,-1 0 256-509 934,0 2 304 509-934,0 0 160-526 930,-2 2 8 526-930,0 0-16 0 0,-2 1-8 0 0,-1 0-8 0 0,0 1-16 0 0,0 0 8 0 0,-2 2 40 0 0,0-1-24 0 0,0 1 8 0 0,-1 0 32 0 0,0 0-40 0 0,-1 0 48 0 0,1 0-8 0 0,0 0-40 0 0,0-2 32 0 0,1 0-56 0 0,1 0 8 0 0,2-2 8 526-930,0 1-16-526 930,2-2 24 509-934,0 0 40-509 934,1-2 176 0 0,1 0 257 0 0,0-1 335 0 0,1 0 248 0 0,0 0-160 0 0,1-1-280 0 0,2 0-360 0 0,0-2-280 0 0,2-1-16 0 0,2 0 16-509 934,2-1 32 509-934,2-1-24-526 930,1-1 16 526-930,2 0-16 0 0,1 0-8 0 0,-1-2 0 0 0,1 1-32 0 0,2 0-24 0 0,-1-1-24 0 0,0 0-40 0 0,1 1 16 0 0,-1 0 0 0 0,0 0 16 0 0,-1 2 16 0 0,-1 0 8 0 0,-2 0 0 0 0,-1 2-24 0 0,-2 0-48 0 0,-1 2-128 0 0,-1 0-160 0 0,-3 1-296 0 0,-1 0-152 0 0,-2 1 144 0 0,-1 1 231 0 0,-1 0 417 0 0,-2 1 232 0 0,-2 2 1 0 0,0 0-33 0 0,-2 1-64 0 0,-2 1-8 0 0,-1 1-16 0 0,0 0-24 0 0,-1 0-8 0 0,0 1-8 0 0,-1 0 8 0 0,0 0 0 0 0,1 0-8 0 0,0 0 16 0 0,-1 0-32 0 0,1 0 40 0 0,1-1-8 0 0,0 1 0 0 0,1 0 24 0 0,1-1-32 0 0,0 0 24 0 0,0 1-24 0 0,2-1 0 0 0,0 0 8 0 0,0-1-24 0 0,2 0 32 0 0,0-1-16 0 0,1 0-8 0 0,1-1 8 0 0,1 0-8 0 0,0-1 104 0 0,1 0 176 0 0,0-2 344 0 0,2 1 288 0 0,1-2 64 0 0,1 0-88 0 0,3-1-303 0 0,2-2-273 0 0,3 0-144 0 0,1-2-80 0 0,2-1-8 0 0,0-1-40 0 0,2-1-8 0 0,1 0-24 0 0,0-2-16 0 0,0 0-8 0 0,0 0-40 0 0,-1-1 40 0 0,1 2-48 0 0,-2-1 32 0 0,0 2 16 0 0,-1-1-32 0 0,-2 2 40 0 0,-1 1-16 0 0,-2 0 0 0 0,-2 1 16 0 0,-3 2-56 0 0,-1 0-88 0 0,-2 2-176 0 0,-1 0-217-1127-167,-1 1-167 1127 167,0 0 104 0 0,-1 0 208 0 0,0 1 256 0 0,0 1 272 0 0,-2 1 32 0 0,0 0 24 0 0,-1 1-8 0 0,-1 0-32 0 0,-2 0 8 0 0,1 1 8 0 0,-1-1-16 0 0,-1 2 24 0 0,-1-1-16 0 0,1 1 16 0 0,-2 0-8 0 0,0 0-24 0 0,-1 1-24 0 0,0 1-48 0 0,0-1-24 0 0,1 1-16 0 0,0 0-16 0 0,0 0 1 0 0,0 0 15 0 0,2 0 8 0 0,-1-1 0 0 0,0 0-8 0 0,2 0-16 0 0,1-1-16 0 0,1 0 8 0 0,1-1 8 0 0,1 0 16 0 0,1-1-8 0 0,1 0 48 0 0,0-1 72 0 0,2-1 120 0 0,0 0 200 0 0,2-2 96 0 0,1 1-8 0 0,2-2-104 0 0,1 0-184 0 0,3-2-128 0 0,1-2-56 0 0,2-1-16 0 0,1-1-32 0 0,2-1-32 0 0,0-2 16 0 0,-1 1-24 0 0,1-2 16 0 0,0 0-8 0 0,-1 0-24 0 0,0-1-24 0 0,1-1-40 0 0,-1 0-16 0 0,1 1-8 0 0,-1-1 8 0 0,2 1 24 0 0,-2 0 16 0 0,0 2 40 0 0,-1 0 8 0 0,-3 2 16 0 0,-1 1 24 0 0,-2 1-16 0 0,-1 1 0 0 0,-2 2-8 0 0,-2 1-64 0 0,-1 1-128 0 0,-2 0-296 0 0,1 1-184 0 0,-2 0 40 0 0,1 1 151 0 0,0 1 305 0 0,-1 0 224 0 0,0 0 24 0 0,-1 1 0 0 0,0 0 8 0 0,-1 0-16 0 0,0 0-16 0 0,0 0 0 0 0,1 0-23 0 0,-1 1 15 0 0,-1 0 24 0 0,0 0-16 0 0,-1 1 32 0 0,-1 0-16 0 0,-2 1-16 0 0,-1 0 24 0 0,-1 1-40 0 0,0 1 16 0 0,-1-1-16 0 0,-1 2 0 0 0,1 0 0 0 0,-1 0-16 0 0,1 1 8 0 0,0-1-32 0 0,1 0-8 0 0,0 0 8 0 0,2-1-24 0 0,1-1 0 0 0,2 0 16 0 0,0-2-24 0 0,3-1 16 0 0,0 0 32 0 0,2-2 136 0 0,0 0 264 0 0,1-2 144 0 0,2 0 32 0 0,2-1-128 0 0,2-2-248 0 0,3-2-120 0 0,3-1-32 0 0,1-2 0 0 0,3-1-40 0 0,2-2-24 0 0,1 0-64 0 0,1 0-32 0 0,0-1-32 0 0,-1 0-32 0 0,1-1-8 0 0,-2 1 8 0 0,1 1 0 0 0,-2-1 32 0 0,0 0 40 0 0,-1 1 32 0 0,0 0 48 0 0,-2 1 48 0 0,-1 1 32 0 0,-2 2 96 0 0,-3 0 112 0 0,-3 3 72 0 0,-2 1-8 0 0,-2 1-192 0 0,-1 1-288 0 0,-1 1-168 1127 167,-1 1-32-1127-167,-2 1 112 0 0,-1 1 152 0 0,-2 1 80 0 0,-2 2 0 0 0,1 0-8 0 0,-1 0 16 0 0,-1 1 0 0 0,1-1 16 0 0,1 1 24 0 0,0 0-24 0 0,0-1-8 0 0,-1-1 0 0 0,2 0-16 0 0,0 0 24 0 0,0 0 8 0 0,-1 0 8 0 0,0 0 8 0 0,1 0-24 0 0,-1 1 0 0 0,0 0 0 0 0,0-1-16 0 0,0 1 16 0 0,0 0 0 0 0,1 0-24 0 0,-1-1 8 0 0,1-1-24 0 0,1 1 0 0 0,1-1 8 0 0,1-1 8 0 0,1-1 32 0 0,1 0 56 0 0,0-1 176 0 0,2 0 160 0 0,2-1 56 0 0,1-1-24 0 0,2-1-184 0 0,2-1-160 0 0,2-1-72 0 0,1-2-40 0 0,3 0-16 0 0,1-2-24 0 0,2 0-16 0 0,1-1-40 0 0,0-1-40 0 0,2 0-24 0 0,0 0-48 0 0,-1 0 0 0 0,1-1-56 0 0,0 1 8 0 0,0-1-16 0 0,-1 1 0 0 0,-1 1 56 0 0,0 0 40 0 0,-1 1 80 526-930,-3 0 32-526 930,-2 2 56 509-934,-2 2 56-509 934,-2 0 64 0 0,-2 2 96 0 0,-3 1 24 0 0,-2 0-88 0 0,0 1-160 0 0,-2 1-168 0 0,-1-1-56 0 0,-2 0 32 0 0,-2 1 112 0 0,0 1 72 0 0,0 1 48 0 0,-2 0 16 0 0,-1 1 0 0 0,1 1 24 0 0,-1 0-8 0 0,0 0-16 0 0,-1 1 24 0 0,2-1-32 0 0,0 1 0 0 0,-1 1 0 0 0,2-1-24 0 0,0 0 16 0 0,0 0-8 0 0,-1 0 8 0 0,0 1-8 0 0,1-1 8 0 0,-1 0 0 0 0,0 1-16 0 0,1 0 16 0 0,1-1-32 0 0,0 0 8 0 0,2 0 16 0 0,1 0-16 0 0,1-1 24 0 0,0-1 16 0 0,1 0 16 0 0,1-1 40 0 0,0 0 48 0 0,1-1 80 0 0,1-1 24 0 0,1 0-16 0 0,2-1-80 0 0,2 0-152 0 0,2-1-96 0 0,1-2-160 0 0,2 0-128 0 0,1-1-184 0 0,1-2-128 0 0,1 0-97 0 0,1-2-71 0 0,0 0 40 0 0,3-2-56 0 0,-1 0-24 0 0,2-1-33 0 0,1-1-39 0 0,0 0-72 0 0,1-1-208 0 0,-1 0-105 0 0,0 0 65 0 0,1 1 344 0 0,-2-1 960 0 0,-2 2 0 0 0,-2 1 0 0 0,-3 2 0 0 0,-2 2 1120 0 0,-3 1 457 0 0,-3 2 23 0 0,-3 2-504 0 0,-2 0-616 0 0,-2 1-488 0 0,-3 2-168 0 0,-1 1 96 0 0,-2 1 120 0 0,-1 2 40 0 0,-1 1 40 0 0,-1 1 8 0 0,0 1-16 0 0,-1 0 24 0 0,0 1-40 0 0,1 0 0 0 0,0 1 16 0 0,0-1-40 0 0,1 0 32 0 0,1 0-24 0 0,0 0-32 0 0,-1-1 32 0 0,2 0 8 0 0,1 0 33 0 0,0-1 31 0 0,1 0-16 0 0,-1-1-48 0 0,2 0-16 0 0,-1 0 56 0 0,1-1-24 0 0,1 0 24 0 0,0-1-16 0 0,1-1-80 0 0,2 0 88 0 0,0-2 16-1062-147,1 0 88 1062 147,0-1 200 0 0,0 0 144 0 0,1-1 112 0 0,1 0-72 0 0,0-2-232 0 0,2 0-216 0 0,3-2-168 0 0,1 0-64 0 0,3-2-80 0 0,1-1-144 0 0,3-1-136 0 0,1 0-184 0 0,1-2-152 0 0,0 1-112 0 0,1-1-112 0 0,1-1-81 0 0,1 0 17 0 0,-1 0 8 0 0,0 0 120 0 0,-1 1 232 0 0,-1 0 191 0 0,-2 1 241 0 0,-2 1 176 0 0,-2 2 112 0 0,-3 1 136 0 0,-2 2-8 0 0,-3 1-112 0 0,-1 1-304 1062 147,-2 1-256-1062-147,-1 0-24 0 0,-1 1 72 0 0,-2-1 400 0 0,-1 2 72 0 0,-1 0 0 0 0,-1 1 0 0 0,0 1 0 0 0,-1 0 0 0 0,-1 1 0 0 0,0 0 264 0 0,-1 0 216 0 0,0 1 56 0 0,0 0 64 0 0,-1 0-15 0 0,0 0-57 0 0,1 0-8 0 0,-1 1-72-1062-147,0 0-32 1062 147,1 1 16 0 0,-1-1-80 0 0,1 1 32 0 0,0 0 8 0 0,2 0-40 0 0,0-1-56 0 0,0 1-96 0 0,2-1-96 0 0,0 0-40 0 0,3-1 25 0 0,0-1 23 0 0,1 0 40 0 0,1 0 72 0 0,0-1 40 0 0,1-1 104 0 0,0-1 152 0 0,2 0 176 0 0,0-1 80 0 0,2 0-104 0 0,2-1-200 0 0,1-2-248 0 0,3 0-192 0 0,1-3-128-541 924,4 0-144 541-924,1-3-152-559 920,2 0-128 559-920,1-1-104 0 0,1-1-96 0 0,1-1-120 0 0,-1 0-40 0 0,0 0-81 0 0,0-1-95 0 0,-2 0-168 0 0,0 0-288 559-920,0-1-185-559 920,0 0 905 541-924,0 1 792-541 924,-1 0 0 0 0,-2 1 0 0 0,-1 1 0 1062 147,-2 2 0-1062-147,-2 1 0 0 0,-2 3 0 0 0,-4 0 272 0 0,-1 2 656 0 0,-3 1-528 0 0,-1 1-456 0 0,-3 0-176 0 0,-2 3 224 0 0,0 0 136 0 0,-3 2 64 0 0,0 2 32 0 0,-1 0 32 0 0,0 2 33 0 0,-2 0 111 0 0,0 1 120 0 0,-2 0 96 0 0,1 1 104 0 0,-1 0 40 0 0,0 1 0 0 0,0-1-56 0 0,0-1-111 0 0,0 1-145 0 0,1-2-144 0 0,1 0-48 0 0,2 0-64 0 0,1-1-16 0 0,1-1-40 0 0,0-1-48 0 0,2 0 0 0 0,2-2-16 0 0,1 1 40 0 0,2-2 48 0 0,0-1 120 0 0,1-1 264 0 0,1 0 184 0 0,3 0 33 0 0,2-2-81 0 0,2-1-272 0 0,4-2-256 0 0,2-2-120 0 0,2-1-120 0 0,3-2-136 0 0,2-2-160 0 0,1 0-216 0 0,0-1-73 0 0,2-1-111 0 0,-1 0-112 0 0,1 0-88 0 0,-1-1-344 0 0,0-1-177 0 0,-1 1-63 0 0,0 0 96 0 0,-2 0 439 0 0,-1 1 377 0 0,-1 1 368 0 0,-2 1 296 0 0,-2 2 296 0 0,-2 1 352 0 0,-3 2 385 0 0,-2 1 255 0 0,-3 3-200 0 0,-2 0-456 0 0,-2 2-432 0 0,-2 1-344 0 0,-3 2 0 0 0,-1 2 168 0 0,-3 0 40 0 0,0 2 48 0 0,0 2 0 0 0,-2-1 16 0 0,0 2 8 0 0,0-1-16 0 0,0 1 8 0 0,0 0-8 0 0,1 0 24 0 0,1 0 0 0 0,-1 0 25 0 0,1 0 7 0 0,0-1 8 0 0,1-1 32 0 0,0 0-24 0 0,0 0-32 0 0,3-1-48 0 0,0-1-56 0 0,1 0-8 0 0,1-1-8 1064 137,0-1 48-1064-137,1 0 40 1064 127,1 0 32-1064-127,1-2 144 0 0,0 0 160 0 0,0 0 216 0 0,2-1 64 0 0,2-2-104 0 0,2 0-191 0 0,3-2-265 0 0,2-1-152 0 0,3-1-104 0 0,2-1-72 0 0,3-2-72 0 0,1-1-105 0 0,1-1-63 0 0,0 0-24 0 0,0-1 16 0 0,0 0 32 0 0,0 0-8 0 0,-2 0-32-1064-127,0-1-64 1064 127,-1 1-8-1064-137,-3 0 112 1064 137,-1 0 120 0 0,-2 1 152 0 0,-2 2 184 0 0,-3 1 32 0 0,-2 2-64 0 0,-3 1-256 0 0,-1 1-208 0 0,-2 2-73 0 0,-3 2 65 0 0,-1 0 240 0 0,-2 3 136 492-936,-2 1 40-492 936,-1 1 24 0 0,-2 2 40 0 0,-1 1 40 0 0,-1 2 104 0 0,1 0 41 0 0,-2 0-25 0 0,0 1-8 0 0,0 0-40 0 0,1 1 24 0 0,0-1 136 0 0,2-1 16 0 0,1 0-16 0 0,2 0-64 0 0,0-1-136 0 0,1-1-56 0 0,1 0-16-492 936,2-2-24 492-936,1 0 24 0 0,1-1 80 0 0,0-1 80 0 0,2-1 136 0 0,1-1 256 0 0,0-2 217 0 0,2 0 143 0 0,2-1-24 0 0,1 0-240 0 0,3-2-280 0 0,4-1-224 0 0,1-2-136 0 0,3-2-80 0 0,2-1-72 0 0,2-3-56 0 0,1 0-32 0 0,0-1 0 0 0,1-1 0 0 0,-1 0 0 0 0,1-1-8 0 0,-1-1-72 0 0,1 1-48 0 0,-1-1-72 0 0,-1-1-56 0 0,0 1 8 492-936,-1 0 88-492 936,-1 1 88 0 0,-2 0 144 0 0,-3 1 112 0 0,-2 1 80 1032 128,-1 3 96-1032-128,-3 1 88 1032 119,-2 2-24-1032-119,-2 2-128 0 0,-2 2-344 0 0,-1 1-208 0 0,-2 1-56 0 0,-1 2 64 0 0,-3 2 256 0 0,0 1 104 0 0,-2 1 24 0 0,0 2 8 0 0,-2 0-25 0 0,0 2 25 0 0,-2 0-8 0 0,0-1 16 0 0,0 1 16 0 0,0 0-8 0 0,1-1 17 0 0,1 0-17 0 0,-1 0-8 0 0,3-1 16 0 0,0 0-16 0 0,2 0 32 0 0,-1-1 0 0 0,1 1-8 0 0,1-1 24 0 0,1-1-16 0 0,0 1 24 0 0,2-1-8 0 0,0 0 24 0 0,0 0 24 0 0,1 0 48-1032-119,0-1 40 1032 119,1-1 32-1032-128,0-1 112 1032 128,2 0 32 0 0,0-1 88 0 0,2 0-16 0 0,2-2-120 0 0,2-1-88 0 0,3-1-176 0 0,2-1-112 0 0,3-2-96 0 0,2-1-136 0 0,0-2-88 1032 128,1 0-40-1032-128,-1-1 56 1032 119,1-1 64-1032-119,0-1 88 0 0,-1 1 24 0 0,0-1-8 0 0,0-1 16 0 0,0 0-16 0 0,-2 0 15 0 0,0 0 49 0 0,-1-1 0 0 0,0 1 48 0 0,-3 1 40 0 0,-1 0 40 0 0,-2 2 88 0 0,-2 1 56 0 0,-2 1 56 0 0,-1 2 49 0 0,-2 2-97 0 0,-1 1-176 0 0,-1 1-305 0 0,0 0-119 0 0,-1 1-8 0 0,-1 1 136 0 0,0 1 240 0 0,-2 1 80 0 0,0 1 56 0 0,-3 1 0 413-956,0 0 16-413 956,0 2 24 1369-863,-2 0 56-1369 863,-1 1 64 0 0,-1 0 64 0 0,0 1 40 0 0,0 1-55 0 0,-1-1-17 0 0,0 1-32 0 0,1 0-40 0 0,1 0 0 0 0,0-1-72 0 0,2 0-16 0 0,0 0-8 0 0,3-1-8 0 0,1 0 56 0 0,2-1 32 0 0,2 0 48 0 0,-1-1 32 0 0,1 0 32 0 0,2-1 176-369 965,2-1 80 369-965,2-2 64-381 962,1 0-64 381-962,4-1-240 0 0,0-2-144 0 0,4-2-168 0 0,3-1-40 0 0,0-1-96 0 0,3-2-56 0 0,0-2-8 0 0,1 0-32 0 0,0-1 48 381-962,1-1 0-381 962,-1 0-40 369-965,0-2-56-369 965,0 0-184 0 0,-1-1-160 0 0,0-1-152 0 0,0-1-41 0 0,0-1 105 0 0,-1 0 128 0 0,-1 1 208 0 0,-1 1 176 0 0,-2 3 152 0 0,-2 1 240 0 0,-4 2 184 0 0,-2 3 88 0 0,-3 2-224 0 0,-3 2-128 0 0,-2 3-128 0 0,-4 1-48 0 0,-1 3 200 0 0,-1 2 16 0 0,-4 1 8 0 0,0 2-48 0 0,-1 2-16 0 0,-2 0 24 0 0,1 2-32 0 0,0 0 64 0 0,0 0-16 0 0,1 0 8 0 0,0-1 16 0 0,0 0-63 0 0,2-2 7 0 0,2-2-32 0 0,1 0-32 0 0,1-2 40 0 0,1 0-16 0 0,1-2 16 0 0,1 0 8 0 0,1-1 24 0 0,1 0 24 0 0,0-1 8 0 0,0-1 56 0 0,0 0 0 0 0,0 0 32 0 0,0-1 48 0 0,1 0 32 0 0,1-1 72 0 0,0 0-8 0 0,3 0-48 0 0,1 0-120 0 0,2 0-120 0 0,2-2-96 0 0,2-1-144 0 0,4 0-128 0 0,1-3-240 0 0,2 0-216 0 0,2-2-32 0 0,3 0-113 0 0,1-2 1 0 0,0 0-72 0 0,1-1-288 0 0,0-2-297 0 0,1 0-431 0 0,0-1-161 0 0,-1-2 209 0 0,-1 0 1776 0 0,1 0 176 0 0,-2 0 0 0 0,-1 1 0 0 0,-2 1 0 0 0,-3 2 0 0 0,-1 1 0 968 87,-3 1 0-968-87,-3 3 0 0 0,-3 1 176 0 0,-4 3 1488 0 0,-1 0-463 0 0,-3 2-761 0 0,0 1-480 0 0,-2 0-232 0 0,-1 2 168 0 0,-4 2 240 0 0,-1 1 72 0 0,-2 1 32 0 0,-1 1 56 0 0,0 1 224 0 0,-2 1 160 0 0,-1 0 136 0 0,0 1 128 0 0,-1 0-55 0 0,0 1-89 0 0,0 0-104 0 0,1 0-168 0 0,1 0-120 0 0,1 0-120 0 0,1-1-88 0 0,0 1-48 0 0,2-2-48 0 0,1 0-8 0 0,1 0 0 0 0,1-2 0 0 0,2 0 32 0 0,1-1 24 0 0,1-1 25 0 0,1-1 63 0 0,0 0 128 0 0,1-2 152 0 0,3-1 152 0 0,0 0 0 0 0,2-1-144 0 0,3 0-168 0 0,3-2-208 0 0,2-1-120 0 0,4-2-96 0 0,1-2-176 0 0,3 0-144 0 0,1-2-168 0 0,2-1-144 0 0,0 0-72 0 0,-1-2-24 0 0,1-1-41 0 0,-2-1-191 0 0,-1-2-344 0 0,1 0-289 0 0,-1 0-303 0 0,-1 0-88 0 0,0-1 335 0 0,-1 2 553 0 0,-3 0 1160 0 0,-2 2 0 0 0,-2 1 0 0 0,-2 2 304 0 0,-3 2 880 0 0,-3 3-103 0 0,-2 1-289 0 0,-4 2-360 0 0,-2 1-256 0 0,-3 3 120 0 0,-3 2 120 0 0,-2 2 112 0 0,-4 2 128 0 0,0 1 104 0 0,-2 2 41 0 0,-1 1-49 0 0,-1 2-40 0 0,0 0-176 0 0,0 1-152 0 0,2 1-72 0 0,1 0-88 0 0,0 0-24 0 0,3 0 0 0 0,1-1 40 0 0,2 0-40 0 0,0-3-56 0 0,4 0-24 967 78,1-1-88-967-78,1-2 24 0 0,2-1 48 0 0,1 0 1 0 0,1-2 31 0 0,1 0 16 0 0,0-2 64 0 0,1 0 152 0 0,1-1 144 0 0,0-1 112 0 0,3-1 0 0 0,2 0-56 0 0,2-1-128 0 0,2-1-144 0 0,3-1-144 0 0,1-2-128 0 0,2-1-48 0 0,1-1-40 0 0,1-2-16 0 0,1 0-16 0 0,0-2-24 0 0,0-1 0 0 0,1-1-8 0 0,-1-1-40 0 0,-1-2-40 0 0,-1 0-88 0 0,0 0-88 0 0,-1-1 16 0 0,-1 0 64 0 0,0 1 152 0 0,-3 1 168 0 0,-1 2 120 0 0,-2 2 104 0 0,-2 2 88 0 0,-3 2-16 0 0,-2 2-256 0 0,-1 1-320 0 0,-2 2-184 0 0,-2 2-32 0 0,-2 2 184 0 0,-3 2 224 0 0,-1 2 64 0 0,-2 3 0 0 0,-1 1-8 0 0,-2 2 8-967-78,1 1-8 967 78,-1 2 24 0 0,0 0-24 0 0,1 1 0 0 0,0-1 24 0 0,1 0-40 0 0,1-2 32 0 0,3-1 0 0 0,1-2-16 0 0,1-2 32 0 0,2-1 0 0 0,1-1 16 0 0,1-2 32 0 0,1-2 88 0 0,0 0 192 0 0,1-1 184 0 0,0-1 176 0 0,2-1 16 0 0,1 0-168 0 0,3-2-200 0 0,2-2-208 0 0,3-1-95 0 0,2-1-57 0 0,2-2-16 0 0,2-1-49 0 0,0-2-47 0 0,2 0-16 0 0,1-2-40 0 0,-1-1-16 0 0,1-1-24 0 0,-1 0-56 0 0,0-1-16 0 0,-1 1-8 0 0,-1 0 48 326-972,-1 0 88-326 972,-1 2 96 0 0,-2 2 80 935 73,-2 1 96-935-73,-1 2 40 0 0,-3 2 8 0 0,-3 2-264 0 0,-2 1-304 0 0,-2 3-72 0 0,-3 1 16 0 0,-3 2 232 0 0,-1 2 272 0 0,-2 4 16 0 0,-3 1-32 0 0,-4 2 8 0 0,0 2 8 0 0,-3 1 0 0 0,0 1 0 0 0,-1 1-16 0 0,1 0-24 0 0,1-1 8 0 0,2 0 24 0 0,1-1 8 0 0,3-2 40 0 0,1-1-8 0 0,3-1-24 0 0,1-2 0 0 0,2-1-24 0 0,2-1 8 0 0,1-1 32 0 0,0-1 80 0 0,2-1 208 0 0,0-2 200 0 0,1 0 120 0 0,2-1-32 0 0,3-2-175 0 0,0 0-201 0 0,4-2-136 0 0,2-2-72 0 0,2 0-80 0 0,2-2-56 0 0,0 0-64 0 0,2-2-72 0 0,0 0-49 0 0,0-1-39 0 0,1-1-40 0 0,-1-1-32 0 0,1-1-48 0 0,-1-2-64 0 0,0 0 8 0 0,0-1 8 0 0,0 0 96 0 0,-1 1 88 0 0,-1 0 104 0 0,-3 1 88 0 0,-1 2 136 0 0,-2 1 152 0 0,-2 2 144 0 0,-2 2 128 0 0,-4 1-64 936 65,-1 2-240-936-65,-1 2-272 0 0,-2 1-144 0 0,-2 2-24 0 0,-3 1 112 0 0,0 2 136 0 0,-3 2 16 0 0,-1 2-8 0 0,-1 0 32 0 0,0 1-16 0 0,-1 1 48 0 0,0 1-8 0 0,0 0 0 0 0,0 1-8 0 0,1-1-16 0 0,-1 1 8 0 0,2 0 0 0 0,2-1 8 0 0,1-1-8 0 0,0 0 0 0 0,3-1 24 0 0,0-1 0 0 0,2 0 32 0 0,0-2 64 0 0,2-1 80 0 0,1-1 128 0 0,1-1 112 0 0,1 0 80 0 0,0-2 0 0 0,3 0-56 0 0,2 0-119 0 0,2-2-145 0 0,2 0-80 0 0,3-2-88 0 0,1-1-56 0 0,1-1-8 0 0,1-1-56 0 0,0-1-8 0 0,0-1-16 0 0,0-1-24 0 0,1-1 8 0 0,-2-1-33 0 0,0 0-39 0 0,-1 0-32 0 0,-2-1 8 0 0,0 0 0 0 0,-1 1 80 0 0,-2 0 64 0 0,-3 1 24 0 0,-1 1 48 0 0,-1 2 8 0 0,-3 0-88 0 0,-1 3-136 0 0,-1 1-160 0 0,-3 1-64 0 0,-1 2 72 0 0,-2 1 128 0 0,-1 2 144 0 0,-3 1 48 0 0,-1 2 16 0 0,-1 2 8 0 0,-1 1 16 0 0,0 0 24 0 0,0 2 0 0 0,0 0 16 0 0,1 0-40 0 0,0 0-8 0 0,2-1 16 0 0,1-1-16 0 0,4-1 32 0 0,0-1 16 0 0,2 0-8 0 0,1-2 32 0 0,1 0 32 0 0,0-2 72 0 0,0 0 112 0 0,1-1 120 0 0,0-1 80 0 0,0 0 24 0 0,0-1-8 0 0,2 0-135 0 0,2 0-89 0 0,2-1-104 0 0,0-1-112 0 0,3-2-24 0 0,1 0-104 0 0,2-1-48 0 0,2-1-72 0 0,2 0-89-263 982,1-1 9 263-982,0 0-40 0 0,1-1-8 0 0,1 0 16 0 0,-1-1-16 0 0,1 0 32 0 0,0 0 24 0 0,0-1 48 0 0,-2 0 72 0 0,0 1 56 0 0,-3 0 64 0 0,-1 1 48 0 0,-2 1 88 0 0,-3 1 72 0 0,-2 2-8 0 0,-3 0-120 0 0,-2 2-208 0 0,-2 1-120 0 0,-2 1-32 0 0,-3 0 120 0 0,-2 3 136 0 0,-2 1 48 0 0,-2 2 16 0 0,-2 1-32 0 0,0 1 32 0 0,-1 2 8 0 0,0 1 0 0 0,0 0 40 0 0,2 1-48-967-70,0 0-16 967 70,1 0 16 0 0,2-1-40 0 0,1 0 40 0 0,2-1 8 0 0,1-1 24 0 0,2-1 8 0 0,0-1 24 0 0,2-1 48 0 0,1-2 104 0 0,0-1 128 0 0,2-1 120 0 0,0-1 56 0 0,2 0-40 0 0,1-1-160 0 0,2-1-103 0 0,2-1-145 0 0,1-1-56 0 0,2-2-16 0 0,2-1-56 0 0,2 0-8 0 0,1-2-40 0 0,1 0-1 0 0,1 0-15 0 0,0-1-8 0 0,0 0 16 0 0,-1-1-24 0 0,-2 1 0 0 0,0-1 0 0 0,0 0-16 0 0,-3 1 56 0 0,0 0 16 0 0,-2 2 48 0 0,-2 0 32 0 0,-1 1 56 0 0,-2 2 48 967 70,-3 1-104-967-70,0 1-232 0 0,-2 1-272 0 0,-1 0-32 0 0,-2 2 64 0 0,-1 1 200 0 0,-1 2 240 0 0,-3 0-8 0 0,-1 3 0 0 0,-1 0 32 0 0,-2 1-24 0 0,0 1 48 0 0,1 0 24 0 0,-1 1-8 0 0,0-1 16 0 0,1 0-32 0 0,0 1 0 0 0,1-2-16 0 0,1 1 16 0 0,2-1-16 0 0,2-1 8 0 0,1-1 32 0 0,1 0-16 0 0,1-2 88 0 0,1-1 112 0 0,0-1 176 0 0,0 0 232 0 0,1-2 64 0 0,1 1-23 0 0,1-1-177 0 0,2-1-232 0 0,3-1-120 0 0,2 0-88 0 0,1-1-40 0 0,1-2-16 0 0,1 0-16 0 0,3-2-16 0 0,0 0-16 0 0,0 0 0 0 0,1-1-16 0 0,0 0-16 0 0,0-1 16 0 0,0-1-64 0 0,-1 0-8 0 0,0 0-40 0 0,0-2-80 0 0,-1 1-24 0 0,0-1-16 0 0,-3 1 47 0 0,0 0 97 0 0,-1 2 120 0 0,-3 0 88 0 0,-2 3 24 0 0,-1 1-112 0 0,-3 2-264 0 0,-1 2-128 0 0,-2 1-48 0 0,-4 1 96 0 0,-1 3 248 0 0,-1 3 64 0 0,-4 0 32 0 0,0 3 24 0 0,-3 1-8 0 0,1 1 32 0 0,-2 1-8 0 0,1 0 0 0 0,2 0-16 0 0,-1 0 0 0 0,2-1 8 0 0,2-1 8 0 0,2-1 0 967 61,2 0 16-967-61,1-1 32 0 0,2-2 32 0 0,1 0 64 0 0,1-3 112 0 0,1 0 120 0 0,0-1 96 0 0,2-1 25 0 0,1-2-81 0 0,2 1-112 0 0,1-2-112 0 0,2-1-88 0 0,2-1-40 0 0,1-1-40 0 0,2-1-16 0 0,0-2-40 0 0,2 0-32 0 0,0-1-16 0 0,0-1-16 0 0,0 0 0 0 0,0 0 0 0 0,1 0 0 0 0,-1-1-8 0 0,0 0 8 0 0,1 0-16-967-61,-2 0 8 967 61,0 1 32 0 0,-2 0 16 0 0,0 1 32 0 0,-3 2 32 0 0,-2 0 8 0 0,-2 3 8 0 0,-2 0-128 0 0,-2 2-336 0 0,-2 1-88 0 0,0 1 15 0 0,-3 1 121 0 0,-2 1 320 0 0,-1 2 80 0 0,0 1-16 0 0,-3 1-8 0 0,0 1 8 0 0,-1 1-8 0 0,0 0 16 0 0,1-1-16 0 0,0 1-16 0 0,1 0 24 0 0,1-1-8 0 0,1-1 8 0 0,2-1 8 0 0,0 0 8 0 0,1-2 24 0 0,1 0 32 0 0,1-1 88 0 0,0-2 129 0 0,2 0 119 0 0,2 0 40-967-70,1-1-72 967 70,1-1-120 0 0,1-1-136 0 0,1-1-96 0 0,2-1-32 0 0,3 0-72 0 0,1-2-40 0 0,1 1-16 0 0,1-2-48 0 0,0 0-32 0 0,1 0-32 0 0,2-1-80 0 0,-2-1-80 0 0,1 1-81 0 0,-1-1-63 0 0,1 0 32 0 0,-2 1 88 0 0,-1 0 112 0 0,0 0 152 0 0,-3 1 104 0 0,-2 1 80 0 0,-2 1 104 0 0,-3 0-32 0 0,-1 2-112 0 0,-2 1-192 0 0,-2 1-120 0 0,0 1-8 0 0,-3 0 88 0 0,-3 3 152 0 0,-1 1 80 0 0,-1 1 24 0 0,-2 1 56 0 0,-2 1 40 0 0,0 1 56 0 0,1 0 24 0 0,0-1-48 0 0,2 0-40 0 0,0 0-56 0 0,2 0-32 0 0,2-2 24 0 0,1 0 16 0 0,3-1 56 0 0,0-1 56 0 0,2-1 112 0 0,0-1 192 0 0,0 0 152 0 0,1-1 57 0 0,0 0-73 0 0,3 0-208 0 0,2-1-192 0 0,1 0-144 0 0,2-2-40 0 0,2 0-56 0 0,3 0-24 0 0,0-1-48 0 0,2-1 0 0 0,0 0 8 0 0,1-1 8 0 0,1 0 24 0 0,0 0 0 0 0,0-1 16 967 70,0 1 8-967-70,0-1 32 0 0,-1 0-8 0 0,0 0-16 0 0,-1 0 16 0 0,-1 0 0 0 0,-1 2 16 0 0,-3 0 8 0 0,-2 1 0 0 0,-2 1-56 0 0,-4 1-144 0 0,-1 1-144 0 0,-2 1-33 0 0,-1 1 57 0 0,-2 1 160 0 0,-3 2 152 0 0,-2 1 32 0 0,-1 1-8 0 0,-1 1-24 0 0,0 0 16 0 0,-1 1-8 0 0,1-1 0 0 0,0 0 8 0 0,2-2-16 0 0,2 0 16 0 0,3-1 56 0 0,0-2 152 967 61,2 0 241-967-61,1-2 79 0 0,0 1-48 0 0,1-2-152 0 0,1-1-224 0 0,2-1-104 0 0,1-2 16 0 0,1 0-48 0 0,1-2-88 0 0,1-1-88 0 0,1 0-160 0 0,0-1-200 0 0,-1 0-289 0 0,0-1-399 0 0,0 0-616 0 0,-1-1-1097 0 0,-1-1-1064-238 986,0 0-576 238-986,-1 1 3249-246 984,-1 3 1344 246-984</inkml:trace>
  <inkml:trace contextRef="#ctx0" brushRef="#br0" timeOffset="16877.87">4532 123 0 262754 45770,'0'0'0'0'0,"0"0"0"0"0,0 0 0 0 0,0 0 0 0 0,0 0 440 0 0,0 0 368 0 0,0 0-256 0 0,0 0-224 246-984,0 0-184-246 984,0 0-288 238-986,0 0-232-238 986,0 0-152 0 0,0 0-16 0 0,0 0 152 0 0,-6-8 128 0 0,-3-3 240 0 0,-1 1 24 0 0,1 3 0 0 0,1 1 0 0 0,0 4 64 0 0,1 1 72 0 0,0 2 8 0 0,2 1 40 0 0,0 0 72 0 0,0 0 48 0 0,1 0 72 0 0,0 1 80 0 0,-2-1 33 0 0,1 0 39 0 0,0 1-40 0 0,-1 0-104 0 0,-1 0-48 0 0,0 1-96 0 0,-1-1-24 0 0,0 0 32 0 0,0 1-24 0 0,-1-1 16 0 0,0 1-48 0 0,1 0-40 0 0,0-1-16 0 0,0 1-32 0 0,1-1 0 0 0,1 0-16 0 0,-1 0-32 0 0,1-1-16 0 0,1 0-64 0 0,1 0-88 0 0,1-1-184 0 0,1 1-384 0 0,1-2-560 0 0,0 1-561 0 0,1-1-199 0 0,0 0 1968 0 0,1 0 32 0 0,0 0 0-967-61,0 0 0 967 61</inkml:trace>
  <inkml:trace contextRef="#ctx0" brushRef="#br0" timeOffset="17192.36">4302 148 0 262271 43739,'0'0'0'0'0,"0"0"0"0"0,0 0 1592 0 0,0 0 745 0 0,0 0-105 0 0,0 0-127 0 0,0 0-97 0 0,0 0-295 0 0,0 0-297 0 0,0 0-232 0 0,0 0-232 0 0,0 0-136 0 0,0 0-119 0 0,0 0-137 0 0,-1-2-56 0 0,1 0-128 0 0,-1 0-120 0 0,0 0-96 0 0,1 1-152 0 0,0 1-144 0 0,-1-1-160 0 0,1 1 16 0 0,-2 1 32 0 0,0 0 112 0 0,-3 1 136 0 0,-1 0-16 0 0,-2 2 8 0 0,-3 0 0 0 0,1 0-16 0 0,-1 2 40 0 0,-1 0-40 0 0,1 0 24 0 0,0 0-8-967-70,1 1-16 967 70,0-1 24 0 0,2 0-8 0 0,2-1 16 0 0,1 0-16 0 0,2-1 8 0 0,1-1 16 0 0,1 0 8 0 0,1-1 112 0 0,1 0 80 0 0,1-1 72 0 0,3-1 0 0 0,2 1-88-304 976,2-2-72 304-976,2 0-72-314 975,1-1 8 314-975,1 0 0 0 0,1-2-8 0 0,-1-1 16 0 0,0 0-48 0 0,-1 0 24 0 0,-1-1 8 0 0,-2 0-8 0 0,0 1 56 0 0,-1-1-24 0 0,-1 0 24 0 0,-2 0 0 0 0,-1 1 0 0 0,-1 0-24 0 0,-1 0-8 0 0,0 0-24 0 0,-1 2-80 314-975,-1 0-96-314 975,-1 1-152 304-976,-1 0-64-304 976,-2 1 56 0 0,-2 1 32 0 0,-2 1 136 0 0,-2 1 24 0 0,-2 1-24 0 0,-1 2 48 0 0,-1 1-24 0 0,0 1 24 0 0,-1 1 16-304 976,1 1-16 304-976,0 0 48-314 975,1 2-16 314-975,1-1 8 0 0,3 0 0 0 0,-1 0 0 0 0,2-1 32 0 0,2 0-24 0 0,1-1 32 0 0,2-2-24-1034-90,1-1 8 1034 90,2 0 48 0 0,0-2-8 0 0,0-1 72 0 0,0 0 96 0 0,1-1 104 0 0,1-1 48 0 0,1 0-40 0 0,2 0-48 0 0,2-1-112 0 0,0-1 0 0 0,1-1-24 0 0,1 0-64 0 0,0-2 8 0 0,1 0-56 0 0,0-1 32 0 0,0 0 8 0 0,1 0-40 0 0,-1-1 64 0 0,0 0-64 0 0,-1 0 16 0 0,-1 0-8 0 0,1 0-32 0 0,-2-1 32 0 0,-1 2-24 0 0,0-1 24 0 0,-1 1-8 0 0,-1 0 0 0 0,0 2-16 0 0,-2 0-56 0 0,0 2-72 0 0,-1 1-224 0 0,-1 0-104 0 0,0 2 16 0 0,-3 0 16 0 0,0 2 256 0 0,-2 1 96 0 0,-1 2 32 0 0,-2 1 64 0 0,-1 2-72 0 0,-3 1 32 0 0,1 1-24 0 0,-1 1-8 0 0,0 0 24 0 0,0 0-8 0 0,1 0 24 0 0,2 0-16 0 0,0 0 24 0 0,2-1 16 0 0,2-1-16 0 0,2 0 32 0 0,1-1-32 0 0,1-1 16 0 0,1-1 64 0 0,3-2 72 0 0,0-1 128 0 0,3-1 8 0 0,3-1-8 0 0,1-1-72 0 0,3 0-96 0 0,2-1-40 0 0,2-2-24 0 0,3 0-8 0 0,0 0-24 0 0,1-2-16 0 0,0-1-32 0 0,0 0-32 0 0,0-2 24 0 0,-1 0-8 0 0,-1 0 8 0 0,0-1 0 0 0,-1 1-8 0 0,-1-1 8 0 0,-1 1 0 0 0,-2 0 8 1034 90,-2 0 24-1034-90,-1 1 32 0 0,-2 0 40 0 0,-3 2-32 0 0,-2 1-152 0 0,-2 0-168 0 0,-3 2-112 0 0,-3 1 8 0 0,-3 1 112 0 0,-3 1 136 0 0,-2 2 72 0 0,-4 3 24 0 0,-3 1 40 0 0,-1 3 0 0 0,-2 1 24 0 0,-2 1-48 0 0,-1 2 8 0 0,-2 0 8 0 0,0 2-8 0 0,1 0 48 0 0,0 1-8 0 0,2 0-32 0 0,3-1 16 0 0,3 0-16 0 0,2-3 16 0 0,5 0 16 0 0,2-1 0 0 0,3-2 0 0 0,3-2 0 0 0,2-1 24 0 0,1-1 40 0 0,1-2 48-1034-90,1-1 64 1034 90,3-2 0 0 0,2 0 16 0 0,1-2-64 0 0,3-2-64 0 0,2-1-24 0 0,2-1-64 0 0,2-2-8 0 0,1-1-8 0 0,1-1-24 0 0,2 0-16 1034 90,0-1 0-1034-90,1-1-16 0 0,1 1-40 0 0,0-2 0 0 0,0 1-16 0 0,0 0 32 0 0,-2 0 72 0 0,-1 1 8 0 0,-2-1 40 0 0,-1 2 16 0 0,-4 0 24 0 0,-3 2 80 0 0,-4 2 8 0 0,-2 0-32 0 0,-2 2-160 0 0,-2 1-232 0 0,0 1-88 0 0,-2 1 0 0 0,-2 2 144 0 0,-3 1 144 0 0,-2 1 32 0 0,-2 2 16 0 0,0 2-32 0 0,-2 0 8 0 0,-1 1 32 0 0,-1 2 8 0 0,-1 0 24 0 0,0 1 8 0 0,-1 1-16 0 0,1-1 8 0 0,0 0 8 0 0,2 0 24 0 0,0-1 16 0 0,1 0-8 0 0,1-1-16 0 0,1 1 0 0 0,2-2-8 0 0,1 1-8 0 0,2-2 0 0 0,2 0 8 0 0,0-2 0 0 0,2 0 40 0 0,1-1 64 0 0,1-2 152 0 0,1-1 160 0 0,1-1 64 0 0,2-1-32 0 0,3-1-152 0 0,3-2-160 0 0,3-1-88 0 0,4-2-24 0 0,3-1 0 0 0,1-2-32 0 0,2-1-48 0 0,2-1-32 0 0,2 0-24 0 0,-1-1 0 0 0,0-1 24 0 0,-1 0 16 0 0,-1-1-8 0 0,-2 0-8 0 0,-1 0-16 0 0,-1 0 8 0 0,-3 1 24 0 0,-2 1 16 0 0,-4 1 24 0 0,-3 1-40 0 0,-3 3-176 0 0,-3 1-216 0 0,-2 2-88 0 0,-2 2 40 0 0,-4 3 144 0 0,-3 2 200 0 0,-4 3 88 0 0,-3 3 8 0 0,-2 2 32 0 0,-2 2 32 0 0,-2 2 0 0 0,-1 1 0 0 0,-2 2 0 0 0,0 0-24 0 0,0 2 16 0 0,0 1 0 0 0,2 0-8 0 0,1-1 16 0 0,4 0-32 0 0,2-3 8 0 0,2-1 8 0 0,3-3 8 0 0,2-2 24 0 0,4-2 8 0 0,1-3 8 0 0,2-1 48 0 0,1-3 80 0 0,1-1 216 0 0,1-1 192 0 0,1-1 56 0 0,1 0-64 0 0,3-3-216 0 0,1 0-192 0 0,2-3-88 0 0,2-1-40 0 0,2-1 0 0 0,1-2-40 0 0,3 0 16 0 0,1-2-40 0 0,1-1-24 0 0,3 0-56 0 0,1-2-80 0 0,1 0-32 0 0,-1 0-32 0 0,1 0 32 0 0,-1 0 48 0 0,-2 2 56 0 0,1 0 64 0 0,-3 2 0 0 0,-2 1 16 0 0,-1 1 8 0 0,-3 1 8 0 0,-3 2 0 0 0,-2 2-128 0 0,-3 2-320 0 0,-3 0-24 0 0,-3 3-24 0 0,-2 1 144 0 0,-3 2 304 0 0,-3 1 48 0 0,-2 3 32 0 0,-2 1-24 0 0,-3 1 24 0 0,-1 1-8 0 0,-1 2 0 0 0,-1-1-16 0 0,0 2 24 0 0,1 1-8 0 0,0-1-16 0 0,0 0 24 0 0,2-1-32 0 0,1-2 24 0 0,1 0 24 0 0,1-3-16 0 0,3-1 40 0 0,2-1-48 0 0,2-2 8 0 0,1-1 8 0 0,1-1-32 0 0,1-1 32 0 0,0 0-8 0 0,2 0 8 0 0,0-1 32 0 0,1 0 0 0 0,0 0 24 0 0,1 0-16 0 0,2 0-32 0 0,0-1-112 0 0,0 1-472 0 0,1 0-1185 0 0,0 1-2688 0 0,0-1-5841 0 0,-1 0 10266 0 0</inkml:trace>
  <inkml:trace contextRef="#ctx0" brushRef="#br0" timeOffset="19363.64">4736 551 0 258534 48427,'0'0'0'0'0,"0"0"0"0"0,0 0 0 0 0,0 0 0 0 0,0 0 0 0 0,0 0 0 0 0,0 0 0 0 0,0 0 0 0 0,0 0 0 0 0,0 0 1560 0 0,0 0 177 0 0,0 0 63 0 0,0 0 8 0 0,0 0-127 0 0,3-2-249 0 0,0-1-176 0 0,0 1-223 386-964,0 0-225-386 964,-2 0-168 373-965,0 1-192-373 965,0 1-160 0 0,-1 0-104 0 0,0 0-96 0 0,0 0-48 0 0,0 0 8 0 0,0 0-32 0 0,0 0 32 0 0,0 0 0 0 0,0 0-8 0 0,0 0 24 0 0,0 0-40 0 0,0 0 8 0 0,0 0 24 0 0,-2 0-16 0 0,1 0 128 0 0,-1 0 96 0 0,1 0 112 0 0,0 0 113 0 0,1 0 79 0 0,-1 0 80 0 0,1 0-32 0 0,0 0-128 0 0,0 0-104 0 0,0 0-152 0 0,0-1-72 0 0,0 0 0 0 0,2-1 0 0 0,-1 1-16 0 0,1-1-8 0 0,-1 0 0 0 0,0 1-48 0 0,0-1-48 0 0,0 1-32 0 0,0 0-40 0 0,0 0-8 0 0,0 0-8 0 0,0 1-24 0 0,0-1-24 0 0,0 1-16 0 0,-1 0 8 0 0,0 0 24 0 0,1 0 16 0 0,-1 0 40 0 0,1 0 0 0 0,0 1 16 0 0,-1-1 0 0 0,0 0-32 0 0,0 0-8 0 0,0 0-40 0 0,0 1 24 0 0,0 0 24 0 0,0 0 24 0 0,-2 1 88 0 0,-1 1-16 0 0,-2 0 32 0 0,-1 2 8 0 0,-2 0-56 0 0,-2 2 8 0 0,-3 2-32 0 0,-1 0 8-1068-106,-4 2 8 2136 212,-1 2 0-1068-106,-2 1 8 0 0,0 1-32 0 0,-3 1 16 0 0,1 1 0 0 0,-1 1 0 0 0,0-1 16 0 0,-1 1-16 0 0,1-1 16 0 0,1 0-32 0 0,1-1-8 0 0,2-1 16 0 0,0-1-32 0 0,3-1 16 0 0,1-1-8 0 0,2-1-24 0 0,2-1 0 0 0,1-1 0 0 0,2-2 24 0 0,2-1-8 0 0,1-2 0 0 0,3-1 48 0 0,1-1 8 0 0,1-1 72 0 0,0-1 56 0 0,2 0 0 0 0,-1 0-64-1068-106,0-1-104 1068 106,1 0-72 0 0,0-1-16 0 0,1-1 40 0 0,0 0 56-407 958,0-2 16 407-958,1 0-8-422 957,0 1-8 422-957,1-1 0 0 0,0 1-16 0 0,-1 0-16 0 0,0 0-32 0 0,0 1-88 0 0,-1-1-56 0 0,1 1-40 0 0,1 0 0 0 0,1-1 32 0 0,1 1 32 0 0,1 0 24 0 0,1 0-32 0 0,2-1-40 1138 120,1 0-32-1138-120,2-1-48 0 0,0 0-8 0 0,1-1-32 0 0,2 0-48 0 0,0-1 0 0 0,1-1 7 0 0,1 0 25 0 0,0-1 48 0 0,1-1 64 0 0,0 0 32 386-964,1-1 72-386 964,-2 0 48 373-965,1 0 32-373 965,0 0 56 0 0,-2 0 32 0 0,-2 1 8 0 0,-1 1 48 0 0,-1 1 8 0 0,-3 1 8-1068-106,-1 2 8 1068 106,-3 0-40 0 0,-2 2-40 0 0,-1 2-40 0 0,-1 0-104 0 0,-2 0-152 0 0,0 1-224 0 0,0 1 32 0 0,0-1 64 0 0,-1 1 160 0 0,0 0 224 0 0,-1 2 8 0 0,1-1 8 0 0,-1 1 0 0 0,1 0 0 0 0,0-1 8 0 0,0 0 0 0 0,0 1 16 0 0,1-2-8 0 0,-1 1 16 0 0,0 0 8 0 0,0-1 48 0 0,0 0 48 0 0,-1 1 16 0 0,-2-1-8 0 0,-1 2-64 0 0,0-1-24 0 0,-2 1-40 0 0,-2 1-16 0 0,0 0 16 0 0,-3 1-16 0 0,-1 0 0 0 0,-2 2-16 0 0,-1 0-16 0 0,-1 1 24 0 0,0 1 0 0 0,-2 0 24 0 0,0 1 0 0 0,-1 0-16 0 0,1 1 16 0 0,0-1-24 0 0,1 0 16 0 0,1-1-8 1068 106,2 0-16-1068-106,1-2 16 0 0,3 0 0 0 0,1 0 0 0 0,1-2 0 0 0,2 0 8 0 0,2 0-8 0 0,2-1 8 0 0,1-1 8 0 0,0 0 8 0 0,2-1 40 0 0,-1-1 72 0 0,2 0 144 0 0,-1 0 192 0 0,0-1 152 0 0,0 0 9 0 0,1-1-145 0 0,0 1-184 0 0,0-2-168 0 0,0 0-120 0 0,1 0-8 0 0,1-2-48 0 0,1 1-16 0 0,2-1-8 0 0,1-1-8 0 0,3-1 24 0 0,1 0-16 0 0,3-1 16 0 0,3 0-24 0 0,3-2-56 0 0,2 0-32 0 0,1-2-105 0 0,2 0-103 0 0,2-2-96 0 0,2 0-152 0 0,1-2-88 0 0,0-2-128 0 0,2-1-120 0 0,-1-1-73 0 0,1-1-119 0 0,0-1 88 0 0,-2 1 168 0 0,0 0 264 0 0,-4 1 384 0 0,-1 2 216 0 0,-5 2 280 0 0,-4 3 264 0 0,-2 1 240 0 0,-5 3 256 0 0,-4 2-72 0 0,-2 1-288 0 0,-2 2-367 0 0,-5 1-313 0 0,-1 1-105 0 0,-3 1 49 0 0,-3 0 64 0 0,-1 2 8 0 0,-3 2 32 0 0,0 0-48 0 0,-2 1 32 0 0,1 1 0 0 0,0 0-32 0 0,3 1 40 0 0,2-1-56 0 0,1-1-8 0 0,2-1 32 0 0,2 0-88 0 0,1-1 56 0 0,2 0-32 0 0,1-2 8 0 0,1 1 48 0 0,1-1 8 0 0,0-1 40 0 0,1 1 16 0 0,0-1 64 0 0,0 0 48 0 0,1 0 64 0 0,0 0 113 0 0,0 0 15 0 0,0 0 40 0 0,-1 0-40 0 0,0 0-152 0 0,-1 0-112 0 0,-1 0-200 0 0,-2 0-144 0 0,0 0-48 0 0,1 0 24 0 0,-2 0 128 0 0,0 0 96 0 0,0 0 64 0 0,-3 0 16 0 0,0 1 16 0 0,-1-1 8 0 0,-1 2 0 0 0,0-1 16 0 0,-1 0-8 0 0,1 1-8 0 0,0-1 8 0 0,0 0 16 0 0,1 0 48 0 0,0 0 56 0 0,1-1 88 0 0,1 0 120 0 0,0 0 104 0 0,2 0 120 0 0,1 0 40-1068-106,1 0 48 1068 106,1 0-63 0 0,1-1-25 0 0,-1 0-24 0 0,0-1-72 0 0,0 0 16 0 0,0-1-88 0 0,0 0-88 0 0,1 0-56 0 0,-1-1-96 0 0,1 1-16 0 0,0 0-24 0 0,0-1 0 0 0,0 2 24 0 0,0 0 8 0 0,0 0 48 0 0,0 0 25 0 0,0 0-25 0 0,0 1-16 0 0,0 1-72 0 0,0-1-88 0 0,1 1-64 0 0,0 0-24 0 0,1 0-16 0 0,0 0 8 0 0,3 0 16 0 0,0 0-16 0 0,2 1 32 0 0,0 1 0 0 0,0 0 8 0 0,1 0 16 0 0,1 1-16 0 0,-1 0 16 0 0,1-1 0 0 0,-1 1-8 0 0,0-1 24 0 0,-2-1-16 0 0,0 0 16 0 0,-2 0 0 0 0,0-1-16 0 0,-2 0 32 0 0,-1 1 16 0 0,0-1 72 0 0,-1-1 56 0 0,-1 1 0 0 0,1 0-72 0 0,-1 0-136 0 0,0-1-128 0 0,-2 0-88 0 0,-2-1 0 0 0,-2-1 16 0 0,-3 0 0 0 0,-3 0-16 0 0,-1 0-129 0 0,-2-1-127 0 0,-2-1-184 0 0,1 1-304 0 0,0-1-392 0 0,1 1-473 0 0,1-1-599 0 0,2 1-545 0 0,1-1-424 0 0,3 0-79 0 0,0 0 271 0 0,2 1 3129 0 0,2 1 88 0 0</inkml:trace>
  <inkml:trace contextRef="#ctx0" brushRef="#br0" timeOffset="19993.91">4348 266 0 259293 46498,'0'0'0'0'0,"0"0"0"0"0,0 0 0 0 0,0 0 0 0 0,0 0 0 0 0,0 0 0 0 0,0 0 0 0 0,-18-3 0 0 0,-7-1 488 0 0,-1 0 312 0 0,1 1 40 0 0,4 0 81 0 0,5 1 135-1068-106,5 0 216 1068 106,3 1 144 0 0,3 0 57 0 0,2 0 71 0 0,1 0-72 0 0,1 0-103 0 0,1-1-153 0 0,1 1-288 0 0,-1-1-192 0 0,0 1-200 0 0,1-1-87 0 0,0 0-65 0 0,1-1-24 0 0,-1 1 48 0 0,1 0 0 0 0,0-1 32 0 0,-1 1 0 0 0,0 0-40 0 0,0 0-32 0 0,-1 0-72 0 0,0 1-48 0 0,0-1-88 0 0,0 1-80 0 0,-1 0-48 0 0,0-1-72 0 0,-1 1-24 0 0,-1 0 8 0 0,0 0 72 0 0,0 0 32 0 0,-1-1 32 0 0,1 1 56 0 0,0 0 0 0 0,1 0 72 0 0,0 0 33-1066-116,1 0 31 1066 116,0 0-24 0 0,1 0-8 0 0,0 0-8 0 0,0 0-40 0 0,0 0 0 0 0,0 0-24 0 0,-1-1-24 0 0,0 0-8 0 0,1 0 0 0 0,-1-1-16 0 0,1-1-16 0 0,-1 0-24 0 0,0 0 8 0 0,0 0-24 0 0,0 0 0 0 0,-1 0 16 0 0,2 1-16 0 0,-2-1 24 0 0,1 1-8 0 0,-1-1 16 0 0,0 2-16 0 0,0-1 0 0 0,1 1-8 0 0,-1 0-32 0 0,1 1 0 428-953,0 1-24-428 953,0-1-8 0 0,1 1-24 0 0,-1 0 0 0 0,1 0-48 0 0,0 1-24 0 0,0-1-32 0 0,1 0-72 0 0,-1 0-32 0 0,0 0-24 0 0,0 0 8 0 0,0 0 88 0 0,0 1 56 0 0,0 0 64 0 0,0 1 48 0 0,0 0-16 0 0,0 1 8 0 0,0-1 8 0 0,0 1-24 0 0,0-1-8 0 0,0 0 16-1032-119,0 0 0 1032 119,0-1 8-1032-128,0 1 24 1032 128,0 0-40 0 0,0 0-8 0 0,0 0 16 0 0,0 1-16 0 0,0 1 16 0 0,0 1 16 0 0,0 0-32 0 0,0 3 16 0 0,1 1-8 0 0,2 2-8 0 0,2 2 40 0 0,1 2-16 0 0,2 3 24 0 0,2 2 0 0 0,3 3-48 0 0,1 2 8 0 0,2 2-64 0 0,1 2-72 0 0,0 2-240 1032 128,-1 1-280-1032-128,-1 1-289 1032 119,-1 2-519-1032-119,-2 1-672 0 0,-3-1-977 0 0,-3 1-1368 0 0,-2-3-616 0 0,-2-2 608 0 0,-1-4 4497 0 0,-1-7 0 0 0</inkml:trace>
  <inkml:trace contextRef="#ctx0" brushRef="#br0" timeOffset="21226.51">4320 853 0 257159 46276,'0'0'0'0'0,"0"0"0"0"0,0 0 0 0 0,0 0 0 0 0,0 0 0 0 0,0 0 0 0 0,0 0 0 0 0,0 0 0 0 0,3-18 0 0 0,3-8 0 0 0,0-2 0 0 0,1 2 0 0 0,-1 4 0 0 0,-1 4 0 0 0,-1 4 0 0 0,-1 3 0 1066 116,-1 3 0-1066-116,-1 2 0 0 0,-1 1 0 0 0,0 1 0 0 0,-1 0 0 0 0,0 1 0 0 0,0-1 0 0 0,-1 1 0 0 0,-1 0 0 0 0,0 0 0 0 0,-1-1 0 0 0,-1 1 0 0 0,0 0 0 0 0,0 0 0 0 0,0 1 1088 0 0,0 1 369 0 0,-1 0-121 0 0,1 0-280 0 0,0 1-376 0 0,1 0-288 0 0,1 0-168 0 0,0 1-112 0 0,0 0-40 0 0,0 1 48 0 0,1 2 88 0 0,-1 1 129 0 0,-1 1 87 0 0,1 1 72 0 0,0 0-16 0 0,0 1-24 0 0,2 0-32 0 0,-1 0-48 0 0,0 0 0 0 0,0 1-48 0 0,0 0-32 0 0,0 1 8 0 0,0 0-40 0 0,-1 0-24 0 0,0-1 25 0 0,0 0-41 0 0,0 0 16 0 0,0 0 24 0 0,0-1-48 0 0,1 0-24 0 0,0 0-48 0 0,-1-1-32 0 0,1 0 0-1066-116,-1 0-8 1066 116,1-1-8 0 0,-1-1-24 0 0,0 0 0 0 0,0-1-8 0 0,0-1 0 0 0,2-1 64 0 0,0 0 112 0 0,0-1 216 0 0,1 0 232 0 0,0-1 304 0 0,1 0 169 0 0,2 0-65 0 0,0-1-160 0 0,2-1-328 0 0,1 0-248 0 0,1-2-120 0 0,1 0-48-442 950,0-1-7 442-950,0 0-41-457 949,0-2 16 457-949,1 1-8 0 0,-2-1-16 0 0,0 0-8 0 0,-1-1-48 0 0,1 1-8 457-949,0-1-32-457 949,-1-1-8 442-950,0 1 8-442 950,-1 0-16 0 0,0 1 16 0 0,-1 0-24 0 0,0 1 0 0 0,-2 1-16 0 0,0 1-64 0 0,0 1-8 0 0,-1 1-152 0 0,0 1-96 0 0,-1 1-8 0 0,1 0-41 0 0,-1 1 121 1066 116,1 1 56-1066-116,1 0 48 0 0,-1 1 64 0 0,0 1-24 0 0,0 1 32 0 0,-1 1-16 0 0,1-1 8 0 0,-1 1 16 0 0,0 0 0 0 0,-1 0 16 0 0,0 0-8 0 0,-1 0 0 0 0,-2 1 8 0 0,-2 0-24 0 0,0 1 40 0 0,-2 0 0 0 0,-1 1 8 0 0,-2 0 16 0 0,0 1 16 0 0,-1 0-8-407 958,0 0 0 407-958,-1 0 24-422 957,2-1-56 422-957,0 0 48 0 0,1-1-16 0 0,2-2-32 0 0,1 0 56 0 0,2-2-72 0 0,2-1 32-1136-132,1-1 64 1136 132,1-1 8 0 0,1 0 224 0 0,1-1 64 0 0,1-1 8 0 0,1-1 0 0 0,3-1-112 0 0,0-2-23 0 0,0-1 23 0 0,2-1 24 0 0,-2-1-40 0 0,1 0-16 0 0,-1-2 8 0 0,0 1-64 0 0,-2-1 48 0 0,-1-1-32 0 0,0 1-64 0 0,-2-2 8 0 0,0 1-80 0 0,0-2-8 0 0,-1 0 0 0 0,0 0-32 0 0,-1-1 24 0 0,0-1-40 0 0,-1 1 16 0 0,0 0-24 0 0,-3 1-8 0 0,0 0 8 0 0,-2 1-16 0 0,1 1 32 0 0,-1 1-8 0 0,1 2 0 0 0,-1 2 24 0 0,2 1-16 0 0,0 1 40 0 0,1 1-8 0 0,2 1 16 0 0,1 1 8 0 0,0 0-16 0 0,0 0 8 457-949,0 1 8-457 949,1-1-8 442-950,0 1 16-442 950,0 0-8 0 0,0 0 0 0 0,1 0-16 0 0,-1 0 8 0 0,0 0-16 0 0,0 0-16 0 0,0 0 32 0 0,0 0-56 0 0,0 0-8 0 0,0 0-16 0 0,0 0-80 0 0,0 0-8 0 0,-1 0-8 0 0,0 0 24 0 0,-1 2 56 0 0,-2 0 16 0 0,-1 1 8 0 0,-1 1-8 0 0,0 1 0 0 0,1 2 0 0 0,0 1 8 0 0,-1 1 24 0 0,0 1 8 0 0,1 0 8 0 0,0 1-8 0 0,2 0 8 0 0,0 1-8 0 0,2 0 8 0 0,0 0 8 0 0,1 0 0 0 0,0 1-8 0 0,0-1 8 0 0,1 1-8 0 0,-1-1 0 0 0,0 1 8 0 0,1-2 0 0 0,0 1-8 0 0,2-1 0 0 0,0 0 8 0 0,1-2-8 0 0,1 0 8 0 0,-1-2-8 0 0,0 0 8-1064-127,-1-2 0 1064 127,-1-1 0-1573 797,0 0 8 1573-797,0-2-16-526 930,-1 0 0 526-930,-1-1-8 0 0,1 1-24 0 0,-1-1 16 0 0,0-1-24 0 0,0 0 8 0 0,0 1 24 0 0,-1 0 8 0 0,0 0 24 0 0,0 0-8 0 0,-1 1 8 0 0,-2 0-32 0 0,-1 1-16 0 0,-1 0 24 0 0,0 0-40 0 0,1 1 40 0 0,0 0-32 0 0,1 0-8 0 0,0 0 16 0 0,1 0-24 0 0,1-1 48 0 0,1 0-16 0 0,0-1 16 0 0,2 1 40 0 0,0-2 24 0 0,2 1 56 0 0,0-2-8 0 0,1 1 8 0 0,2-1 0 0 0,0 0-48 0 0,1 0 40 0 0,1-1-24 0 0,0-1-8 0 0,0-1 0 0 0,0 0-32 0 0,-2-1 8 0 0,0 0 16 0 0,0 0 0 0 0,0 0 32 0 0,-1-1-24 0 0,-1-1 8 0 0,0 0-40 0 0,0-1-24 0 0,-2 0-16 0 0,0 0-32 0 0,0-1 8 0 0,-1 0-24 0 0,-1 0-32 0 0,1 1-32 0 0,-1-1-80 0 0,1 1-112 0 0,0-1-256 0 0,1 0-320 0 0,2 0-417 0 0,1 0-503 0 0,1 0-601 0 0,3 0-815 0 0,1-1-913 0 0,3 0-632 0 0,0-1 800 0 0,1 1 3953 1131 155,-3 2 0-1131-155</inkml:trace>
  <inkml:trace contextRef="#ctx0" brushRef="#br0" timeOffset="22382.8">4359 273 0 258534 48427,'0'0'0'0'0,"0"0"0"0"0,0 0 0 0 0,0 0 1640 0 0,0 0-119 0 0,0 0-153 0 0,0 0 96 0 0,0 0-23 0 0,0 0-41 0 0,0 0 8 0 0,0 0-144 0 0,0 0-71 0 0,0 0-145 0 0,0 0-112 0 0,-9-12-96 0 0,-3-5-88 0 0,0 0 9 0 0,2 3-41 0 0,2 4-48 0 0,4 3-56 0 0,0 2-96 0 0,2 3-80 0 0,1 1-112 0 0,1 1-80 386-964,0 0-120-386 964,1 0-88 373-965,-1 0-96-373 965,0 0-120 0 0,0 1 0 0 0,0 0 8 0 0,1 1 72 0 0,1 2 88 0 0,2 1 40 0 0,2 2 24 0 0,3 2 40 0 0,2 2 40 0 0,5 1 16 0 0,4 2 16 0 0,4 1-8 0 0,3 1-8 0 0,4 0-39 0 0,1 1-49 0 0,2 0 8 0 0,3-1 0 0 0,0-1-24 0 0,-1 0 40 0 0,-1-1-40 0 0,-1-1-16 0 0,-3-2 8 0 0,-3 0-24 0 0,-3-2 8 0 0,-4 0-24 0 0,-2-2 0 0 0,-4-1-32 0 0,-3 0-8 0 0,-3-1-8 0 0,-2-1-32 0 0,-2 1 8 0 0,-3-2 8 0 0,-1 1 8 0 0,-1-1 56 0 0,-2 0 0 0 0,-1 0 48 0 0,-1 0 0 0 0,-3-1 0 0 0,-1 1-16 0 0,-2-2-8 0 0,0 1 8 0 0,-2-2-40 0 0,0 1 16 0 0,1-2-8 0 0,-1 0-56 0 0,0-1-8 0 0,0-2-96 0 0,1 0-49 0 0,-1-2-47 0 0,0 0-64 0 0,-2-2 24 0 0,1 0-32 0 0,1-1-40 0 0,0-1-24 0 0,-1 0-128 0 0,0 0-48 0 0,0 0-16 0 0,1-1 64 0 0,0 1 96 0 0,1 0 95 0 0,0 1 121 0 0,0 0 32 0 0,0 0 88 0 0,1 1 24 0 0,-1 0 0 0 0,1 0 8 1068 95,-2 2-8-1068-95,1-1 24 0 0,0 1 0 0 0,-1 1-16 0 0,2 0 16 0 0,-1 1-24 0 0,0 0 40 0 0,1 1 0 0 0,0 0 32 0 0,0 1 16 0 0,0 0-24 0 0,2 1 40 0 0,0 0-8 0 0,1 1-8 0 0,2-1 0 0 0,1 1-40 0 0,2 0-56 0 0,0 1-72 0 0,1-1 72 0 0,1 0 176 0 0,1 1 296 0 0,2 0 336 0 0,1 2 129 0 0,5 2 15 0 0,2 0-176 0 0,4 3-232 0 0,4 0-184 0 0,3 2-160 0 0,4 1-48 0 0,1 1-48 0 0,1 1-8 0 0,1 1 16 0 0,0 1-32 0 0,-1 1 8 0 0,-1 1 16 0 0,-1-1-8 0 0,-2 0 8 0 0,-1 0-16 0 0,-1-1 32 0 0,-1 0-24 0 0,-1-3 16 0 0,-1 0 8 0 0,-1-2-40 0 0,0-1-16 0 0,-1-2-96 0 0,-1 0-88 0 0,0-2-168 0 0,0-1-280 0 0,-1 0-408 0 0,-1-2-665 0 0,1 0-1367 0 0,-1-1-2129 0 0,-1-1-2409 0 0,-2 0 7618 0 0</inkml:trace>
  <inkml:trace contextRef="#ctx0" brushRef="#br0" timeOffset="24512.38">406 864 0 253996 47876,'0'0'24'0'0,"0"0"2465"0"0,0 0-465 0 0,0 0-312 0 0,0 0-407 0 0,0 0-161 0 0,0 0-120 0 0,0 0-80 0 0,0 0-64 0 0,0 0-103 0 0,0 0-73-1127-167,0 0-40 1127 167,0 0-24 0 0,0 0-16 0 0,10-7 40 0 0,4-4 0 0 0,2 1-31 0 0,0 0-17 0 0,2 2-40 0 0,-1 2-32 0 0,3 1-8 0 0,2 0-16 0 0,3 1 8 0 0,7 0-40 0 0,6 0-55 0 0,6 0-65 0 0,6 0-80 0 0,8 1-56 0 0,6 1-40 0 0,4 0-64 0 0,5 0-32 0 0,2 1-24 0 0,1 0-24 0 0,-1 2-24 0 0,-2-1-24 0 0,-3 2-16 0 0,-3-1-32 0 0,-6 1-48 1127 167,-3 0-40-1127-167,-5 0-88 0 0,-4 0-112 0 0,-3-1-112 0 0,-4 0-105 0 0,-3 0-71 0 0,-4-1-56 0 0,-3 0-8 0 0,-2-1-40 526-930,-3 0-40-526 930,-3-1-16 509-934,-4 0-9-509 934,-2-1 65 0 0,-4-1 72 0 0,-3 0-8 0 0,-4 1-288 1064 137,-2-1-593-1064-137,-2 0-719 1064 127,-2 0-673-1064-127,-2 1-271 0 0,-1 0 479 0 0,0 1 2729 0 0,-2 0 0 0 0,1 1 0 0 0</inkml:trace>
  <inkml:trace contextRef="#ctx0" brushRef="#br0" timeOffset="25068.17">654 860 0 257159 46276,'0'0'0'0'0,"0"0"0"0"0,0 0 0 0 0,0 0 0 0 0,0 0 0 0 0,0 0 24 0 0,0 0 1120 0 0,0 0-136 0 0,0 0-87 0 0,0 0-121 0 0,0 0-192 0 0,0 0-136-1064-127,0 0-120 1064 127,0 0-104-1064-137,11-14 24 1064 137,7-6 112 0 0,2 0 192 0 0,1 2 193 0 0,1 4 183 0 0,0 3 168 0 0,1 2 144 0 0,1 2 105 0 0,1 1-9 0 0,3 1-64 0 0,2-1-192 0 0,4 1-183 0 0,3-1-145 0 0,2-1-152 0 0,4 0-56 0 0,3 1-64 0 0,1-1-96 0 0,3 1-16 0 0,-1-1-120 0 0,1 1-64 0 0,-1 0-40 0 0,1 1-64 0 0,-2-1-15 0 0,-2 1-17 0 0,-1 0-8 0 0,-3 1-40 0 0,-3 1 8 0 0,-3 0-8 0 0,-2 1-16 0 0,-5 0 32 0 0,-3 2-48 0 0,-2-1-8 0 0,-4 1 0 0 0,-3 0-56 0 0,-3 0-8 0 0,-2 0-81 0 0,-4 1-103 0 0,-3-1-152 492-936,-2 0-120-492 936,-1 1-32 0 0,-1 0 56 0 0,-2 0 168 0 0,1 1 72 0 0,-1-1 8 0 0,0 1-144 0 0,0-1-344 1032 128,-1 1-217-1032-128,-1 0-247 1032 119,-2 0-216-1032-119,-2 0-89 0 0,-1 0-207 0 0,-2 1-128 0 0,-2 0-185 0 0,-2 0-231 0 0,-1 0-9 0 0,-1 1 945-1032-119,-3-1 1336 1032 119,2 1 0-1032-128,4-2 0 1032 128</inkml:trace>
  <inkml:trace contextRef="#ctx0" brushRef="#br0" timeOffset="25069.17">721 818 0 255523 45076,'0'0'0'0'0,"0"0"0"0"0,0 0 1896-492 936,0 0 737 492-936,0 0-241 0 0,0 0-455 0 0,0 0-361 0 0,0 0-312 0 0,0 0-103 0 0,0 0 87 0 0,0 0 128 0 0,0 0-79 0 0,0 0-401 0 0,0 0-304 0 0,9-3-184 0 0,10-2-112 0 0,11-2-104 0 0,8-1-64 0 0,6 0-24 0 0,5 0-48 0 0,4 0 8 0 0,1-1-24 0 0,1 1-16 0 0,1-1 16 0 0,1 0 8 0 0,-1 1 40 0 0,-1-1 56 0 0,-1 1 24 0 0,-2 0 24 0 0,-1 1-40 0 0,-3 1-24 0 0,-2 1-32 0 0,-4 1-40 492-936,-4 0-8-492 936,-4 2-40 0 0,-4 1 8 0 0,-4 0-24 0 0,-5 1-16 0 0,-4 1 0 0 0,-5 0-64 0 0,-4 0-32 0 0,-3 1-96 0 0,-2 0-32 0 0,-2 1 8 0 0,-2 0-32 0 0,-1 1-48 0 0,-1-1-200 0 0,-1 1-272 0 0,-3-1-224 0 0,-2 1-161 0 0,-3-1 33 0 0,-1 0 136 0 0,-2 0 224 0 0,-2 0 248 0 0,0-1 200 0 0,-2 1 103 0 0,0-1-31 0 0,-1 0-232 0 0,0 0-496 0 0,0 1-664 0 0,0 0-737 0 0,-3 0-399 0 0,-1 1 71 0 0,-3 0 2377 0 0,1 1 344 0 0,1 0 0 0 0,6-1 0 0 0</inkml:trace>
  <inkml:trace contextRef="#ctx0" brushRef="#br0" timeOffset="25099.34">431 917 0 255031 46012,'0'0'0'0'0,"0"0"0"0"0,0 0 0 0 0,0 0 0-1062-147,0 0 0 1062 147,-17 1 2489 0 0,-6 1 559 0 0,1 0-751 0 0,4-1-985 0 0,6 0-680 0 0,5-1-392 0 0,6-1-40 0 0,6-2 128 0 0,5 0 176 0 0,5-1 72 0 0,5-2 17 0 0,5 1-57 0 0,5-2-56 0 0,3 1-56 0 0,4-1-32 0 0,2-1 48 0 0,2 1 96 0 0,2 0 144 0 0,0 0 105 0 0,1-1 55 0 0,2 2-24 0 0,1-1-72 0 0,1 1-72 0 0,2 0-96 0 0,1 0-112 0 0,2 1-112 0 0,1 1-111 0 0,-1 0-81 0 0,-1 1-40 0 0,-2 1-40 0 0,-5 0-24 0 0,-4 1-24 0 0,-4 1-24 0 0,-3 0 8 0 0,-5 0 0 0 0,-4 0 0 0 0,-3 0 16 0 0,-3 0-16 0 0,-3 0-24 0 0,-2 1-8 0 0,-1-2-8 0 0,-1 1-48 0 0,-3-1-16 0 0,-2 1 0 0 0,-2-1-64 0 0,-2 0 0 0 0,-2 0-65 0 0,0 0-143 0 0,-1 0-240 0 0,-1 0-384 0 0,-2 0-272 0 0,-1 0-105 0 0,-2 0-15 0 0,-2 0 32 1062 147,-2 1-168-1062-147,-2 0-409 0 0,-3 0-463 0 0,-2 2-513 0 0,-3 0-192 0 0,-1 1 1241 0 0,-2 1 1848 0 0,2 0 0 0 0,3-1 0 0 0</inkml:trace>
  <inkml:trace contextRef="#ctx0" brushRef="#br0" timeOffset="25100.34">417 913 3657 252869 47709,'0'0'1368'0'0,"0"0"-328"0"0,0 0 465 0 0,0 0 487 0 0,0 0 104 0 0,0 0-351 0 0,19-2-417 0 0,11-1-328 0 0,8-1-263 0 0,4 0-217 0 0,4 0-104 0 0,2-1-104 0 0,3 0-40 0 0,2-1-8 0 0,1 0-48 0 0,1-1 8 0 0,2 1-32 0 0,1-1-16 0 0,2 0 16 0 0,-1-1-40 0 0,-2 0 24 0 0,0 0-32 0 0,-3 0-16 0 0,-1 0-32 0 0,-3 0-24 0 0,-3 1-24 0 0,-4 0 0 0 0,-4 0-8 0 0,-4 2-8 0 0,-6 0-24 0 0,-5 1 0 0 0,-5 1-56 559-920,-5 1-104-559 920,-5 1-256 541-924,-4 0-304-541 924,-3 1-80 0 0,-3 0-304 0 0,-2 1-721 0 0,-5 1-1559 0 0,-2 1-1778 0 0,-1 0-1495 0 0,2-1 6649 0 0</inkml:trace>
  <inkml:trace contextRef="#ctx0" brushRef="#br0" timeOffset="26719.64">438 980 0 253996 47876,'0'0'0'-1127'-167,"0"0"0"1127"167,0 0 1312 0 0,0 0 257 0 0,0 0 135 0 0,-17 2-144 0 0,-7 1-207 0 0,0 0-441 0 0,4-1-472 0 0,5 0-312 0 0,5 0-224 0 0,5-1-88 0 0,3-1-32 0 0,1 1 232 0 0,2-1 320 0 0,1 0 424 0 0,1 1 496 0 0,0 0 249 0 0,3 0 55 0 0,3 0-264 0 0,2 0-328-1125-179,3-1-303 1125 179,4 1-249 0 0,4-1-32 0 0,3-1-56 0 0,4-1-16 0 0,2-1-40 0 0,4-1 0 0 0,3 0 0 0 0,1-2-48 0 0,4 0 16 0 0,2 0-48 0 0,1-1-48 0 0,3 1 8 0 0,-1-1-88 0 0,1 1 8 0 0,-3 0-32 0 0,-1 0-40 0 0,-4 1 48 0 0,-4 1-40 1125 179,-4 0 16-1125-179,-5 1-16 0 0,-4 1-16 0 0,-4 1 8 0 0,-3 0-24 0 0,-4 1 16 0 0,-3 0-40 0 0,-3 0-56 0 0,-3 1-48 0 0,-2-1-96 0 0,-1 0 0 0 0,-1 1 0 0 0,0 0 64 0 0,-1 2 72 0 0,-1 0-40 0 0,-1 0-64 0 0,-4 1-128 0 0,-1 1-88 0 0,-3-1-56 0 0,-1 1 0 0 0,-3 0 31 0 0,0-1-31 0 0,-3 1-40 0 0,0-1-48 0 0,-1 0-72 0 0,0 0 16 0 0,0 0 48 0 0,0 0 24 0 0,0 0 104 0 0,0-1 23 0 0,-1 1-47 0 0,-1-1-136 0 0,0 0-200 0 0,0 1-248 0 0,-2 0-232 0 0,-1-1-161 0 0,-1 1-127 0 0,1 0 56 0 0,-1-1 167 0 0,-1 1 265 0 0,0-1 944 0 0,1 0 152 0 0,2 0 0 0 0,-1 0 0 0 0,3-1 0 0 0,1-1 0 0 0,2 0 0 0 0,2-1 232 0 0,3 1 1552 0 0,4-2 385 0 0,2 0 7 0 0,3-1-503 0 0,2 0-441 0 0,2-1-336 0 0,2 0-88 0 0,3-1-39 0 0,2-1-81 0 0,3 1-24 0 0,2-1-96 0 0,4-1-40 0 0,3 1-64 0 0,4 1-80 0 0,2 0 8 0 0,2 0 0 0 0,1 1 8 0 0,2 0-7 0 0,0 1-41 0 0,0 0-56 0 0,0 1-64 0 0,0 1-32 0 0,-1 0-48 0 0,0 0-32 0 0,-1 0-8 0 0,0 1-40 0 0,-2 0 16 0 0,-1 0 16 0 0,1 0-8 0 0,-1 0 32 0 0,1 0-48 0 0,0-1-16 0 0,-1 0 0 0 0,0 0-16 0 0,0-2-16 0 0,0-1-24 0 0,1 0-16 0 0,-1-1-80 0 0,0-1-32 1127 167,-1-1-96-1127-167,0 0-112 0 0,-1 1-56 0 0,-2-1-144 0 0,-2 0-80 0 0,-2 1-65 0 0,-1 1-95 0 0,-4 0 56 0 0,-2 1 8 0 0,-4 0-168 0 0,-3 1-473 0 0,-1 1-463 0 0,-2 1-320 0 0,-3 0-361 0 0,-4 0-95 0 0,-1 1 87 0 0,-5 2 2497 0 0,-2-1 0 0 0,-3 2 0 0 0,-4 1 0 0 0,-4 0 0 0 0,-4 2 0 0 0,-2-1 0 0 0,2 0 0 0 0,6-1 0 0 0</inkml:trace>
  <inkml:trace contextRef="#ctx0" brushRef="#br0" timeOffset="28816.08">731 1040 0 253996 47876,'0'0'0'0'0,"0"0"0"0"0,0 0 0 0 0,-20 2 0 0 0,-10 1 656 0 0,-3 1 504 0 0,2-1 89 0 0,4-1 295 0 0,7-1 456 0 0,5 0 313 0 0,5-1-89 0 0,4 0-391 0 0,3 0-553 0 0,3 0-448 0 0,0 0-232 0 0,1 0-56 0 0,0 0-15 0 0,1 0-41 0 0,0 0-64 0 0,1 0-16 0 0,2 0 0 0 0,1 0 40-1127-167,3-1 40 1127 167,2 1-8 0 0,1-1-48 0 0,4 0-112 0 0,2-1-56 0 0,2 0-63 0 0,2 0-9 0 0,3-1 16 0 0,2 0-32 0 0,1-1-8 0 0,3 0-48 0 0,2 0-32 0 0,2-1-8 0 0,2 1-24 0 0,0-1 0 0 0,1 0-16 0 0,1-1 0 0 0,-1 1 0 0 0,-1 0-16 0 0,0 0 8 0 0,-1 0-16 0 0,-3 1 8 1127 167,-2 0-8-1127-167,-2 0-16 0 0,-3 0 16 0 0,-1 0 0 0 0,-3 0-24 0 0,-2 1-40 0 0,-3-1-88 0 0,-2 1-96 0 0,-2 0-120 0 0,-2 1-136 0 0,-3 1-145 0 0,-2 0-111 0 0,-3 0-176 0 0,-1 1-280 0 0,-1 0-345 0 0,-1 0-111 0 0,-1 0-56 0 0,-1 0 63 0 0,-1 1 81 0 0,-2 1-112 0 0,-1 0-49 0 0,-3 1 185 0 0,-3 1 368 0 0,-2 0 376 0 0,-1 0 367 1131 155,-3 1 89-1131-155,-1 0-320 1133 144,0 0-384-1133-144,-2 1 824-1133-144,-1 1 224 1133 144,1-1 0-1131-155,1 0 0 1131 155,4-2 0 0 0</inkml:trace>
  <inkml:trace contextRef="#ctx0" brushRef="#br0" timeOffset="28817.08">823 1059 0 253996 47876,'0'0'568'0'0,"0"0"2225"0"0,0 0-353 0 0,0 0-415 0 0,0 0-233 0 0,0 0-232 0 0,0 0-287 0 0,0 0-169 0 0,0 0-128 0 0,0 0-128 0 0,0 0-96 0 0,18-8-103 0 0,10-4-81 0 0,4 0-96 0 0,0 1-32 0 0,-1 2-48 0 0,1 2-16 0 0,-1 2 0 0 0,-1 1-40 0 0,1 0-16 0 0,0 2-72 0 0,1 0-40 0 0,1 0-40 0 0,0 0-40 0 0,1 0-8 0 0,1 0-48 0 0,-1-1 17 0 0,-1 0-33 0 0,-3 0-8 0 0,-1 0 16 0 0,-1 0-40 0 0,-2 0 8 0 0,-2 0 8 0 0,-2 1-32 0 0,-2 0 8 0 0,-3 0-40 0 0,-3 0-24 0 0,-3 1-32 0 0,-3 0-121 0 0,-2 0-191 0 0,-3 1-248 0 0,-2-1-392 0 0,-1 1-216 0 0,-1 0-569 0 0,-1 1-1095 0 0,-3 0-1393 0 0,-2 1-4377 0 0,-1 0 8682 0 0</inkml:trace>
  <inkml:trace contextRef="#ctx0" brushRef="#br0" timeOffset="28818.08">576 1016 0 253996 47876,'0'0'0'0'0,"0"0"0"0"0,0 0 0 0 0,-19 1 1896 0 0,-9 0 401 0 0,-2 1-801 0 0,1 0-600 0 0,4 0-311 0 0,5 0-241 0 0,5-1-152 0 0,3 1-80 0 0,5 1-48-1127-167,0-1-32 1127 167,2 0-32 0 0,1 1-8 0 0,2-1 16 0 0,0 0 48 0 0,1 0 88 0 0,1 1 152 0 0,0-1 224 0 0,0-1 256 0 0,0 1 264 0 0,1-1 281 0 0,1 1 215 0 0,1-1 32 0 0,3 0-135 0 0,1-1-241 0 0,3 0-344-1125-179,3 0-232 1125 179,5-2-112 0 0,3-1-128 0 0,5-1-16 0 0,4-2-64 0 0,5-1-64 0 0,5 0-31 0 0,4-2-81 0 0,6 0-16 0 0,5-1-48 0 0,4 0-8 0 0,2-1-8 0 0,2 1-24 1125 179,-1 0 16-1125-179,-2 1-56 0 0,-1 2-24 0 0,-4 0-40 0 0,-6 1-96 0 0,-4 2-97 0 0,-7 1-167 0 0,-5 1-192 0 0,-5 0-208 0 0,-6 2-280 0 0,-5 0-360 0 0,-5 1-585 0 0,-5 0-191 0 0,-4 1-497 0 0,-2 1-992 0 0,-4 0-80 0 0,-1 0 2049 0 0,-1-1 1784 0 0</inkml:trace>
  <inkml:trace contextRef="#ctx0" brushRef="#br0" timeOffset="37436.45">120 882 0 255523 45076,'0'0'0'0'0,"0"0"0"0"0,0 0 0 0 0,0 0 0 0 0,0 0 0-492 936,0 0 0 492-936,0 0 0 0 0,0 0 0 0 0,0 0 0 0 0,0 0 584 0 0,0 0 552 0 0,0 0 17 0 0,0 0-81 0 0,-1-1-136 0 0,0 1-80 0 0,0-1-64 0 0,1 1-31 0 0,-1-1-1 0 0,0 1-40 0 0,0-1-32 0 0,1 1-48 0 0,-1 0-120 0 0,1 0-104 0 0,-1 0-128 0 0,1 0-104 0 0,-2-1-64 1064 137,1 0-64-1064-137,-1 0-15 1064 127,-1 1-41-1064-127,0 0-8 0 0,-1-1-9 0 0,1 1-23 0 0,-1 0 24 0 0,0 0-16 0 0,-1 0 8 0 0,0 0 32 0 0,-1 0-8 0 0,1 0 16 0 0,0 0-16 0 0,0 1-32 0 0,0 0-8 0 0,1 0-16 0 0,1-1-8 0 0,-1 2-16-1064-127,1-1-24 1064 127,1 0-24-1064-137,1-1-8 1064 137,0 1 32 0 0,0 0 24 0 0,1 0 72 0 0,0 0 72 0 0,2 0 96 0 0,0 0 152 0 0,1 0 121 0 0,2-1 95 0 0,0 1-16 1064 137,2-1-64-1064-137,2 0-104 1064 127,2 0-112-1064-127,2-1-56 0 0,1-1-32 0 0,1 0-32 0 0,1 0-16 0 0,0-1-16-1064-127,-1 0-8 1064 127,0 0-24-1064-137,-1 0 0 1064 137,0 0-8 0 0,-1 1-16 0 0,-1-1 0 0 0,-1 2-32 0 0,0-1-24 0 0,-2 2-16 0 0,-2 0 0 0 0,0 0 0 0 0,-1 0 0 0 0,0 0 0 0 0,-2 0-32 0 0,0 1 8 0 0,-2 0 0 0 0,0 0-8 0 0,-2 1 56 0 0,0-2 0 0 0,0 1 32 0 0,0 0 96 0 0,0-1 56 0 0,0 1 96 0 0,-1-1 24 0 0,-1 1-8 0 0,-2-1-40 0 0,-1 1-48 0 0,0-1-24 0 0,-1 0-24 0 0,0 0-16 0 0,-2 0-24 0 0,-1 0-32 0 0,0 0-16 0 0,-1-1-32 0 0,-1 1 8 0 0,0-1-8 0 0,1 0-8 0 0,-2 0 24 0 0,1 0-40 0 0,-1 0 16 0 0,1 0-16 0 0,-2 1-24 0 0,2 0 8 0 0,0-1 0 0 0,0 1-8 0 0,1 0 0 0 0,1 0 0 0 0,1 1-16 0 0,1-1-16 0 0,1 0 0 0 0,1 0-40 0 0,0 1-24 0 0,2 0-16 0 0,1-1-40 0 0,1 1 16 0 0,1-1 24 0 0,0 0 40 0 0,0 1 32 0 0,0-1 24 0 0,0 1 32 0 0,0 0 0 0 0,1-1 48 0 0,-1 1 72 0 0,0 0 96 0 0,3-1 136 0 0,1 1 56 0 0,3-1 32 0 0,1 0-71 0 0,3 0-105 0 0,2 0-40 0 0,2 0-104 0 0,1 0 0 0 0,2-1 0 0 0,2 1-56 0 0,0-1 32 0 0,2 0-48 0 0,-1 0 24 0 0,0 0-8 0 0,-2 0-8 0 0,-2 0 8 0 0,-1 0-48 0 0,-3 1-8 0 0,-3 0-32 0 0,-4 0-40 0 0,-1 0-16 0 0,-1 0-48 0 0,-3 0 24 0 0,0 1 24 0 0,-2 0 56 0 0,-2 1 40 0 0,-1 1 24 0 0,-4 1 0 0 0,-2 0-40 0 0,-3 1-8 0 0,-3 0 0 0 0,-1 0-16 0 0,-2 0 8 0 0,-1 0-8 0 0,0-1 8 0 0,-1 1 24 0 0,1-1-24 0 0,1-1 48 0 0,0 0-40 0 0,2 0-8 0 0,1-2 24 0 0,2 1-24 0 0,2-1 40 0 0,2 0 0 0 0,1 0 24 0 0,3-1-32 0 0,1 0 40 0 0,1 0 0 0 0,2 0-8 0 0,1 0 48 0 0,0 0-64 0 0,1 0-32 0 0,0 0 8 0 0,1 0-56 0 0,0 0 56 0 0,0 0 16 0 0,2-1-8 0 0,0 0 24 0 0,1-1-8 0 0,1 0-8 0 0,2 0 8 0 0,0-1 8 0 0,0 0-16 0 0,1 0-8 0 0,1 0 16 0 0,0 0-40 0 0,0-1 32 0 0,0 1-8 0 0,0-1-16 0 0,-1 1 0 0 0,-1 0-48 0 0,0 1-32 0 0,0 0-40 0 0,-1 1-56 0 0,-2 1-57 0 0,0-1-7 0 0,-2 2 0 0 0,1 0 24 0 0,-2 1 56 0 0,0 1 24 0 0,0 1 16 0 0,-1 0 80 0 0,0 2-32 0 0,0 1 24 0 0,0 0 40 0 0,-2 2-40 0 0,0 1 64 0 0,0 1 16 0 0,0 0-32 0 0,-1 0 40 0 0,0 0-32 0 0,0 0 0 0 0,0 0 16 0 0,-1 0-8 0 0,1 0 24 0 0,1-1-16 0 0,0-1 8 0 0,1 0 16 0 0,-1 0-8 0 0,-1-2 8 0 0,1 0 0 0 0,0 0 8 0 0,0-2 0 0 0,0 0 16 0 0,0-1 0 0 0,1-1 0 0 0,0-1 16 0 0,0 0 24 0 0,1-2 112 0 0,0 0 168 0 0,0 0 153 0 0,0 0 151 0 0,0 0-24 0 0,0 0-168 0 0,1-1-168 0 0,0 0-208 0 0,2-1-72 0 0,1-2-16 0 0,1 0 0 0 0,3-1 8 0 0,1 0-16 0 0,1 0-16 0 0,2-1 0 0 0,1 0-16 0 0,1 1 8 0 0,2 0-16 0 0,-1 0 24 0 0,1 1-16 0 0,0 1 8 0 0,-2 1 16 0 0,0 0-56 0 0,-2 0-16 0 0,-2 2-32 0 0,-3-1-96 0 0,-1 2 16 0 0,-3-1-16 0 0,0 1 16 0 0,-2 1 128 0 0,-1 0 16 0 0,-1 1 80 0 0,-2 2 56 0 0,-2-1-40 0 0,-4 1 8 0 0,-2 1-8 0 0,-1-1-32-1062-147,-3 0 16 1062 147,-1 0-16 0 0,0-1-16 0 0,-1 1 16 0 0,0-2-16 1062 147,2 0 24-1062-147,0 0 0 0 0,1-2 24 0 0,2 0 40 0 0,2 0 32 0 0,3 0 80 0 0,2-1 40 0 0,2 0-24 0 0,2-1-80 0 0,1 0-128 0 0,0 0-72 0 0,2-1-32 0 0,3-1 24 0 0,2 0 40 0 0,1-1 0 0 0,3 0 16 0 0,2 1 8 0 0,2-1 0 0 0,-1 0 24 0 0,2 1-16 0 0,-1 0 32 0 0,0 0-16-1062-147,0 0 8 1062 147,0-1 0 0 0,-1 1-8 0 0,-2 0 24 0 0,1 0-40 0 0,-1 0 16 0 0,-1 0-8 0 0,-1 0-16 0 0,0 0 8 0 0,-1 0-24 0 0,-1 0-72 0 0,1 0-224 0 0,0 0-464 0 0,-1 0-840 0 0,-1 1-1985 0 0,1 0-2328 0 0,-1 0-1617 0 0,-2 0 7538 0 0</inkml:trace>
  <inkml:trace contextRef="#ctx0" brushRef="#br0" timeOffset="43003.28">1911 664 0 263238 43800,'0'0'0'0'0,"0"0"0"230"-986,0 0 0-230 986,0 0 0 0 0,0 0 0 0 0,0 0 0 0 0,0 0 872 0 0,0 0 488 0 0,0 0-199 0 0,0 0-129 0 0,0 0 16 0 0,0 0-8 0 0,-7-3-79 0 0,-1-1-137 0 0,-1 0-184 0 0,2 0-104 0 0,3 1-88 0 0,1 1-56 0 0,1 0-8 0 0,1 0-24 0 0,1 1 8 0 0,1 0-7 0 0,-1 0-25 0 0,0 0-56 0 0,1 0-48 0 0,-1 1-40 0 0,0-1-56 0 0,0 1-16 0 0,0-1-48 0 0,1 0-16 0 0,1 0 8 0 0,1 0 8 0 0,2-1 16 0 0,2 1 48 0 0,3-1 24 0 0,2 0 40 0 0,2 0 40 0 0,2 0-24 0 0,1-1-8 0 0,3-1-32 0 0,1 0-48 0 0,2 1-24 0 0,0-1 0 0 0,0 0-32 0 0,2 0-16 0 0,0 0 8 0 0,0 0-48 0 0,-1 0 24 0 0,-1 1-8 0 0,0 0-8 0 0,-2 1 0 0 0,-3 0-24 0 0,-3 1-8 223-987,-2 0-32-223 987,-2 0-64 217-988,-4 1-136-217 988,-3 0-40 0 0,-2 1 96 0 0,-2-1 96 0 0,-3 2 184 0 0,-3 2 112 0 0,-4 0-48 0 0,-4 2 8 0 0,-4 1-80 0 0,-4 0-64 0 0,-3 1-24 0 0,-3 0-88 0 0,-3 1 56 0 0,-1-1-8 0 0,-2-1 8 0 0,0 1 48 0 0,-1-2-24 0 0,-1 0 8 0 0,-1-1-16 0 0,1-1-8 0 0,1-1 0 0 0,-1 1-8 0 0,0-2 0-873-49,-2 1 0 873 49,1-1 8 0 0,0 0 8 0 0,-1 1-8 0 0,-19 1 88 0 0,-14 0 256 0 0,4 1-248 0 0,12-2-8 0 0,15 0-64 0 0,14-1-104 0 0,15 0 1329 0 0,19 0 311 0 0,14 0-1288 0 0,8-1-72 0 0,5-1-56 0 0,3 0-40 0 0,4-1 24-874-56,0 0-48 874 56,2 0-8 0 0,0-1 8 0 0,0 0-40 0 0,0 0 24 0 0,-1 0-8 0 0,-2 0-16 874 56,-2 1 24-874-56,0-2-32 0 0,-2 1 8 0 0,-2 0 8 0 0,0-1-24 0 0,-2 0 24 0 0,-1 0-16 0 0,-2-1 0 0 0,-3 2 0 0 0,-2-1 8 0 0,-3 0 8 0 0,-3 1-8 0 0,-2 0 40 0 0,-4-1 8 0 0,-4 2 40 0 0,-1-1 72 0 0,-3 2 24 0 0,-2-1 16 0 0,-1 1-40 0 0,-2 0-72 0 0,0 0-56 0 0,0 0-64 0 0,-1 0-72 0 0,0 0-56 0 0,-2 0 8 0 0,0 1-32 0 0,-2 0 40 0 0,-2 1 72 0 0,-3 0-8 0 0,-3 2 96 0 0,-2 1-8 0 0,-3 0-8 0 0,-3 1 40 0 0,-4 1-56 0 0,-2-1 8 0 0,-3 1-8 0 0,-2 0-16 0 0,-2 1 32 0 0,-2-1 0 0 0,0 0 0 0 0,0 0 0 0 0,1 0 0 0 0,1-1-8 0 0,0 0-8 0 0,3 0 40 0 0,2 0-32-874-56,4-1 0 874 56,2 1 24 0 0,3-1-64 0 0,3-1 32 0 0,3 0-16 0 0,4 0-40 0 0,1-1 40 0 0,4 0-24-277 979,2 0 24 277-979,2-1 56-286 979,1 0 40 286-979,3 0 72 0 0,2-1 24 0 0,3 0 8 0 0,4-1-56 0 0,4 0-48 0 0,5-2-16 0 0,5-1-32 0 0,5-1 0 0 0,6-1-24 0 0,3 0-16 0 0,4-1-8 0 0,3 1-8 0 0,2-2 0 0 0,0 1-8 0 0,0-1 8 0 0,1-1-8 0 0,-1 1 8 0 0,1 0 0 0 0,-2 0 8 0 0,1 2-8 0 0,-1 0 8 0 0,-3 0 0 0 0,-1 1 0 0 0,-3 1 0 936 65,-5 0 0-936-65,-5 1-16 0 0,-4 1-24 0 0,-6 0-32 0 0,-6 1-56 0 0,-5 1-40 0 0,-4-1-24 0 0,-3 1 72 254-983,-4 1 96-254 983,-1 0 80 247-984,-5 1 64-247 984,-4 0 8 0 0,-3 1-32 0 0,-5 1-8 0 0,-4-1-16 0 0,-6 1-24 0 0,-3 1-8 0 0,-5-1-8 0 0,-3-1 0-247 984,-2 1-16 247-984,-2-1 16-254 983,1 0-16 254-983,0-1 0 0 0,0 1 0 0 0,2 0-8 0 0,0-1 16 0 0,0 1-8 0 0,1-1 0 0 0,0 1 8 0 0,-1 1-16 0 0,0-1 8 0 0,0 1 8 0 0,0 0-8 0 0,1 1 0 0 0,2-1 0 0 0,2 0-24 0 0,5-1 0 0 0,4 1 0 0 0,4 0-8 0 0,5 0 8 0 0,3 0-16 0 0,5-1-8 0 0,2 0 16 0 0,3-1-16 0 0,2 0 8 0 0,2 0 24 0 0,0-1 0 0 0,2 0 56-936-65,1-1 40 936 65,1 0 56 0 0,4-1 8 0 0,2 0-8 0 0,4 0-48 0 0,5-2-48 0 0,3-1-24 0 0,5-1-24-294 977,3-1 16 294-977,4 0 16 0 0,2-1-16 0 0,4-1 24 0 0,0 1-32 0 0,1-1-8 0 0,2 0 24 0 0,0 0-40 0 0,0 1 24 0 0,0-1 16 0 0,1 1-32 0 0,-1 1 16 0 0,1 0 0 0 0,-1 1-8 0 0,0 1 0 0 0,-1 0-8 294-977,-2 1 16 642 1042,-1 0-8-936-65,-4 1 8 0 0,-4 1 8 0 0,-3 0-32 0 0,-6 0-8 0 0,-3 0-72 0 0,-4 1-56 0 0,-4 1-8 0 0,-4 0 8 0 0,-3 1 56 0 0,-1-1 88 0 0,-4 2 48 0 0,-4 0 48 0 0,-2 0-8 0 0,-6 2-8 0 0,-4-1-24 0 0,-6 1-16-263 982,-6 0-8 263-982,-5-1-16 0 0,-4 0 0 0 0,-4 0-16 0 0,-3 0 16 0 0,0-1-8 0 0,-1 1 8 0 0,0-1 8 0 0,1-1-24 0 0,1 1 40 0 0,1 0-32 0 0,1-1 8 0 0,2 0 16 0 0,3 0-32 0 0,3 0 32 0 0,2 0-32 0 0,3-1 8 0 0,4 0 16 0 0,5 0-24 0 0,4-1 32 0 0,5 1-32 0 0,4-1 0 0 0,3-1-16 0 0,3 1-56 0 0,1 0 32 0 0,2-1-8 0 0,-1 1 16 0 0,1-1 0 0 0,0 1-56 0 0,-1-1-40 0 0,1 1-120 0 0,-1 0-104-967-70,0 0-120 967 70,1-1-160 0 0,-1 1-8 0 0,2-1-17 0 0,0 1-31 0 0,0-1-40 0 0,1 0-232 0 0,2 0-304 0 0,2 0-385 0 0,2-2-551 0 0,3-1-769 0 0,3 0-384 0 0,3 0 1161 0 0,-1 0 2208 0 0,-2 0 0 0 0</inkml:trace>
  <inkml:trace contextRef="#ctx0" brushRef="#br0" timeOffset="44541.2">2582 660 0 264402 42863,'0'0'0'0'0,"0"0"0"0"0,0 0 0 0 0,0 0 0 0 0,0 0 0 0 0,-20 0 0 0 0,-9-1 0 0 0,-3 1 0 0 0,-1 0 0 0 0,3 0 296 0 0,3 0 888 0 0,2 0-63 0 0,2 0 79 0 0,1 0 40 0 0,3 0-48 0 0,1 0-63 0 0,3 0-169 0 0,1 0-104 0 0,2 0-24 0 0,1 0-8 0 0,4 0 16-934-49,2 0-31 934 49,2 0-41 0 0,1-1-72 0 0,1 1-88 0 0,2 0-40 0 0,0-1-80 0 0,4-1-136 0 0,2 0-112 0 0,4-1-144 0 0,5 0-32 0 0,3 0-23 0 0,5-1-1 0 0,4-1 16 0 0,4 1-24 0 0,1-1 8 0 0,2 0-24 934 49,1 1-8-934-49,0-1 16 0 0,-2 0-40 192-990,-1 0 32-192 990,-2 1-32 186-991,-1 0 0-186 991,-4 1 0 0 0,-3 0-32 0 0,-3 2 40 0 0,-2 0-40 0 0,-4 0-24 0 0,-4 1-17 0 0,-3 0-71 0 0,-3 0 24 0 0,-4 0 32 0 0,-3 1 80 0 0,-3 1 96 0 0,-4 0 24 0 0,-5 1 56 0 0,-5 2-48 0 0,-4 0-32 0 0,-6 1-7 0 0,-4 0-57 0 0,-3 0 16 0 0,-3 0-8 0 0,-1 1 8 0 0,-1-1 8 0 0,-1 0-8 0 0,2 0 16 0 0,0-1-16 0 0,2-1 8 0 0,2-1-8 0 0,1-1-8 0 0,3 0 24 0 0,3 0-8 0 0,4-2 56 0 0,4 1 48 0 0,4-1 88 0 0,5 0 96 0 0,5 0 8 0 0,4 0-8 0 0,2-1-72 0 0,2 1-64 0 0,2 0-48 0 0,4-1-56 0 0,2-1-32-872-43,5 0-64 872 43,5 0 40 0 0,5-1 16 0 0,4-1-24 0 0,4 0 64 0 0,5 1-72 0 0,1-1 0 0 0,3 0 16 0 0,1 1-40 0 0,-1-1 40 0 0,-1 1-8 0 0,-1 0-16 872 43,-1 0 24-872-43,-1 1-32 0 0,-2 0 8 0 0,0-1-32 0 0,-3 1 32 0 0,0 0-24 0 0,-2 0-8 0 0,-2 0 48 0 0,-2 0-48 0 0,-1 0 48 0 0,-3 1 0 0 0,-2 0-16 0 0,-3-1 16 0 0,-3 2-16 0 0,-3-1 0 0 0,-3 1 16 0 0,-3 0 0 0 0,-1 0 16 0 0,-2 0-24 0 0,-1 0 0 0 0,0 0-56 0 0,-1 0 16 0 0,-2 0 32 0 0,-2 1 8 0 0,-4 1 88 0 0,-5 1-40 0 0,-4 2-8 0 0,-4-1-8 0 0,-5 2-24 0 0,-3 0 32 0 0,-2 0-24 0 0,-1 1 8 0 0,-2-1-16 0 0,0 1-8 0 0,0 0 8 0 0,1-1-8 0 0,0 1 16 0 0,2 0 8 0 0,2-1 0 0 0,2 1 8 0 0,2-1-8 0 0,3 0-16 0 0,3-1 0 0 0,3 0-40 0 0,3-1 8 0 0,5 0-24 0 0,2-1 16 0 0,4-1 24 0 0,2 0 0 0 0,0-1 144 0 0,2 0 184 0 0,2-1 104 0 0,3 1 56 0 0,4-2-87 0 0,5 0-145 0 0,3-1-136 0 0,5 0-32 0 0,5-2-40 0 0,4 0 0 0 0,3-1 8 0 0,3-1-32 0 0,0 1 16 0 0,1-2-40 0 0,0 0-8 0 0,1 0 24 0 0,-1-1-32 0 0,1 0 32 0 0,0-1 0 0 0,0 0-16 0 0,0 0 16 0 0,2 0-16 0 0,-1 1 0 0 0,0 0 0 0 0,0 0-8 0 0,-2 2 8 0 0,-2 1-8 0 0,-4 1-8 0 0,-4 2-16 0 0,-4 1-24 871 36,-6 0-64-871-36,-5 1-72 0 0,-6 1 8 0 0,-3-1 32 0 0,-5 2 88 0 0,-5 1 64 0 0,-3 1 40 0 0,-5 2 8 0 0,-3 0-32 0 0,-6 2 8 0 0,-4 1-8 0 0,-4 0 0 0 0,-6 0 8 0 0,-1 0-16 0 0,-3-1 8 0 0,-2 0-16 0 0,-1 0 0 0 0,1-1 8 0 0,1 0-8 0 0,1-1 48 0 0,0-1-24 0 0,2 0 8 0 0,1-1 16 0 0,1 0-56 0 0,1-1 16 0 0,1 0-8 0 0,2 0 0 0 0,2-1 16 0 0,1-1-16 0 0,4 1 0 0 0,2-1 0 0 0,4 1-16 0 0,2-1 8 0 0,4 0 0 0 0,3 0 0 0 0,3 0-16 0 0,2 0-16 0 0,3 0-8 0 0,1-1-8 0 0,1 1 24 0 0,1-1 0-871-36,0 0 64 871 36,1 0 48 0 0,2 0 40 0 0,4 0 40 0 0,2 0-32 0 0,4 0-16 0 0,2 0-24 0 0,5-1-48 0 0,4 1-8 0 0,4-1 0 0 0,2-1-24 0 0,4 0 16 0 0,3-1-24 0 0,0 0-8 0 0,3 0-8 0 0,1-1 16 0 0,0 0 8 0 0,1 0 0 0 0,1-1 8 0 0,1 1-16 0 0,0 0 16 0 0,1 0-16 0 0,-3 0-8 871 36,-1 0 32-871-36,-4 0-48 0 0,-4 2 48 0 0,-4 0-32 0 0,-5 0 0 0 0,-5 2 16 0 0,-4-1-48 0 0,-4 1 0 0 0,-4 0-72 0 0,-3 1-56 0 0,-3-1 32 0 0,-3 0 8 0 0,-4 1 88 150-994,-4 1 72-150 994,-3 1 0 0 0,-6 1 16 0 0,-5 0-40 0 0,-5 0 24 0 0,-4 1-40 0 0,-4-1 0 0 0,-3 1 24 0 0,-2-1-40-150 994,0 1 40 150-994,1-1-8 0 0,1 0-8 0 0,2 0 40 0 0,2 0-40 0 0,2 0 32 0 0,2 1-16 0 0,2-1-16 0 0,2-1 16 0 0,2 1-24 0 0,3-1 32 0 0,3-1 8 0 0,3 1-16 0 0,2-1-8 0 0,4-1-32 0 0,3 0-32 0 0,3-1 16 0 0,1 0 24 0 0,2 0 16 0 0,1 0 32 0 0,1 0 8 0 0,0 0 0 0 0,0 0 40 0 0,2 0 32 0 0,2 0 0 0 0,1 0 8 0 0,4-1-56 0 0,3 0-40 0 0,3 0-32 0 0,4-1-8 0 0,4-1 24 0 0,4 0-16 0 0,3-1 32 0 0,5 1-16 0 0,2-1-24 0 0,4-1 16 0 0,2 1-88 0 0,3-1-80 0 0,2 0-176 0 0,2 0-312 0 0,2-1-369 0 0,1-1-575 0 0,2 0-761 0 0,1-1-815 0 0,0 0-1025 0 0,0 0-328 0 0,-3 0 416 0 0,-6 1 3985 0 0,-11 2 128 0 0</inkml:trace>
  <inkml:trace contextRef="#ctx0" brushRef="#br0" timeOffset="44682.68">3924 627 0 266522 40948,'0'0'0'0'0,"0"0"0"0"0,0 0 0 0 0,0 0 0 0 0,0 0 0 0 0,0 0 0 0 0,0 0 0 0 0,0 0 0 0 0,0 0 0 0 0,0 0 0 0 0,0 0 0 0 0,0 0 0 0 0,0 0 0 0 0,0 0 0 0 0,0 0 0 0 0</inkml:trace>
  <inkml:trace contextRef="#ctx0" brushRef="#br0" timeOffset="46569.55">3822 574 0 267392 40971,'0'0'0'0'0,"0"0"0"0"0,0 0 0 0 0,0 0 0 0 0,0 0 0 0 0,0 0 0 0 0,0 0 0 0 0,0 0 0 0 0,0 0 0 0 0,0 0 0 0 0,-17-2 0 0 0,-8-1 0 0 0,-1-1 1248 0 0,0 1 161 0 0,3 0-241 0 0,2 0-96 0 0,2 0-80 0 0,1 1-72 0 0,-1 0-39 0 0,0 0-49 0 0,-2 0-24 0 0,-1 1-32 0 0,-2 0-40 0 0,-2 0-24 0 0,-3 1-15 0 0,-1 0 15 0 0,-1-1-24 0 0,-3 2-40 0 0,0-1-88 0 0,-2 1-112 0 0,-2 1-56 0 0,0 1-88 0 0,0 0-32 0 0,-2 0-7 0 0,1 1-49 0 0,0 0-16 0 0,1 0-56 0 0,1 0-32 0 0,3 0-8 0 0,3 0-32 0 0,3 0 0 0 0,6-1-32 0 0,4 0-24-870-23,4-1-8 870 23,5 0-16 0 0,4-1 32 0 0,2 0 40 0 0,3-1 136 0 0,2 0 128 0 0,2 0 40 0 0,4-1 0 0 0,3-1-120 0 0,6 0-112 0 0,6-2-64 0 0,4 0-24 0 0,4-1-8 0 0,3-1-16 0 0,4 0 8 0 0,1 1-24 0 0,1-1 0 0 0,-1 1 8 0 0,-1 0-40 0 0,-2 0 24 0 0,-1 1-24 0 0,-2 0 0 0 0,-1 1 24 0 0,-2 1-40 0 0,-1-1 48 0 0,-4 2-24 0 0,0-1-8 0 0,-3 2 24 0 0,-2-1-48 0 0,-2 1 8 0 0,-3 0-56 0 0,-3 1-32 0 0,-4-1-16-871-30,-4 2 32 871 30,-2-1 96 0 0,-3 2 40 0 0,-4-1 56 0 0,-5 2 16 0 0,-5-1-48 0 0,-4 1 24 0 0,-5 0-40 0 0,-3 0-24 0 0,-4-1 24 0 0,-4 1-40 0 0,-2-1 32 0 0,-1 0 0 0 0,-1-1-8 0 0,0 0 16 0 0,0 1-8 0 0,1-1 16 0 0,1 0 0 0 0,-1 1 0 0 0,2-1 24 0 0,2 0-32 0 0,2 1 16 0 0,3-1-8 0 0,2 0 0 0 0,3 1-8 0 0,4 0 0 0 0,3 0-24 0 0,3-1-8 0 0,3 1-8 0 0,3 0-8 0 0,1-1 0 0 0,2 0-8 0 0,1 0-8 0 0,2-1 16 0 0,0 0-16 0 0,2-1 88 0 0,2 1 112-871-36,1-1 72 871 36,1 0 104 0 0,2 0-32 0 0,3 0-72 0 0,3-1-87 0 0,3-1-57 0 0,4-1-40 0 0,4 0-16 0 0,3 0-24 0 0,4-2 16 0 0,3 0-16 0 0,3 0-8 0 0,2 0-8 0 0,4-1 0 0 0,1 1 8 0 0,1 0-8 0 0,3 0 16 0 0,1 0-56 0 0,0 1 32 0 0,1 0 8 0 0,0 1-24 0 0,1 0 64 0 0,-2 0-48 0 0,-1 1 16 0 0,-2 1 8 871 36,-3 0-48-871-36,-2 1 40 0 0,-4-1-16 0 0,-3 0 8 0 0,-3 1 0 0 0,-4-1 0 0 0,-4 1 0 0 0,-4 0 8 0 0,-4 0 8 0 0,-3 0-16 0 0,-5 1 0 0 0,-3-1 0 0 0,-1 0-56 0 0,-3 0 16 0 0,-2 0-16 0 0,-4 0-8 0 0,-3 0 64 0 0,-4 0-16 0 0,-4 0 8 0 0,-5 2 0 0 0,-4-1-25 0 0,-3 2 17 0 0,-1 0 8 0 0,-2 0 8 0 0,0 0-24 0 0,-1 0 24 0 0,0 1-16 0 0,0 1 8 0 0,1 0 16 0 0,1 0-24 0 0,-1 1 16 0 0,0 0-8 0 0,0 0-32 0 0,0 1 40 0 0,0-1-16 0 0,2 1 8 0 0,0 0 24 0 0,3 0-32 0 0,1 0 16 0 0,1 0-8 0 0,2 0-8 0 0,3-1 8 0 0,3 0 0 0 0,3-1 0 0 0,4-1-8 0 0,2-1 8 0 0,3-1-16 0 0,3-1 8 0 0,1 0 32 0 0,2-1 40 0 0,4 0 64 0 0,1 0 17 0 0,5-1-1 0 0,4 0-56 0 0,3-1-48 0 0,5-1 0 0 0,4 0-24 0 0,4-1 16 0 0,4 0 0 0 0,1-1-16 0 0,3 1 0 0 0,1 0-8 0 0,3-1 0 0 0,-1 1 8 0 0,2-1-8 0 0,0 1 0 0 0,0-1 8 0 0,1 1-8 0 0,-1 0-8 0 0,-2 0 16 0 0,1 1-16 0 0,-3 1 0 0 0,-2-1-8 0 0,-2 2-8 0 0,-3-1-8 0 0,-4 2 8 0 0,-3-1-8 0 0,-4 1-24 0 0,-5 0-56 0 0,-4 0-81 0 0,-4 2 25 0 0,-5 0 8 0 0,-3 1 88 0 0,-5 1 72 0 0,-5 1 16 0 0,-5 1 40 0 0,-6 0-24 0 0,-6 1 0 0 0,-4-1-16 0 0,-5 2-32 0 0,-2-1 16 0 0,-5 0-24 0 0,0 0 24 0 0,0 0-16 0 0,-2-1 8 0 0,1 1 24 0 0,1 0-16 0 0,0-1 16 0 0,2 0-16 0 0,1-1 0 0 0,1 0 8 0 0,2 0-16 0 0,2-1 24 0 0,3 0-32 0 0,2 0 0 0 0,3-1 16 0 0,4 0-16 0 0,3 0 32 0 0,3-1-16 0 0,4 0-16 0 0,5-1 0 0 0,3 0-24 0 0,2 0 40 0 0,3-1 72 0 0,4 0 32 0 0,2 0 48 871 30,4-1-40-871-30,5 0-39 0 0,4-1-41 0 0,5-1-16 0 0,6-1 0-871-30,3 0-16 871 30,4 0 16 0 0,3-1-8 0 0,2 1 0 0 0,2-1 8 0 0,0 1-32 0 0,2-1 32 0 0,-1 0-16 0 0,-1 1 16 0 0,0-1-8 0 0,-2 1-24 0 0,-2 0 32 0 0,0 0-32 0 0,-3 1-8 0 0,-3 0 8 0 0,-1 1-32 0 0,-2-1 40 0 0,-3 2-8 0 0,-2-1 24 0 0,-3 2 16 0 0,-2-1-24 0 0,-2 1 24 0 0,-3 0-24 0 0,-3 0-24 0 0,-3 0 0 0 0,-2 1-32 0 0,-2-1 7 0 0,-3 0-39 0 0,-1 1 40 0 0,-2-1 8 0 0,0 1 24 0 0,-1 0 80 0 0,0 0-32 0 0,-1 0 16 0 0,-2 1 16 0 0,-1-1-47 0 0,-3 1 39 0 0,-3-1-16 0 0,-3 0-16 0 0,-1 1 40 0 0,-4-1-56 0 0,-1 1-8 0 0,-3-1 16 0 0,1 1-40 0 0,-2-1 40 0 0,0 1 16 0 0,-2 0-16 0 0,1 0 48 0 0,0-1-48 0 0,2 1-16 0 0,0-1 0 0 0,1 0-32 0 0,2 0 32 0 0,4 0 16 0 0,3-1 0 0 0,3 0 24 0 0,3 1 16 0 0,1-1 16 0 0,3 0 40 0 0,2 0 56 0 0,0-1 56 0 0,2 1 8 0 0,1 0-32 0 0,1 0-80 0 0,4-1-64 0 0,2-1-24 0 0,5-1-16 0 0,4-1 8 0 0,4 1 0 0 0,4-1-32 0 0,4 0 0 0 0,1 0-8 0 0,2-1 0 0 0,2 0 8 0 0,-1 0 8 0 0,-1-1-16 0 0,0 1 0 0 0,-1-1 16 0 0,-1 0-8 0 0,-3 1 24 0 0,-3 0 0 0 0,-2 0-8 0 0,-4 1 8 0 0,-2 1-16 0 0,-3 0 24 0 0,-3 1 24 0 0,-4 0 0 0 0,-2 1-16 0 0,-4 0-88 0 0,-1 1-88 0 0,-5 0-32 0 0,-1 0 24 0 0,-4 0 56 0 0,-3 0 72 0 0,-3 1 8 0 0,-4-1-8 0 0,-3 1 16 0 0,-2 1 8 0 0,-3-1 0 0 0,0 1 24 0 0,-1 0-8 0 0,-1-1 0 0 0,1 0 16 0 0,-1-1-32 0 0,1 1 24 0 0,1-2-8 0 0,1 1 0 0 0,1-1 8 0 0,2 0-16 0 0,1-1-8 0 0,3-1 32 0 0,3 1 0 0 0,3-1 56 0 0,2 1 16 0 0,5-1 24 0 0,2 1-16 0 0,2-1-56 0 0,3 0-48 0 0,0-1-72 0 0,4 0-24 871 30,3-1 0-871-30,2 0-8 0 0,4 0 48 0 0,4-1 8 0 0,4 1 24 0 0,3 1 0 0 0,2 0 0 0 0,3 0-16 0 0,1 1-8 0 0,0 1 0 0 0,1-1 16 0 0,0 2 16-871-30,-2 0 8 871 30,-1 0-8 0 0,-1 1-8 0 0,-1-1-8 0 0,-1 1 16 0 0,-2 0 0 0 0,-2 0-8 0 0,-2 0 32 0 0,-2-1-24 0 0,-2 0 16 0 0,-4 1 24 0 0,-2-1-8 0 0,-3 1 16 0 0,-4 0-56 0 0,-1 0-80 0 0,-3 0-24 0 0,-5 0-16 0 0,-4 0 48 0 0,-4 0 48 0 0,-5 0 24 0 0,-3 0 0 0 0,-5 0 0 0 0,-2 0 0 0 0,-3 0-8 0 0,-2 1 32 0 0,-1-1 0 0 0,0 2-16 0 0,1-1 16 0 0,2 1-32 0 0,1 1 8 0 0,3-1-8 0 0,4 0-24 0 0,4 1-32 0 0,6-1-48 0 0,3 1 8 0 0,5 0 40 0 0,5 0 56 0 0,4 1 48 871 30,5 0-64-871-30,7-1-249 0 0,6 1-671 0 0,6-1-1304 0 0,4 1-2369 0 0,4-2-1761 0 0,-1 0-271 0 0,-5-1 6665 0 0</inkml:trace>
  <inkml:trace contextRef="#ctx0" brushRef="#br0" timeOffset="47651.51">4323 385 0 267202 42966,'0'0'0'0'0,"0"0"0"0"0,0 0 0 0 0,0 0 0 0 0,0 0 0 0 0,0 0 0 0 0,0 0 1184 0 0,0 0 361 0 0,0 0-177 0 0,0 0-48 0 0,0 0 0 0 0,0 0-119 0 0,0 0-81 0 0,0 0-160 0 0,1-11-144 0 0,1-5-120 0 0,0 0-167 0 0,-1 3-65 0 0,0 2-80 0 0,-1 4-24 0 0,1 2-16 0 0,-1 2-40-933-27,0 1-48 933 27,0 1-168 0 0,-1 0-176 0 0,-1 1-136 0 0,0-1-16 0 0,-3 2 56 0 0,-1-1 80 0 0,-2 0 80 0 0,-2 0 8 0 0,-2 1 16 0 0,-2 1 16 0 0,-1 0-16 0 0,-2 0 40 0 0,-1 1-24 0 0,0 0 40 0 0,1 1 24 0 0,0-1-32 0 0,2 0 32 0 0,1 0-32 0 0,2-1-16 0 0,2 0 0 0 0,3-1-48 0 0,3 1 8 0 0,1-1-32-933-34,2-1 176 933 34,1 1 192 0 0,3-1 96 0 0,4 0 64 0 0,5 0-168 0 0,5 0-144 0 0,5 0-144 0 0,4 0-136 0 0,5 0-192 0 0,2 0-392 0 0,2 0-304 0 0,0 0-280 0 0,0 0-113 0 0,-2 0 193 0 0,-2 0 208 0 0,-5 0 272 0 0,-4 0 176 0 0,-4 1-65 0 0,-4 0-151 0 0,-4 0-152 0 0,-5 1 200 0 0,-2 0 288 0 0,-4 0 352 0 0,-4 0 360 0 0,-4 0 48 0 0,-4 0 72 0 0,-1 1 80 0 0,-3 0 40 0 0,-3 0 48 0 0,0 1-23 0 0,0 0-41 0 0,0 1-104 0 0,1 0-128 0 0,2 1-120 0 0,2-1-104 0 0,2 1-56 0 0,3-1-56 0 0,3 1 8 0 0,2-1 24 0 0,1 0 40 0 0,3-1 64 0 0,0 1 112 0 0,1-1 64 0 0,0 1 96 0 0,1-1 40 0 0,1 1-8 0 0,0 0-8 0 0,0-1-32 0 0,0 1-40 0 0,0-1-15 0 0,1 1-17 0 0,1-2-24 0 0,-1 1 56 0 0,1-1 80 0 0,-1-1 104 0 0,0-1 152 0 0,0 0 32 0 0,0-1 0 0 0,-1 0-112 0 0,1 0-159 0 0,1-2-81 0 0,1 0-88 0 0,0-2 0 0 0,0-1-24 0 0,1-1-48 0 0,0-1 0 0 0,1 0-72 0 0,-2-1-8 0 0,0-1-24 0 0,-1 0-48 0 0,-1-1 8 0 0,-1 0-32 0 0,0 1-56 0 0,-3 0-40 0 0,-1 0-120 0 0,-2 2-24 0 0,-2 0-40 0 0,-1 2 8 0 0,-1 1 64 0 0,-1 2-8 0 0,-1 1 39 0 0,-1 0 17 0 0,0 2 0 0 0,1 2 16 0 0,0 1 24 0 0,-1 2 56 0 0,2 2 24 0 0,1 2 32 0 0,1 3 24 0 0,1 1 32 0 0,2 3 16 0 0,1 2 0 0 0,1 3-288 0 0,2 3-1144 0 0,1 1-2377 0 0,0-2-6553 0 0,1-4 10306 0 0</inkml:trace>
  <inkml:trace contextRef="#ctx0" brushRef="#br0" timeOffset="49150.49">4104 168 0 223897 47974,'0'0'0'0'0,"0"0"0"1103"-538,0 0 0-1103 538,0 0 2024 0 0,0 0 177 0 0,0 0-369 0 0,0 0-343 0 0,0 0-305 0 0,0 0-248 0 0,0 0-176 0 0,0 0-104 0 0,0 0-31 0 0,1-6-33 0 0,1-2-64 0 0,0 1-96 0 0,-1 1-144 0 0,0 2-112 0 0,-1 1-88 0 0,1 1-56 0 0,-1 2-8 0 0,0 0 8 0 0,0 0 40 0 0,0 0 88 0 0,-1 1 32 0 0,1-1 56 0 0,0 0 80 0 0,0 1 24 1086-552,0-1 88-1086 552,0 0 48 0 0,0 1 17 0 0,0-1-33 0 0,0 0-128 0 0,0 0-80 0 0,0 0-104 0 0,0 0-8 0 0,-1-1 32 0 0,0 0 16 0 0,0 0-8 0 0,0 0 8 0 0,0 0-24 0 0,0-1-24 0 0,0 1-16 0 0,1 0-16 0 0,-1 0-24 0 0,0 0 8 0 0,0 0 8 0 0,1 0-24 0 0,0 1 24 0 0,0-1-16 0 0,0 1 0 0 0,0 0-24 0 0,0-1-24 0 0,0 1-32 0 0,0 0-40 0 0,0 0-24 0 0,0 0-32 0 0,0 0-40 0 0,0 1-8 0 0,0-1-16 0 0,0 0 32 0 0,0 0 24 0 0,0 0 40 0 0,0 0 40 1070-565,0 0 0-1070 565,0 0 24 0 0,0 0 0 0 0,1 0-32 0 0,0 1 16 0 0,0 0-24 0 0,0 1 0 0 0,0 1-8 0 0,0 0 8 0 0,1 2 24 0 0,-1 0 16 0 0,0 3 48 0 0,-1 0-16 0 0,0 3 16 0 0,1 1 0 0 0,-1 1-24 0 0,0 3 8 0 0,0 2-16 0 0,1 2 0-1070 565,0 2 24-16-1097,2 2 16 1086 532,0 2 24 0 0,0 3-32 0 0,0 2-24 0 0,0 0-56 0 0,0 1-120 0 0,0-1-176 0 0,-1-2-488 0 0,1 0-944 0 0,-1-3-1649 0 0,0-2-2080 0 0,0-3-2769 0 0,0-6 8242 0 0</inkml:trace>
  <inkml:trace contextRef="#ctx0" brushRef="#br0" timeOffset="49699.16">4168 153 0 225000 47436,'0'0'0'0'0,"0"0"0"0"0,0 0 0 0 0,0 0 688 0 0,0 0 1393 1086-552,0 0-209-1086 552,0 0-216 0 0,0 0-159 0 0,0 0-281 0 0,0 0-224 0 0,0 0-336 0 0,0 0-384 0 0,0 0-320 0 0,0 0-232 0 0,-4-5-24 0 0,-1-1 80 0 0,1 1 144 0 0,0 3 96 0 0,2 3 24 0 0,1 2 48 0 0,2 3 96 0 0,3 0 112 0 0,1 2 152 0 0,1 0 88 0 0,2 1 65 0 0,2-1-33 0 0,2 1-64 0 0,2 1-72 0 0,1 0-96 0 0,1 1-64 0 0,0 0-64 0 0,1 2-32 0 0,0 1 0 0 0,-1 1-8 0 0,0 2 40 0 0,-1 0 0 0 0,-2 1 32 0 0,-1 1-24 0 0,0 1-72 0 0,-3 0-16 0 0,-1-1-72 0 0,-1 1-72 0 0,-1-2-64 0 0,0 0-152 0 0,-2-2-296 0 0,0-1-424 1102 518,-1-1-640-1102-518,-1-1-713 0 0,0-2-1007 0 0,-1-1-641 0 0,0-2 680 0 0,-1-2 3273 0 0,0-2 0 0 0</inkml:trace>
  <inkml:trace contextRef="#ctx0" brushRef="#br0" timeOffset="50269.28">4320 288 0 227224 48500,'0'0'0'0'0,"0"0"2593"0"0,0 0-17 0 0,0 0 1 0 0,0 0-241 0 0,0 0-271 0 0,0 0-417 0 0,0 0-280 0 0,0 0-288-1121-526,0 0-263 1121 526,0 0-289 0 0,0 0-256 0 0,0 0-224 0 0,0 0-304 0 0,-4-13-48 0 0,-1-2 24 0 0,1 1 96 0 0,0 6 248 0 0,2 5 40 0 0,2 6 40 0 0,1 6 8 0 0,1 3-32 0 0,1 5 40 0 0,1 3-16 0 0,0 2 8 0 0,0 2 0 0 0,-1 1-24 0 0,0 1 0 0 0,0 1-32 0 0,-1-1 8 0 0,0-1-8 0 0,2-1-40 0 0,1-1 8 0 0,1-3-40 1121 526,1-1-24-1121-526,-1-2-24 0 0,2-3-80 0 0,-1-1-80 0 0,0-3-176 0 0,0-1-232 0 0,0-2-208 0 0,0-2-153 0 0,0-2-47 0 0,-1-1 24 0 0,-1-2 64 0 0,0-2 16 0 0,-1-1-25 0 0,1-1 17 0 0,-1-2 0 0 0,0-1 40 0 0,0-1 8 0 0,-1-1-105 0 0,-1-1-135 0 0,0-1-176 0 0,-2-1-232 0 0,1-2-97 0 0,-1-2 513 0 0,0 0 1088 0 0,-1-2 0 0 0,1-2 0 0 0,0 0 0 0 0,0 0 0 0 0,-1 0 0 0 0,1 0 0 0 0,-2 3 0 0 0,1 1 0 0 0,-1 3 2000 0 0,0 2 1201 0 0,1 4-224 0 0,0 1-417 0 0,0 2-503 0 0,1 2-761 0 0,-1 0-624 0 0,0 2-616 0 0,0 1-192 0 0,1 0 8 0 0,0 2 128 1138 511,2 1 240-1138-511,0 2 16 0 0,1 1 16 0 0,0 1-8 0 0,2 3-8 0 0,0 0 16 0 0,3 1-80 0 0,0 2-23 0 0,1 0 7 0 0,1 1-16 0 0,0 1 64 0 0,0 0 16 0 0,-1 0-16 0 0,0 0-48 0 0,0 0-64 0 0,0 0-184 0 0,0-1-472 0 0,-1 0-1153 0 0,0-1-2152 0 0,-1-1-2424 0 0,0-2 920 0 0,-1-3 5353 0 0</inkml:trace>
  <inkml:trace contextRef="#ctx0" brushRef="#br0" timeOffset="51326.01">4270 573 0 230691 49993,'0'0'0'0'0,"0"0"0"0"0,0 0 0 0 0,0 0 0 0 0,0 0 0 0 0,0 0 0 0 0,0 0 0 0 0,0 0 0 0 0,0 0 0 0 0,0 0 0 0 0,0 0 0 0 0,0 0 0 0 0,0 0 0 0 0,0 0 0 0 0,1-5 0 0 0,0-3 0 0 0,0 0 0 0 0,0 1 240 0 0,-1 0 936 0 0,-1 0 329 0 0,1 1 207 0 0,-1 0 104 0 0,0 1-119 0 0,1 0-353 0 0,-1 0-288 0 0,1 1-296 1061-652,0 1-159-1061 652,0 0-129 0 0,0 1-80 0 0,0 1-96 0 0,0 0-192 0 0,0 1-296 0 0,0 0-160 0 0,0 0 24 0 0,0 2 120 0 0,0 2 248 0 0,0 1 184 0 0,0 3 56 0 0,0 2 24 0 0,0 2-8 0 0,0 2-48-1165-464,0 2-48 1165 464,-2 2-32 0 0,-1 2-16 0 0,-2 2-32 0 0,-1 1-16 0 0,0 2-16 0 0,-1-1-24 0 0,0 1 0 0 0,-1 0-24 0 0,1-1-8 0 0,1-1 0 0 0,1-2-24 0 0,1-1-8 0 0,2-1 16-1070 632,0-3-24 1070-632,1-1 32 0 0,1-2 16 0 0,2-3 16 0 0,-1-1 24 0 0,2-1 40 0 0,0-3 64 0 0,2-1 120 0 0,0-2 80 0 0,0 0 48 0 0,0-2-15 0 0,-1-1-49 0 0,1 0-80 0 0,-1-2-80 0 0,2-1-96 0 0,0-1-64 0 0,-1-1-80 0 0,-1-1-64 0 0,0 0-56 0 0,-1-1-80 0 0,0 0-72 0 0,0-1-145 0 0,-1-1-183 0 0,1-1-248 0 0,-1 0-408 0 0,-1-2-520 0 0,0-1-777 0 0,0 0-904 0 0,0-2-488 0 0,0 0 2273 0 0,0 1 1704 0 0,-1 3 0 0 0</inkml:trace>
  <inkml:trace contextRef="#ctx0" brushRef="#br0" timeOffset="51578.43">4270 575 0 229517 49509,'0'0'0'0'0,"0"0"184"0"0,0 0 2417 0 0,0 0-545-1155-498,0 0-856 1155 498,0 0-760 0 0,0 0-400 0 0,0 0-192 0 0,0 0 88 0 0,0 0 224 0 0,0 0 40 0 0,0 0 56 0 0,0 0 89 0 0,-3 9 15 0 0,-2 3 48 0 0,-1 3-8 0 0,0 1-48 0 0,1-1 8 0 0,1 0-64 0 0,0-1-40 0 0,-1 0-40 0 0,1 0-24 1076-612,0 0 32-1076 612,-1 0-8 0 0,1 0-24 0 0,0 0-32 0 0,0 0-40 0 0,0 0 16 0 0,0-1-24 0 0,1 1 8-1076 612,-1-1 0 1076-612,0-1-40 0 0,0 1 16 0 0,2-2-15 0 0,0-1-41 0 0,1-1-8 0 0,0-1-48 0 0,1-1-40 0 0,0-2-129 0 0,2-1-151 0 0,1-2-400 0 0,3 0-560 0 0,-1-2-1001 0 0,3 0-1263 0 0,0 0 207 0 0,0-1 3353 0 0,-1 0 0 0 0</inkml:trace>
  <inkml:trace contextRef="#ctx0" brushRef="#br0" timeOffset="52049.21">4196 928 0 227264 49610,'0'0'0'0'0,"0"0"512"0"0,0 0 2425 0 0,0 0-393 0 0,0 0-479 0 0,0 0-449 0 0,0 0-360 0 0,0 0-407 0 0,0 0-289 0 0,0 0-208 0 0,0 0-104 0 0,0 0 32 0 0,0 0 56 0 0,-1 0 88 0 0,1 0 64 0 0,0-1-16 0 0,1-1-48-1142-532,1 0-80 1142 532,2 0-24 0 0,1-1 16 0 0,3 0 33 0 0,0-1 23 0 0,3-1-16 0 0,2-1-40 1142 532,2-1-8-1142-532,3-1-32 0 0,3-1-32 0 0,3-2-56 0 0,2-1-24 0 0,2-1-24 0 0,2 0-16 0 0,1-2-8 0 0,0 0-24 0 0,0 0-32 0 0,-1 0-16 0 0,0-1 0 0 0,-1 0-8 0 0,-1 0-16 0 0,0-1-16 0 0,-2 0-16 0 0,-2 0-8 0 0,-2 1-24 0 0,-1 0-24 0 0,-3 2-56 0 0,-1 0-24 0 0,-3 2-24 0 0,-3 2 16 0 0,-3 1 40 1098-599,-1 2 48-1098 599,-3 2 0 0 0,-1 2-128 0 0,-2 1-288 0 0,-1 2-424 0 0,-1 0-256 0 0,0 1-73 0 0,-3 2 49 0 0,-1 2 40 0 0,-1 0-192 0 0,0 2-401 0 0,-1 1-575 0 0,-1 0-537 0 0,1 1-272 0 0,-1 0 1345 0 0,1 0 1760 0 0,-1 0 0 0 0,1-1 0 0 0,1 0 0 0 0,1-1 0 0 0,1-2 0 0 0</inkml:trace>
  <inkml:trace contextRef="#ctx0" brushRef="#br0" timeOffset="52913.78">4397 851 0 229517 49509,'0'0'0'0'0,"0"0"0"0"0,0 0 0 0 0,0 0 552 0 0,0 0 1617 0 0,-16 7-201 0 0,-8 3-56 0 0,0 0-223 0 0,2-2-225 0 0,6-1-200 0 0,4-2-247 0 0,5-3-185 0 0,2 0-112 0 0,4-2 56 0 0,3 0 64 0 0,2-2 24 0 0,2-2-55 0 0,3-1-185 0 0,2-2-152 0 0,3-1-72 0 0,2-2-16 0 0,3-1-8 0 0,3-2-56 0 0,3 0 16 0 0,2-2-32 0 0,3 0-48 0 0,0-1 16 0 0,1-1-96 0 0,1 0-32 0 0,-2 1-32 0 0,0 0-55 0 0,-3 1 23 0 0,-2 1-40 0 0,-1 2 8 0 0,-3 1 8 0 0,0 1-40 0 0,-3 1 8 0 0,-2 1-24 0 0,-1 1 0 0 0,-3 1-8 0 0,-1 0-8 0 0,0 2-16 0 0,-3 0-16 0 0,-2 1 8 0 0,-1 1-8 0 0,-2 1 16 0 0,-2 0 24 0 0,0 1-8 0 0,-1 0 16 0 0,0 0-32 0 0,0 0 0 0 0,-1 0-65 0 0,0 1-87 0 0,0-1-40 0 0,0 0-72 0 0,-2 0 0 0 0,0 0 40 0 0,-2 0-24 0 0,-1 1 16 0 0,2 0-64 0 0,-1 0-72 0 0,0 0-64 0 0,1 1-80 0 0,-1 0 16 0 0,1 0 24 0 0,0 0 23 0 0,-1 0 17 0 0,2 0-24 0 0,0 0 32 0 0,0 0 64 0 0,0 0 64 0 0,1 0 72 0 0,-1 1 40 0 0,1-1 88 1070-632,1-1 48-1070 632,-1 1 96 0 0,1-1 104 0 0,0 0 64 0 0,0-1 152 0 0,0 1 72 0 0,1-1-24 0 0,0 0-64 0 0,0-1-192 0 0,0 1-176 0 0,0-2-72 0 0,1 0-24 0 0,1-2 56 0 0,1 0 72 0 0,1 0 56 0 0,0-2 24 0 0,-1 1 48 0 0,3-1 32 0 0,-1 0 40 0 0,0 0 56 0 0,0 1-24 0 0,0 0 16 0 0,-2 0-24 0 0,0 1-32 0 0,-1 1-8 0 0,1 0-47 0 0,-2 1-17 0 0,0 1-8 0 0,0 0-16 0 0,1 0 0 0 0,-1 1-24 0 0,1-1 0 0 0,-1 1-40 0 0,0 0 24 0 0,-1 0 24 0 0,0 1 16 0 0,1-1 88 0 0,-1 0 16 0 0,-1 0 48 0 0,1 0 80 0 0,0 0-16 0 0,0 0 48 0 0,0 0-56 0 0,0 0-72 0 0,0 0-48 0 0,0 0-64 0 0,0 0-32 0 0,0 0-48 0 0,0 0-24 0 0,0 0-56 0 0,0 0-72 0 0,-1 0 0 0 0,-1 1-56 0 0,-1 1 56 0 0,0 1 56 0 0,0 1 32 0 0,-2 1 56 0 0,-1 2-32 0 0,-2 0 16 0 0,-1 2 0 0 0,-1 1-8 0 0,-1 1 32 0 0,-1 2-8 0 0,-2 1 8 0 0,-1 3 8 0 0,-2 1-8 0 0,-2 1 16 0 0,-1 2-24 0 0,-3 0 8 0 0,-3 1-64 0 0,-2 1-32 0 0,0-1-8 0 0,-2 2-72 0 0,0-1 32 0 0,-1 0-40 0 0,0 0-56 0 0,1 0-104 0 0,2 0-272 0 0,1-1-329-1070 632,1 0-271 1070-632,0-1-280 0 0,1-2-216 0 0,3 0-249 0 0,1-3-407 0 0,2-1-273 0 0,2-2 1 0 0,1-1 263 0 0,3-2 2217 0 0,2-2 136 0 0,1-1 0 0 0,2-2 0 0 0,2-1 0 0 0,1-2 0-1155-498,2 0 0 1155 498,1-2 0 0 0,1 0 0 0 0,1-2 0 0 0,2 0 0 0 0,2-1 0 0 0,0-1 0 0 0,1-1 0 0 0,0 0 0 0 0,1-1 0 0 0,0 0 0 0 0,1 0 0 0 0,-1 1 0 0 0,0 0 0 0 0,-1 1 0 0 0,-1 1 0 0 0,0 0 0 0 0,0 1 0 0 0,-1 1 0 0 0</inkml:trace>
  <inkml:trace contextRef="#ctx0" brushRef="#br0" timeOffset="53762.58">4161 222 0 229438 48399,'0'0'0'0'0,"0"0"0"0"0,0 0 0 0 0,0 0 0 0 0,0 0 1048 0 0,0 0-32 0 0,0 0-263 0 0,0 0-209 0 0,0 0-216 0 0,0 0-160 0 0,0 0-80 0 0,0 0-32 0 0,0 0 24 0 0,0 0 112 0 0,2-4 184 0 0,1-2 320 0 0,0 0 368 0 0,0 2 337 0 0,-1 0 87 0 0,-1 2-120 0 0,-1 0-255 0 0,1 1-297 0 0,-1 0-152 1055-624,-1 0-80-1055 624,1 0-40 0 0,0 0-24 0 0,-1-1-48 0 0,0 0 24 0 0,0 0-32 0 0,-1 0-31 0 0,1-1-25 0 0,0 1-80 0 0,1 0-8 0 0,0 0-32 0 0,0 0-48 0 0,0-1 8 0 0,0 1-64 0 0,0 0-8 0 0,0 0-8 0 0,0-1-24-1126-472,0 0 24 1126 472,0 0 8 0 0,0 0 32 0 0,1-1 32 0 0,0 1 32 0 0,0-1-8 0 0,-1 1-32 0 0,1 1-16 0 0,0-1-39 0 0,0 1-17 0 0,-1 1-8 0 0,1-1-48 0 0,-1 0 0 0 0,0 0-24 0 0,-1 0-16 0 0,1 1 24 1042-617,-1-1-56-1042 617,0 0 0 0 0,-1 1-16 0 0,1 0-16 0 0,1 0 24 0 0,-1 1-8 0 0,1-1 8 0 0,0 1-32 0 0,0 0-64 0 0,0 0-56 0 0,-1 0-64 0 0,0 0-48 0 0,1 0-8 0 0,-1 0 47 0 0,1 0 73 0 0,-1 1 72 0 0,1 1 80 0 0,-1-1 0 0 0,-1 2 8 0 0,0 0-32 0 0,-2 0 0 0 0,1 1-16 0 0,0 0-32 0 0,1 1 0 0 0,-1 1-24 0 0,1 0 16 0 0,0 2 24 0 0,0 1 0 0 0,1 1 32 0 0,-1 2-8 0 0,1 2 8 0 0,0 2 0 0 0,0 3-8 0 0,1 2 24 0 0,1 2 16 0 0,0 4 24 0 0,1 3 8 0 0,2 4 32 0 0,2 3-16 0 0,2 4-160 0 0,0 4-1032 0 0,1-1-2857 0 0,1-2-8105 0 0,-2-9 8353 0 0</inkml:trace>
  <inkml:trace contextRef="#ctx0" brushRef="#br0" timeOffset="54471.04">4175 148 0 228305 47908,'0'0'0'0'0,"0"0"0"0"0,0 0 0 0 0,0 0 0 0 0,0 0 0 0 0,0 0 0 0 0,0 0 0 1062-605,0 0 0-1062 605,0 0 0 0 0,0 0 0 0 0,0 0 0 0 0,0 0 0 0 0,0 0 1472 0 0,-3-7-15 0 0,-2-3-41 0 0,-1 0-104 0 0,2 1 137 0 0,0 2 15 0 0,2 2-64 0 0,1 1-24 0 0,0 1-103 0 0,1 1-81 0 0,0 1-120 0 0,0 1-184 0 0,1-1-119 0 0,-1 1-161 0 0,0-1-112 0 0,0 1-128 0 0,0 0-120 0 0,0 0-96 0 0,0 0-128 0 0,0 0-32 0 0,0 0-80 0 0,0 0-8 0 0,0 0 16 0 0,-1 0-8 0 0,0 1 56 0 0,0-1 16 0 0,1 1 48 1042-617,0 0 40-1042 617,0 1-16 0 0,0 0-8 0 0,-1 1-56 0 0,0 0-8 0 0,0 3-16 0 0,1 0-8 0 0,-1 3 32 0 0,1 2 0 0 0,0 2 32 0 0,0 3 8 0 0,0 2 48 0 0,1 4 32 0 0,2 3-16 0 0,2 4-8-1042 617,1 4-408 1042-617,2 2-1937 0 0,0 2-3384 0 0,0-2-4697 0 0,-2-8 10338 0 0</inkml:trace>
  <inkml:trace contextRef="#ctx0" brushRef="#br0" timeOffset="55007.09">4171 154 0 230587 48877,'0'0'0'0'0,"0"0"1584"0"0,0 0 1881 0 0,0 0-384 1047-644,0 0-625-1047 644,0 0-351 0 0,0 0-297 0 0,0 0-304 0 0,0 0-287 0 0,0 0-305 0 0,0 0-264 0 0,0 0-248 0 0,0 0-120 0 0,0 0-112 0 0,2-5-48 0 0,3-2 8 0 0,2 0-40 0 0,3 2-8 0 0,2 1-24 0 0,2 3-48 0 0,1 1 24 0 0,2 4 8 0 0,0 2 8 0 0,2 1 48 0 0,1 4-24 0 0,3 1-8 0 0,1 2 32 0 0,1 2 8 0 0,2 2 0 0 0,3 2-120 0 0,-1 1-672 0 0,1 2-1744 0 0,-1 1-3481 0 0,-2-3-5802 0 0,-7-4 11715 0 0</inkml:trace>
  <inkml:trace contextRef="#ctx0" brushRef="#br0" timeOffset="56513.28">191 966 0 246216 49509,'0'0'0'0'0,"0"0"0"0"0,0 0 0 0 0,0 0 0 0 0,0 0 0 0 0,0 0 392 0 0,0 0 664 0 0,0 0-15 0 0,0 0 103 0 0,0 0 56 0 0,0 0 8 0 0,0 0-127 0 0,0 0-113 0 0,-6-3-136 0 0,-2 0-96 0 0,0 0-88 0 0,1 0-72 0 0,2 0-40 0 0,1 1-15 0 0,2 1-1 0 0,0 0 16 0 0,1 0-32 0 0,-1 1-40 0 0,0-1-48 0 0,0 0-48 0 0,1 0 0 0 0,-1 0 0 0 0,1 0-16 0 0,-1 1-40 0 0,1-1-23 0 0,1 1-57 0 0,-1 0-56 0 0,1 0-64 0 0,0 0-104 0 0,0 0-128 0 0,0 0-104 0 0,0 0-105 0 0,0 0 57 0 0,0 0 96 0 0,1 0 112 0 0,0 1 120 0 0,2 0 48 0 0,1 1 88 0 0,1 0 161 0 0,4-1 111 0 0,3 1 8 0 0,5-2-16 0 0,4 0-152 0 0,4-2-112 0 0,7-1-56 0 0,4-2-64 0 0,4-2 0 0 0,5 0 0 0 0,2-1-40 0 0,3 0 16 0 0,3-1-24 0 0,2 1-16 0 0,2 0 8 0 0,0 0-8 0 0,0 1 8 0 0,1 0 8 0 0,1 0 0 0 0,0 0-8 0 0,-1 1 8 748-855,0 0 8-748 855,-2 0 8 1173 240,-2 1 0-1173-240,-2 0 32 0 0,-3 0-16 0 0,-3 1 16 0 0,-3 1-16 0 0,-5-1 8 0 0,-3 1 16 0 0,-3 0-32 0 0,-5 1 24 0 0,-3 0-24 0 0,-3 0 0 0 0,-4 0 24 0 0,-3 0 24 0 0,-3 0 24 0 0,-3 1 56 0 0,-3 0 80 0 0,-3 1 16 0 0,-1-1-40 0 0,0 1-104 0 0,-2-1-168 0 0,1 0-176 0 0,-1 0-184 0 0,1-1-208 0 0,-1 1-176 0 0,0-1-184 0 0,-1 1-136 0 0,-1-1-185 0 0,-1 1-239 0 0,0 0-296 695-875,-1 1-361-695 875,0-1-455 673-881,-1 1-313-673 881,-1 0 72 0 0,-2 1 1257 0 0,2 0 1624 0 0,0 0 0 0 0</inkml:trace>
  <inkml:trace contextRef="#ctx0" brushRef="#br0" timeOffset="56906.74">586 986 1200 248137 48894,'0'0'3329'0'0,"0"0"-841"0"0,0 0-591 0 0,0 0-97 0 0,0 0 153 0 0,0 0-113 0 0,0 0-432 0 0,0 0-463 0 0,0 0-281 0 0,20-5-184 0 0,12-3-144 0 0,6-1-80 0 0,3 0-104 0 0,1 1-24 0 0,0 2-40 0 0,-1 0-8 0 0,0 1 8 0 0,-1 1 16 0 0,0 0 72 0 0,1 1 24 0 0,-1-1 40 0 0,0 1 8 0 0,0 0-16 0 0,0 1-8 0 0,-2 0-48 0 0,0 0-24 0 0,-3 0-32 0 0,-1 0-39 0 0,-2 1 15 0 0,-1-1-24 0 0,-2-1 24 0 0,-1 1-8 0 0,-3 0-8 0 0,-2 0 16 0 0,0-1-24 0 0,-3 0 16 0 0,-1-1 0 0 0,-1 0-24 0 0,-2 0 0 0 0,-2 1-16 0 0,-1-1 0 0 0,-3 0 0 0 0,-2 1-8 0 0,0 0 0 0 0,-3 1-16 0 0,-2 0-16 0 0,-1 1-88 0 0,-1 0-152 0 0,-1 1-248 0 0,-1 0-209 0 0,-2 0-87 0 0,-1 0-64 0 0,-1 1-56 0 0,-2 1-136 0 0,-1 0-369 0 0,0 1-431 0 0,-2 1-457 0 0,0 0-615 0 0,0 0-609 0 0,-1 0-104 1179 227,0 1 1953-1179-227,0 0 1664 0 0,2-2 0 0 0</inkml:trace>
  <inkml:trace contextRef="#ctx0" brushRef="#br0" timeOffset="57225.9">1010 1009 0 248137 48894,'0'0'0'0'0,"0"0"672"0"0,0 0 1217 0 0,0 0 159 0 0,0 0 72 0 0,0 0-279 0 0,0 0-521 0 0,0 0-416 0 0,0 0-320 0 0,0 0-247 0 0,20-10-137 0 0,9-5-72 0 0,3-1-16 0 0,0 2-16 0 0,-1 3-8 0 0,-4 2 48 0 0,-2 2 16 0 0,-3 2 88 0 0,1 1 144 0 0,-1 0 104 0 0,0 1 96 0 0,3 0 16 0 0,0 0-56 0 0,2-1-104 0 0,2 1-88 0 0,2 0-87 0 0,-1 0-73 0 0,1 0-8 0 0,0 0-56 0 0,-1 0-8 0 0,-1 0-8 0 0,-2 1-88 0 0,-2-1 48 0 0,0 1-32 0 0,0-1-24 0 0,-2 0 24 0 0,-1 0-160 1179 227,0-1-128-1179-227,-2 1-160 0 0,-3 0-225 0 0,-3-1-39 0 0,-3 1 40 0 0,-3-1-64 0 0,-3 1-128 0 0,-1 0-328 0 0,-3 1-433 0 0,-1 0-359 0 0,-3 0-569 0 0,-2 0-415 0 0,-1 2-81 0 0,-2-1 2921 0 0,1 1 88 0 0,0 0 0 0 0</inkml:trace>
  <inkml:trace contextRef="#ctx0" brushRef="#br0" timeOffset="57997.7">28 1023 0 246964 48654,'0'0'0'0'0,"0"0"0"0"0,0 0 0 0 0,0 0 872 0 0,0 0 2105 0 0,0 0-345 0 0,0 0-223 0 0,0 0-121 0 0,0 0-279 0 0,0 0-297 0 0,0 0-328 0 0,0 0-295 0 0,0 0-177 0 0,0 0-184 0 0,-5 1-152-1166-253,-2-1-136 1166 253,0 0-168 0 0,1 0-104 0 0,4-1-112 0 0,3 0-48 0 0,3-1 0 0 0,4-1 0 0 0,3 0 16 0 0,3 0-8 0 0,1 0 16 0 0,3 0-8 0 0,2-1-16 0 0,0 0 32 0 0,1 0-24 0 0,2-1 8 0 0,-1 0 8 0 0,0 0-80 0 0,0 0-96 0 0,-1 0-184 0 0,0 0-224 0 0,-1 0-232 0 0,-1 0-344 0 0,0-1-537 0 0,-1 1-959 0 0,-1 0-1769 0 0,-1 0-824 0 0,-3 1 1336 0 0,-2 1 3881 0 0</inkml:trace>
  <inkml:trace contextRef="#ctx0" brushRef="#br0" timeOffset="58392.32">96 880 0 245798 48401,'0'0'0'0'0,"0"0"520"0"0,0 0 2977 0 0,0 0-280 0 0,0 0-681 0 0,0 0-519 0 0,0 0-353 0 0,0 0-264 0 0,0 0-168 0 0,0 0-127 0 0,0 0-129 0 0,0 0-72 0 0,0 0-104 0 0,0 0-136 0 0,-9-4-119 0 0,-2-1-145 0 0,0 1-168 0 0,4 0-128 0 0,3 1-96 0 0,5 0-32 0 0,6 0 16 0 0,5 0 16 0 0,7 0 16 0 0,4 0 16 0 0,5 0-32 0 0,3 1 0 0 0,3-1-8 0 0,3 0-8 0 0,1 0 8 0 0,1 0-32 0 0,0-1-32 0 0,0 0-40 0 0,1 0-104 0 0,-1-1-112 0 0,-2 1-113 0 0,-3 0-119 0 0,-4 0-48 0 0,-2 1-88 0 0,-5 0-176 0 0,-3 0-160 0 0,-5 1-329 0 0,-5 1-415 0 0,-3 0-425 0 0,-3 1 89 0 0,-4-1-40 0 0,-2 2-513 0 0,-3 1-112 0 0,-2 0 777 0 0,0 0 1992 0 0</inkml:trace>
  <inkml:trace contextRef="#ctx0" brushRef="#br0" timeOffset="58723.09">78 886 0 245798 48401,'0'0'0'0'0,"0"0"0"0"0,0 0 0 0 0,0 0 0 0 0,0 0 1832 0 0,0 0 561 0 0,0 0-193 0 0,0 0-255 0 0,0 0-161 0 0,0 0-231 0 0,0 0-145 0 0,0 0-136 0 0,0 0-104 0 0,0 0-127 0 0,-3-2-145 0 0,1-1-168 0 0,2-1-176 0 0,2 0-120 0 0,2 1-120 0 0,4-1-40 0 0,4 0-72 0 0,4 0-24 0 0,5-1-8 0 0,4-1-48 0 0,6 0 0 0 0,4 0-24 0 0,6-1-32 0 0,2-1-96 0 0,5 1-672 0 0,0 0-2152 0 0,-3 2-9123 0 0,-9 0 6818 0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31T07:01:01.439"/>
    </inkml:context>
    <inkml:brush xml:id="br0">
      <inkml:brushProperty name="width" value="0.1" units="cm"/>
      <inkml:brushProperty name="height" value="0.6" units="cm"/>
      <inkml:brushProperty name="color" value="#00A0D7"/>
      <inkml:brushProperty name="inkEffects" value="pencil"/>
    </inkml:brush>
  </inkml:definitions>
  <inkml:trace contextRef="#ctx0" brushRef="#br0">92 29 0 219507 47775,'0'0'0'0'0,"0"0"0"0"0,0 0 0 0 0,0 0 0 0 0,0 0 0 0 0,0 0 0 0 0,0 0 0 0 0,0 0 0 0 0,0 0 0 0 0,0 0 0 0 0,0 0 0 0 0,0 0 0 0 0,0-2 0 0 0,0-1 0 0 0,0-1 0 0 0,0 1 0 0 0,0 1 0 0 0,0-1 0 0 0,-1 2 0 0 0,0-1 0 0 0,1 1 0 0 0,-1 1 488 0 0,0-1 80 0 0,0 0-104 0 0,0 1-72 0 0,-1-1-40 0 0,1 1-7 0 0,-1-1-97 0 0,1 1-56 0 0,-1 0-72 0 0,1-1-8 0 0,0 1 16 0 0,0 0-16 0 0,1 0 64 0 0,0 0 72 0 0,0 0 120 0 0,0 0 200 0 0,0 0 120 0 0,-1 0 80 0 0,0 0 57 0 0,1 0-33 0 0,-1-1-48 0 0,1 1-24 0 0,-1-1-64 0 0,1 1-32 0 0,0 0-40 0 0,0 0-55 0 0,0 0-65 0 0,0 0-72 0 0,0 0-32 0 0,0 0-8 0 0,0 0-8 0 0,0 0 0 0 0,0 0-32 0 0,0 0-32 0 0,0 0-40 0 0,0 0-80 0 0,-1 0-40 0 0,0 0-48 0 0,1 0-24 0 0,-1 0 8 0 0,0 0 8 0 0,0 0-24 0 0,0 0-8 0 0,-1 0-8 0 0,1 1-16 0 0,-2-1-24 0 0,1 1 0 0 0,-1 0-32 0 0,0 1 8 0 0,0 0-8 0 0,0 0-8 0 0,1 1 16 0 0,-1 1-8 0 0,1 1 16 0 0,0 0 16 0 0,0 2-8 0 0,0 1 32 0 0,-1 1-16 0 0,-2 2-8 0 0,1 0 8 0 0,-1 1-8 0 0,2 1 8 0 0,1 1 16 0 0,-1 0 0 0 0,2 2 32 0 0,0 0 8 0 0,-1 1-24 0 0,1 1 0 0 0,1 0-16 0 0,-1 1-40 1126-472,1 1 16-1126 472,-1 0 0 0 0,1 1-32 0 0,1 1 40 0 0,0 0-32 0 0,1 1-16 0 0,0 0 8 0 0,1 0-40 0 0,1 2 40 0 0,0-1 0 0 0,2 2-8 0 0,0 0 8 0 0,-1-1-32 0 0,1 0 8 0 0,0 0 8 0 0,0 0 0 0 0,0-1 40 0 0,0-1-16-1126 472,1 1 16 1126-472,0 0 24 0 0,-1 0-8 0 0,0 0 48 0 0,-1 0-32 0 0,1 0 16 0 0,0 0 0 0 0,-1 0-8 0 0,0 0 16 0 0,0 0-32 0 0,-1-1 16 0 0,0 0-16 0 0,0 0-16 0 0,1-1 40 0 0,0 0-40 0 0,0 0 24 0 0,0-1-8 0 0,1 1-16 0 0,0-2 24 0 0,0 1-40 1055 624,1-1 8-1055-624,0-1-16 0 0,0 0 24 0 0,1-1-64 0 0,0 0 8 0 0,0-1 56 0 0,1-1-40 0 0,0 1 80 0 0,-2-1-8 0 0,1 0-40 0 0,0-1 24 0 0,0-1-32 0 0,-1 0 8 0 0,-1-2 24 0 0,0 0-16 0 0,-1-2 24-1149 478,0-1 0 1149-478,0-1 16 0 0,-1-2-8 0 0,0 0-16 0 0,-1-1 24 0 0,-1 0-40 0 0,0-2 40 0 0,0 0 16 0 0,-1-1 40 0 0,-1-1 176 0 0,1 0 120 0 0,-1-1 216 0 0,0 0 176 0 0,0 0-47 0 0,0 0-121 0 0,0 0-264 0 0,-1-1-216 0 0,0 1-104 0 0,-2-1-48 0 0,1 0 32 0 0,0-1 0 0 0,0 1-8 0 0,-1-1-40 0 0,2 1-56 0 0,-1 1-64 0 0,1-1-184 0 0,1 1-184 0 0,-1 0-345 0 0,1-1-447 0 0,0 1-448 0 0,1-1-537 0 0,-1 0-231 0 0,0 1-17-1165 464,0 0 113 1165-464,0 0 175 0 0,0-1 1569 0 0,0 1 704 0 0,0 0 0 0 0,0 0 0 0 0,0 0 0 1061 652,0 0 0-1061-652</inkml:trace>
  <inkml:trace contextRef="#ctx0" brushRef="#br0" timeOffset="568.07">198 1342 0 219309 49993,'0'0'0'0'0,"0"0"0"0"0,0 0 1912 0 0,0 0 345 0 0,0 0-329 0 0,0 0-247 0 0,0 0-241 0 0,0 0-176 0 0,0 0-80 0 0,0 0-31 0 0,0 0-161 0 0,0 0-88 0 0,0 0-48 0 0,0 0-39 0 0,-7-9 15 0 0,-4-2 0 0 0,1 0-80 0 0,1 2-72 0 0,2 2-96 0 0,2 2-112 0 0,2 2-160 0 0,1 2-144 0 0,2 1-136 0 0,0 0-168 0 0,0 0-40 0 0,0 1-80 0 0,1-1-16 0 0,-1 0 96 0 0,1 1 32 0 0,0 0 104 0 0,0 0 40 0 0,2 3-8 0 0,0 0 24 0 0,1 0 0 0 0,0 2 32 0 0,1 0-32 0 0,2 1 0 0 0,0-1-8 0 0,0 2-24 0 0,1 0 32 0 0,1 0-16 0 0,0-1 32 0 0,0 0 8 0 0,1 0-24 0 0,0-1 32 0 0,1-1-40 0 0,0-1 8 0 0,-1 1 16 0 0,-1-1 0 0 0,1 0 24 0 0,-1-1-16 0 0,-1-1 24 0 0,0 0 0-1191 469,-1-1 24 1191-469,0-1 24-1210 456,-1 0 0 1210-456,-1-1 56 0 0,0 0 9 0 0,0-1 39 0 0,0 0 56 0 0,-1-2-24 0 0,1 0 56 0 0,-2-1-24 0 0,0-1-16 0 0,-1-1-8 0 0,0 0-64 0 0,0-2 0 0 0,-1 0-56 0 0,0-1-24 0 0,-1 0-8 0 0,-1-1-24 0 0,-2 1 8 0 0,0-1-16 0 0,0 1-8 0 0,-1 1 24 0 0,0 0-40 0 0,0 2 24 0 0,1 1-48 0 0,1 1-48 0 0,0 2-80 0 0,0 1-192 0 0,1 1-216 0 0,1 1-112 0 0,0 0-192 0 0,3 1-553 0 0,1 1-1111 0 0,2 2-3177 0 0,0 0-6474 0 0,0 0 11963 0 0</inkml:trace>
  <inkml:trace contextRef="#ctx0" brushRef="#br0" timeOffset="2392.61">255 2508 0 219507 47775,'0'0'0'0'0,"0"0"0"0"0,0 0 0 0 0,0 0 0 0 0,0 0 0 0 0,0 0 0 0 0,0 0 0 0 0,0 0 0 0 0,0 0 1280 0 0,0 0 377 0 0,0 0-89 0 0,0 0-136 0 0,0 1-175 0 0,0-1-161 0 0,0 1-136 0 0,0 0-192 0 0,0-1-216 0 0,0 1-136 0 0,0-1-192 0 0,0 0-96 0 0,0 0-80 0 0,0 0-104 0 0,0 0-8 0 0,0 0-112 0 0,0 0 24 0 0,0 0 64 0 0,0 0 32 0 0,0 0 144 0 0,1 0 64 0 0,2 0 72 0 0,1 0 88 0 0,2 0 49 0 0,0-1 71 0 0,1 0 8 0 0,2-1 32 0 0,2 0-56 0 0,1-1-88 0 0,1-1 0 0 0,2-1-64 0 0,0-1 24 0 0,2 0-24 0 0,3-2-56 0 0,2 0 8 0 0,1-1-64 0 0,2-2-16 0 0,1 0 0 0 0,2-2 8 0 0,3-1 56 0 0,2-1-15 0 0,2-2 31 0 0,2-2-64 0 0,1 0-24 0 0,1-2-16 0 0,0 1-72 0 0,2-2 24 0 0,1 1-32 0 0,0-1-8 0 0,1 0 16 0 0,0 0-56 1126-472,2-1 48-1126 472,1 0-24 0 0,0 0 0 0 0,1 0-8 0 0,1-1-16 0 0,0 1 0 0 0,0-1-8 1062 605,2 0 32-1062-605,-1 1 8 0 0,1-1-8 0 0,-2 1 24 0 0,1 0-40 0 0,-1 0 24 0 0,1 0 8 0 0,-1 0-8 0 0,1 0 40 0 0,-1-1-40 0 0,-1-1 24 0 0,0-1 8 0 0,-1 0-40 0 0,-1 0 56 1081 592,-2 0-40-1081-592,-1 0 8 0 0,-2 0 8 0 0,0 1-32 0 0,-3 0 24 0 0,-2 2-24 0 0,-1 1 16 0 0,-3 1-8 0 0,-2 1 0 0 0,-3 1 0 0 0,-2 1-8 0 0,-3 2 32 0 0,-2 2 16 0 0,-2 0 16 0 0,-3 2 16 0 0,-1 1 0 0 0,-3 2 16 1121-526,-1 1-8-1121 526,-2 1 32 0 0,-3 1 40 0 0,0 1 40 0 0,-1 2 72 0 0,-1 1 0 0 0,-1 0 8 0 0,0 1-16 0 0,-1 1-88 1103 559,0 0-48-1103-559,0 0-104 0 0,-2 0-104 0 0,1 1-40 0 0,-2-1-72 0 0,1 0 16 0 0,-1 0 16 0 0,1 0 64 0 0,-2 0 40 0 0,0 0 24 0 0,1 1 40 0 0,-2 0-24 0 0,0 0 24 0 0,1 0 16 0 0,0 0-8 0 0,1 0 24 0 0,0 0-24 0 0,1 0 8 0 0,0 0-8 0 0,0-1-32 0 0,1 0 32 0 0,0 0-40 0 0,0 0 16 0 0,0 0-32 0 0,1 0-56 0 0,0 0-96 0 0,0 0-184 0 0,0 0-176 0 0,0 0-288 0 0,1 0-160 0 0,-1 0-129 0 0,0 1-231 0 0,0 0-184 0 0,0 0-665 0 0,-1 1-959 0 0,0 0-721 0 0,0 1 400 0 0,1-1 3481 0 0</inkml:trace>
  <inkml:trace contextRef="#ctx0" brushRef="#br0" timeOffset="3545.04">506 2205 0 222844 46319,'0'0'0'0'0,"0"0"0"0"0,0 0 0 0 0,0 0 0 0 0,0 0 0 0 0,0 0 0 0 0,0 0 0 0 0,0 0 0 0 0,0 0 576 0 0,0 0 664 0 0,0 0 41 0 0,0 0-145 0 0,0 0-72 0 0,0 0-120 0 0,-2-2-55 0 0,0 0-153 0 0,-1-1-256-1053-578,0 2-208 1053 578,0 0-224 0 0,1 1-56 0 0,-1 2-8 0 0,1 1 16 0 0,-1 1 24 0 0,1 2-8 0 0,-1 1 24 0 0,1 1 0 0 0,1 1 16 0 0,0 1 0 0 0,0 2 16 0 0,0 1 24 0 0,0 1-24 0 0,-2 2 0 0 0,0 1-8 0 0,-2 1-56 0 0,-1 2 32 0 0,0 0-32 0 0,-1 1 8 0 0,-2 0 0 0 0,1 0-32 0 0,-1 0 40 0 0,-1-1-24 0 0,0-2 40 0 0,2-1 16 0 0,-1-1 16 0 0,2-2 48 0 0,-1-2-32-1094 479,3-3 16 1094-479,0-1 0 0 0,3-3 8 0 0,0-1 176 0 0,2-3 128 0 0,0 0 256 0 0,0-1 201 0 0,0-1 39 0 0,1-1-16 0 0,1-2-232 0 0,2-1-160 0 0,1-2-176 0 0,0-1-56 0 0,1-2-8 0 0,-1 0-56 0 0,1-1 1 0 0,-1 1-81 0 0,1 1-16 0 0,-1 0-16 0 0,-1 1-40 0 0,0 0 32 0 0,-1 2-24 0 0,0 1 40 0 0,-2 1 24 0 0,-1 0-32 0 0,1 2 40 0 0,-1 0-48 0 0,0 1-16 0 0,-1 0 24 0 0,1 1-24 0 0,0 0 48 0 0,0 0-24 0 0,0 0 0 0 0,0 1-16 0 0,0-1-40 0 0,0 0 32 0 0,0 0-56 0 0,0 0 16 0 0,0 0-8 0 0,0 0-40 0 0,0 0 32 0 0,0 0-40 0 0,0 0 16 0 0,0 0 0 0 0,0 0-32 0 0,0 0 32 0 0,0 0-8 0 0,1 0 72 0 0,1 0 56 0 0,0 0 32 0 0,1 0 80 0 0,1 0-40 0 0,0 0 32 0 0,0 0-32 0 0,-1 0-24 0 0,1 0 48 0 0,1 0-32 0 0,1 0 40 0 0,1 1 0 0 0,0 0 8-1106 466,2 1 32 1106-466,0 0-23 0 0,3 0-17 0 0,0 0-32 0 0,2-1-16 0 0,1 1-8 0 0,1-2-8 0 0,0 1-8 0 0,1-1-48 0 0,0 0-16 0 0,2-1-32 0 0,0 0-48 0 0,-1-1-24 0 0,-2 0-144 0 0,-1 0-232 0 0,-2 0-465 0 0,-2 1-1015 0 0,-3 1-1913 0 0,-1 0-8369 0 0,-1 0 9041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4514" name="Rectangle 1"/>
          <p:cNvSpPr>
            <a:spLocks noGrp="1" noRot="1" noChangeAspect="1" noChangeArrowheads="1" noTextEdit="1"/>
          </p:cNvSpPr>
          <p:nvPr>
            <p:ph type="sldImg"/>
          </p:nvPr>
        </p:nvSpPr>
        <p:spPr bwMode="auto">
          <a:xfrm>
            <a:off x="0" y="328613"/>
            <a:ext cx="1588" cy="1587"/>
          </a:xfrm>
          <a:prstGeom prst="rect">
            <a:avLst/>
          </a:prstGeom>
          <a:solidFill>
            <a:srgbClr val="FFFFFF"/>
          </a:solidFill>
          <a:ln w="9525">
            <a:solidFill>
              <a:srgbClr val="000000"/>
            </a:solidFill>
            <a:miter lim="800000"/>
            <a:headEnd/>
            <a:tailEnd/>
          </a:ln>
        </p:spPr>
      </p:sp>
      <p:sp>
        <p:nvSpPr>
          <p:cNvPr id="3074" name="Rectangle 2"/>
          <p:cNvSpPr txBox="1">
            <a:spLocks noGrp="1" noChangeArrowheads="1"/>
          </p:cNvSpPr>
          <p:nvPr>
            <p:ph type="body" idx="1"/>
          </p:nvPr>
        </p:nvSpPr>
        <p:spPr bwMode="auto">
          <a:xfrm>
            <a:off x="498812" y="4685857"/>
            <a:ext cx="5804773" cy="4406668"/>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endParaRPr lang="en-US" noProof="0"/>
          </a:p>
        </p:txBody>
      </p:sp>
    </p:spTree>
    <p:extLst>
      <p:ext uri="{BB962C8B-B14F-4D97-AF65-F5344CB8AC3E}">
        <p14:creationId xmlns:p14="http://schemas.microsoft.com/office/powerpoint/2010/main" val="1180528311"/>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8" charset="0"/>
        <a:ea typeface="+mn-ea"/>
        <a:cs typeface="+mn-cs"/>
      </a:defRPr>
    </a:lvl1pPr>
    <a:lvl2pPr marL="742950" indent="-285750" algn="l" defTabSz="457200"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8" charset="0"/>
        <a:ea typeface="+mn-ea"/>
        <a:cs typeface="+mn-cs"/>
      </a:defRPr>
    </a:lvl2pPr>
    <a:lvl3pPr marL="1143000" indent="-228600" algn="l" defTabSz="457200"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8" charset="0"/>
        <a:ea typeface="+mn-ea"/>
        <a:cs typeface="+mn-cs"/>
      </a:defRPr>
    </a:lvl3pPr>
    <a:lvl4pPr marL="1600200" indent="-228600" algn="l" defTabSz="457200"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8" charset="0"/>
        <a:ea typeface="+mn-ea"/>
        <a:cs typeface="+mn-cs"/>
      </a:defRPr>
    </a:lvl4pPr>
    <a:lvl5pPr marL="2057400" indent="-228600" algn="l" defTabSz="457200"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822768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9367416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42136866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dirty="0"/>
          </a:p>
        </p:txBody>
      </p:sp>
    </p:spTree>
    <p:extLst>
      <p:ext uri="{BB962C8B-B14F-4D97-AF65-F5344CB8AC3E}">
        <p14:creationId xmlns:p14="http://schemas.microsoft.com/office/powerpoint/2010/main" val="33383594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6" name="Rectangle 6"/>
          <p:cNvSpPr>
            <a:spLocks noGrp="1" noChangeArrowheads="1"/>
          </p:cNvSpPr>
          <p:nvPr>
            <p:ph type="sldNum" sz="quarter"/>
          </p:nvPr>
        </p:nvSpPr>
        <p:spPr>
          <a:xfrm>
            <a:off x="3880920" y="8686488"/>
            <a:ext cx="2975527" cy="455951"/>
          </a:xfrm>
          <a:prstGeom prst="rect">
            <a:avLst/>
          </a:prstGeom>
          <a:noFill/>
        </p:spPr>
        <p:txBody>
          <a:bodyPr lIns="89730" tIns="44865" rIns="89730" bIns="44865"/>
          <a:lstStyle/>
          <a:p>
            <a:fld id="{677027E7-D328-45DE-8DCD-1DE4D98E2855}" type="slidenum">
              <a:rPr lang="en-US" smtClean="0"/>
              <a:pPr/>
              <a:t>69</a:t>
            </a:fld>
            <a:endParaRPr lang="en-US"/>
          </a:p>
        </p:txBody>
      </p:sp>
      <p:sp>
        <p:nvSpPr>
          <p:cNvPr id="36867" name="Rectangle 7"/>
          <p:cNvSpPr txBox="1">
            <a:spLocks noGrp="1" noChangeArrowheads="1"/>
          </p:cNvSpPr>
          <p:nvPr/>
        </p:nvSpPr>
        <p:spPr bwMode="auto">
          <a:xfrm>
            <a:off x="3885579" y="8686488"/>
            <a:ext cx="2970869" cy="455951"/>
          </a:xfrm>
          <a:prstGeom prst="rect">
            <a:avLst/>
          </a:prstGeom>
          <a:noFill/>
          <a:ln w="9525">
            <a:noFill/>
            <a:miter lim="800000"/>
            <a:headEnd/>
            <a:tailEnd/>
          </a:ln>
        </p:spPr>
        <p:txBody>
          <a:bodyPr lIns="91220" tIns="45610" rIns="91220" bIns="45610"/>
          <a:lstStyle/>
          <a:p>
            <a:pPr defTabSz="912879"/>
            <a:fld id="{BEBD1FCE-B7B2-48E7-AEFD-70398BD67F7E}" type="slidenum">
              <a:rPr lang="en-US"/>
              <a:pPr defTabSz="912879"/>
              <a:t>69</a:t>
            </a:fld>
            <a:endParaRPr lang="en-US" dirty="0"/>
          </a:p>
        </p:txBody>
      </p:sp>
      <p:sp>
        <p:nvSpPr>
          <p:cNvPr id="36868" name="Rectangle 2"/>
          <p:cNvSpPr>
            <a:spLocks noGrp="1" noRot="1" noChangeAspect="1" noChangeArrowheads="1" noTextEdit="1"/>
          </p:cNvSpPr>
          <p:nvPr>
            <p:ph type="sldImg"/>
          </p:nvPr>
        </p:nvSpPr>
        <p:spPr>
          <a:xfrm>
            <a:off x="896938" y="877888"/>
            <a:ext cx="5064125" cy="3165475"/>
          </a:xfrm>
          <a:solidFill>
            <a:srgbClr val="FFFFFF"/>
          </a:solidFill>
        </p:spPr>
      </p:sp>
      <p:sp>
        <p:nvSpPr>
          <p:cNvPr id="36869" name="Rectangle 3"/>
          <p:cNvSpPr>
            <a:spLocks noGrp="1" noChangeArrowheads="1"/>
          </p:cNvSpPr>
          <p:nvPr>
            <p:ph type="body" idx="1"/>
          </p:nvPr>
        </p:nvSpPr>
        <p:spPr>
          <a:xfrm>
            <a:off x="1060693" y="4350271"/>
            <a:ext cx="4741275" cy="3514882"/>
          </a:xfrm>
          <a:noFill/>
          <a:ln/>
        </p:spPr>
        <p:txBody>
          <a:bodyPr wrap="none" lIns="91220" tIns="45610" rIns="91220" bIns="45610" anchor="ctr"/>
          <a:lstStyle/>
          <a:p>
            <a:pPr defTabSz="897301" eaLnBrk="1" hangingPunct="1"/>
            <a:endParaRPr lang="it-IT" dirty="0"/>
          </a:p>
        </p:txBody>
      </p:sp>
    </p:spTree>
    <p:extLst>
      <p:ext uri="{BB962C8B-B14F-4D97-AF65-F5344CB8AC3E}">
        <p14:creationId xmlns:p14="http://schemas.microsoft.com/office/powerpoint/2010/main" val="31360231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0834" name="Rectangle 6"/>
          <p:cNvSpPr txBox="1">
            <a:spLocks noGrp="1" noChangeArrowheads="1"/>
          </p:cNvSpPr>
          <p:nvPr/>
        </p:nvSpPr>
        <p:spPr bwMode="auto">
          <a:xfrm>
            <a:off x="3880920" y="8686488"/>
            <a:ext cx="2975527" cy="455951"/>
          </a:xfrm>
          <a:prstGeom prst="rect">
            <a:avLst/>
          </a:prstGeom>
          <a:noFill/>
          <a:ln w="9525">
            <a:noFill/>
            <a:round/>
            <a:headEnd/>
            <a:tailEnd/>
          </a:ln>
        </p:spPr>
        <p:txBody>
          <a:bodyPr lIns="0" tIns="0" rIns="0" bIns="0" anchor="b"/>
          <a:lstStyle/>
          <a:p>
            <a:pPr algn="r" defTabSz="409706">
              <a:tabLst>
                <a:tab pos="649609" algn="l"/>
                <a:tab pos="1299217" algn="l"/>
                <a:tab pos="1948825" algn="l"/>
                <a:tab pos="2598433" algn="l"/>
              </a:tabLst>
            </a:pPr>
            <a:fld id="{1CABDE1F-2E3C-4571-B351-6269FEBC6987}" type="slidenum">
              <a:rPr lang="en-US" sz="1300">
                <a:solidFill>
                  <a:srgbClr val="000000"/>
                </a:solidFill>
                <a:latin typeface="Times New Roman" pitchFamily="18" charset="0"/>
              </a:rPr>
              <a:pPr algn="r" defTabSz="409706">
                <a:tabLst>
                  <a:tab pos="649609" algn="l"/>
                  <a:tab pos="1299217" algn="l"/>
                  <a:tab pos="1948825" algn="l"/>
                  <a:tab pos="2598433" algn="l"/>
                </a:tabLst>
              </a:pPr>
              <a:t>70</a:t>
            </a:fld>
            <a:endParaRPr lang="en-US" sz="1300" dirty="0">
              <a:solidFill>
                <a:srgbClr val="000000"/>
              </a:solidFill>
              <a:latin typeface="Times New Roman" pitchFamily="18" charset="0"/>
            </a:endParaRPr>
          </a:p>
        </p:txBody>
      </p:sp>
      <p:sp>
        <p:nvSpPr>
          <p:cNvPr id="120835" name="Rectangle 7"/>
          <p:cNvSpPr txBox="1">
            <a:spLocks noGrp="1" noChangeArrowheads="1"/>
          </p:cNvSpPr>
          <p:nvPr/>
        </p:nvSpPr>
        <p:spPr bwMode="auto">
          <a:xfrm>
            <a:off x="3885579" y="8686488"/>
            <a:ext cx="2970869" cy="455951"/>
          </a:xfrm>
          <a:prstGeom prst="rect">
            <a:avLst/>
          </a:prstGeom>
          <a:noFill/>
          <a:ln w="9525">
            <a:noFill/>
            <a:miter lim="800000"/>
            <a:headEnd/>
            <a:tailEnd/>
          </a:ln>
        </p:spPr>
        <p:txBody>
          <a:bodyPr lIns="91220" tIns="45610" rIns="91220" bIns="45610"/>
          <a:lstStyle/>
          <a:p>
            <a:pPr defTabSz="912879"/>
            <a:fld id="{4917FD6C-EDA5-4416-A3F6-86B565C2AB28}" type="slidenum">
              <a:rPr lang="en-US"/>
              <a:pPr defTabSz="912879"/>
              <a:t>70</a:t>
            </a:fld>
            <a:endParaRPr lang="en-US" dirty="0"/>
          </a:p>
        </p:txBody>
      </p:sp>
      <p:sp>
        <p:nvSpPr>
          <p:cNvPr id="120836" name="Rectangle 2"/>
          <p:cNvSpPr>
            <a:spLocks noGrp="1" noRot="1" noChangeAspect="1" noChangeArrowheads="1" noTextEdit="1"/>
          </p:cNvSpPr>
          <p:nvPr>
            <p:ph type="sldImg"/>
          </p:nvPr>
        </p:nvSpPr>
        <p:spPr>
          <a:xfrm>
            <a:off x="896938" y="877888"/>
            <a:ext cx="5064125" cy="3165475"/>
          </a:xfrm>
          <a:solidFill>
            <a:srgbClr val="FFFFFF"/>
          </a:solidFill>
        </p:spPr>
      </p:sp>
      <p:sp>
        <p:nvSpPr>
          <p:cNvPr id="120837" name="Rectangle 3"/>
          <p:cNvSpPr>
            <a:spLocks noGrp="1" noChangeArrowheads="1"/>
          </p:cNvSpPr>
          <p:nvPr>
            <p:ph type="body" idx="1"/>
          </p:nvPr>
        </p:nvSpPr>
        <p:spPr>
          <a:xfrm>
            <a:off x="1060693" y="4350271"/>
            <a:ext cx="4741275" cy="3514882"/>
          </a:xfrm>
          <a:noFill/>
          <a:ln/>
        </p:spPr>
        <p:txBody>
          <a:bodyPr wrap="none" lIns="91220" tIns="45610" rIns="91220" bIns="45610" anchor="ctr"/>
          <a:lstStyle/>
          <a:p>
            <a:pPr defTabSz="897301" eaLnBrk="1" hangingPunct="1"/>
            <a:endParaRPr lang="it-IT" dirty="0"/>
          </a:p>
        </p:txBody>
      </p:sp>
    </p:spTree>
    <p:extLst>
      <p:ext uri="{BB962C8B-B14F-4D97-AF65-F5344CB8AC3E}">
        <p14:creationId xmlns:p14="http://schemas.microsoft.com/office/powerpoint/2010/main" val="29158729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xfrm>
            <a:off x="3884463" y="8685382"/>
            <a:ext cx="2972005" cy="457200"/>
          </a:xfrm>
          <a:prstGeom prst="rect">
            <a:avLst/>
          </a:prstGeom>
          <a:ln/>
        </p:spPr>
        <p:txBody>
          <a:bodyPr/>
          <a:lstStyle/>
          <a:p>
            <a:fld id="{61E2B455-4C62-4852-A367-721A7206894A}" type="slidenum">
              <a:rPr lang="en-US"/>
              <a:pPr/>
              <a:t>3</a:t>
            </a:fld>
            <a:endParaRPr lang="en-US"/>
          </a:p>
        </p:txBody>
      </p:sp>
      <p:sp>
        <p:nvSpPr>
          <p:cNvPr id="232450" name="Rectangle 2"/>
          <p:cNvSpPr>
            <a:spLocks noGrp="1" noRot="1" noChangeAspect="1" noChangeArrowheads="1" noTextEdit="1"/>
          </p:cNvSpPr>
          <p:nvPr>
            <p:ph type="sldImg"/>
          </p:nvPr>
        </p:nvSpPr>
        <p:spPr>
          <a:xfrm>
            <a:off x="685800" y="685800"/>
            <a:ext cx="5486400" cy="3429000"/>
          </a:xfrm>
          <a:ln/>
        </p:spPr>
      </p:sp>
      <p:sp>
        <p:nvSpPr>
          <p:cNvPr id="23245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8610"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lstStyle/>
          <a:p>
            <a:pPr eaLnBrk="0" hangingPunct="0"/>
            <a:fld id="{45BA36B7-06B8-4ED3-9EF0-6854AF93A44D}" type="slidenum">
              <a:rPr lang="en-US"/>
              <a:pPr eaLnBrk="0" hangingPunct="0"/>
              <a:t>5</a:t>
            </a:fld>
            <a:endParaRPr lang="en-US"/>
          </a:p>
        </p:txBody>
      </p:sp>
      <p:sp>
        <p:nvSpPr>
          <p:cNvPr id="68611" name="Rectangle 2"/>
          <p:cNvSpPr>
            <a:spLocks noGrp="1" noRot="1" noChangeAspect="1" noChangeArrowheads="1" noTextEdit="1"/>
          </p:cNvSpPr>
          <p:nvPr>
            <p:ph type="sldImg"/>
          </p:nvPr>
        </p:nvSpPr>
        <p:spPr>
          <a:xfrm>
            <a:off x="900113" y="877888"/>
            <a:ext cx="5059362" cy="3163887"/>
          </a:xfrm>
          <a:ln/>
        </p:spPr>
      </p:sp>
      <p:sp>
        <p:nvSpPr>
          <p:cNvPr id="68612" name="Rectangle 3"/>
          <p:cNvSpPr txBox="1">
            <a:spLocks noGrp="1" noChangeArrowheads="1"/>
          </p:cNvSpPr>
          <p:nvPr>
            <p:ph type="body" idx="1"/>
          </p:nvPr>
        </p:nvSpPr>
        <p:spPr>
          <a:xfrm>
            <a:off x="1060450" y="4349750"/>
            <a:ext cx="4741863" cy="3514725"/>
          </a:xfrm>
          <a:noFill/>
          <a:ln/>
        </p:spPr>
        <p:txBody>
          <a:bodyPr wrap="none" anchor="ctr"/>
          <a:lstStyle/>
          <a:p>
            <a:pPr eaLnBrk="1" hangingPunct="1"/>
            <a:endParaRPr lang="it-IT" dirty="0"/>
          </a:p>
        </p:txBody>
      </p:sp>
    </p:spTree>
    <p:extLst>
      <p:ext uri="{BB962C8B-B14F-4D97-AF65-F5344CB8AC3E}">
        <p14:creationId xmlns:p14="http://schemas.microsoft.com/office/powerpoint/2010/main" val="15943561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9E5D2D3D-06A8-46F1-816B-9087CFEE73E9}" type="slidenum">
              <a:rPr lang="en-GB"/>
              <a:pPr/>
              <a:t>7</a:t>
            </a:fld>
            <a:endParaRPr lang="en-GB"/>
          </a:p>
        </p:txBody>
      </p:sp>
      <p:sp>
        <p:nvSpPr>
          <p:cNvPr id="104449" name="Text Box 1"/>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a:effectLst/>
        </p:spPr>
        <p:txBody>
          <a:bodyPr wrap="none" anchor="ctr"/>
          <a:lstStyle/>
          <a:p>
            <a:endParaRPr lang="en-US"/>
          </a:p>
        </p:txBody>
      </p:sp>
      <p:sp>
        <p:nvSpPr>
          <p:cNvPr id="104450" name="Rectangle 2"/>
          <p:cNvSpPr txBox="1">
            <a:spLocks noGrp="1" noChangeArrowheads="1"/>
          </p:cNvSpPr>
          <p:nvPr>
            <p:ph type="body"/>
          </p:nvPr>
        </p:nvSpPr>
        <p:spPr bwMode="auto">
          <a:xfrm>
            <a:off x="685800" y="4343400"/>
            <a:ext cx="5484813" cy="4114800"/>
          </a:xfrm>
          <a:prstGeom prst="rect">
            <a:avLst/>
          </a:prstGeom>
          <a:noFill/>
          <a:ln>
            <a:round/>
            <a:headEnd/>
            <a:tailEnd/>
          </a:ln>
        </p:spPr>
        <p:txBody>
          <a:bodyPr wrap="none" anchor="ctr"/>
          <a:lstStyle/>
          <a:p>
            <a:endParaRPr lang="it-IT"/>
          </a:p>
        </p:txBody>
      </p:sp>
    </p:spTree>
    <p:extLst>
      <p:ext uri="{BB962C8B-B14F-4D97-AF65-F5344CB8AC3E}">
        <p14:creationId xmlns:p14="http://schemas.microsoft.com/office/powerpoint/2010/main" val="1260386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7731188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6" name="Rectangle 6"/>
          <p:cNvSpPr>
            <a:spLocks noGrp="1" noChangeArrowheads="1"/>
          </p:cNvSpPr>
          <p:nvPr>
            <p:ph type="sldNum" sz="quarter"/>
          </p:nvPr>
        </p:nvSpPr>
        <p:spPr>
          <a:xfrm>
            <a:off x="3880920" y="8686488"/>
            <a:ext cx="2975527" cy="455951"/>
          </a:xfrm>
          <a:prstGeom prst="rect">
            <a:avLst/>
          </a:prstGeom>
          <a:noFill/>
        </p:spPr>
        <p:txBody>
          <a:bodyPr lIns="89730" tIns="44865" rIns="89730" bIns="44865"/>
          <a:lstStyle/>
          <a:p>
            <a:fld id="{677027E7-D328-45DE-8DCD-1DE4D98E2855}" type="slidenum">
              <a:rPr lang="en-US" smtClean="0"/>
              <a:pPr/>
              <a:t>20</a:t>
            </a:fld>
            <a:endParaRPr lang="en-US"/>
          </a:p>
        </p:txBody>
      </p:sp>
      <p:sp>
        <p:nvSpPr>
          <p:cNvPr id="36867" name="Rectangle 7"/>
          <p:cNvSpPr txBox="1">
            <a:spLocks noGrp="1" noChangeArrowheads="1"/>
          </p:cNvSpPr>
          <p:nvPr/>
        </p:nvSpPr>
        <p:spPr bwMode="auto">
          <a:xfrm>
            <a:off x="3885579" y="8686488"/>
            <a:ext cx="2970869" cy="455951"/>
          </a:xfrm>
          <a:prstGeom prst="rect">
            <a:avLst/>
          </a:prstGeom>
          <a:noFill/>
          <a:ln w="9525">
            <a:noFill/>
            <a:miter lim="800000"/>
            <a:headEnd/>
            <a:tailEnd/>
          </a:ln>
        </p:spPr>
        <p:txBody>
          <a:bodyPr lIns="91220" tIns="45610" rIns="91220" bIns="45610"/>
          <a:lstStyle/>
          <a:p>
            <a:pPr defTabSz="912879"/>
            <a:fld id="{BEBD1FCE-B7B2-48E7-AEFD-70398BD67F7E}" type="slidenum">
              <a:rPr lang="en-US"/>
              <a:pPr defTabSz="912879"/>
              <a:t>20</a:t>
            </a:fld>
            <a:endParaRPr lang="en-US" dirty="0"/>
          </a:p>
        </p:txBody>
      </p:sp>
      <p:sp>
        <p:nvSpPr>
          <p:cNvPr id="36868" name="Rectangle 2"/>
          <p:cNvSpPr>
            <a:spLocks noGrp="1" noRot="1" noChangeAspect="1" noChangeArrowheads="1" noTextEdit="1"/>
          </p:cNvSpPr>
          <p:nvPr>
            <p:ph type="sldImg"/>
          </p:nvPr>
        </p:nvSpPr>
        <p:spPr>
          <a:xfrm>
            <a:off x="896938" y="877888"/>
            <a:ext cx="5064125" cy="3165475"/>
          </a:xfrm>
          <a:solidFill>
            <a:srgbClr val="FFFFFF"/>
          </a:solidFill>
        </p:spPr>
      </p:sp>
      <p:sp>
        <p:nvSpPr>
          <p:cNvPr id="36869" name="Rectangle 3"/>
          <p:cNvSpPr>
            <a:spLocks noGrp="1" noChangeArrowheads="1"/>
          </p:cNvSpPr>
          <p:nvPr>
            <p:ph type="body" idx="1"/>
          </p:nvPr>
        </p:nvSpPr>
        <p:spPr>
          <a:xfrm>
            <a:off x="1060693" y="4350271"/>
            <a:ext cx="4741275" cy="3514882"/>
          </a:xfrm>
          <a:noFill/>
          <a:ln/>
        </p:spPr>
        <p:txBody>
          <a:bodyPr wrap="none" lIns="91220" tIns="45610" rIns="91220" bIns="45610" anchor="ctr"/>
          <a:lstStyle/>
          <a:p>
            <a:pPr defTabSz="897301" eaLnBrk="1" hangingPunct="1"/>
            <a:endParaRPr lang="it-IT" dirty="0"/>
          </a:p>
        </p:txBody>
      </p:sp>
    </p:spTree>
    <p:extLst>
      <p:ext uri="{BB962C8B-B14F-4D97-AF65-F5344CB8AC3E}">
        <p14:creationId xmlns:p14="http://schemas.microsoft.com/office/powerpoint/2010/main" val="42707469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6"/>
          <p:cNvSpPr>
            <a:spLocks noGrp="1" noChangeArrowheads="1"/>
          </p:cNvSpPr>
          <p:nvPr>
            <p:ph type="sldNum" sz="quarter"/>
          </p:nvPr>
        </p:nvSpPr>
        <p:spPr>
          <a:xfrm>
            <a:off x="3846782" y="9429970"/>
            <a:ext cx="2949354" cy="494975"/>
          </a:xfrm>
          <a:prstGeom prst="rect">
            <a:avLst/>
          </a:prstGeom>
          <a:noFill/>
        </p:spPr>
        <p:txBody>
          <a:bodyPr lIns="86493" tIns="43247" rIns="86493" bIns="43247"/>
          <a:lstStyle>
            <a:lvl1pPr defTabSz="394926" eaLnBrk="0">
              <a:tabLst>
                <a:tab pos="626174" algn="l"/>
                <a:tab pos="1252348" algn="l"/>
                <a:tab pos="1878522" algn="l"/>
                <a:tab pos="2504696" algn="l"/>
              </a:tabLst>
              <a:defRPr sz="1300">
                <a:solidFill>
                  <a:schemeClr val="tx1"/>
                </a:solidFill>
                <a:latin typeface="Arial" charset="0"/>
              </a:defRPr>
            </a:lvl1pPr>
            <a:lvl2pPr defTabSz="394926" eaLnBrk="0">
              <a:tabLst>
                <a:tab pos="626174" algn="l"/>
                <a:tab pos="1252348" algn="l"/>
                <a:tab pos="1878522" algn="l"/>
                <a:tab pos="2504696" algn="l"/>
              </a:tabLst>
              <a:defRPr sz="1300">
                <a:solidFill>
                  <a:schemeClr val="tx1"/>
                </a:solidFill>
                <a:latin typeface="Arial" charset="0"/>
              </a:defRPr>
            </a:lvl2pPr>
            <a:lvl3pPr defTabSz="394926" eaLnBrk="0">
              <a:tabLst>
                <a:tab pos="626174" algn="l"/>
                <a:tab pos="1252348" algn="l"/>
                <a:tab pos="1878522" algn="l"/>
                <a:tab pos="2504696" algn="l"/>
              </a:tabLst>
              <a:defRPr sz="1300">
                <a:solidFill>
                  <a:schemeClr val="tx1"/>
                </a:solidFill>
                <a:latin typeface="Arial" charset="0"/>
              </a:defRPr>
            </a:lvl3pPr>
            <a:lvl4pPr defTabSz="394926" eaLnBrk="0">
              <a:tabLst>
                <a:tab pos="626174" algn="l"/>
                <a:tab pos="1252348" algn="l"/>
                <a:tab pos="1878522" algn="l"/>
                <a:tab pos="2504696" algn="l"/>
              </a:tabLst>
              <a:defRPr sz="1300">
                <a:solidFill>
                  <a:schemeClr val="tx1"/>
                </a:solidFill>
                <a:latin typeface="Arial" charset="0"/>
              </a:defRPr>
            </a:lvl4pPr>
            <a:lvl5pPr defTabSz="394926" eaLnBrk="0">
              <a:tabLst>
                <a:tab pos="626174" algn="l"/>
                <a:tab pos="1252348" algn="l"/>
                <a:tab pos="1878522" algn="l"/>
                <a:tab pos="2504696" algn="l"/>
              </a:tabLst>
              <a:defRPr sz="1300">
                <a:solidFill>
                  <a:schemeClr val="tx1"/>
                </a:solidFill>
                <a:latin typeface="Arial" charset="0"/>
              </a:defRPr>
            </a:lvl5pPr>
            <a:lvl6pPr marL="2378560" indent="-216233" defTabSz="394926" eaLnBrk="0" fontAlgn="base" hangingPunct="0">
              <a:lnSpc>
                <a:spcPct val="93000"/>
              </a:lnSpc>
              <a:spcBef>
                <a:spcPct val="0"/>
              </a:spcBef>
              <a:spcAft>
                <a:spcPct val="0"/>
              </a:spcAft>
              <a:buClr>
                <a:srgbClr val="000000"/>
              </a:buClr>
              <a:buSzPct val="100000"/>
              <a:buFont typeface="Times New Roman" pitchFamily="18" charset="0"/>
              <a:tabLst>
                <a:tab pos="626174" algn="l"/>
                <a:tab pos="1252348" algn="l"/>
                <a:tab pos="1878522" algn="l"/>
                <a:tab pos="2504696" algn="l"/>
              </a:tabLst>
              <a:defRPr sz="1300">
                <a:solidFill>
                  <a:schemeClr val="tx1"/>
                </a:solidFill>
                <a:latin typeface="Arial" charset="0"/>
              </a:defRPr>
            </a:lvl6pPr>
            <a:lvl7pPr marL="2811026" indent="-216233" defTabSz="394926" eaLnBrk="0" fontAlgn="base" hangingPunct="0">
              <a:lnSpc>
                <a:spcPct val="93000"/>
              </a:lnSpc>
              <a:spcBef>
                <a:spcPct val="0"/>
              </a:spcBef>
              <a:spcAft>
                <a:spcPct val="0"/>
              </a:spcAft>
              <a:buClr>
                <a:srgbClr val="000000"/>
              </a:buClr>
              <a:buSzPct val="100000"/>
              <a:buFont typeface="Times New Roman" pitchFamily="18" charset="0"/>
              <a:tabLst>
                <a:tab pos="626174" algn="l"/>
                <a:tab pos="1252348" algn="l"/>
                <a:tab pos="1878522" algn="l"/>
                <a:tab pos="2504696" algn="l"/>
              </a:tabLst>
              <a:defRPr sz="1300">
                <a:solidFill>
                  <a:schemeClr val="tx1"/>
                </a:solidFill>
                <a:latin typeface="Arial" charset="0"/>
              </a:defRPr>
            </a:lvl7pPr>
            <a:lvl8pPr marL="3243491" indent="-216233" defTabSz="394926" eaLnBrk="0" fontAlgn="base" hangingPunct="0">
              <a:lnSpc>
                <a:spcPct val="93000"/>
              </a:lnSpc>
              <a:spcBef>
                <a:spcPct val="0"/>
              </a:spcBef>
              <a:spcAft>
                <a:spcPct val="0"/>
              </a:spcAft>
              <a:buClr>
                <a:srgbClr val="000000"/>
              </a:buClr>
              <a:buSzPct val="100000"/>
              <a:buFont typeface="Times New Roman" pitchFamily="18" charset="0"/>
              <a:tabLst>
                <a:tab pos="626174" algn="l"/>
                <a:tab pos="1252348" algn="l"/>
                <a:tab pos="1878522" algn="l"/>
                <a:tab pos="2504696" algn="l"/>
              </a:tabLst>
              <a:defRPr sz="1300">
                <a:solidFill>
                  <a:schemeClr val="tx1"/>
                </a:solidFill>
                <a:latin typeface="Arial" charset="0"/>
              </a:defRPr>
            </a:lvl8pPr>
            <a:lvl9pPr marL="3675957" indent="-216233" defTabSz="394926" eaLnBrk="0" fontAlgn="base" hangingPunct="0">
              <a:lnSpc>
                <a:spcPct val="93000"/>
              </a:lnSpc>
              <a:spcBef>
                <a:spcPct val="0"/>
              </a:spcBef>
              <a:spcAft>
                <a:spcPct val="0"/>
              </a:spcAft>
              <a:buClr>
                <a:srgbClr val="000000"/>
              </a:buClr>
              <a:buSzPct val="100000"/>
              <a:buFont typeface="Times New Roman" pitchFamily="18" charset="0"/>
              <a:tabLst>
                <a:tab pos="626174" algn="l"/>
                <a:tab pos="1252348" algn="l"/>
                <a:tab pos="1878522" algn="l"/>
                <a:tab pos="2504696" algn="l"/>
              </a:tabLst>
              <a:defRPr sz="1300">
                <a:solidFill>
                  <a:schemeClr val="tx1"/>
                </a:solidFill>
                <a:latin typeface="Arial" charset="0"/>
              </a:defRPr>
            </a:lvl9pPr>
          </a:lstStyle>
          <a:p>
            <a:pPr eaLnBrk="1"/>
            <a:fld id="{2898B8F9-2553-4F06-BE38-7F83CFB75687}" type="slidenum">
              <a:rPr lang="en-US" sz="1200">
                <a:solidFill>
                  <a:srgbClr val="000000"/>
                </a:solidFill>
                <a:latin typeface="Times New Roman" pitchFamily="18" charset="0"/>
              </a:rPr>
              <a:pPr eaLnBrk="1"/>
              <a:t>21</a:t>
            </a:fld>
            <a:endParaRPr lang="en-US" sz="1200">
              <a:solidFill>
                <a:srgbClr val="000000"/>
              </a:solidFill>
              <a:latin typeface="Times New Roman" pitchFamily="18" charset="0"/>
            </a:endParaRPr>
          </a:p>
        </p:txBody>
      </p:sp>
      <p:sp>
        <p:nvSpPr>
          <p:cNvPr id="88067" name="Rectangle 7"/>
          <p:cNvSpPr txBox="1">
            <a:spLocks noGrp="1" noChangeArrowheads="1"/>
          </p:cNvSpPr>
          <p:nvPr/>
        </p:nvSpPr>
        <p:spPr bwMode="auto">
          <a:xfrm>
            <a:off x="3854479" y="9429969"/>
            <a:ext cx="2943197" cy="4966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8201" tIns="44101" rIns="88201" bIns="44101" anchor="b"/>
          <a:lstStyle>
            <a:lvl1pPr defTabSz="933450" eaLnBrk="0">
              <a:defRPr sz="1400">
                <a:solidFill>
                  <a:schemeClr val="tx1"/>
                </a:solidFill>
                <a:latin typeface="Arial" charset="0"/>
              </a:defRPr>
            </a:lvl1pPr>
            <a:lvl2pPr defTabSz="933450" eaLnBrk="0">
              <a:defRPr sz="1400">
                <a:solidFill>
                  <a:schemeClr val="tx1"/>
                </a:solidFill>
                <a:latin typeface="Arial" charset="0"/>
              </a:defRPr>
            </a:lvl2pPr>
            <a:lvl3pPr defTabSz="933450" eaLnBrk="0">
              <a:defRPr sz="1400">
                <a:solidFill>
                  <a:schemeClr val="tx1"/>
                </a:solidFill>
                <a:latin typeface="Arial" charset="0"/>
              </a:defRPr>
            </a:lvl3pPr>
            <a:lvl4pPr defTabSz="933450" eaLnBrk="0">
              <a:defRPr sz="1400">
                <a:solidFill>
                  <a:schemeClr val="tx1"/>
                </a:solidFill>
                <a:latin typeface="Arial" charset="0"/>
              </a:defRPr>
            </a:lvl4pPr>
            <a:lvl5pPr defTabSz="933450" eaLnBrk="0">
              <a:defRPr sz="1400">
                <a:solidFill>
                  <a:schemeClr val="tx1"/>
                </a:solidFill>
                <a:latin typeface="Arial" charset="0"/>
              </a:defRPr>
            </a:lvl5pPr>
            <a:lvl6pPr marL="2514600" indent="-228600" defTabSz="933450" eaLnBrk="0" fontAlgn="base" hangingPunct="0">
              <a:lnSpc>
                <a:spcPct val="93000"/>
              </a:lnSpc>
              <a:spcBef>
                <a:spcPct val="0"/>
              </a:spcBef>
              <a:spcAft>
                <a:spcPct val="0"/>
              </a:spcAft>
              <a:buClr>
                <a:srgbClr val="000000"/>
              </a:buClr>
              <a:buSzPct val="100000"/>
              <a:buFont typeface="Times New Roman" pitchFamily="18" charset="0"/>
              <a:defRPr sz="1400">
                <a:solidFill>
                  <a:schemeClr val="tx1"/>
                </a:solidFill>
                <a:latin typeface="Arial" charset="0"/>
              </a:defRPr>
            </a:lvl6pPr>
            <a:lvl7pPr marL="2971800" indent="-228600" defTabSz="933450" eaLnBrk="0" fontAlgn="base" hangingPunct="0">
              <a:lnSpc>
                <a:spcPct val="93000"/>
              </a:lnSpc>
              <a:spcBef>
                <a:spcPct val="0"/>
              </a:spcBef>
              <a:spcAft>
                <a:spcPct val="0"/>
              </a:spcAft>
              <a:buClr>
                <a:srgbClr val="000000"/>
              </a:buClr>
              <a:buSzPct val="100000"/>
              <a:buFont typeface="Times New Roman" pitchFamily="18" charset="0"/>
              <a:defRPr sz="1400">
                <a:solidFill>
                  <a:schemeClr val="tx1"/>
                </a:solidFill>
                <a:latin typeface="Arial" charset="0"/>
              </a:defRPr>
            </a:lvl7pPr>
            <a:lvl8pPr marL="3429000" indent="-228600" defTabSz="933450" eaLnBrk="0" fontAlgn="base" hangingPunct="0">
              <a:lnSpc>
                <a:spcPct val="93000"/>
              </a:lnSpc>
              <a:spcBef>
                <a:spcPct val="0"/>
              </a:spcBef>
              <a:spcAft>
                <a:spcPct val="0"/>
              </a:spcAft>
              <a:buClr>
                <a:srgbClr val="000000"/>
              </a:buClr>
              <a:buSzPct val="100000"/>
              <a:buFont typeface="Times New Roman" pitchFamily="18" charset="0"/>
              <a:defRPr sz="1400">
                <a:solidFill>
                  <a:schemeClr val="tx1"/>
                </a:solidFill>
                <a:latin typeface="Arial" charset="0"/>
              </a:defRPr>
            </a:lvl8pPr>
            <a:lvl9pPr marL="3886200" indent="-228600" defTabSz="933450" eaLnBrk="0" fontAlgn="base" hangingPunct="0">
              <a:lnSpc>
                <a:spcPct val="93000"/>
              </a:lnSpc>
              <a:spcBef>
                <a:spcPct val="0"/>
              </a:spcBef>
              <a:spcAft>
                <a:spcPct val="0"/>
              </a:spcAft>
              <a:buClr>
                <a:srgbClr val="000000"/>
              </a:buClr>
              <a:buSzPct val="100000"/>
              <a:buFont typeface="Times New Roman" pitchFamily="18" charset="0"/>
              <a:defRPr sz="1400">
                <a:solidFill>
                  <a:schemeClr val="tx1"/>
                </a:solidFill>
                <a:latin typeface="Arial" charset="0"/>
              </a:defRPr>
            </a:lvl9pPr>
          </a:lstStyle>
          <a:p>
            <a:pPr algn="r" eaLnBrk="1" hangingPunct="1">
              <a:lnSpc>
                <a:spcPct val="100000"/>
              </a:lnSpc>
              <a:spcBef>
                <a:spcPct val="20000"/>
              </a:spcBef>
              <a:buClrTx/>
              <a:buSzTx/>
              <a:buFontTx/>
              <a:buNone/>
            </a:pPr>
            <a:fld id="{08FE8D10-8391-46D7-8FF3-7E3CAA7FE0B2}" type="slidenum">
              <a:rPr lang="en-US" sz="1100" b="1">
                <a:solidFill>
                  <a:srgbClr val="000000"/>
                </a:solidFill>
                <a:latin typeface="Times New Roman" pitchFamily="18" charset="0"/>
              </a:rPr>
              <a:pPr algn="r" eaLnBrk="1" hangingPunct="1">
                <a:lnSpc>
                  <a:spcPct val="100000"/>
                </a:lnSpc>
                <a:spcBef>
                  <a:spcPct val="20000"/>
                </a:spcBef>
                <a:buClrTx/>
                <a:buSzTx/>
                <a:buFontTx/>
                <a:buNone/>
              </a:pPr>
              <a:t>21</a:t>
            </a:fld>
            <a:endParaRPr lang="en-US" sz="1100" b="1">
              <a:solidFill>
                <a:srgbClr val="000000"/>
              </a:solidFill>
              <a:latin typeface="Times New Roman" pitchFamily="18" charset="0"/>
            </a:endParaRPr>
          </a:p>
        </p:txBody>
      </p:sp>
      <p:sp>
        <p:nvSpPr>
          <p:cNvPr id="88068" name="Rectangle 2"/>
          <p:cNvSpPr>
            <a:spLocks noGrp="1" noRot="1" noChangeAspect="1" noChangeArrowheads="1" noTextEdit="1"/>
          </p:cNvSpPr>
          <p:nvPr>
            <p:ph type="sldImg"/>
          </p:nvPr>
        </p:nvSpPr>
        <p:spPr>
          <a:xfrm>
            <a:off x="423863" y="741363"/>
            <a:ext cx="5961062" cy="3725862"/>
          </a:xfrm>
        </p:spPr>
      </p:sp>
      <p:sp>
        <p:nvSpPr>
          <p:cNvPr id="88069" name="Rectangle 3"/>
          <p:cNvSpPr>
            <a:spLocks noGrp="1" noChangeArrowheads="1"/>
          </p:cNvSpPr>
          <p:nvPr>
            <p:ph type="body" idx="1"/>
          </p:nvPr>
        </p:nvSpPr>
        <p:spPr>
          <a:xfrm>
            <a:off x="906666" y="4714137"/>
            <a:ext cx="4984345" cy="4470038"/>
          </a:xfrm>
          <a:noFill/>
        </p:spPr>
        <p:txBody>
          <a:bodyPr lIns="88201" tIns="44101" rIns="88201" bIns="44101"/>
          <a:lstStyle/>
          <a:p>
            <a:pPr defTabSz="864931"/>
            <a:endParaRPr lang="en-US" dirty="0"/>
          </a:p>
        </p:txBody>
      </p:sp>
    </p:spTree>
    <p:extLst>
      <p:ext uri="{BB962C8B-B14F-4D97-AF65-F5344CB8AC3E}">
        <p14:creationId xmlns:p14="http://schemas.microsoft.com/office/powerpoint/2010/main" val="16911828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6762973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876900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7162800" cy="723900"/>
          </a:xfrm>
        </p:spPr>
        <p:txBody>
          <a:bodyPr/>
          <a:lstStyle>
            <a:lvl1pPr algn="r">
              <a:defRPr>
                <a:solidFill>
                  <a:schemeClr val="bg1"/>
                </a:solidFill>
              </a:defRPr>
            </a:lvl1pPr>
          </a:lstStyle>
          <a:p>
            <a:r>
              <a:rPr lang="en-US" dirty="0"/>
              <a:t>Click to edit Master title style</a:t>
            </a:r>
          </a:p>
        </p:txBody>
      </p:sp>
      <p:sp>
        <p:nvSpPr>
          <p:cNvPr id="3" name="Rectangle 16"/>
          <p:cNvSpPr>
            <a:spLocks noChangeArrowheads="1"/>
          </p:cNvSpPr>
          <p:nvPr userDrawn="1"/>
        </p:nvSpPr>
        <p:spPr bwMode="auto">
          <a:xfrm>
            <a:off x="4114800" y="4076700"/>
            <a:ext cx="4876800" cy="635000"/>
          </a:xfrm>
          <a:prstGeom prst="rect">
            <a:avLst/>
          </a:prstGeom>
          <a:noFill/>
          <a:ln w="9525">
            <a:noFill/>
            <a:miter lim="800000"/>
            <a:headEnd/>
            <a:tailEnd/>
          </a:ln>
          <a:effectLst/>
        </p:spPr>
        <p:txBody>
          <a:bodyPr lIns="90000" tIns="46800" rIns="90000" bIns="46800" anchor="ctr"/>
          <a:lstStyle/>
          <a:p>
            <a:pPr algn="r" defTabSz="457200">
              <a:lnSpc>
                <a:spcPct val="101000"/>
              </a:lnSpc>
              <a:buClr>
                <a:srgbClr val="330033"/>
              </a:buClr>
              <a:buSzPct val="100000"/>
              <a:buFont typeface="Arial Black" pitchFamily="34" charset="0"/>
              <a:buNone/>
              <a:defRPr/>
            </a:pPr>
            <a:r>
              <a:rPr lang="en-GB" sz="2800" baseline="0" dirty="0">
                <a:solidFill>
                  <a:srgbClr val="DF7145"/>
                </a:solidFill>
                <a:latin typeface="Arial Black" pitchFamily="34" charset="0"/>
              </a:rPr>
              <a:t>Andrea Bressan</a:t>
            </a:r>
            <a:br>
              <a:rPr lang="en-GB" sz="2800" baseline="0" dirty="0">
                <a:solidFill>
                  <a:srgbClr val="DF7145"/>
                </a:solidFill>
                <a:latin typeface="Arial Black" pitchFamily="34" charset="0"/>
              </a:rPr>
            </a:br>
            <a:r>
              <a:rPr lang="en-GB" sz="1600" baseline="0" dirty="0">
                <a:solidFill>
                  <a:srgbClr val="DF7145"/>
                </a:solidFill>
                <a:latin typeface="Arial Black" pitchFamily="34" charset="0"/>
              </a:rPr>
              <a:t>University of Trieste and INFN</a:t>
            </a:r>
          </a:p>
          <a:p>
            <a:pPr algn="r" defTabSz="457200">
              <a:lnSpc>
                <a:spcPct val="101000"/>
              </a:lnSpc>
              <a:buClr>
                <a:srgbClr val="330033"/>
              </a:buClr>
              <a:buSzPct val="100000"/>
              <a:buFont typeface="Arial Black" pitchFamily="34" charset="0"/>
              <a:buNone/>
              <a:defRPr/>
            </a:pPr>
            <a:r>
              <a:rPr lang="en-GB" sz="1600" baseline="0" dirty="0">
                <a:solidFill>
                  <a:srgbClr val="DF7145"/>
                </a:solidFill>
                <a:latin typeface="Arial Black" pitchFamily="34" charset="0"/>
              </a:rPr>
              <a:t>(on behalf of the COMPASS Collaboration)</a:t>
            </a:r>
          </a:p>
        </p:txBody>
      </p:sp>
      <p:sp>
        <p:nvSpPr>
          <p:cNvPr id="4" name="TextBox 3"/>
          <p:cNvSpPr txBox="1"/>
          <p:nvPr userDrawn="1"/>
        </p:nvSpPr>
        <p:spPr>
          <a:xfrm>
            <a:off x="0" y="5164313"/>
            <a:ext cx="9144000" cy="307777"/>
          </a:xfrm>
          <a:prstGeom prst="rect">
            <a:avLst/>
          </a:prstGeom>
          <a:noFill/>
        </p:spPr>
        <p:txBody>
          <a:bodyPr wrap="square" rtlCol="0">
            <a:spAutoFit/>
          </a:bodyPr>
          <a:lstStyle/>
          <a:p>
            <a:pPr algn="ctr"/>
            <a:r>
              <a:rPr lang="en-US" sz="1400" b="1" i="0" kern="1200" dirty="0">
                <a:solidFill>
                  <a:srgbClr val="FFC000"/>
                </a:solidFill>
                <a:effectLst/>
                <a:latin typeface="Arial" pitchFamily="34" charset="0"/>
                <a:ea typeface="+mn-ea"/>
                <a:cs typeface="+mn-cs"/>
              </a:rPr>
              <a:t>The 12th Circum-Pan-Pacific Symposium on High Energy Spin Physics, 9-12 November, Hefei, China </a:t>
            </a:r>
            <a:endParaRPr lang="en-GB" sz="1400" cap="small" dirty="0">
              <a:solidFill>
                <a:srgbClr val="FFC000"/>
              </a:solidFill>
              <a:latin typeface="High Tower Text" panose="02040502050506030303" pitchFamily="18" charset="0"/>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295400" y="3924300"/>
            <a:ext cx="7772400" cy="789963"/>
          </a:xfrm>
        </p:spPr>
        <p:txBody>
          <a:bodyPr/>
          <a:lstStyle>
            <a:lvl1pPr algn="r">
              <a:defRPr>
                <a:solidFill>
                  <a:schemeClr val="bg1"/>
                </a:solidFill>
              </a:defRPr>
            </a:lvl1pPr>
          </a:lstStyle>
          <a:p>
            <a:r>
              <a:rPr lang="en-US" dirty="0"/>
              <a:t>Click to edit Master title style</a:t>
            </a:r>
          </a:p>
        </p:txBody>
      </p:sp>
      <p:sp>
        <p:nvSpPr>
          <p:cNvPr id="8" name="Date Placeholder 3">
            <a:extLst>
              <a:ext uri="{FF2B5EF4-FFF2-40B4-BE49-F238E27FC236}">
                <a16:creationId xmlns:a16="http://schemas.microsoft.com/office/drawing/2014/main" id="{579DB108-CE32-480B-AAC2-93044F1B4D59}"/>
              </a:ext>
            </a:extLst>
          </p:cNvPr>
          <p:cNvSpPr>
            <a:spLocks noGrp="1"/>
          </p:cNvSpPr>
          <p:nvPr>
            <p:ph type="dt" sz="half" idx="2"/>
          </p:nvPr>
        </p:nvSpPr>
        <p:spPr>
          <a:xfrm>
            <a:off x="-9293" y="5490018"/>
            <a:ext cx="1746806" cy="227387"/>
          </a:xfrm>
          <a:prstGeom prst="rect">
            <a:avLst/>
          </a:prstGeom>
        </p:spPr>
        <p:txBody>
          <a:bodyPr vert="horz" lIns="91440" tIns="45720" rIns="91440" bIns="45720" rtlCol="0" anchor="ctr"/>
          <a:lstStyle>
            <a:lvl1pPr algn="l">
              <a:defRPr sz="900">
                <a:solidFill>
                  <a:schemeClr val="bg1"/>
                </a:solidFill>
                <a:latin typeface="+mj-lt"/>
              </a:defRPr>
            </a:lvl1pPr>
          </a:lstStyle>
          <a:p>
            <a:fld id="{57A8DC3A-15E9-4C15-8E89-7507EC9E2A39}" type="datetime1">
              <a:rPr lang="en-US" smtClean="0"/>
              <a:t>11/11/2024</a:t>
            </a:fld>
            <a:endParaRPr lang="en-US" dirty="0"/>
          </a:p>
        </p:txBody>
      </p:sp>
      <p:sp>
        <p:nvSpPr>
          <p:cNvPr id="9" name="Footer Placeholder 4">
            <a:extLst>
              <a:ext uri="{FF2B5EF4-FFF2-40B4-BE49-F238E27FC236}">
                <a16:creationId xmlns:a16="http://schemas.microsoft.com/office/drawing/2014/main" id="{71BDC493-25E7-4754-820E-4739B280D0A3}"/>
              </a:ext>
            </a:extLst>
          </p:cNvPr>
          <p:cNvSpPr>
            <a:spLocks noGrp="1"/>
          </p:cNvSpPr>
          <p:nvPr>
            <p:ph type="ftr" sz="quarter" idx="3"/>
          </p:nvPr>
        </p:nvSpPr>
        <p:spPr>
          <a:xfrm>
            <a:off x="2779976" y="5490018"/>
            <a:ext cx="3538331" cy="214845"/>
          </a:xfrm>
          <a:prstGeom prst="rect">
            <a:avLst/>
          </a:prstGeom>
        </p:spPr>
        <p:txBody>
          <a:bodyPr vert="horz" lIns="91440" tIns="45720" rIns="91440" bIns="45720" rtlCol="0" anchor="ctr"/>
          <a:lstStyle>
            <a:lvl1pPr algn="ctr">
              <a:defRPr sz="900">
                <a:solidFill>
                  <a:schemeClr val="bg1"/>
                </a:solidFill>
                <a:latin typeface="+mj-lt"/>
              </a:defRPr>
            </a:lvl1pPr>
          </a:lstStyle>
          <a:p>
            <a:r>
              <a:rPr lang="en-US"/>
              <a:t>Circum-Pan-Pacific Symposium 2024</a:t>
            </a:r>
            <a:endParaRPr lang="en-US" dirty="0"/>
          </a:p>
        </p:txBody>
      </p:sp>
      <p:sp>
        <p:nvSpPr>
          <p:cNvPr id="10" name="Slide Number Placeholder 5">
            <a:extLst>
              <a:ext uri="{FF2B5EF4-FFF2-40B4-BE49-F238E27FC236}">
                <a16:creationId xmlns:a16="http://schemas.microsoft.com/office/drawing/2014/main" id="{ACD31162-A25B-498D-8C24-3279CFE73DC0}"/>
              </a:ext>
            </a:extLst>
          </p:cNvPr>
          <p:cNvSpPr>
            <a:spLocks noGrp="1"/>
          </p:cNvSpPr>
          <p:nvPr>
            <p:ph type="sldNum" sz="quarter" idx="4"/>
          </p:nvPr>
        </p:nvSpPr>
        <p:spPr>
          <a:xfrm>
            <a:off x="7863226" y="5490018"/>
            <a:ext cx="1279663" cy="205008"/>
          </a:xfrm>
          <a:prstGeom prst="rect">
            <a:avLst/>
          </a:prstGeom>
        </p:spPr>
        <p:txBody>
          <a:bodyPr vert="horz" lIns="91440" tIns="45720" rIns="91440" bIns="45720" rtlCol="0" anchor="ctr"/>
          <a:lstStyle>
            <a:lvl1pPr algn="r">
              <a:defRPr sz="900">
                <a:solidFill>
                  <a:schemeClr val="bg1"/>
                </a:solidFill>
                <a:latin typeface="+mj-lt"/>
              </a:defRPr>
            </a:lvl1pPr>
          </a:lstStyle>
          <a:p>
            <a:fld id="{B9A5DFB4-3D23-4866-8D46-AE36D04BFD7D}" type="slidenum">
              <a:rPr lang="en-US" smtClean="0"/>
              <a:pPr/>
              <a:t>‹#›</a:t>
            </a:fld>
            <a:endParaRPr lang="en-US" dirty="0"/>
          </a:p>
        </p:txBody>
      </p:sp>
    </p:spTree>
    <p:extLst>
      <p:ext uri="{BB962C8B-B14F-4D97-AF65-F5344CB8AC3E}">
        <p14:creationId xmlns:p14="http://schemas.microsoft.com/office/powerpoint/2010/main" val="202892710"/>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8" name="Rectangle 7"/>
          <p:cNvSpPr/>
          <p:nvPr userDrawn="1"/>
        </p:nvSpPr>
        <p:spPr>
          <a:xfrm>
            <a:off x="0" y="0"/>
            <a:ext cx="9144000" cy="939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893" rtl="0" eaLnBrk="1" fontAlgn="auto" latinLnBrk="0" hangingPunct="1">
              <a:lnSpc>
                <a:spcPct val="100000"/>
              </a:lnSpc>
              <a:spcBef>
                <a:spcPts val="0"/>
              </a:spcBef>
              <a:spcAft>
                <a:spcPts val="0"/>
              </a:spcAft>
              <a:buClrTx/>
              <a:buSzTx/>
              <a:buFontTx/>
              <a:buNone/>
              <a:tabLst/>
              <a:defRPr/>
            </a:pPr>
            <a:endParaRPr kumimoji="0" lang="it-IT" sz="135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2" name="Title 1"/>
          <p:cNvSpPr>
            <a:spLocks noGrp="1"/>
          </p:cNvSpPr>
          <p:nvPr>
            <p:ph type="title"/>
          </p:nvPr>
        </p:nvSpPr>
        <p:spPr>
          <a:xfrm>
            <a:off x="0" y="0"/>
            <a:ext cx="9144000" cy="723900"/>
          </a:xfrm>
          <a:noFill/>
        </p:spPr>
        <p:txBody>
          <a:bodyPr wrap="square">
            <a:normAutofit/>
          </a:bodyPr>
          <a:lstStyle>
            <a:lvl1pPr algn="l">
              <a:defRPr sz="3000" b="1">
                <a:solidFill>
                  <a:schemeClr val="bg1"/>
                </a:solidFill>
              </a:defRPr>
            </a:lvl1pPr>
          </a:lstStyle>
          <a:p>
            <a:r>
              <a:rPr lang="en-US" dirty="0"/>
              <a:t>Click to edit Master title style</a:t>
            </a:r>
          </a:p>
        </p:txBody>
      </p:sp>
      <p:sp>
        <p:nvSpPr>
          <p:cNvPr id="4" name="Date Placeholder 3"/>
          <p:cNvSpPr>
            <a:spLocks noGrp="1"/>
          </p:cNvSpPr>
          <p:nvPr>
            <p:ph type="dt" sz="half" idx="10"/>
          </p:nvPr>
        </p:nvSpPr>
        <p:spPr>
          <a:xfrm>
            <a:off x="0" y="5490795"/>
            <a:ext cx="1746806" cy="224206"/>
          </a:xfrm>
        </p:spPr>
        <p:txBody>
          <a:bodyPr lIns="91440" tIns="0" rIns="9144" bIns="0"/>
          <a:lstStyle>
            <a:lvl1pPr>
              <a:defRPr>
                <a:solidFill>
                  <a:schemeClr val="bg1"/>
                </a:solidFill>
              </a:defRPr>
            </a:lvl1pPr>
          </a:lstStyle>
          <a:p>
            <a:pPr defTabSz="342893" fontAlgn="auto">
              <a:spcBef>
                <a:spcPts val="0"/>
              </a:spcBef>
              <a:spcAft>
                <a:spcPts val="0"/>
              </a:spcAft>
              <a:defRPr/>
            </a:pPr>
            <a:fld id="{51C2E342-727B-40E4-8437-43A89F054E78}" type="datetime1">
              <a:rPr lang="en-US" smtClean="0"/>
              <a:t>11/11/2024</a:t>
            </a:fld>
            <a:endParaRPr lang="en-US" dirty="0"/>
          </a:p>
        </p:txBody>
      </p:sp>
      <p:sp>
        <p:nvSpPr>
          <p:cNvPr id="5" name="Footer Placeholder 4"/>
          <p:cNvSpPr>
            <a:spLocks noGrp="1"/>
          </p:cNvSpPr>
          <p:nvPr>
            <p:ph type="ftr" sz="quarter" idx="11"/>
          </p:nvPr>
        </p:nvSpPr>
        <p:spPr>
          <a:xfrm>
            <a:off x="2961863" y="5490794"/>
            <a:ext cx="3538331" cy="224206"/>
          </a:xfrm>
        </p:spPr>
        <p:txBody>
          <a:bodyPr tIns="0" bIns="0"/>
          <a:lstStyle>
            <a:lvl1pPr>
              <a:defRPr>
                <a:solidFill>
                  <a:schemeClr val="bg1"/>
                </a:solidFill>
              </a:defRPr>
            </a:lvl1pPr>
          </a:lstStyle>
          <a:p>
            <a:pPr defTabSz="342893" fontAlgn="auto">
              <a:spcBef>
                <a:spcPts val="0"/>
              </a:spcBef>
              <a:spcAft>
                <a:spcPts val="0"/>
              </a:spcAft>
              <a:defRPr/>
            </a:pPr>
            <a:r>
              <a:rPr lang="en-US"/>
              <a:t>Circum-Pan-Pacific Symposium 2024</a:t>
            </a:r>
            <a:endParaRPr lang="en-US" dirty="0"/>
          </a:p>
        </p:txBody>
      </p:sp>
      <p:sp>
        <p:nvSpPr>
          <p:cNvPr id="6" name="Slide Number Placeholder 5"/>
          <p:cNvSpPr>
            <a:spLocks noGrp="1"/>
          </p:cNvSpPr>
          <p:nvPr>
            <p:ph type="sldNum" sz="quarter" idx="12"/>
          </p:nvPr>
        </p:nvSpPr>
        <p:spPr>
          <a:xfrm>
            <a:off x="7864340" y="5490798"/>
            <a:ext cx="1279663" cy="224205"/>
          </a:xfrm>
        </p:spPr>
        <p:txBody>
          <a:bodyPr tIns="0" bIns="0"/>
          <a:lstStyle>
            <a:lvl1pPr>
              <a:defRPr>
                <a:solidFill>
                  <a:schemeClr val="bg1"/>
                </a:solidFill>
              </a:defRPr>
            </a:lvl1pPr>
          </a:lstStyle>
          <a:p>
            <a:pPr defTabSz="342893" fontAlgn="auto">
              <a:spcBef>
                <a:spcPts val="0"/>
              </a:spcBef>
              <a:spcAft>
                <a:spcPts val="0"/>
              </a:spcAft>
              <a:defRPr/>
            </a:pPr>
            <a:fld id="{B9A5DFB4-3D23-4866-8D46-AE36D04BFD7D}" type="slidenum">
              <a:rPr lang="en-US" smtClean="0"/>
              <a:pPr defTabSz="342893" fontAlgn="auto">
                <a:spcBef>
                  <a:spcPts val="0"/>
                </a:spcBef>
                <a:spcAft>
                  <a:spcPts val="0"/>
                </a:spcAft>
                <a:defRPr/>
              </a:pPr>
              <a:t>‹#›</a:t>
            </a:fld>
            <a:endParaRPr lang="en-US" dirty="0"/>
          </a:p>
        </p:txBody>
      </p:sp>
      <p:sp>
        <p:nvSpPr>
          <p:cNvPr id="9" name="Content Placeholder 2"/>
          <p:cNvSpPr>
            <a:spLocks noGrp="1"/>
          </p:cNvSpPr>
          <p:nvPr>
            <p:ph idx="1"/>
          </p:nvPr>
        </p:nvSpPr>
        <p:spPr>
          <a:xfrm>
            <a:off x="228600" y="810815"/>
            <a:ext cx="8610602" cy="4638685"/>
          </a:xfrm>
          <a:prstGeom prst="rect">
            <a:avLst/>
          </a:prstGeom>
        </p:spPr>
        <p:txBody>
          <a:bodyPr/>
          <a:lstStyle>
            <a:lvl1pPr marL="341307" indent="-341307">
              <a:buFont typeface="Arial" panose="020B0604020202020204" pitchFamily="34" charset="0"/>
              <a:buChar char="•"/>
              <a:defRPr sz="2400">
                <a:latin typeface="Calibri Light" panose="020F0302020204030204" pitchFamily="34" charset="0"/>
                <a:cs typeface="Calibri Light" panose="020F0302020204030204" pitchFamily="34" charset="0"/>
              </a:defRPr>
            </a:lvl1pPr>
            <a:lvl2pPr marL="741348" indent="-284158">
              <a:buFont typeface="Arial" panose="020B0604020202020204" pitchFamily="34" charset="0"/>
              <a:buChar char="•"/>
              <a:defRPr sz="2000">
                <a:latin typeface="Calibri Light" panose="020F0302020204030204" pitchFamily="34" charset="0"/>
                <a:cs typeface="Calibri Light" panose="020F0302020204030204" pitchFamily="34" charset="0"/>
              </a:defRPr>
            </a:lvl2pPr>
            <a:lvl3pPr marL="1142977" indent="-228595">
              <a:buFont typeface="Arial" panose="020B0604020202020204" pitchFamily="34" charset="0"/>
              <a:buChar char="•"/>
              <a:defRPr sz="1800">
                <a:latin typeface="Calibri Light" panose="020F0302020204030204" pitchFamily="34" charset="0"/>
                <a:cs typeface="Calibri Light" panose="020F0302020204030204" pitchFamily="34" charset="0"/>
              </a:defRPr>
            </a:lvl3pPr>
            <a:lvl4pPr marL="1600168" indent="-228595">
              <a:buFont typeface="Arial" panose="020B0604020202020204" pitchFamily="34" charset="0"/>
              <a:buChar char="•"/>
              <a:defRPr sz="1600">
                <a:latin typeface="Calibri Light" panose="020F0302020204030204" pitchFamily="34" charset="0"/>
                <a:cs typeface="Calibri Light" panose="020F0302020204030204" pitchFamily="34" charset="0"/>
              </a:defRPr>
            </a:lvl4pPr>
            <a:lvl5pPr marL="2057359" indent="-228595">
              <a:buFont typeface="Arial" panose="020B0604020202020204" pitchFamily="34" charset="0"/>
              <a:buChar char="•"/>
              <a:defRPr sz="1600">
                <a:latin typeface="Calibri Light" panose="020F0302020204030204" pitchFamily="34" charset="0"/>
                <a:cs typeface="Calibri Light" panose="020F03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095913" y="86915"/>
            <a:ext cx="1042511" cy="550069"/>
          </a:xfrm>
          <a:prstGeom prst="rect">
            <a:avLst/>
          </a:prstGeom>
        </p:spPr>
      </p:pic>
    </p:spTree>
    <p:extLst>
      <p:ext uri="{BB962C8B-B14F-4D97-AF65-F5344CB8AC3E}">
        <p14:creationId xmlns:p14="http://schemas.microsoft.com/office/powerpoint/2010/main" val="42575212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8" name="Rectangle 7"/>
          <p:cNvSpPr/>
          <p:nvPr userDrawn="1"/>
        </p:nvSpPr>
        <p:spPr>
          <a:xfrm>
            <a:off x="0" y="0"/>
            <a:ext cx="9144000" cy="939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893" rtl="0" eaLnBrk="1" fontAlgn="auto" latinLnBrk="0" hangingPunct="1">
              <a:lnSpc>
                <a:spcPct val="100000"/>
              </a:lnSpc>
              <a:spcBef>
                <a:spcPts val="0"/>
              </a:spcBef>
              <a:spcAft>
                <a:spcPts val="0"/>
              </a:spcAft>
              <a:buClrTx/>
              <a:buSzTx/>
              <a:buFontTx/>
              <a:buNone/>
              <a:tabLst/>
              <a:defRPr/>
            </a:pPr>
            <a:endParaRPr kumimoji="0" lang="it-IT" sz="135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2" name="Title 1"/>
          <p:cNvSpPr>
            <a:spLocks noGrp="1"/>
          </p:cNvSpPr>
          <p:nvPr>
            <p:ph type="title"/>
          </p:nvPr>
        </p:nvSpPr>
        <p:spPr>
          <a:xfrm>
            <a:off x="0" y="0"/>
            <a:ext cx="9144000" cy="723900"/>
          </a:xfrm>
          <a:noFill/>
        </p:spPr>
        <p:txBody>
          <a:bodyPr wrap="square">
            <a:normAutofit/>
          </a:bodyPr>
          <a:lstStyle>
            <a:lvl1pPr algn="l">
              <a:defRPr sz="3000" b="1">
                <a:solidFill>
                  <a:schemeClr val="bg1"/>
                </a:solidFill>
              </a:defRPr>
            </a:lvl1pPr>
          </a:lstStyle>
          <a:p>
            <a:r>
              <a:rPr lang="en-US" dirty="0"/>
              <a:t>Click to edit Master title style</a:t>
            </a:r>
          </a:p>
        </p:txBody>
      </p:sp>
      <p:sp>
        <p:nvSpPr>
          <p:cNvPr id="4" name="Date Placeholder 3"/>
          <p:cNvSpPr>
            <a:spLocks noGrp="1"/>
          </p:cNvSpPr>
          <p:nvPr>
            <p:ph type="dt" sz="half" idx="10"/>
          </p:nvPr>
        </p:nvSpPr>
        <p:spPr>
          <a:xfrm>
            <a:off x="0" y="5490795"/>
            <a:ext cx="1746806" cy="224206"/>
          </a:xfrm>
        </p:spPr>
        <p:txBody>
          <a:bodyPr lIns="91440" tIns="0" rIns="9144" bIns="0"/>
          <a:lstStyle>
            <a:lvl1pPr>
              <a:defRPr>
                <a:solidFill>
                  <a:schemeClr val="bg1"/>
                </a:solidFill>
              </a:defRPr>
            </a:lvl1pPr>
          </a:lstStyle>
          <a:p>
            <a:pPr defTabSz="342893" fontAlgn="auto">
              <a:spcBef>
                <a:spcPts val="0"/>
              </a:spcBef>
              <a:spcAft>
                <a:spcPts val="0"/>
              </a:spcAft>
              <a:defRPr/>
            </a:pPr>
            <a:fld id="{E86EB88D-5A7B-4CFD-9800-BB53B0B7BEF4}" type="datetime1">
              <a:rPr lang="en-US" smtClean="0"/>
              <a:t>11/11/2024</a:t>
            </a:fld>
            <a:endParaRPr lang="en-US" dirty="0"/>
          </a:p>
        </p:txBody>
      </p:sp>
      <p:sp>
        <p:nvSpPr>
          <p:cNvPr id="5" name="Footer Placeholder 4"/>
          <p:cNvSpPr>
            <a:spLocks noGrp="1"/>
          </p:cNvSpPr>
          <p:nvPr>
            <p:ph type="ftr" sz="quarter" idx="11"/>
          </p:nvPr>
        </p:nvSpPr>
        <p:spPr>
          <a:xfrm>
            <a:off x="2961863" y="5490794"/>
            <a:ext cx="3538331" cy="224206"/>
          </a:xfrm>
        </p:spPr>
        <p:txBody>
          <a:bodyPr tIns="0" bIns="0"/>
          <a:lstStyle>
            <a:lvl1pPr>
              <a:defRPr>
                <a:solidFill>
                  <a:schemeClr val="bg1"/>
                </a:solidFill>
              </a:defRPr>
            </a:lvl1pPr>
          </a:lstStyle>
          <a:p>
            <a:pPr defTabSz="342893" fontAlgn="auto">
              <a:spcBef>
                <a:spcPts val="0"/>
              </a:spcBef>
              <a:spcAft>
                <a:spcPts val="0"/>
              </a:spcAft>
              <a:defRPr/>
            </a:pPr>
            <a:r>
              <a:rPr lang="en-US"/>
              <a:t>Circum-Pan-Pacific Symposium 2024</a:t>
            </a:r>
            <a:endParaRPr lang="en-US" dirty="0"/>
          </a:p>
        </p:txBody>
      </p:sp>
      <p:sp>
        <p:nvSpPr>
          <p:cNvPr id="6" name="Slide Number Placeholder 5"/>
          <p:cNvSpPr>
            <a:spLocks noGrp="1"/>
          </p:cNvSpPr>
          <p:nvPr>
            <p:ph type="sldNum" sz="quarter" idx="12"/>
          </p:nvPr>
        </p:nvSpPr>
        <p:spPr>
          <a:xfrm>
            <a:off x="7864340" y="5490798"/>
            <a:ext cx="1279663" cy="224205"/>
          </a:xfrm>
        </p:spPr>
        <p:txBody>
          <a:bodyPr tIns="0" bIns="0"/>
          <a:lstStyle>
            <a:lvl1pPr>
              <a:defRPr>
                <a:solidFill>
                  <a:schemeClr val="bg1"/>
                </a:solidFill>
              </a:defRPr>
            </a:lvl1pPr>
          </a:lstStyle>
          <a:p>
            <a:pPr defTabSz="342893" fontAlgn="auto">
              <a:spcBef>
                <a:spcPts val="0"/>
              </a:spcBef>
              <a:spcAft>
                <a:spcPts val="0"/>
              </a:spcAft>
              <a:defRPr/>
            </a:pPr>
            <a:fld id="{B9A5DFB4-3D23-4866-8D46-AE36D04BFD7D}" type="slidenum">
              <a:rPr lang="en-US" smtClean="0"/>
              <a:pPr defTabSz="342893" fontAlgn="auto">
                <a:spcBef>
                  <a:spcPts val="0"/>
                </a:spcBef>
                <a:spcAft>
                  <a:spcPts val="0"/>
                </a:spcAft>
                <a:defRPr/>
              </a:pPr>
              <a:t>‹#›</a:t>
            </a:fld>
            <a:endParaRPr lang="en-US" dirty="0"/>
          </a:p>
        </p:txBody>
      </p:sp>
      <p:sp>
        <p:nvSpPr>
          <p:cNvPr id="9" name="Content Placeholder 2"/>
          <p:cNvSpPr>
            <a:spLocks noGrp="1"/>
          </p:cNvSpPr>
          <p:nvPr>
            <p:ph idx="1"/>
          </p:nvPr>
        </p:nvSpPr>
        <p:spPr>
          <a:xfrm>
            <a:off x="163132" y="806766"/>
            <a:ext cx="4419600" cy="4638685"/>
          </a:xfrm>
          <a:prstGeom prst="rect">
            <a:avLst/>
          </a:prstGeom>
        </p:spPr>
        <p:txBody>
          <a:bodyPr/>
          <a:lstStyle>
            <a:lvl1pPr marL="341307" indent="-341307">
              <a:buFont typeface="Arial" panose="020B0604020202020204" pitchFamily="34" charset="0"/>
              <a:buChar char="•"/>
              <a:defRPr sz="2400">
                <a:latin typeface="Calibri Light" panose="020F0302020204030204" pitchFamily="34" charset="0"/>
                <a:cs typeface="Calibri Light" panose="020F0302020204030204" pitchFamily="34" charset="0"/>
              </a:defRPr>
            </a:lvl1pPr>
            <a:lvl2pPr marL="741348" indent="-284158">
              <a:buFont typeface="Arial" panose="020B0604020202020204" pitchFamily="34" charset="0"/>
              <a:buChar char="•"/>
              <a:defRPr sz="2000">
                <a:latin typeface="Calibri Light" panose="020F0302020204030204" pitchFamily="34" charset="0"/>
                <a:cs typeface="Calibri Light" panose="020F0302020204030204" pitchFamily="34" charset="0"/>
              </a:defRPr>
            </a:lvl2pPr>
            <a:lvl3pPr marL="1142977" indent="-228595">
              <a:buFont typeface="Arial" panose="020B0604020202020204" pitchFamily="34" charset="0"/>
              <a:buChar char="•"/>
              <a:defRPr sz="1800">
                <a:latin typeface="Calibri Light" panose="020F0302020204030204" pitchFamily="34" charset="0"/>
                <a:cs typeface="Calibri Light" panose="020F0302020204030204" pitchFamily="34" charset="0"/>
              </a:defRPr>
            </a:lvl3pPr>
            <a:lvl4pPr marL="1600168" indent="-228595">
              <a:buFont typeface="Arial" panose="020B0604020202020204" pitchFamily="34" charset="0"/>
              <a:buChar char="•"/>
              <a:defRPr sz="1600">
                <a:latin typeface="Calibri Light" panose="020F0302020204030204" pitchFamily="34" charset="0"/>
                <a:cs typeface="Calibri Light" panose="020F0302020204030204" pitchFamily="34" charset="0"/>
              </a:defRPr>
            </a:lvl4pPr>
            <a:lvl5pPr marL="2057359" indent="-228595">
              <a:buFont typeface="Arial" panose="020B0604020202020204" pitchFamily="34" charset="0"/>
              <a:buChar char="•"/>
              <a:defRPr sz="1600">
                <a:latin typeface="Calibri Light" panose="020F0302020204030204" pitchFamily="34" charset="0"/>
                <a:cs typeface="Calibri Light" panose="020F03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095913" y="86915"/>
            <a:ext cx="1042511" cy="550069"/>
          </a:xfrm>
          <a:prstGeom prst="rect">
            <a:avLst/>
          </a:prstGeom>
        </p:spPr>
      </p:pic>
      <p:sp>
        <p:nvSpPr>
          <p:cNvPr id="3" name="Content Placeholder 2">
            <a:extLst>
              <a:ext uri="{FF2B5EF4-FFF2-40B4-BE49-F238E27FC236}">
                <a16:creationId xmlns:a16="http://schemas.microsoft.com/office/drawing/2014/main" id="{DFC634EE-5CCC-D8E0-5855-A6E9B1DB74C7}"/>
              </a:ext>
            </a:extLst>
          </p:cNvPr>
          <p:cNvSpPr>
            <a:spLocks noGrp="1"/>
          </p:cNvSpPr>
          <p:nvPr>
            <p:ph idx="13"/>
          </p:nvPr>
        </p:nvSpPr>
        <p:spPr>
          <a:xfrm>
            <a:off x="4648200" y="812650"/>
            <a:ext cx="4354132" cy="4638685"/>
          </a:xfrm>
          <a:prstGeom prst="rect">
            <a:avLst/>
          </a:prstGeom>
        </p:spPr>
        <p:txBody>
          <a:bodyPr/>
          <a:lstStyle>
            <a:lvl1pPr marL="341307" indent="-341307">
              <a:buFont typeface="Arial" panose="020B0604020202020204" pitchFamily="34" charset="0"/>
              <a:buChar char="•"/>
              <a:defRPr sz="2400">
                <a:latin typeface="Calibri Light" panose="020F0302020204030204" pitchFamily="34" charset="0"/>
                <a:cs typeface="Calibri Light" panose="020F0302020204030204" pitchFamily="34" charset="0"/>
              </a:defRPr>
            </a:lvl1pPr>
            <a:lvl2pPr marL="741348" indent="-284158">
              <a:buFont typeface="Arial" panose="020B0604020202020204" pitchFamily="34" charset="0"/>
              <a:buChar char="•"/>
              <a:defRPr sz="2000">
                <a:latin typeface="Calibri Light" panose="020F0302020204030204" pitchFamily="34" charset="0"/>
                <a:cs typeface="Calibri Light" panose="020F0302020204030204" pitchFamily="34" charset="0"/>
              </a:defRPr>
            </a:lvl2pPr>
            <a:lvl3pPr marL="1142977" indent="-228595">
              <a:buFont typeface="Arial" panose="020B0604020202020204" pitchFamily="34" charset="0"/>
              <a:buChar char="•"/>
              <a:defRPr sz="1800">
                <a:latin typeface="Calibri Light" panose="020F0302020204030204" pitchFamily="34" charset="0"/>
                <a:cs typeface="Calibri Light" panose="020F0302020204030204" pitchFamily="34" charset="0"/>
              </a:defRPr>
            </a:lvl3pPr>
            <a:lvl4pPr marL="1600168" indent="-228595">
              <a:buFont typeface="Arial" panose="020B0604020202020204" pitchFamily="34" charset="0"/>
              <a:buChar char="•"/>
              <a:defRPr sz="1600">
                <a:latin typeface="Calibri Light" panose="020F0302020204030204" pitchFamily="34" charset="0"/>
                <a:cs typeface="Calibri Light" panose="020F0302020204030204" pitchFamily="34" charset="0"/>
              </a:defRPr>
            </a:lvl4pPr>
            <a:lvl5pPr marL="2057359" indent="-228595">
              <a:buFont typeface="Arial" panose="020B0604020202020204" pitchFamily="34" charset="0"/>
              <a:buChar char="•"/>
              <a:defRPr sz="1600">
                <a:latin typeface="Calibri Light" panose="020F0302020204030204" pitchFamily="34" charset="0"/>
                <a:cs typeface="Calibri Light" panose="020F03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0653738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8" name="Rectangle 7"/>
          <p:cNvSpPr/>
          <p:nvPr userDrawn="1"/>
        </p:nvSpPr>
        <p:spPr>
          <a:xfrm>
            <a:off x="0" y="0"/>
            <a:ext cx="9144000" cy="939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893" rtl="0" eaLnBrk="1" fontAlgn="auto" latinLnBrk="0" hangingPunct="1">
              <a:lnSpc>
                <a:spcPct val="100000"/>
              </a:lnSpc>
              <a:spcBef>
                <a:spcPts val="0"/>
              </a:spcBef>
              <a:spcAft>
                <a:spcPts val="0"/>
              </a:spcAft>
              <a:buClrTx/>
              <a:buSzTx/>
              <a:buFontTx/>
              <a:buNone/>
              <a:tabLst/>
              <a:defRPr/>
            </a:pPr>
            <a:endParaRPr kumimoji="0" lang="it-IT" sz="1350" b="0"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sp>
        <p:nvSpPr>
          <p:cNvPr id="2" name="Title 1"/>
          <p:cNvSpPr>
            <a:spLocks noGrp="1"/>
          </p:cNvSpPr>
          <p:nvPr>
            <p:ph type="title"/>
          </p:nvPr>
        </p:nvSpPr>
        <p:spPr>
          <a:xfrm>
            <a:off x="0" y="0"/>
            <a:ext cx="9144000" cy="723900"/>
          </a:xfrm>
          <a:noFill/>
        </p:spPr>
        <p:txBody>
          <a:bodyPr wrap="square">
            <a:normAutofit/>
          </a:bodyPr>
          <a:lstStyle>
            <a:lvl1pPr algn="l">
              <a:defRPr sz="3000" b="1">
                <a:solidFill>
                  <a:schemeClr val="bg1"/>
                </a:solidFill>
              </a:defRPr>
            </a:lvl1pPr>
          </a:lstStyle>
          <a:p>
            <a:r>
              <a:rPr lang="en-US" dirty="0"/>
              <a:t>Click to edit Master title style</a:t>
            </a:r>
          </a:p>
        </p:txBody>
      </p:sp>
      <p:sp>
        <p:nvSpPr>
          <p:cNvPr id="4" name="Date Placeholder 3"/>
          <p:cNvSpPr>
            <a:spLocks noGrp="1"/>
          </p:cNvSpPr>
          <p:nvPr>
            <p:ph type="dt" sz="half" idx="10"/>
          </p:nvPr>
        </p:nvSpPr>
        <p:spPr>
          <a:xfrm>
            <a:off x="0" y="5490795"/>
            <a:ext cx="1746806" cy="224206"/>
          </a:xfrm>
        </p:spPr>
        <p:txBody>
          <a:bodyPr lIns="91440" tIns="0" rIns="9144" bIns="0"/>
          <a:lstStyle>
            <a:lvl1pPr>
              <a:defRPr>
                <a:solidFill>
                  <a:schemeClr val="bg1"/>
                </a:solidFill>
              </a:defRPr>
            </a:lvl1pPr>
          </a:lstStyle>
          <a:p>
            <a:pPr defTabSz="342893" fontAlgn="auto">
              <a:spcBef>
                <a:spcPts val="0"/>
              </a:spcBef>
              <a:spcAft>
                <a:spcPts val="0"/>
              </a:spcAft>
              <a:defRPr/>
            </a:pPr>
            <a:fld id="{9A5BF953-26AB-4D69-B694-5D6A41DFCE6E}" type="datetime1">
              <a:rPr lang="en-US" smtClean="0"/>
              <a:t>11/11/2024</a:t>
            </a:fld>
            <a:endParaRPr lang="en-US" dirty="0"/>
          </a:p>
        </p:txBody>
      </p:sp>
      <p:sp>
        <p:nvSpPr>
          <p:cNvPr id="5" name="Footer Placeholder 4"/>
          <p:cNvSpPr>
            <a:spLocks noGrp="1"/>
          </p:cNvSpPr>
          <p:nvPr>
            <p:ph type="ftr" sz="quarter" idx="11"/>
          </p:nvPr>
        </p:nvSpPr>
        <p:spPr>
          <a:xfrm>
            <a:off x="2961863" y="5490794"/>
            <a:ext cx="3538331" cy="224206"/>
          </a:xfrm>
        </p:spPr>
        <p:txBody>
          <a:bodyPr tIns="0" bIns="0"/>
          <a:lstStyle>
            <a:lvl1pPr>
              <a:defRPr>
                <a:solidFill>
                  <a:schemeClr val="bg1"/>
                </a:solidFill>
              </a:defRPr>
            </a:lvl1pPr>
          </a:lstStyle>
          <a:p>
            <a:pPr defTabSz="342893" fontAlgn="auto">
              <a:spcBef>
                <a:spcPts val="0"/>
              </a:spcBef>
              <a:spcAft>
                <a:spcPts val="0"/>
              </a:spcAft>
              <a:defRPr/>
            </a:pPr>
            <a:r>
              <a:rPr lang="en-US"/>
              <a:t>Circum-Pan-Pacific Symposium 2024</a:t>
            </a:r>
            <a:endParaRPr lang="en-US" dirty="0"/>
          </a:p>
        </p:txBody>
      </p:sp>
      <p:sp>
        <p:nvSpPr>
          <p:cNvPr id="6" name="Slide Number Placeholder 5"/>
          <p:cNvSpPr>
            <a:spLocks noGrp="1"/>
          </p:cNvSpPr>
          <p:nvPr>
            <p:ph type="sldNum" sz="quarter" idx="12"/>
          </p:nvPr>
        </p:nvSpPr>
        <p:spPr>
          <a:xfrm>
            <a:off x="7864340" y="5490798"/>
            <a:ext cx="1279663" cy="224205"/>
          </a:xfrm>
        </p:spPr>
        <p:txBody>
          <a:bodyPr tIns="0" bIns="0"/>
          <a:lstStyle>
            <a:lvl1pPr>
              <a:defRPr>
                <a:solidFill>
                  <a:schemeClr val="bg1"/>
                </a:solidFill>
              </a:defRPr>
            </a:lvl1pPr>
          </a:lstStyle>
          <a:p>
            <a:pPr defTabSz="342893" fontAlgn="auto">
              <a:spcBef>
                <a:spcPts val="0"/>
              </a:spcBef>
              <a:spcAft>
                <a:spcPts val="0"/>
              </a:spcAft>
              <a:defRPr/>
            </a:pPr>
            <a:fld id="{B9A5DFB4-3D23-4866-8D46-AE36D04BFD7D}" type="slidenum">
              <a:rPr lang="en-US" smtClean="0"/>
              <a:pPr defTabSz="342893" fontAlgn="auto">
                <a:spcBef>
                  <a:spcPts val="0"/>
                </a:spcBef>
                <a:spcAft>
                  <a:spcPts val="0"/>
                </a:spcAft>
                <a:defRPr/>
              </a:pPr>
              <a:t>‹#›</a:t>
            </a:fld>
            <a:endParaRPr lang="en-US" dirty="0"/>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095913" y="86915"/>
            <a:ext cx="1042511" cy="550069"/>
          </a:xfrm>
          <a:prstGeom prst="rect">
            <a:avLst/>
          </a:prstGeom>
        </p:spPr>
      </p:pic>
    </p:spTree>
    <p:extLst>
      <p:ext uri="{BB962C8B-B14F-4D97-AF65-F5344CB8AC3E}">
        <p14:creationId xmlns:p14="http://schemas.microsoft.com/office/powerpoint/2010/main" val="6416019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34_Title and Content">
    <p:bg>
      <p:bgPr>
        <a:solidFill>
          <a:schemeClr val="bg1"/>
        </a:solidFill>
        <a:effectLst/>
      </p:bgPr>
    </p:bg>
    <p:spTree>
      <p:nvGrpSpPr>
        <p:cNvPr id="1" name=""/>
        <p:cNvGrpSpPr/>
        <p:nvPr/>
      </p:nvGrpSpPr>
      <p:grpSpPr>
        <a:xfrm>
          <a:off x="0" y="0"/>
          <a:ext cx="0" cy="0"/>
          <a:chOff x="0" y="0"/>
          <a:chExt cx="0" cy="0"/>
        </a:xfrm>
      </p:grpSpPr>
      <p:sp>
        <p:nvSpPr>
          <p:cNvPr id="11" name="Rectangle 10"/>
          <p:cNvSpPr/>
          <p:nvPr userDrawn="1"/>
        </p:nvSpPr>
        <p:spPr>
          <a:xfrm>
            <a:off x="0" y="0"/>
            <a:ext cx="9144000" cy="600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3" name="Content Placeholder 2"/>
          <p:cNvSpPr>
            <a:spLocks noGrp="1"/>
          </p:cNvSpPr>
          <p:nvPr>
            <p:ph idx="1"/>
          </p:nvPr>
        </p:nvSpPr>
        <p:spPr>
          <a:xfrm>
            <a:off x="228600" y="675000"/>
            <a:ext cx="8763000" cy="4774500"/>
          </a:xfrm>
          <a:prstGeom prst="rect">
            <a:avLst/>
          </a:prstGeom>
        </p:spPr>
        <p:txBody>
          <a:bodyPr/>
          <a:lstStyle>
            <a:lvl1pPr marL="341313" indent="-341313">
              <a:buFont typeface="Arial" panose="020B0604020202020204" pitchFamily="34" charset="0"/>
              <a:buChar char="•"/>
              <a:defRPr sz="2400">
                <a:latin typeface="Calibri Light" panose="020F0302020204030204" pitchFamily="34" charset="0"/>
                <a:cs typeface="Calibri Light" panose="020F0302020204030204" pitchFamily="34" charset="0"/>
              </a:defRPr>
            </a:lvl1pPr>
            <a:lvl2pPr marL="741363" indent="-284163">
              <a:buFont typeface="Arial" panose="020B0604020202020204" pitchFamily="34" charset="0"/>
              <a:buChar char="•"/>
              <a:defRPr sz="2000">
                <a:latin typeface="Calibri Light" panose="020F0302020204030204" pitchFamily="34" charset="0"/>
                <a:cs typeface="Calibri Light" panose="020F0302020204030204" pitchFamily="34" charset="0"/>
              </a:defRPr>
            </a:lvl2pPr>
            <a:lvl3pPr marL="1143000" indent="-228600">
              <a:buFont typeface="Arial" panose="020B0604020202020204" pitchFamily="34" charset="0"/>
              <a:buChar char="•"/>
              <a:defRPr sz="1800">
                <a:latin typeface="Calibri Light" panose="020F0302020204030204" pitchFamily="34" charset="0"/>
                <a:cs typeface="Calibri Light" panose="020F0302020204030204" pitchFamily="34" charset="0"/>
              </a:defRPr>
            </a:lvl3pPr>
            <a:lvl4pPr marL="1600200" indent="-228600">
              <a:buFont typeface="Arial" panose="020B0604020202020204" pitchFamily="34" charset="0"/>
              <a:buChar char="•"/>
              <a:defRPr sz="1600">
                <a:latin typeface="Calibri Light" panose="020F0302020204030204" pitchFamily="34" charset="0"/>
                <a:cs typeface="Calibri Light" panose="020F0302020204030204" pitchFamily="34" charset="0"/>
              </a:defRPr>
            </a:lvl4pPr>
            <a:lvl5pPr marL="2057400" indent="-228600">
              <a:buFont typeface="Arial" panose="020B0604020202020204" pitchFamily="34" charset="0"/>
              <a:buChar char="•"/>
              <a:defRPr sz="1600">
                <a:latin typeface="Calibri Light" panose="020F0302020204030204" pitchFamily="34" charset="0"/>
                <a:cs typeface="Calibri Light" panose="020F03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itle 1"/>
          <p:cNvSpPr>
            <a:spLocks noGrp="1"/>
          </p:cNvSpPr>
          <p:nvPr>
            <p:ph type="title"/>
          </p:nvPr>
        </p:nvSpPr>
        <p:spPr>
          <a:xfrm>
            <a:off x="0" y="75000"/>
            <a:ext cx="9144000" cy="450000"/>
          </a:xfrm>
          <a:prstGeom prst="rect">
            <a:avLst/>
          </a:prstGeom>
          <a:noFill/>
          <a:effectLst/>
          <a:scene3d>
            <a:camera prst="orthographicFront"/>
            <a:lightRig rig="threePt" dir="t">
              <a:rot lat="0" lon="0" rev="1200000"/>
            </a:lightRig>
          </a:scene3d>
          <a:sp3d/>
        </p:spPr>
        <p:style>
          <a:lnRef idx="0">
            <a:schemeClr val="accent5"/>
          </a:lnRef>
          <a:fillRef idx="3">
            <a:schemeClr val="accent5"/>
          </a:fillRef>
          <a:effectRef idx="3">
            <a:schemeClr val="accent5"/>
          </a:effectRef>
          <a:fontRef idx="none"/>
        </p:style>
        <p:txBody>
          <a:bodyPr>
            <a:noAutofit/>
          </a:bodyPr>
          <a:lstStyle>
            <a:lvl1pPr algn="l">
              <a:defRPr sz="2400" b="1">
                <a:solidFill>
                  <a:schemeClr val="bg1"/>
                </a:solidFill>
                <a:latin typeface="Calibri Light" panose="020F0302020204030204" pitchFamily="34" charset="0"/>
                <a:cs typeface="Calibri Light" panose="020F0302020204030204" pitchFamily="34" charset="0"/>
              </a:defRPr>
            </a:lvl1pPr>
          </a:lstStyle>
          <a:p>
            <a:r>
              <a:rPr lang="en-US" dirty="0"/>
              <a:t>Click to edit Master title style</a:t>
            </a:r>
            <a:endParaRPr lang="en-GB" dirty="0"/>
          </a:p>
        </p:txBody>
      </p:sp>
      <p:sp>
        <p:nvSpPr>
          <p:cNvPr id="6" name="Date Placeholder 29"/>
          <p:cNvSpPr>
            <a:spLocks noGrp="1"/>
          </p:cNvSpPr>
          <p:nvPr>
            <p:ph type="dt" sz="half" idx="10"/>
          </p:nvPr>
        </p:nvSpPr>
        <p:spPr>
          <a:xfrm>
            <a:off x="0" y="5524500"/>
            <a:ext cx="2133600" cy="151871"/>
          </a:xfrm>
          <a:prstGeom prst="rect">
            <a:avLst/>
          </a:prstGeom>
        </p:spPr>
        <p:txBody>
          <a:bodyPr/>
          <a:lstStyle>
            <a:lvl1pPr>
              <a:defRPr sz="1100">
                <a:solidFill>
                  <a:srgbClr val="B8DFE0"/>
                </a:solidFill>
                <a:latin typeface="Calibri Light" panose="020F0302020204030204" pitchFamily="34" charset="0"/>
                <a:cs typeface="Calibri Light" panose="020F0302020204030204" pitchFamily="34" charset="0"/>
              </a:defRPr>
            </a:lvl1pPr>
          </a:lstStyle>
          <a:p>
            <a:fld id="{C0E714D1-B5D6-4FE3-8CFA-43EDC70606F2}" type="datetime1">
              <a:rPr lang="en-US" smtClean="0"/>
              <a:t>11/11/2024</a:t>
            </a:fld>
            <a:endParaRPr lang="en-US" dirty="0"/>
          </a:p>
        </p:txBody>
      </p:sp>
      <p:sp>
        <p:nvSpPr>
          <p:cNvPr id="8" name="Footer Placeholder 18"/>
          <p:cNvSpPr>
            <a:spLocks noGrp="1"/>
          </p:cNvSpPr>
          <p:nvPr>
            <p:ph type="ftr" sz="quarter" idx="11"/>
          </p:nvPr>
        </p:nvSpPr>
        <p:spPr>
          <a:xfrm>
            <a:off x="3429000" y="5524500"/>
            <a:ext cx="2895600" cy="151871"/>
          </a:xfrm>
          <a:prstGeom prst="rect">
            <a:avLst/>
          </a:prstGeom>
        </p:spPr>
        <p:txBody>
          <a:bodyPr/>
          <a:lstStyle>
            <a:lvl1pPr algn="ctr">
              <a:defRPr sz="1100">
                <a:solidFill>
                  <a:srgbClr val="B8DFE0"/>
                </a:solidFill>
                <a:latin typeface="Calibri Light" panose="020F0302020204030204" pitchFamily="34" charset="0"/>
                <a:cs typeface="Calibri Light" panose="020F0302020204030204" pitchFamily="34" charset="0"/>
              </a:defRPr>
            </a:lvl1pPr>
          </a:lstStyle>
          <a:p>
            <a:r>
              <a:rPr lang="en-US"/>
              <a:t>Circum-Pan-Pacific Symposium 2024</a:t>
            </a:r>
            <a:endParaRPr lang="en-US" dirty="0"/>
          </a:p>
        </p:txBody>
      </p:sp>
      <p:sp>
        <p:nvSpPr>
          <p:cNvPr id="9" name="Slide Number Placeholder 26"/>
          <p:cNvSpPr>
            <a:spLocks noGrp="1"/>
          </p:cNvSpPr>
          <p:nvPr>
            <p:ph type="sldNum" sz="quarter" idx="12"/>
          </p:nvPr>
        </p:nvSpPr>
        <p:spPr>
          <a:xfrm>
            <a:off x="8382000" y="5524500"/>
            <a:ext cx="762000" cy="151871"/>
          </a:xfrm>
          <a:prstGeom prst="rect">
            <a:avLst/>
          </a:prstGeom>
        </p:spPr>
        <p:txBody>
          <a:bodyPr/>
          <a:lstStyle>
            <a:lvl1pPr algn="r">
              <a:defRPr sz="1100">
                <a:solidFill>
                  <a:srgbClr val="B8DFE0"/>
                </a:solidFill>
                <a:latin typeface="Calibri Light" panose="020F0302020204030204" pitchFamily="34" charset="0"/>
                <a:cs typeface="Calibri Light" panose="020F0302020204030204" pitchFamily="34" charset="0"/>
              </a:defRPr>
            </a:lvl1pPr>
          </a:lstStyle>
          <a:p>
            <a:fld id="{D502567A-F768-4C88-A627-18353962A466}" type="slidenum">
              <a:rPr lang="en-US" smtClean="0"/>
              <a:pPr/>
              <a:t>‹#›</a:t>
            </a:fld>
            <a:endParaRPr lang="en-US" dirty="0"/>
          </a:p>
        </p:txBody>
      </p:sp>
    </p:spTree>
    <p:extLst>
      <p:ext uri="{BB962C8B-B14F-4D97-AF65-F5344CB8AC3E}">
        <p14:creationId xmlns:p14="http://schemas.microsoft.com/office/powerpoint/2010/main" val="387259056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microsoft.com/office/2007/relationships/hdphoto" Target="../media/hdphoto1.wdp"/><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image" Target="../media/image1.png"/><Relationship Id="rId5" Type="http://schemas.openxmlformats.org/officeDocument/2006/relationships/theme" Target="../theme/theme2.xml"/><Relationship Id="rId4"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4">
            <a:lum/>
            <a:extLst>
              <a:ext uri="{BEBA8EAE-BF5A-486C-A8C5-ECC9F3942E4B}">
                <a14:imgProps xmlns:a14="http://schemas.microsoft.com/office/drawing/2010/main">
                  <a14:imgLayer r:embed="rId5">
                    <a14:imgEffect>
                      <a14:artisticGlowDiffused/>
                    </a14:imgEffect>
                  </a14:imgLayer>
                </a14:imgProps>
              </a:ext>
            </a:extLst>
          </a:blip>
          <a:srcRect/>
          <a:stretch>
            <a:fillRect l="-5000" r="-5000"/>
          </a:stretch>
        </a:blipFill>
        <a:effectLst/>
      </p:bgPr>
    </p:bg>
    <p:spTree>
      <p:nvGrpSpPr>
        <p:cNvPr id="1" name=""/>
        <p:cNvGrpSpPr/>
        <p:nvPr/>
      </p:nvGrpSpPr>
      <p:grpSpPr>
        <a:xfrm>
          <a:off x="0" y="0"/>
          <a:ext cx="0" cy="0"/>
          <a:chOff x="0" y="0"/>
          <a:chExt cx="0" cy="0"/>
        </a:xfrm>
      </p:grpSpPr>
      <p:sp>
        <p:nvSpPr>
          <p:cNvPr id="2058" name="Text Box 10"/>
          <p:cNvSpPr txBox="1">
            <a:spLocks noChangeArrowheads="1"/>
          </p:cNvSpPr>
          <p:nvPr/>
        </p:nvSpPr>
        <p:spPr bwMode="auto">
          <a:xfrm>
            <a:off x="912813" y="5209646"/>
            <a:ext cx="1905000" cy="381000"/>
          </a:xfrm>
          <a:prstGeom prst="rect">
            <a:avLst/>
          </a:prstGeom>
          <a:noFill/>
          <a:ln w="9525">
            <a:noFill/>
            <a:miter lim="800000"/>
            <a:headEnd/>
            <a:tailEnd/>
          </a:ln>
        </p:spPr>
        <p:txBody>
          <a:bodyPr wrap="none" anchor="ctr"/>
          <a:lstStyle/>
          <a:p>
            <a:pPr eaLnBrk="0" hangingPunct="0">
              <a:defRPr/>
            </a:pPr>
            <a:endParaRPr lang="en-US" dirty="0">
              <a:latin typeface="Arial" charset="0"/>
            </a:endParaRPr>
          </a:p>
        </p:txBody>
      </p:sp>
      <p:sp>
        <p:nvSpPr>
          <p:cNvPr id="2059" name="Text Box 11"/>
          <p:cNvSpPr txBox="1">
            <a:spLocks noChangeArrowheads="1"/>
          </p:cNvSpPr>
          <p:nvPr/>
        </p:nvSpPr>
        <p:spPr bwMode="auto">
          <a:xfrm>
            <a:off x="3354388" y="5207000"/>
            <a:ext cx="2895600" cy="381000"/>
          </a:xfrm>
          <a:prstGeom prst="rect">
            <a:avLst/>
          </a:prstGeom>
          <a:noFill/>
          <a:ln w="9525">
            <a:noFill/>
            <a:miter lim="800000"/>
            <a:headEnd/>
            <a:tailEnd/>
          </a:ln>
        </p:spPr>
        <p:txBody>
          <a:bodyPr wrap="none" anchor="ctr"/>
          <a:lstStyle/>
          <a:p>
            <a:pPr eaLnBrk="0" hangingPunct="0">
              <a:defRPr/>
            </a:pPr>
            <a:endParaRPr lang="en-US" dirty="0">
              <a:latin typeface="Arial" charset="0"/>
            </a:endParaRPr>
          </a:p>
        </p:txBody>
      </p:sp>
      <p:sp>
        <p:nvSpPr>
          <p:cNvPr id="14344" name="Rectangle 12"/>
          <p:cNvSpPr>
            <a:spLocks noGrp="1" noChangeArrowheads="1"/>
          </p:cNvSpPr>
          <p:nvPr>
            <p:ph type="title"/>
          </p:nvPr>
        </p:nvSpPr>
        <p:spPr bwMode="auto">
          <a:xfrm>
            <a:off x="1676400" y="3557322"/>
            <a:ext cx="7292819" cy="1840178"/>
          </a:xfrm>
          <a:prstGeom prst="rect">
            <a:avLst/>
          </a:prstGeom>
          <a:noFill/>
          <a:ln w="9525">
            <a:noFill/>
            <a:miter lim="800000"/>
            <a:headEnd/>
            <a:tailEnd/>
          </a:ln>
        </p:spPr>
        <p:txBody>
          <a:bodyPr vert="horz" wrap="square" lIns="90000" tIns="46800" rIns="90000" bIns="46800" numCol="1" anchor="ctr" anchorCtr="0" compatLnSpc="1">
            <a:prstTxWarp prst="textNoShape">
              <a:avLst/>
            </a:prstTxWarp>
          </a:bodyPr>
          <a:lstStyle/>
          <a:p>
            <a:pPr lvl="0"/>
            <a:r>
              <a:rPr lang="en-GB" dirty="0"/>
              <a:t>Click to edit the title text format</a:t>
            </a:r>
          </a:p>
        </p:txBody>
      </p:sp>
    </p:spTree>
  </p:cSld>
  <p:clrMap bg1="lt1" tx1="dk1" bg2="lt2" tx2="dk2" accent1="accent1" accent2="accent2" accent3="accent3" accent4="accent4" accent5="accent5" accent6="accent6" hlink="hlink" folHlink="folHlink"/>
  <p:sldLayoutIdLst>
    <p:sldLayoutId id="2147484062" r:id="rId1"/>
    <p:sldLayoutId id="2147484107" r:id="rId2"/>
  </p:sldLayoutIdLst>
  <p:hf hdr="0"/>
  <p:txStyles>
    <p:titleStyle>
      <a:lvl1pPr algn="r" defTabSz="457200" rtl="0" eaLnBrk="0" fontAlgn="base" hangingPunct="0">
        <a:lnSpc>
          <a:spcPct val="101000"/>
        </a:lnSpc>
        <a:spcBef>
          <a:spcPct val="0"/>
        </a:spcBef>
        <a:spcAft>
          <a:spcPct val="0"/>
        </a:spcAft>
        <a:buClr>
          <a:srgbClr val="330033"/>
        </a:buClr>
        <a:buSzPct val="100000"/>
        <a:buFont typeface="Arial Black" pitchFamily="34" charset="0"/>
        <a:defRPr sz="3200">
          <a:solidFill>
            <a:schemeClr val="tx1">
              <a:lumMod val="75000"/>
              <a:lumOff val="25000"/>
            </a:schemeClr>
          </a:solidFill>
          <a:latin typeface="+mj-lt"/>
          <a:ea typeface="+mj-ea"/>
          <a:cs typeface="+mj-cs"/>
        </a:defRPr>
      </a:lvl1pPr>
      <a:lvl2pPr algn="l" defTabSz="457200" rtl="0" eaLnBrk="0" fontAlgn="base" hangingPunct="0">
        <a:lnSpc>
          <a:spcPct val="101000"/>
        </a:lnSpc>
        <a:spcBef>
          <a:spcPct val="0"/>
        </a:spcBef>
        <a:spcAft>
          <a:spcPct val="0"/>
        </a:spcAft>
        <a:buClr>
          <a:srgbClr val="330033"/>
        </a:buClr>
        <a:buSzPct val="100000"/>
        <a:buFont typeface="Arial Black" pitchFamily="34" charset="0"/>
        <a:defRPr sz="3200">
          <a:solidFill>
            <a:srgbClr val="330033"/>
          </a:solidFill>
          <a:latin typeface="Arial Black" pitchFamily="34" charset="0"/>
        </a:defRPr>
      </a:lvl2pPr>
      <a:lvl3pPr algn="l" defTabSz="457200" rtl="0" eaLnBrk="0" fontAlgn="base" hangingPunct="0">
        <a:lnSpc>
          <a:spcPct val="101000"/>
        </a:lnSpc>
        <a:spcBef>
          <a:spcPct val="0"/>
        </a:spcBef>
        <a:spcAft>
          <a:spcPct val="0"/>
        </a:spcAft>
        <a:buClr>
          <a:srgbClr val="330033"/>
        </a:buClr>
        <a:buSzPct val="100000"/>
        <a:buFont typeface="Arial Black" pitchFamily="34" charset="0"/>
        <a:defRPr sz="3200">
          <a:solidFill>
            <a:srgbClr val="330033"/>
          </a:solidFill>
          <a:latin typeface="Arial Black" pitchFamily="34" charset="0"/>
        </a:defRPr>
      </a:lvl3pPr>
      <a:lvl4pPr algn="l" defTabSz="457200" rtl="0" eaLnBrk="0" fontAlgn="base" hangingPunct="0">
        <a:lnSpc>
          <a:spcPct val="101000"/>
        </a:lnSpc>
        <a:spcBef>
          <a:spcPct val="0"/>
        </a:spcBef>
        <a:spcAft>
          <a:spcPct val="0"/>
        </a:spcAft>
        <a:buClr>
          <a:srgbClr val="330033"/>
        </a:buClr>
        <a:buSzPct val="100000"/>
        <a:buFont typeface="Arial Black" pitchFamily="34" charset="0"/>
        <a:defRPr sz="3200">
          <a:solidFill>
            <a:srgbClr val="330033"/>
          </a:solidFill>
          <a:latin typeface="Arial Black" pitchFamily="34" charset="0"/>
        </a:defRPr>
      </a:lvl4pPr>
      <a:lvl5pPr algn="l" defTabSz="457200" rtl="0" eaLnBrk="0" fontAlgn="base" hangingPunct="0">
        <a:lnSpc>
          <a:spcPct val="101000"/>
        </a:lnSpc>
        <a:spcBef>
          <a:spcPct val="0"/>
        </a:spcBef>
        <a:spcAft>
          <a:spcPct val="0"/>
        </a:spcAft>
        <a:buClr>
          <a:srgbClr val="330033"/>
        </a:buClr>
        <a:buSzPct val="100000"/>
        <a:buFont typeface="Arial Black" pitchFamily="34" charset="0"/>
        <a:defRPr sz="3200">
          <a:solidFill>
            <a:srgbClr val="330033"/>
          </a:solidFill>
          <a:latin typeface="Arial Black" pitchFamily="34" charset="0"/>
        </a:defRPr>
      </a:lvl5pPr>
      <a:lvl6pPr marL="457200" algn="l" defTabSz="457200" rtl="0" fontAlgn="base">
        <a:spcBef>
          <a:spcPct val="0"/>
        </a:spcBef>
        <a:spcAft>
          <a:spcPct val="0"/>
        </a:spcAft>
        <a:buClr>
          <a:srgbClr val="330033"/>
        </a:buClr>
        <a:buSzPct val="100000"/>
        <a:buFont typeface="Arial Black" pitchFamily="34" charset="0"/>
        <a:defRPr sz="4400">
          <a:solidFill>
            <a:srgbClr val="000000"/>
          </a:solidFill>
          <a:latin typeface="Times New Roman" pitchFamily="18" charset="0"/>
        </a:defRPr>
      </a:lvl6pPr>
      <a:lvl7pPr marL="914400" algn="l" defTabSz="457200" rtl="0" fontAlgn="base">
        <a:spcBef>
          <a:spcPct val="0"/>
        </a:spcBef>
        <a:spcAft>
          <a:spcPct val="0"/>
        </a:spcAft>
        <a:buClr>
          <a:srgbClr val="330033"/>
        </a:buClr>
        <a:buSzPct val="100000"/>
        <a:buFont typeface="Arial Black" pitchFamily="34" charset="0"/>
        <a:defRPr sz="4400">
          <a:solidFill>
            <a:srgbClr val="000000"/>
          </a:solidFill>
          <a:latin typeface="Times New Roman" pitchFamily="18" charset="0"/>
        </a:defRPr>
      </a:lvl7pPr>
      <a:lvl8pPr marL="1371600" algn="l" defTabSz="457200" rtl="0" fontAlgn="base">
        <a:spcBef>
          <a:spcPct val="0"/>
        </a:spcBef>
        <a:spcAft>
          <a:spcPct val="0"/>
        </a:spcAft>
        <a:buClr>
          <a:srgbClr val="330033"/>
        </a:buClr>
        <a:buSzPct val="100000"/>
        <a:buFont typeface="Arial Black" pitchFamily="34" charset="0"/>
        <a:defRPr sz="4400">
          <a:solidFill>
            <a:srgbClr val="000000"/>
          </a:solidFill>
          <a:latin typeface="Times New Roman" pitchFamily="18" charset="0"/>
        </a:defRPr>
      </a:lvl8pPr>
      <a:lvl9pPr marL="1828800" algn="l" defTabSz="457200" rtl="0" fontAlgn="base">
        <a:spcBef>
          <a:spcPct val="0"/>
        </a:spcBef>
        <a:spcAft>
          <a:spcPct val="0"/>
        </a:spcAft>
        <a:buClr>
          <a:srgbClr val="330033"/>
        </a:buClr>
        <a:buSzPct val="100000"/>
        <a:buFont typeface="Arial Black" pitchFamily="34" charset="0"/>
        <a:defRPr sz="4400">
          <a:solidFill>
            <a:srgbClr val="000000"/>
          </a:solidFill>
          <a:latin typeface="Times New Roman" pitchFamily="18" charset="0"/>
        </a:defRPr>
      </a:lvl9pPr>
    </p:titleStyle>
    <p:bodyStyle>
      <a:lvl1pPr marL="341313" indent="-341313" algn="l" defTabSz="457200" rtl="0" eaLnBrk="0" fontAlgn="base" hangingPunct="0">
        <a:lnSpc>
          <a:spcPct val="101000"/>
        </a:lnSpc>
        <a:spcBef>
          <a:spcPts val="700"/>
        </a:spcBef>
        <a:spcAft>
          <a:spcPct val="0"/>
        </a:spcAft>
        <a:buClr>
          <a:srgbClr val="B2B2B2"/>
        </a:buClr>
        <a:buSzPct val="90000"/>
        <a:buFont typeface="Wingdings" pitchFamily="2" charset="2"/>
        <a:buChar char=""/>
        <a:defRPr sz="2800">
          <a:solidFill>
            <a:srgbClr val="000000"/>
          </a:solidFill>
          <a:latin typeface="+mn-lt"/>
          <a:ea typeface="+mn-ea"/>
          <a:cs typeface="+mn-cs"/>
        </a:defRPr>
      </a:lvl1pPr>
      <a:lvl2pPr marL="741363" indent="-284163" algn="l" defTabSz="457200" rtl="0" eaLnBrk="0" fontAlgn="base" hangingPunct="0">
        <a:lnSpc>
          <a:spcPct val="101000"/>
        </a:lnSpc>
        <a:spcBef>
          <a:spcPts val="650"/>
        </a:spcBef>
        <a:spcAft>
          <a:spcPct val="0"/>
        </a:spcAft>
        <a:buClr>
          <a:srgbClr val="CCCC99"/>
        </a:buClr>
        <a:buSzPct val="75000"/>
        <a:buFont typeface="Wingdings" pitchFamily="2" charset="2"/>
        <a:buChar char=""/>
        <a:defRPr sz="2600">
          <a:solidFill>
            <a:srgbClr val="000000"/>
          </a:solidFill>
          <a:latin typeface="+mn-lt"/>
        </a:defRPr>
      </a:lvl2pPr>
      <a:lvl3pPr marL="1143000" indent="-228600" algn="l" defTabSz="457200" rtl="0" eaLnBrk="0" fontAlgn="base" hangingPunct="0">
        <a:lnSpc>
          <a:spcPct val="101000"/>
        </a:lnSpc>
        <a:spcBef>
          <a:spcPts val="575"/>
        </a:spcBef>
        <a:spcAft>
          <a:spcPct val="0"/>
        </a:spcAft>
        <a:buClr>
          <a:srgbClr val="B2B2B2"/>
        </a:buClr>
        <a:buSzPct val="55000"/>
        <a:buFont typeface="Wingdings" pitchFamily="2" charset="2"/>
        <a:buChar char=""/>
        <a:defRPr sz="2300">
          <a:solidFill>
            <a:srgbClr val="000000"/>
          </a:solidFill>
          <a:latin typeface="+mn-lt"/>
        </a:defRPr>
      </a:lvl3pPr>
      <a:lvl4pPr marL="1600200" indent="-228600" algn="l" defTabSz="457200" rtl="0" eaLnBrk="0" fontAlgn="base" hangingPunct="0">
        <a:lnSpc>
          <a:spcPct val="101000"/>
        </a:lnSpc>
        <a:spcBef>
          <a:spcPts val="500"/>
        </a:spcBef>
        <a:spcAft>
          <a:spcPct val="0"/>
        </a:spcAft>
        <a:buClr>
          <a:srgbClr val="CCCC99"/>
        </a:buClr>
        <a:buSzPct val="100000"/>
        <a:buFont typeface="Wingdings" pitchFamily="2" charset="2"/>
        <a:buChar char=""/>
        <a:defRPr sz="2000">
          <a:solidFill>
            <a:srgbClr val="000000"/>
          </a:solidFill>
          <a:latin typeface="+mn-lt"/>
        </a:defRPr>
      </a:lvl4pPr>
      <a:lvl5pPr marL="2057400" indent="-228600" algn="l" defTabSz="457200" rtl="0" eaLnBrk="0" fontAlgn="base" hangingPunct="0">
        <a:lnSpc>
          <a:spcPct val="101000"/>
        </a:lnSpc>
        <a:spcBef>
          <a:spcPts val="500"/>
        </a:spcBef>
        <a:spcAft>
          <a:spcPct val="0"/>
        </a:spcAft>
        <a:buClr>
          <a:srgbClr val="CCCC99"/>
        </a:buClr>
        <a:buSzPct val="100000"/>
        <a:buFont typeface="Wingdings" pitchFamily="2" charset="2"/>
        <a:buChar char=""/>
        <a:defRPr sz="2000">
          <a:solidFill>
            <a:srgbClr val="000000"/>
          </a:solidFill>
          <a:latin typeface="+mn-lt"/>
        </a:defRPr>
      </a:lvl5pPr>
      <a:lvl6pPr marL="2514600" indent="-228600" algn="l" defTabSz="457200" rtl="0" fontAlgn="base">
        <a:lnSpc>
          <a:spcPct val="101000"/>
        </a:lnSpc>
        <a:spcBef>
          <a:spcPts val="500"/>
        </a:spcBef>
        <a:spcAft>
          <a:spcPct val="0"/>
        </a:spcAft>
        <a:buClr>
          <a:srgbClr val="CCCC99"/>
        </a:buClr>
        <a:buSzPct val="100000"/>
        <a:buFont typeface="Wingdings" pitchFamily="2" charset="2"/>
        <a:buChar char=""/>
        <a:defRPr sz="2000">
          <a:solidFill>
            <a:srgbClr val="000000"/>
          </a:solidFill>
          <a:latin typeface="+mn-lt"/>
        </a:defRPr>
      </a:lvl6pPr>
      <a:lvl7pPr marL="2971800" indent="-228600" algn="l" defTabSz="457200" rtl="0" fontAlgn="base">
        <a:lnSpc>
          <a:spcPct val="101000"/>
        </a:lnSpc>
        <a:spcBef>
          <a:spcPts val="500"/>
        </a:spcBef>
        <a:spcAft>
          <a:spcPct val="0"/>
        </a:spcAft>
        <a:buClr>
          <a:srgbClr val="CCCC99"/>
        </a:buClr>
        <a:buSzPct val="100000"/>
        <a:buFont typeface="Wingdings" pitchFamily="2" charset="2"/>
        <a:buChar char=""/>
        <a:defRPr sz="2000">
          <a:solidFill>
            <a:srgbClr val="000000"/>
          </a:solidFill>
          <a:latin typeface="+mn-lt"/>
        </a:defRPr>
      </a:lvl7pPr>
      <a:lvl8pPr marL="3429000" indent="-228600" algn="l" defTabSz="457200" rtl="0" fontAlgn="base">
        <a:lnSpc>
          <a:spcPct val="101000"/>
        </a:lnSpc>
        <a:spcBef>
          <a:spcPts val="500"/>
        </a:spcBef>
        <a:spcAft>
          <a:spcPct val="0"/>
        </a:spcAft>
        <a:buClr>
          <a:srgbClr val="CCCC99"/>
        </a:buClr>
        <a:buSzPct val="100000"/>
        <a:buFont typeface="Wingdings" pitchFamily="2" charset="2"/>
        <a:buChar char=""/>
        <a:defRPr sz="2000">
          <a:solidFill>
            <a:srgbClr val="000000"/>
          </a:solidFill>
          <a:latin typeface="+mn-lt"/>
        </a:defRPr>
      </a:lvl8pPr>
      <a:lvl9pPr marL="3886200" indent="-228600" algn="l" defTabSz="457200" rtl="0" fontAlgn="base">
        <a:lnSpc>
          <a:spcPct val="101000"/>
        </a:lnSpc>
        <a:spcBef>
          <a:spcPts val="500"/>
        </a:spcBef>
        <a:spcAft>
          <a:spcPct val="0"/>
        </a:spcAft>
        <a:buClr>
          <a:srgbClr val="CCCC99"/>
        </a:buClr>
        <a:buSzPct val="100000"/>
        <a:buFont typeface="Wingdings" pitchFamily="2" charset="2"/>
        <a:buChar char=""/>
        <a:defRPr sz="2000">
          <a:solidFill>
            <a:srgbClr val="000000"/>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6">
            <a:lum/>
            <a:extLst>
              <a:ext uri="{BEBA8EAE-BF5A-486C-A8C5-ECC9F3942E4B}">
                <a14:imgProps xmlns:a14="http://schemas.microsoft.com/office/drawing/2010/main">
                  <a14:imgLayer r:embed="rId7">
                    <a14:imgEffect>
                      <a14:artisticGlowDiffused/>
                    </a14:imgEffect>
                  </a14:imgLayer>
                </a14:imgProps>
              </a:ext>
            </a:extLst>
          </a:blip>
          <a:srcRect/>
          <a:stretch>
            <a:fillRect l="-5000" r="-5000"/>
          </a:stretch>
        </a:blipFill>
        <a:effectLst/>
      </p:bgPr>
    </p:bg>
    <p:spTree>
      <p:nvGrpSpPr>
        <p:cNvPr id="1" name=""/>
        <p:cNvGrpSpPr/>
        <p:nvPr/>
      </p:nvGrpSpPr>
      <p:grpSpPr>
        <a:xfrm>
          <a:off x="0" y="0"/>
          <a:ext cx="0" cy="0"/>
          <a:chOff x="0" y="0"/>
          <a:chExt cx="0" cy="0"/>
        </a:xfrm>
      </p:grpSpPr>
      <p:sp>
        <p:nvSpPr>
          <p:cNvPr id="7" name="Rectangle 6"/>
          <p:cNvSpPr>
            <a:spLocks noChangeAspect="1"/>
          </p:cNvSpPr>
          <p:nvPr/>
        </p:nvSpPr>
        <p:spPr>
          <a:xfrm>
            <a:off x="152402" y="723900"/>
            <a:ext cx="8839198" cy="4766118"/>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9293" y="0"/>
            <a:ext cx="9077093" cy="63144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304800" y="876300"/>
            <a:ext cx="8534399" cy="42037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9293" y="5490018"/>
            <a:ext cx="1746806" cy="227387"/>
          </a:xfrm>
          <a:prstGeom prst="rect">
            <a:avLst/>
          </a:prstGeom>
        </p:spPr>
        <p:txBody>
          <a:bodyPr vert="horz" lIns="91440" tIns="45720" rIns="91440" bIns="45720" rtlCol="0" anchor="ctr"/>
          <a:lstStyle>
            <a:lvl1pPr algn="l">
              <a:defRPr sz="900">
                <a:solidFill>
                  <a:schemeClr val="tx1">
                    <a:lumMod val="75000"/>
                    <a:lumOff val="25000"/>
                  </a:schemeClr>
                </a:solidFill>
                <a:latin typeface="+mj-lt"/>
              </a:defRPr>
            </a:lvl1pPr>
          </a:lstStyle>
          <a:p>
            <a:fld id="{CCB446AB-63E3-48BA-8375-7D82555DA476}" type="datetime1">
              <a:rPr lang="en-US" smtClean="0"/>
              <a:t>11/11/2024</a:t>
            </a:fld>
            <a:endParaRPr lang="en-US" dirty="0"/>
          </a:p>
        </p:txBody>
      </p:sp>
      <p:sp>
        <p:nvSpPr>
          <p:cNvPr id="5" name="Footer Placeholder 4"/>
          <p:cNvSpPr>
            <a:spLocks noGrp="1"/>
          </p:cNvSpPr>
          <p:nvPr>
            <p:ph type="ftr" sz="quarter" idx="3"/>
          </p:nvPr>
        </p:nvSpPr>
        <p:spPr>
          <a:xfrm>
            <a:off x="2779976" y="5490018"/>
            <a:ext cx="3538331" cy="214845"/>
          </a:xfrm>
          <a:prstGeom prst="rect">
            <a:avLst/>
          </a:prstGeom>
        </p:spPr>
        <p:txBody>
          <a:bodyPr vert="horz" lIns="91440" tIns="45720" rIns="91440" bIns="45720" rtlCol="0" anchor="ctr"/>
          <a:lstStyle>
            <a:lvl1pPr algn="ctr">
              <a:defRPr sz="900">
                <a:solidFill>
                  <a:srgbClr val="FAE798"/>
                </a:solidFill>
                <a:latin typeface="+mj-lt"/>
              </a:defRPr>
            </a:lvl1pPr>
          </a:lstStyle>
          <a:p>
            <a:r>
              <a:rPr lang="en-US">
                <a:solidFill>
                  <a:schemeClr val="tx1">
                    <a:lumMod val="75000"/>
                    <a:lumOff val="25000"/>
                  </a:schemeClr>
                </a:solidFill>
              </a:rPr>
              <a:t>Circum-Pan-Pacific Symposium 2024</a:t>
            </a:r>
            <a:endParaRPr lang="en-US" dirty="0">
              <a:solidFill>
                <a:schemeClr val="tx1">
                  <a:lumMod val="75000"/>
                  <a:lumOff val="25000"/>
                </a:schemeClr>
              </a:solidFill>
            </a:endParaRPr>
          </a:p>
        </p:txBody>
      </p:sp>
      <p:sp>
        <p:nvSpPr>
          <p:cNvPr id="6" name="Slide Number Placeholder 5"/>
          <p:cNvSpPr>
            <a:spLocks noGrp="1"/>
          </p:cNvSpPr>
          <p:nvPr>
            <p:ph type="sldNum" sz="quarter" idx="4"/>
          </p:nvPr>
        </p:nvSpPr>
        <p:spPr>
          <a:xfrm>
            <a:off x="7863226" y="5490018"/>
            <a:ext cx="1279663" cy="205008"/>
          </a:xfrm>
          <a:prstGeom prst="rect">
            <a:avLst/>
          </a:prstGeom>
        </p:spPr>
        <p:txBody>
          <a:bodyPr vert="horz" lIns="91440" tIns="45720" rIns="91440" bIns="45720" rtlCol="0" anchor="ctr"/>
          <a:lstStyle>
            <a:lvl1pPr algn="r">
              <a:defRPr sz="900">
                <a:solidFill>
                  <a:schemeClr val="tx1">
                    <a:lumMod val="75000"/>
                    <a:lumOff val="25000"/>
                  </a:schemeClr>
                </a:solidFill>
                <a:latin typeface="+mj-lt"/>
              </a:defRPr>
            </a:lvl1pPr>
          </a:lstStyle>
          <a:p>
            <a:fld id="{B9A5DFB4-3D23-4866-8D46-AE36D04BFD7D}" type="slidenum">
              <a:rPr lang="en-US" smtClean="0"/>
              <a:pPr/>
              <a:t>‹#›</a:t>
            </a:fld>
            <a:endParaRPr lang="en-US" dirty="0"/>
          </a:p>
        </p:txBody>
      </p:sp>
    </p:spTree>
    <p:extLst>
      <p:ext uri="{BB962C8B-B14F-4D97-AF65-F5344CB8AC3E}">
        <p14:creationId xmlns:p14="http://schemas.microsoft.com/office/powerpoint/2010/main" val="2141782335"/>
      </p:ext>
    </p:extLst>
  </p:cSld>
  <p:clrMap bg1="lt1" tx1="dk1" bg2="lt2" tx2="dk2" accent1="accent1" accent2="accent2" accent3="accent3" accent4="accent4" accent5="accent5" accent6="accent6" hlink="hlink" folHlink="folHlink"/>
  <p:sldLayoutIdLst>
    <p:sldLayoutId id="2147484116" r:id="rId1"/>
    <p:sldLayoutId id="2147484118" r:id="rId2"/>
    <p:sldLayoutId id="2147484117" r:id="rId3"/>
    <p:sldLayoutId id="2147484119" r:id="rId4"/>
  </p:sldLayoutIdLst>
  <p:hf hdr="0"/>
  <p:txStyles>
    <p:titleStyle>
      <a:lvl1pPr algn="l" defTabSz="685787" rtl="0" eaLnBrk="1" latinLnBrk="0" hangingPunct="1">
        <a:lnSpc>
          <a:spcPct val="90000"/>
        </a:lnSpc>
        <a:spcBef>
          <a:spcPct val="0"/>
        </a:spcBef>
        <a:buNone/>
        <a:defRPr sz="3300" b="1" kern="1200">
          <a:solidFill>
            <a:schemeClr val="bg1"/>
          </a:solidFill>
          <a:latin typeface="+mj-lt"/>
          <a:ea typeface="+mj-ea"/>
          <a:cs typeface="+mj-cs"/>
        </a:defRPr>
      </a:lvl1pPr>
    </p:titleStyle>
    <p:bodyStyle>
      <a:lvl1pPr marL="171446" indent="-137156" algn="l" defTabSz="685787" rtl="0" eaLnBrk="1" latinLnBrk="0" hangingPunct="1">
        <a:lnSpc>
          <a:spcPct val="90000"/>
        </a:lnSpc>
        <a:spcBef>
          <a:spcPts val="1050"/>
        </a:spcBef>
        <a:buClr>
          <a:schemeClr val="accent1"/>
        </a:buClr>
        <a:buSzPct val="80000"/>
        <a:buFont typeface="Corbel" pitchFamily="34" charset="0"/>
        <a:buChar char="•"/>
        <a:defRPr sz="1650" kern="1200">
          <a:solidFill>
            <a:schemeClr val="tx1"/>
          </a:solidFill>
          <a:latin typeface="+mn-lt"/>
          <a:ea typeface="+mn-ea"/>
          <a:cs typeface="+mn-cs"/>
        </a:defRPr>
      </a:lvl1pPr>
      <a:lvl2pPr marL="342893" indent="-137156" algn="l" defTabSz="685787" rtl="0" eaLnBrk="1" latinLnBrk="0" hangingPunct="1">
        <a:lnSpc>
          <a:spcPct val="90000"/>
        </a:lnSpc>
        <a:spcBef>
          <a:spcPts val="150"/>
        </a:spcBef>
        <a:spcAft>
          <a:spcPts val="300"/>
        </a:spcAft>
        <a:buClr>
          <a:schemeClr val="accent1"/>
        </a:buClr>
        <a:buSzPct val="80000"/>
        <a:buFont typeface="Corbel" pitchFamily="34" charset="0"/>
        <a:buChar char="•"/>
        <a:defRPr sz="1500" kern="1200">
          <a:solidFill>
            <a:schemeClr val="tx1"/>
          </a:solidFill>
          <a:latin typeface="+mn-lt"/>
          <a:ea typeface="+mn-ea"/>
          <a:cs typeface="+mn-cs"/>
        </a:defRPr>
      </a:lvl2pPr>
      <a:lvl3pPr marL="548629" indent="-137156" algn="l" defTabSz="685787" rtl="0" eaLnBrk="1" latinLnBrk="0" hangingPunct="1">
        <a:lnSpc>
          <a:spcPct val="90000"/>
        </a:lnSpc>
        <a:spcBef>
          <a:spcPts val="150"/>
        </a:spcBef>
        <a:spcAft>
          <a:spcPts val="300"/>
        </a:spcAft>
        <a:buClr>
          <a:schemeClr val="accent1"/>
        </a:buClr>
        <a:buSzPct val="80000"/>
        <a:buFont typeface="Corbel" pitchFamily="34" charset="0"/>
        <a:buChar char="•"/>
        <a:defRPr sz="1350" kern="1200">
          <a:solidFill>
            <a:schemeClr val="tx1"/>
          </a:solidFill>
          <a:latin typeface="+mn-lt"/>
          <a:ea typeface="+mn-ea"/>
          <a:cs typeface="+mn-cs"/>
        </a:defRPr>
      </a:lvl3pPr>
      <a:lvl4pPr marL="754366" indent="-137156" algn="l" defTabSz="685787" rtl="0" eaLnBrk="1" latinLnBrk="0" hangingPunct="1">
        <a:lnSpc>
          <a:spcPct val="90000"/>
        </a:lnSpc>
        <a:spcBef>
          <a:spcPts val="150"/>
        </a:spcBef>
        <a:spcAft>
          <a:spcPts val="300"/>
        </a:spcAft>
        <a:buClr>
          <a:schemeClr val="accent1"/>
        </a:buClr>
        <a:buSzPct val="80000"/>
        <a:buFont typeface="Corbel" pitchFamily="34" charset="0"/>
        <a:buChar char="•"/>
        <a:defRPr sz="1200" kern="1200">
          <a:solidFill>
            <a:schemeClr val="tx1"/>
          </a:solidFill>
          <a:latin typeface="+mn-lt"/>
          <a:ea typeface="+mn-ea"/>
          <a:cs typeface="+mn-cs"/>
        </a:defRPr>
      </a:lvl4pPr>
      <a:lvl5pPr marL="960100" indent="-137156" algn="l" defTabSz="685787" rtl="0" eaLnBrk="1" latinLnBrk="0" hangingPunct="1">
        <a:lnSpc>
          <a:spcPct val="90000"/>
        </a:lnSpc>
        <a:spcBef>
          <a:spcPts val="150"/>
        </a:spcBef>
        <a:spcAft>
          <a:spcPts val="300"/>
        </a:spcAft>
        <a:buClr>
          <a:schemeClr val="accent1"/>
        </a:buClr>
        <a:buSzPct val="80000"/>
        <a:buFont typeface="Corbel" pitchFamily="34" charset="0"/>
        <a:buChar char="•"/>
        <a:defRPr sz="1200" kern="1200">
          <a:solidFill>
            <a:schemeClr val="tx1"/>
          </a:solidFill>
          <a:latin typeface="+mn-lt"/>
          <a:ea typeface="+mn-ea"/>
          <a:cs typeface="+mn-cs"/>
        </a:defRPr>
      </a:lvl5pPr>
      <a:lvl6pPr marL="1199976" indent="-171446" algn="l" defTabSz="685787" rtl="0" eaLnBrk="1" latinLnBrk="0" hangingPunct="1">
        <a:lnSpc>
          <a:spcPct val="90000"/>
        </a:lnSpc>
        <a:spcBef>
          <a:spcPts val="150"/>
        </a:spcBef>
        <a:spcAft>
          <a:spcPts val="300"/>
        </a:spcAft>
        <a:buClr>
          <a:schemeClr val="accent1"/>
        </a:buClr>
        <a:buSzPct val="80000"/>
        <a:buFont typeface="Corbel" pitchFamily="34" charset="0"/>
        <a:buChar char="•"/>
        <a:defRPr sz="1200" kern="1200">
          <a:solidFill>
            <a:schemeClr val="accent1"/>
          </a:solidFill>
          <a:latin typeface="+mn-lt"/>
          <a:ea typeface="+mn-ea"/>
          <a:cs typeface="+mn-cs"/>
        </a:defRPr>
      </a:lvl6pPr>
      <a:lvl7pPr marL="1424972" indent="-171446" algn="l" defTabSz="685787" rtl="0" eaLnBrk="1" latinLnBrk="0" hangingPunct="1">
        <a:lnSpc>
          <a:spcPct val="90000"/>
        </a:lnSpc>
        <a:spcBef>
          <a:spcPts val="150"/>
        </a:spcBef>
        <a:spcAft>
          <a:spcPts val="300"/>
        </a:spcAft>
        <a:buClr>
          <a:schemeClr val="accent1"/>
        </a:buClr>
        <a:buSzPct val="80000"/>
        <a:buFont typeface="Corbel" pitchFamily="34" charset="0"/>
        <a:buChar char="•"/>
        <a:defRPr sz="1200" kern="1200">
          <a:solidFill>
            <a:schemeClr val="accent1"/>
          </a:solidFill>
          <a:latin typeface="+mn-lt"/>
          <a:ea typeface="+mn-ea"/>
          <a:cs typeface="+mn-cs"/>
        </a:defRPr>
      </a:lvl7pPr>
      <a:lvl8pPr marL="1649967" indent="-171446" algn="l" defTabSz="685787" rtl="0" eaLnBrk="1" latinLnBrk="0" hangingPunct="1">
        <a:lnSpc>
          <a:spcPct val="90000"/>
        </a:lnSpc>
        <a:spcBef>
          <a:spcPts val="150"/>
        </a:spcBef>
        <a:spcAft>
          <a:spcPts val="300"/>
        </a:spcAft>
        <a:buClr>
          <a:schemeClr val="accent1"/>
        </a:buClr>
        <a:buSzPct val="80000"/>
        <a:buFont typeface="Corbel" pitchFamily="34" charset="0"/>
        <a:buChar char="•"/>
        <a:defRPr sz="1200" kern="1200">
          <a:solidFill>
            <a:schemeClr val="accent1"/>
          </a:solidFill>
          <a:latin typeface="+mn-lt"/>
          <a:ea typeface="+mn-ea"/>
          <a:cs typeface="+mn-cs"/>
        </a:defRPr>
      </a:lvl8pPr>
      <a:lvl9pPr marL="1874964" indent="-171446" algn="l" defTabSz="685787" rtl="0" eaLnBrk="1" latinLnBrk="0" hangingPunct="1">
        <a:lnSpc>
          <a:spcPct val="90000"/>
        </a:lnSpc>
        <a:spcBef>
          <a:spcPts val="150"/>
        </a:spcBef>
        <a:spcAft>
          <a:spcPts val="300"/>
        </a:spcAft>
        <a:buClr>
          <a:schemeClr val="accent1"/>
        </a:buClr>
        <a:buSzPct val="80000"/>
        <a:buFont typeface="Corbel" pitchFamily="34" charset="0"/>
        <a:buChar char="•"/>
        <a:defRPr sz="1200" kern="1200">
          <a:solidFill>
            <a:schemeClr val="accent1"/>
          </a:solidFill>
          <a:latin typeface="+mn-lt"/>
          <a:ea typeface="+mn-ea"/>
          <a:cs typeface="+mn-cs"/>
        </a:defRPr>
      </a:lvl9pPr>
    </p:bodyStyle>
    <p:otherStyle>
      <a:defPPr>
        <a:defRPr lang="en-US"/>
      </a:defPPr>
      <a:lvl1pPr marL="0" algn="l" defTabSz="685787" rtl="0" eaLnBrk="1" latinLnBrk="0" hangingPunct="1">
        <a:defRPr sz="1350" kern="1200">
          <a:solidFill>
            <a:schemeClr val="tx1"/>
          </a:solidFill>
          <a:latin typeface="+mn-lt"/>
          <a:ea typeface="+mn-ea"/>
          <a:cs typeface="+mn-cs"/>
        </a:defRPr>
      </a:lvl1pPr>
      <a:lvl2pPr marL="342893" algn="l" defTabSz="685787" rtl="0" eaLnBrk="1" latinLnBrk="0" hangingPunct="1">
        <a:defRPr sz="1350" kern="1200">
          <a:solidFill>
            <a:schemeClr val="tx1"/>
          </a:solidFill>
          <a:latin typeface="+mn-lt"/>
          <a:ea typeface="+mn-ea"/>
          <a:cs typeface="+mn-cs"/>
        </a:defRPr>
      </a:lvl2pPr>
      <a:lvl3pPr marL="685787" algn="l" defTabSz="685787" rtl="0" eaLnBrk="1" latinLnBrk="0" hangingPunct="1">
        <a:defRPr sz="1350" kern="1200">
          <a:solidFill>
            <a:schemeClr val="tx1"/>
          </a:solidFill>
          <a:latin typeface="+mn-lt"/>
          <a:ea typeface="+mn-ea"/>
          <a:cs typeface="+mn-cs"/>
        </a:defRPr>
      </a:lvl3pPr>
      <a:lvl4pPr marL="1028679" algn="l" defTabSz="685787" rtl="0" eaLnBrk="1" latinLnBrk="0" hangingPunct="1">
        <a:defRPr sz="1350" kern="1200">
          <a:solidFill>
            <a:schemeClr val="tx1"/>
          </a:solidFill>
          <a:latin typeface="+mn-lt"/>
          <a:ea typeface="+mn-ea"/>
          <a:cs typeface="+mn-cs"/>
        </a:defRPr>
      </a:lvl4pPr>
      <a:lvl5pPr marL="1371573" algn="l" defTabSz="685787" rtl="0" eaLnBrk="1" latinLnBrk="0" hangingPunct="1">
        <a:defRPr sz="1350" kern="1200">
          <a:solidFill>
            <a:schemeClr val="tx1"/>
          </a:solidFill>
          <a:latin typeface="+mn-lt"/>
          <a:ea typeface="+mn-ea"/>
          <a:cs typeface="+mn-cs"/>
        </a:defRPr>
      </a:lvl5pPr>
      <a:lvl6pPr marL="1714466" algn="l" defTabSz="685787" rtl="0" eaLnBrk="1" latinLnBrk="0" hangingPunct="1">
        <a:defRPr sz="1350" kern="1200">
          <a:solidFill>
            <a:schemeClr val="tx1"/>
          </a:solidFill>
          <a:latin typeface="+mn-lt"/>
          <a:ea typeface="+mn-ea"/>
          <a:cs typeface="+mn-cs"/>
        </a:defRPr>
      </a:lvl6pPr>
      <a:lvl7pPr marL="2057359" algn="l" defTabSz="685787" rtl="0" eaLnBrk="1" latinLnBrk="0" hangingPunct="1">
        <a:defRPr sz="1350" kern="1200">
          <a:solidFill>
            <a:schemeClr val="tx1"/>
          </a:solidFill>
          <a:latin typeface="+mn-lt"/>
          <a:ea typeface="+mn-ea"/>
          <a:cs typeface="+mn-cs"/>
        </a:defRPr>
      </a:lvl7pPr>
      <a:lvl8pPr marL="2400252" algn="l" defTabSz="685787" rtl="0" eaLnBrk="1" latinLnBrk="0" hangingPunct="1">
        <a:defRPr sz="1350" kern="1200">
          <a:solidFill>
            <a:schemeClr val="tx1"/>
          </a:solidFill>
          <a:latin typeface="+mn-lt"/>
          <a:ea typeface="+mn-ea"/>
          <a:cs typeface="+mn-cs"/>
        </a:defRPr>
      </a:lvl8pPr>
      <a:lvl9pPr marL="2743146" algn="l" defTabSz="685787"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g"/><Relationship Id="rId1" Type="http://schemas.openxmlformats.org/officeDocument/2006/relationships/slideLayout" Target="../slideLayouts/slideLayout5.xml"/><Relationship Id="rId6" Type="http://schemas.openxmlformats.org/officeDocument/2006/relationships/image" Target="../media/image42.jpg"/><Relationship Id="rId5" Type="http://schemas.openxmlformats.org/officeDocument/2006/relationships/image" Target="../media/image41.png"/><Relationship Id="rId4" Type="http://schemas.openxmlformats.org/officeDocument/2006/relationships/image" Target="../media/image40.jpg"/></Relationships>
</file>

<file path=ppt/slides/_rels/slide12.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jpeg"/><Relationship Id="rId7" Type="http://schemas.openxmlformats.org/officeDocument/2006/relationships/image" Target="../media/image48.png"/><Relationship Id="rId2" Type="http://schemas.openxmlformats.org/officeDocument/2006/relationships/image" Target="../media/image43.jpeg"/><Relationship Id="rId1" Type="http://schemas.openxmlformats.org/officeDocument/2006/relationships/slideLayout" Target="../slideLayouts/slideLayout5.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13.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e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371.png"/><Relationship Id="rId1" Type="http://schemas.openxmlformats.org/officeDocument/2006/relationships/slideLayout" Target="../slideLayouts/slideLayout5.xml"/><Relationship Id="rId4" Type="http://schemas.openxmlformats.org/officeDocument/2006/relationships/image" Target="../media/image390.png"/></Relationships>
</file>

<file path=ppt/slides/_rels/slide17.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oleObject" Target="../embeddings/oleObject2.bin"/><Relationship Id="rId7" Type="http://schemas.openxmlformats.org/officeDocument/2006/relationships/image" Target="../media/image43.png"/><Relationship Id="rId2" Type="http://schemas.openxmlformats.org/officeDocument/2006/relationships/image" Target="../media/image54.png"/><Relationship Id="rId1" Type="http://schemas.openxmlformats.org/officeDocument/2006/relationships/slideLayout" Target="../slideLayouts/slideLayout5.xml"/><Relationship Id="rId6" Type="http://schemas.openxmlformats.org/officeDocument/2006/relationships/image" Target="../media/image56.wmf"/><Relationship Id="rId5" Type="http://schemas.openxmlformats.org/officeDocument/2006/relationships/oleObject" Target="../embeddings/oleObject3.bin"/><Relationship Id="rId4" Type="http://schemas.openxmlformats.org/officeDocument/2006/relationships/image" Target="../media/image55.wmf"/></Relationships>
</file>

<file path=ppt/slides/_rels/slide18.xml.rels><?xml version="1.0" encoding="UTF-8" standalone="yes"?>
<Relationships xmlns="http://schemas.openxmlformats.org/package/2006/relationships"><Relationship Id="rId3" Type="http://schemas.openxmlformats.org/officeDocument/2006/relationships/image" Target="../media/image181.png"/><Relationship Id="rId7" Type="http://schemas.openxmlformats.org/officeDocument/2006/relationships/image" Target="../media/image59.png"/><Relationship Id="rId2" Type="http://schemas.openxmlformats.org/officeDocument/2006/relationships/image" Target="../media/image57.jpeg"/><Relationship Id="rId1" Type="http://schemas.openxmlformats.org/officeDocument/2006/relationships/slideLayout" Target="../slideLayouts/slideLayout3.xml"/><Relationship Id="rId6" Type="http://schemas.openxmlformats.org/officeDocument/2006/relationships/image" Target="../media/image58.png"/><Relationship Id="rId5" Type="http://schemas.openxmlformats.org/officeDocument/2006/relationships/image" Target="../media/image201.png"/><Relationship Id="rId4" Type="http://schemas.openxmlformats.org/officeDocument/2006/relationships/image" Target="../media/image190.png"/></Relationships>
</file>

<file path=ppt/slides/_rels/slide19.xml.rels><?xml version="1.0" encoding="UTF-8" standalone="yes"?>
<Relationships xmlns="http://schemas.openxmlformats.org/package/2006/relationships"><Relationship Id="rId8" Type="http://schemas.openxmlformats.org/officeDocument/2006/relationships/image" Target="../media/image410.png"/><Relationship Id="rId3" Type="http://schemas.openxmlformats.org/officeDocument/2006/relationships/image" Target="../media/image60.jpg"/><Relationship Id="rId7" Type="http://schemas.openxmlformats.org/officeDocument/2006/relationships/image" Target="../media/image1900.png"/><Relationship Id="rId2" Type="http://schemas.openxmlformats.org/officeDocument/2006/relationships/image" Target="../media/image80.png"/><Relationship Id="rId1" Type="http://schemas.openxmlformats.org/officeDocument/2006/relationships/slideLayout" Target="../slideLayouts/slideLayout3.xml"/><Relationship Id="rId6" Type="http://schemas.openxmlformats.org/officeDocument/2006/relationships/image" Target="../media/image180.png"/><Relationship Id="rId5" Type="http://schemas.openxmlformats.org/officeDocument/2006/relationships/image" Target="../media/image170.png"/><Relationship Id="rId4" Type="http://schemas.openxmlformats.org/officeDocument/2006/relationships/image" Target="../media/image160.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3.xml"/><Relationship Id="rId4" Type="http://schemas.microsoft.com/office/2007/relationships/hdphoto" Target="../media/hdphoto2.wdp"/></Relationships>
</file>

<file path=ppt/slides/_rels/slide20.xml.rels><?xml version="1.0" encoding="UTF-8" standalone="yes"?>
<Relationships xmlns="http://schemas.openxmlformats.org/package/2006/relationships"><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21.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66.wmf"/></Relationships>
</file>

<file path=ppt/slides/_rels/slide22.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notesSlide" Target="../notesSlides/notesSlide8.xml"/><Relationship Id="rId1" Type="http://schemas.openxmlformats.org/officeDocument/2006/relationships/slideLayout" Target="../slideLayouts/slideLayout5.xml"/><Relationship Id="rId5" Type="http://schemas.openxmlformats.org/officeDocument/2006/relationships/image" Target="../media/image540.png"/><Relationship Id="rId4" Type="http://schemas.openxmlformats.org/officeDocument/2006/relationships/image" Target="../media/image67.wmf"/></Relationships>
</file>

<file path=ppt/slides/_rels/slide23.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notesSlide" Target="../notesSlides/notesSlide9.xml"/><Relationship Id="rId1" Type="http://schemas.openxmlformats.org/officeDocument/2006/relationships/slideLayout" Target="../slideLayouts/slideLayout5.xml"/><Relationship Id="rId5" Type="http://schemas.openxmlformats.org/officeDocument/2006/relationships/image" Target="../media/image68.png"/><Relationship Id="rId4" Type="http://schemas.openxmlformats.org/officeDocument/2006/relationships/image" Target="../media/image67.wmf"/></Relationships>
</file>

<file path=ppt/slides/_rels/slide24.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notesSlide" Target="../notesSlides/notesSlide10.xml"/><Relationship Id="rId1" Type="http://schemas.openxmlformats.org/officeDocument/2006/relationships/slideLayout" Target="../slideLayouts/slideLayout5.xml"/><Relationship Id="rId5" Type="http://schemas.openxmlformats.org/officeDocument/2006/relationships/image" Target="../media/image56.png"/><Relationship Id="rId4" Type="http://schemas.openxmlformats.org/officeDocument/2006/relationships/image" Target="../media/image67.wmf"/></Relationships>
</file>

<file path=ppt/slides/_rels/slide25.xml.rels><?xml version="1.0" encoding="UTF-8" standalone="yes"?>
<Relationships xmlns="http://schemas.openxmlformats.org/package/2006/relationships"><Relationship Id="rId8" Type="http://schemas.openxmlformats.org/officeDocument/2006/relationships/image" Target="../media/image71.wmf"/><Relationship Id="rId3" Type="http://schemas.openxmlformats.org/officeDocument/2006/relationships/image" Target="../media/image69.png"/><Relationship Id="rId7" Type="http://schemas.openxmlformats.org/officeDocument/2006/relationships/oleObject" Target="../embeddings/oleObject8.bin"/><Relationship Id="rId2" Type="http://schemas.openxmlformats.org/officeDocument/2006/relationships/image" Target="../media/image230.png"/><Relationship Id="rId1" Type="http://schemas.openxmlformats.org/officeDocument/2006/relationships/slideLayout" Target="../slideLayouts/slideLayout3.xml"/><Relationship Id="rId6" Type="http://schemas.openxmlformats.org/officeDocument/2006/relationships/image" Target="../media/image270.png"/><Relationship Id="rId5" Type="http://schemas.openxmlformats.org/officeDocument/2006/relationships/image" Target="../media/image261.png"/><Relationship Id="rId4" Type="http://schemas.openxmlformats.org/officeDocument/2006/relationships/image" Target="../media/image70.png"/><Relationship Id="rId9" Type="http://schemas.openxmlformats.org/officeDocument/2006/relationships/image" Target="../media/image290.png"/></Relationships>
</file>

<file path=ppt/slides/_rels/slide26.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620.png"/><Relationship Id="rId2" Type="http://schemas.openxmlformats.org/officeDocument/2006/relationships/image" Target="../media/image610.png"/><Relationship Id="rId1" Type="http://schemas.openxmlformats.org/officeDocument/2006/relationships/slideLayout" Target="../slideLayouts/slideLayout3.xml"/><Relationship Id="rId5" Type="http://schemas.openxmlformats.org/officeDocument/2006/relationships/image" Target="../media/image73.png"/><Relationship Id="rId4" Type="http://schemas.openxmlformats.org/officeDocument/2006/relationships/image" Target="../media/image630.png"/></Relationships>
</file>

<file path=ppt/slides/_rels/slide29.xml.rels><?xml version="1.0" encoding="UTF-8" standalone="yes"?>
<Relationships xmlns="http://schemas.openxmlformats.org/package/2006/relationships"><Relationship Id="rId8" Type="http://schemas.openxmlformats.org/officeDocument/2006/relationships/image" Target="../media/image76.wmf"/><Relationship Id="rId3" Type="http://schemas.openxmlformats.org/officeDocument/2006/relationships/oleObject" Target="../embeddings/oleObject9.bin"/><Relationship Id="rId7" Type="http://schemas.openxmlformats.org/officeDocument/2006/relationships/oleObject" Target="../embeddings/oleObject11.bin"/><Relationship Id="rId2" Type="http://schemas.openxmlformats.org/officeDocument/2006/relationships/image" Target="../media/image650.png"/><Relationship Id="rId1" Type="http://schemas.openxmlformats.org/officeDocument/2006/relationships/slideLayout" Target="../slideLayouts/slideLayout5.xml"/><Relationship Id="rId6" Type="http://schemas.openxmlformats.org/officeDocument/2006/relationships/image" Target="../media/image75.wmf"/><Relationship Id="rId5" Type="http://schemas.openxmlformats.org/officeDocument/2006/relationships/oleObject" Target="../embeddings/oleObject10.bin"/><Relationship Id="rId4" Type="http://schemas.openxmlformats.org/officeDocument/2006/relationships/image" Target="../media/image74.wmf"/></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5" Type="http://schemas.openxmlformats.org/officeDocument/2006/relationships/image" Target="../media/image17.gif"/><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gif"/></Relationships>
</file>

<file path=ppt/slides/_rels/slide30.xml.rels><?xml version="1.0" encoding="UTF-8" standalone="yes"?>
<Relationships xmlns="http://schemas.openxmlformats.org/package/2006/relationships"><Relationship Id="rId3" Type="http://schemas.openxmlformats.org/officeDocument/2006/relationships/image" Target="../media/image681.png"/><Relationship Id="rId2" Type="http://schemas.openxmlformats.org/officeDocument/2006/relationships/image" Target="../media/image71.png"/><Relationship Id="rId1" Type="http://schemas.openxmlformats.org/officeDocument/2006/relationships/slideLayout" Target="../slideLayouts/slideLayout3.xml"/><Relationship Id="rId4" Type="http://schemas.openxmlformats.org/officeDocument/2006/relationships/image" Target="../media/image690.png"/></Relationships>
</file>

<file path=ppt/slides/_rels/slide3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20.pn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78.wmf"/><Relationship Id="rId2" Type="http://schemas.openxmlformats.org/officeDocument/2006/relationships/oleObject" Target="../embeddings/oleObject12.bin"/><Relationship Id="rId1" Type="http://schemas.openxmlformats.org/officeDocument/2006/relationships/slideLayout" Target="../slideLayouts/slideLayout3.xml"/><Relationship Id="rId4" Type="http://schemas.openxmlformats.org/officeDocument/2006/relationships/image" Target="../media/image700.png"/></Relationships>
</file>

<file path=ppt/slides/_rels/slide33.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83.wmf"/><Relationship Id="rId2" Type="http://schemas.openxmlformats.org/officeDocument/2006/relationships/oleObject" Target="../embeddings/oleObject13.bin"/><Relationship Id="rId1" Type="http://schemas.openxmlformats.org/officeDocument/2006/relationships/slideLayout" Target="../slideLayouts/slideLayout5.xml"/><Relationship Id="rId5" Type="http://schemas.openxmlformats.org/officeDocument/2006/relationships/image" Target="../media/image791.png"/><Relationship Id="rId4" Type="http://schemas.openxmlformats.org/officeDocument/2006/relationships/image" Target="../media/image78.png"/></Relationships>
</file>

<file path=ppt/slides/_rels/slide37.xml.rels><?xml version="1.0" encoding="UTF-8" standalone="yes"?>
<Relationships xmlns="http://schemas.openxmlformats.org/package/2006/relationships"><Relationship Id="rId2" Type="http://schemas.openxmlformats.org/officeDocument/2006/relationships/image" Target="../media/image801.pn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3.xml"/><Relationship Id="rId4" Type="http://schemas.openxmlformats.org/officeDocument/2006/relationships/image" Target="../media/image86.png"/></Relationships>
</file>

<file path=ppt/slides/_rels/slide3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3.xml"/><Relationship Id="rId5" Type="http://schemas.openxmlformats.org/officeDocument/2006/relationships/image" Target="../media/image20.wmf"/><Relationship Id="rId4" Type="http://schemas.openxmlformats.org/officeDocument/2006/relationships/oleObject" Target="../embeddings/oleObject1.bin"/></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67.wmf"/><Relationship Id="rId5" Type="http://schemas.openxmlformats.org/officeDocument/2006/relationships/oleObject" Target="../embeddings/oleObject14.bin"/><Relationship Id="rId4" Type="http://schemas.openxmlformats.org/officeDocument/2006/relationships/image" Target="../media/image4100.png"/></Relationships>
</file>

<file path=ppt/slides/_rels/slide42.xml.rels><?xml version="1.0" encoding="UTF-8" standalone="yes"?>
<Relationships xmlns="http://schemas.openxmlformats.org/package/2006/relationships"><Relationship Id="rId3" Type="http://schemas.openxmlformats.org/officeDocument/2006/relationships/image" Target="../media/image1320.png"/><Relationship Id="rId2" Type="http://schemas.openxmlformats.org/officeDocument/2006/relationships/image" Target="../media/image1311.png"/><Relationship Id="rId1" Type="http://schemas.openxmlformats.org/officeDocument/2006/relationships/slideLayout" Target="../slideLayouts/slideLayout5.xml"/><Relationship Id="rId5" Type="http://schemas.openxmlformats.org/officeDocument/2006/relationships/image" Target="../media/image1530.png"/><Relationship Id="rId4" Type="http://schemas.openxmlformats.org/officeDocument/2006/relationships/image" Target="../media/image1330.png"/></Relationships>
</file>

<file path=ppt/slides/_rels/slide43.xml.rels><?xml version="1.0" encoding="UTF-8" standalone="yes"?>
<Relationships xmlns="http://schemas.openxmlformats.org/package/2006/relationships"><Relationship Id="rId2" Type="http://schemas.openxmlformats.org/officeDocument/2006/relationships/image" Target="../media/image510.png"/><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621.png"/><Relationship Id="rId1" Type="http://schemas.openxmlformats.org/officeDocument/2006/relationships/slideLayout" Target="../slideLayouts/slideLayout5.xml"/><Relationship Id="rId4" Type="http://schemas.openxmlformats.org/officeDocument/2006/relationships/image" Target="../media/image840.png"/></Relationships>
</file>

<file path=ppt/slides/_rels/slide45.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90.png"/><Relationship Id="rId1" Type="http://schemas.openxmlformats.org/officeDocument/2006/relationships/slideLayout" Target="../slideLayouts/slideLayout3.xml"/><Relationship Id="rId4" Type="http://schemas.openxmlformats.org/officeDocument/2006/relationships/image" Target="../media/image91.png"/></Relationships>
</file>

<file path=ppt/slides/_rels/slide46.xml.rels><?xml version="1.0" encoding="UTF-8" standalone="yes"?>
<Relationships xmlns="http://schemas.openxmlformats.org/package/2006/relationships"><Relationship Id="rId2" Type="http://schemas.openxmlformats.org/officeDocument/2006/relationships/image" Target="../media/image360.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92.png"/><Relationship Id="rId7" Type="http://schemas.openxmlformats.org/officeDocument/2006/relationships/image" Target="../media/image96.png"/><Relationship Id="rId2" Type="http://schemas.openxmlformats.org/officeDocument/2006/relationships/image" Target="../media/image490.png"/><Relationship Id="rId1" Type="http://schemas.openxmlformats.org/officeDocument/2006/relationships/slideLayout" Target="../slideLayouts/slideLayout5.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93.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8" Type="http://schemas.openxmlformats.org/officeDocument/2006/relationships/customXml" Target="../ink/ink2.xml"/><Relationship Id="rId3" Type="http://schemas.openxmlformats.org/officeDocument/2006/relationships/image" Target="../media/image98.png"/><Relationship Id="rId7" Type="http://schemas.openxmlformats.org/officeDocument/2006/relationships/image" Target="../media/image450.png"/><Relationship Id="rId2" Type="http://schemas.openxmlformats.org/officeDocument/2006/relationships/image" Target="../media/image97.png"/><Relationship Id="rId1" Type="http://schemas.openxmlformats.org/officeDocument/2006/relationships/slideLayout" Target="../slideLayouts/slideLayout5.xml"/><Relationship Id="rId6" Type="http://schemas.openxmlformats.org/officeDocument/2006/relationships/customXml" Target="../ink/ink1.xml"/><Relationship Id="rId5" Type="http://schemas.openxmlformats.org/officeDocument/2006/relationships/image" Target="../media/image99.png"/><Relationship Id="rId4" Type="http://schemas.openxmlformats.org/officeDocument/2006/relationships/image" Target="../media/image430.png"/><Relationship Id="rId9" Type="http://schemas.openxmlformats.org/officeDocument/2006/relationships/image" Target="../media/image460.png"/></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22.png"/></Relationships>
</file>

<file path=ppt/slides/_rels/slide50.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05.png"/><Relationship Id="rId7" Type="http://schemas.openxmlformats.org/officeDocument/2006/relationships/image" Target="../media/image108.png"/><Relationship Id="rId2" Type="http://schemas.openxmlformats.org/officeDocument/2006/relationships/image" Target="../media/image740.png"/><Relationship Id="rId1" Type="http://schemas.openxmlformats.org/officeDocument/2006/relationships/slideLayout" Target="../slideLayouts/slideLayout5.xml"/><Relationship Id="rId6" Type="http://schemas.openxmlformats.org/officeDocument/2006/relationships/image" Target="../media/image107.emf"/><Relationship Id="rId5" Type="http://schemas.openxmlformats.org/officeDocument/2006/relationships/image" Target="../media/image770.png"/><Relationship Id="rId4" Type="http://schemas.openxmlformats.org/officeDocument/2006/relationships/image" Target="../media/image106.png"/></Relationships>
</file>

<file path=ppt/slides/_rels/slide56.xml.rels><?xml version="1.0" encoding="UTF-8" standalone="yes"?>
<Relationships xmlns="http://schemas.openxmlformats.org/package/2006/relationships"><Relationship Id="rId8" Type="http://schemas.openxmlformats.org/officeDocument/2006/relationships/image" Target="../media/image130.png"/><Relationship Id="rId3" Type="http://schemas.openxmlformats.org/officeDocument/2006/relationships/image" Target="../media/image800.png"/><Relationship Id="rId7" Type="http://schemas.openxmlformats.org/officeDocument/2006/relationships/image" Target="../media/image1200.pn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111.emf"/><Relationship Id="rId5" Type="http://schemas.openxmlformats.org/officeDocument/2006/relationships/image" Target="../media/image110.jpeg"/><Relationship Id="rId10" Type="http://schemas.openxmlformats.org/officeDocument/2006/relationships/image" Target="../media/image150.png"/><Relationship Id="rId4" Type="http://schemas.openxmlformats.org/officeDocument/2006/relationships/image" Target="../media/image109.jpeg"/><Relationship Id="rId9" Type="http://schemas.openxmlformats.org/officeDocument/2006/relationships/image" Target="../media/image140.png"/></Relationships>
</file>

<file path=ppt/slides/_rels/slide57.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700.png"/><Relationship Id="rId1" Type="http://schemas.openxmlformats.org/officeDocument/2006/relationships/slideLayout" Target="../slideLayouts/slideLayout3.xml"/><Relationship Id="rId5" Type="http://schemas.openxmlformats.org/officeDocument/2006/relationships/image" Target="../media/image200.png"/><Relationship Id="rId4" Type="http://schemas.openxmlformats.org/officeDocument/2006/relationships/image" Target="../media/image113.jpeg"/></Relationships>
</file>

<file path=ppt/slides/_rels/slide58.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210.png"/><Relationship Id="rId1" Type="http://schemas.openxmlformats.org/officeDocument/2006/relationships/slideLayout" Target="../slideLayouts/slideLayout3.xml"/><Relationship Id="rId5" Type="http://schemas.openxmlformats.org/officeDocument/2006/relationships/image" Target="../media/image220.png"/><Relationship Id="rId4" Type="http://schemas.openxmlformats.org/officeDocument/2006/relationships/image" Target="../media/image113.jpeg"/></Relationships>
</file>

<file path=ppt/slides/_rels/slide59.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570.png"/><Relationship Id="rId1" Type="http://schemas.openxmlformats.org/officeDocument/2006/relationships/slideLayout" Target="../slideLayouts/slideLayout3.xml"/><Relationship Id="rId4" Type="http://schemas.openxmlformats.org/officeDocument/2006/relationships/image" Target="../media/image115.png"/></Relationships>
</file>

<file path=ppt/slides/_rels/slide6.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png"/><Relationship Id="rId1" Type="http://schemas.openxmlformats.org/officeDocument/2006/relationships/slideLayout" Target="../slideLayouts/slideLayout3.xml"/><Relationship Id="rId6" Type="http://schemas.openxmlformats.org/officeDocument/2006/relationships/image" Target="../media/image27.png"/><Relationship Id="rId5" Type="http://schemas.openxmlformats.org/officeDocument/2006/relationships/image" Target="../media/image26.pn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png"/></Relationships>
</file>

<file path=ppt/slides/_rels/slide60.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3.xml"/><Relationship Id="rId5" Type="http://schemas.openxmlformats.org/officeDocument/2006/relationships/image" Target="../media/image119.png"/><Relationship Id="rId4" Type="http://schemas.openxmlformats.org/officeDocument/2006/relationships/image" Target="../media/image118.png"/></Relationships>
</file>

<file path=ppt/slides/_rels/slide61.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790.png"/><Relationship Id="rId1" Type="http://schemas.openxmlformats.org/officeDocument/2006/relationships/slideLayout" Target="../slideLayouts/slideLayout5.xml"/><Relationship Id="rId4" Type="http://schemas.openxmlformats.org/officeDocument/2006/relationships/image" Target="../media/image121.png"/></Relationships>
</file>

<file path=ppt/slides/_rels/slide62.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820.png"/><Relationship Id="rId1" Type="http://schemas.openxmlformats.org/officeDocument/2006/relationships/slideLayout" Target="../slideLayouts/slideLayout5.xml"/><Relationship Id="rId5" Type="http://schemas.openxmlformats.org/officeDocument/2006/relationships/image" Target="../media/image124.png"/><Relationship Id="rId4" Type="http://schemas.openxmlformats.org/officeDocument/2006/relationships/image" Target="../media/image123.png"/></Relationships>
</file>

<file path=ppt/slides/_rels/slide63.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860.png"/><Relationship Id="rId1" Type="http://schemas.openxmlformats.org/officeDocument/2006/relationships/slideLayout" Target="../slideLayouts/slideLayout5.xml"/><Relationship Id="rId4" Type="http://schemas.openxmlformats.org/officeDocument/2006/relationships/image" Target="../media/image126.png"/></Relationships>
</file>

<file path=ppt/slides/_rels/slide64.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7.png"/><Relationship Id="rId1" Type="http://schemas.openxmlformats.org/officeDocument/2006/relationships/slideLayout" Target="../slideLayouts/slideLayout5.xml"/></Relationships>
</file>

<file path=ppt/slides/_rels/slide65.xml.rels><?xml version="1.0" encoding="UTF-8" standalone="yes"?>
<Relationships xmlns="http://schemas.openxmlformats.org/package/2006/relationships"><Relationship Id="rId8" Type="http://schemas.openxmlformats.org/officeDocument/2006/relationships/image" Target="../media/image135.png"/><Relationship Id="rId3" Type="http://schemas.openxmlformats.org/officeDocument/2006/relationships/image" Target="../media/image129.png"/><Relationship Id="rId7" Type="http://schemas.openxmlformats.org/officeDocument/2006/relationships/image" Target="../media/image134.png"/><Relationship Id="rId2" Type="http://schemas.openxmlformats.org/officeDocument/2006/relationships/image" Target="../media/image1800.png"/><Relationship Id="rId1" Type="http://schemas.openxmlformats.org/officeDocument/2006/relationships/slideLayout" Target="../slideLayouts/slideLayout5.xml"/><Relationship Id="rId6" Type="http://schemas.openxmlformats.org/officeDocument/2006/relationships/image" Target="../media/image133.png"/><Relationship Id="rId5" Type="http://schemas.openxmlformats.org/officeDocument/2006/relationships/image" Target="../media/image132.png"/><Relationship Id="rId4" Type="http://schemas.openxmlformats.org/officeDocument/2006/relationships/image" Target="../media/image131.png"/></Relationships>
</file>

<file path=ppt/slides/_rels/slide66.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136.png"/><Relationship Id="rId1" Type="http://schemas.openxmlformats.org/officeDocument/2006/relationships/slideLayout" Target="../slideLayouts/slideLayout5.xml"/><Relationship Id="rId5" Type="http://schemas.openxmlformats.org/officeDocument/2006/relationships/image" Target="../media/image660.png"/><Relationship Id="rId4" Type="http://schemas.openxmlformats.org/officeDocument/2006/relationships/image" Target="../media/image138.png"/></Relationships>
</file>

<file path=ppt/slides/_rels/slide67.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139.png"/><Relationship Id="rId1" Type="http://schemas.openxmlformats.org/officeDocument/2006/relationships/slideLayout" Target="../slideLayouts/slideLayout5.xml"/></Relationships>
</file>

<file path=ppt/slides/_rels/slide68.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680.png"/><Relationship Id="rId1" Type="http://schemas.openxmlformats.org/officeDocument/2006/relationships/slideLayout" Target="../slideLayouts/slideLayout3.xml"/><Relationship Id="rId5" Type="http://schemas.openxmlformats.org/officeDocument/2006/relationships/image" Target="../media/image107.emf"/><Relationship Id="rId4" Type="http://schemas.openxmlformats.org/officeDocument/2006/relationships/image" Target="../media/image143.png"/></Relationships>
</file>

<file path=ppt/slides/_rels/slide6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image" Target="../media/image480.png"/><Relationship Id="rId5" Type="http://schemas.openxmlformats.org/officeDocument/2006/relationships/image" Target="../media/image144.png"/><Relationship Id="rId4" Type="http://schemas.openxmlformats.org/officeDocument/2006/relationships/image" Target="../media/image62.png"/></Relationships>
</file>

<file path=ppt/slides/_rels/slide7.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33.emf"/></Relationships>
</file>

<file path=ppt/slides/_rels/slide7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image" Target="../media/image65.png"/><Relationship Id="rId5" Type="http://schemas.openxmlformats.org/officeDocument/2006/relationships/image" Target="../media/image63.png"/><Relationship Id="rId4" Type="http://schemas.openxmlformats.org/officeDocument/2006/relationships/image" Target="../media/image50.png"/></Relationships>
</file>

<file path=ppt/slides/_rels/slide71.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560.png"/><Relationship Id="rId1" Type="http://schemas.openxmlformats.org/officeDocument/2006/relationships/slideLayout" Target="../slideLayouts/slideLayout5.xml"/><Relationship Id="rId4" Type="http://schemas.openxmlformats.org/officeDocument/2006/relationships/image" Target="../media/image146.png"/></Relationships>
</file>

<file path=ppt/slides/_rels/slide72.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image" Target="../media/image251.png"/><Relationship Id="rId1" Type="http://schemas.openxmlformats.org/officeDocument/2006/relationships/slideLayout" Target="../slideLayouts/slideLayout5.xml"/><Relationship Id="rId4" Type="http://schemas.openxmlformats.org/officeDocument/2006/relationships/image" Target="../media/image148.png"/></Relationships>
</file>

<file path=ppt/slides/_rels/slide73.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image" Target="../media/image1210.png"/><Relationship Id="rId1" Type="http://schemas.openxmlformats.org/officeDocument/2006/relationships/slideLayout" Target="../slideLayouts/slideLayout5.xml"/><Relationship Id="rId4" Type="http://schemas.openxmlformats.org/officeDocument/2006/relationships/image" Target="../media/image151.png"/></Relationships>
</file>

<file path=ppt/slides/_rels/slide74.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image" Target="../media/image370.png"/><Relationship Id="rId1" Type="http://schemas.openxmlformats.org/officeDocument/2006/relationships/slideLayout" Target="../slideLayouts/slideLayout5.xml"/><Relationship Id="rId4" Type="http://schemas.openxmlformats.org/officeDocument/2006/relationships/image" Target="../media/image153.png"/></Relationships>
</file>

<file path=ppt/slides/_rels/slide75.xml.rels><?xml version="1.0" encoding="UTF-8" standalone="yes"?>
<Relationships xmlns="http://schemas.openxmlformats.org/package/2006/relationships"><Relationship Id="rId8" Type="http://schemas.openxmlformats.org/officeDocument/2006/relationships/image" Target="../media/image155.wmf"/><Relationship Id="rId3" Type="http://schemas.openxmlformats.org/officeDocument/2006/relationships/image" Target="../media/image470.png"/><Relationship Id="rId7" Type="http://schemas.openxmlformats.org/officeDocument/2006/relationships/oleObject" Target="../embeddings/oleObject16.bin"/><Relationship Id="rId1" Type="http://schemas.openxmlformats.org/officeDocument/2006/relationships/slideLayout" Target="../slideLayouts/slideLayout5.xml"/><Relationship Id="rId6" Type="http://schemas.openxmlformats.org/officeDocument/2006/relationships/image" Target="../media/image260.png"/><Relationship Id="rId5" Type="http://schemas.openxmlformats.org/officeDocument/2006/relationships/image" Target="../media/image154.wmf"/><Relationship Id="rId10" Type="http://schemas.openxmlformats.org/officeDocument/2006/relationships/image" Target="../media/image156.jpeg"/><Relationship Id="rId4" Type="http://schemas.openxmlformats.org/officeDocument/2006/relationships/oleObject" Target="../embeddings/oleObject15.bin"/><Relationship Id="rId9" Type="http://schemas.openxmlformats.org/officeDocument/2006/relationships/image" Target="../media/image340.png"/></Relationships>
</file>

<file path=ppt/slides/_rels/slide76.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image" Target="../media/image580.png"/><Relationship Id="rId1" Type="http://schemas.openxmlformats.org/officeDocument/2006/relationships/slideLayout" Target="../slideLayouts/slideLayout5.xml"/><Relationship Id="rId5" Type="http://schemas.openxmlformats.org/officeDocument/2006/relationships/image" Target="../media/image159.png"/><Relationship Id="rId4" Type="http://schemas.openxmlformats.org/officeDocument/2006/relationships/image" Target="../media/image158.png"/></Relationships>
</file>

<file path=ppt/slides/_rels/slide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xml"/><Relationship Id="rId1" Type="http://schemas.openxmlformats.org/officeDocument/2006/relationships/slideLayout" Target="../slideLayouts/slideLayout5.xml"/><Relationship Id="rId5" Type="http://schemas.openxmlformats.org/officeDocument/2006/relationships/image" Target="../media/image36.png"/><Relationship Id="rId4" Type="http://schemas.openxmlformats.org/officeDocument/2006/relationships/image" Target="../media/image3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ADEF30-0EAB-4069-81CF-0C56C7428128}"/>
              </a:ext>
            </a:extLst>
          </p:cNvPr>
          <p:cNvSpPr>
            <a:spLocks noGrp="1"/>
          </p:cNvSpPr>
          <p:nvPr>
            <p:ph type="title"/>
          </p:nvPr>
        </p:nvSpPr>
        <p:spPr>
          <a:xfrm>
            <a:off x="3428999" y="0"/>
            <a:ext cx="5738931" cy="1257300"/>
          </a:xfrm>
        </p:spPr>
        <p:txBody>
          <a:bodyPr/>
          <a:lstStyle/>
          <a:p>
            <a:pPr algn="r"/>
            <a:r>
              <a:rPr lang="en-US" b="1" dirty="0"/>
              <a:t>COMPASS SIDIS</a:t>
            </a:r>
            <a:endParaRPr lang="en-US" dirty="0"/>
          </a:p>
        </p:txBody>
      </p:sp>
    </p:spTree>
    <p:extLst>
      <p:ext uri="{BB962C8B-B14F-4D97-AF65-F5344CB8AC3E}">
        <p14:creationId xmlns:p14="http://schemas.microsoft.com/office/powerpoint/2010/main" val="1780829622"/>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Hadron beam: </a:t>
            </a:r>
            <a:r>
              <a:rPr lang="en-US" dirty="0" err="1"/>
              <a:t>Drell</a:t>
            </a:r>
            <a:r>
              <a:rPr lang="en-US" dirty="0"/>
              <a:t>-Yan setup</a:t>
            </a:r>
          </a:p>
        </p:txBody>
      </p:sp>
      <p:sp>
        <p:nvSpPr>
          <p:cNvPr id="8" name="Date Placeholder 7"/>
          <p:cNvSpPr>
            <a:spLocks noGrp="1"/>
          </p:cNvSpPr>
          <p:nvPr>
            <p:ph type="dt" sz="half" idx="10"/>
          </p:nvPr>
        </p:nvSpPr>
        <p:spPr/>
        <p:txBody>
          <a:bodyPr/>
          <a:lstStyle/>
          <a:p>
            <a:fld id="{E98AB792-AA3F-4289-9EC7-817CE46439CB}" type="datetime1">
              <a:rPr lang="en-US" smtClean="0"/>
              <a:t>11/11/2024</a:t>
            </a:fld>
            <a:endParaRPr lang="en-GB" dirty="0"/>
          </a:p>
        </p:txBody>
      </p:sp>
      <p:sp>
        <p:nvSpPr>
          <p:cNvPr id="10" name="Footer Placeholder 9"/>
          <p:cNvSpPr>
            <a:spLocks noGrp="1"/>
          </p:cNvSpPr>
          <p:nvPr>
            <p:ph type="ftr" sz="quarter" idx="11"/>
          </p:nvPr>
        </p:nvSpPr>
        <p:spPr/>
        <p:txBody>
          <a:bodyPr/>
          <a:lstStyle/>
          <a:p>
            <a:r>
              <a:rPr lang="en-GB"/>
              <a:t>Circum-Pan-Pacific Symposium 2024</a:t>
            </a:r>
            <a:endParaRPr lang="en-GB" dirty="0"/>
          </a:p>
        </p:txBody>
      </p:sp>
      <p:sp>
        <p:nvSpPr>
          <p:cNvPr id="11" name="Slide Number Placeholder 10"/>
          <p:cNvSpPr>
            <a:spLocks noGrp="1"/>
          </p:cNvSpPr>
          <p:nvPr>
            <p:ph type="sldNum" sz="quarter" idx="12"/>
          </p:nvPr>
        </p:nvSpPr>
        <p:spPr/>
        <p:txBody>
          <a:bodyPr/>
          <a:lstStyle/>
          <a:p>
            <a:fld id="{9557D183-51D8-4E14-896F-B82575AC502D}" type="slidenum">
              <a:rPr lang="en-GB" smtClean="0"/>
              <a:pPr/>
              <a:t>10</a:t>
            </a:fld>
            <a:endParaRPr lang="en-GB" dirty="0"/>
          </a:p>
        </p:txBody>
      </p:sp>
      <p:cxnSp>
        <p:nvCxnSpPr>
          <p:cNvPr id="9" name="Straight Arrow Connector 8"/>
          <p:cNvCxnSpPr/>
          <p:nvPr/>
        </p:nvCxnSpPr>
        <p:spPr bwMode="auto">
          <a:xfrm>
            <a:off x="1051560" y="1714500"/>
            <a:ext cx="1554480" cy="1104900"/>
          </a:xfrm>
          <a:prstGeom prst="straightConnector1">
            <a:avLst/>
          </a:prstGeom>
          <a:solidFill>
            <a:schemeClr val="accent1"/>
          </a:solidFill>
          <a:ln w="12700" cap="sq" cmpd="sng" algn="ctr">
            <a:solidFill>
              <a:srgbClr val="FF0000"/>
            </a:solidFill>
            <a:prstDash val="solid"/>
            <a:round/>
            <a:headEnd type="none" w="sm" len="sm"/>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1" y="1628275"/>
            <a:ext cx="8610600" cy="3025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53539236"/>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Muon beam – DVCS setup</a:t>
            </a:r>
            <a:endParaRPr lang="it-IT" dirty="0"/>
          </a:p>
        </p:txBody>
      </p:sp>
      <p:sp>
        <p:nvSpPr>
          <p:cNvPr id="3" name="Date Placeholder 2"/>
          <p:cNvSpPr>
            <a:spLocks noGrp="1"/>
          </p:cNvSpPr>
          <p:nvPr>
            <p:ph type="dt" sz="half" idx="10"/>
          </p:nvPr>
        </p:nvSpPr>
        <p:spPr/>
        <p:txBody>
          <a:bodyPr/>
          <a:lstStyle/>
          <a:p>
            <a:pPr defTabSz="342893" fontAlgn="auto">
              <a:spcBef>
                <a:spcPts val="0"/>
              </a:spcBef>
              <a:spcAft>
                <a:spcPts val="0"/>
              </a:spcAft>
            </a:pPr>
            <a:fld id="{0F3367DA-42CA-4F44-827B-436939FCCB05}" type="datetime1">
              <a:rPr lang="en-US" smtClean="0">
                <a:solidFill>
                  <a:srgbClr val="FFFFFF"/>
                </a:solidFill>
              </a:rPr>
              <a:t>11/11/2024</a:t>
            </a:fld>
            <a:endParaRPr lang="en-US" dirty="0">
              <a:solidFill>
                <a:srgbClr val="FFFFFF"/>
              </a:solidFill>
            </a:endParaRPr>
          </a:p>
        </p:txBody>
      </p:sp>
      <p:sp>
        <p:nvSpPr>
          <p:cNvPr id="4" name="Footer Placeholder 3"/>
          <p:cNvSpPr>
            <a:spLocks noGrp="1"/>
          </p:cNvSpPr>
          <p:nvPr>
            <p:ph type="ftr" sz="quarter" idx="11"/>
          </p:nvPr>
        </p:nvSpPr>
        <p:spPr/>
        <p:txBody>
          <a:bodyPr/>
          <a:lstStyle/>
          <a:p>
            <a:pPr defTabSz="342893" fontAlgn="auto">
              <a:spcBef>
                <a:spcPts val="0"/>
              </a:spcBef>
              <a:spcAft>
                <a:spcPts val="0"/>
              </a:spcAft>
            </a:pPr>
            <a:r>
              <a:rPr lang="en-US">
                <a:solidFill>
                  <a:srgbClr val="FFFFFF"/>
                </a:solidFill>
              </a:rPr>
              <a:t>Circum-Pan-Pacific Symposium 2024</a:t>
            </a:r>
            <a:endParaRPr lang="en-US" dirty="0">
              <a:solidFill>
                <a:srgbClr val="FFFFFF"/>
              </a:solidFill>
            </a:endParaRPr>
          </a:p>
        </p:txBody>
      </p:sp>
      <p:sp>
        <p:nvSpPr>
          <p:cNvPr id="5" name="Slide Number Placeholder 4"/>
          <p:cNvSpPr>
            <a:spLocks noGrp="1"/>
          </p:cNvSpPr>
          <p:nvPr>
            <p:ph type="sldNum" sz="quarter" idx="12"/>
          </p:nvPr>
        </p:nvSpPr>
        <p:spPr/>
        <p:txBody>
          <a:bodyPr/>
          <a:lstStyle/>
          <a:p>
            <a:pPr defTabSz="342893" fontAlgn="auto">
              <a:spcBef>
                <a:spcPts val="0"/>
              </a:spcBef>
              <a:spcAft>
                <a:spcPts val="0"/>
              </a:spcAft>
            </a:pPr>
            <a:fld id="{B9A5DFB4-3D23-4866-8D46-AE36D04BFD7D}" type="slidenum">
              <a:rPr lang="en-US" smtClean="0">
                <a:solidFill>
                  <a:srgbClr val="FFFFFF"/>
                </a:solidFill>
              </a:rPr>
              <a:pPr defTabSz="342893" fontAlgn="auto">
                <a:spcBef>
                  <a:spcPts val="0"/>
                </a:spcBef>
                <a:spcAft>
                  <a:spcPts val="0"/>
                </a:spcAft>
              </a:pPr>
              <a:t>11</a:t>
            </a:fld>
            <a:endParaRPr lang="en-US" dirty="0">
              <a:solidFill>
                <a:srgbClr val="FFFFFF"/>
              </a:solidFill>
            </a:endParaRPr>
          </a:p>
        </p:txBody>
      </p:sp>
      <p:sp>
        <p:nvSpPr>
          <p:cNvPr id="7" name="object 10"/>
          <p:cNvSpPr>
            <a:spLocks noChangeAspect="1"/>
          </p:cNvSpPr>
          <p:nvPr/>
        </p:nvSpPr>
        <p:spPr>
          <a:xfrm>
            <a:off x="182250" y="3477289"/>
            <a:ext cx="1382306" cy="1955254"/>
          </a:xfrm>
          <a:prstGeom prst="rect">
            <a:avLst/>
          </a:prstGeom>
          <a:blipFill>
            <a:blip r:embed="rId2" cstate="print"/>
            <a:stretch>
              <a:fillRect/>
            </a:stretch>
          </a:blipFill>
        </p:spPr>
        <p:txBody>
          <a:bodyPr wrap="square" lIns="0" tIns="0" rIns="0" bIns="0" rtlCol="0"/>
          <a:lstStyle/>
          <a:p>
            <a:endParaRPr/>
          </a:p>
        </p:txBody>
      </p:sp>
      <p:sp>
        <p:nvSpPr>
          <p:cNvPr id="9" name="object 12"/>
          <p:cNvSpPr>
            <a:spLocks noChangeAspect="1"/>
          </p:cNvSpPr>
          <p:nvPr/>
        </p:nvSpPr>
        <p:spPr>
          <a:xfrm>
            <a:off x="1288714" y="3258253"/>
            <a:ext cx="2764864" cy="2110287"/>
          </a:xfrm>
          <a:prstGeom prst="rect">
            <a:avLst/>
          </a:prstGeom>
          <a:blipFill>
            <a:blip r:embed="rId3" cstate="print"/>
            <a:stretch>
              <a:fillRect/>
            </a:stretch>
          </a:blipFill>
        </p:spPr>
        <p:txBody>
          <a:bodyPr wrap="square" lIns="0" tIns="0" rIns="0" bIns="0" rtlCol="0"/>
          <a:lstStyle/>
          <a:p>
            <a:endParaRPr/>
          </a:p>
        </p:txBody>
      </p:sp>
      <p:sp>
        <p:nvSpPr>
          <p:cNvPr id="11" name="object 14"/>
          <p:cNvSpPr>
            <a:spLocks noChangeAspect="1"/>
          </p:cNvSpPr>
          <p:nvPr/>
        </p:nvSpPr>
        <p:spPr>
          <a:xfrm>
            <a:off x="6629400" y="3793115"/>
            <a:ext cx="1728030" cy="1453455"/>
          </a:xfrm>
          <a:prstGeom prst="rect">
            <a:avLst/>
          </a:prstGeom>
          <a:blipFill>
            <a:blip r:embed="rId4" cstate="print"/>
            <a:stretch>
              <a:fillRect/>
            </a:stretch>
          </a:blipFill>
        </p:spPr>
        <p:txBody>
          <a:bodyPr wrap="square" lIns="0" tIns="0" rIns="0" bIns="0" rtlCol="0"/>
          <a:lstStyle/>
          <a:p>
            <a:endParaRPr/>
          </a:p>
        </p:txBody>
      </p:sp>
      <p:sp>
        <p:nvSpPr>
          <p:cNvPr id="13" name="object 8"/>
          <p:cNvSpPr>
            <a:spLocks noChangeAspect="1"/>
          </p:cNvSpPr>
          <p:nvPr/>
        </p:nvSpPr>
        <p:spPr>
          <a:xfrm>
            <a:off x="4046657" y="3671146"/>
            <a:ext cx="2259912" cy="1697394"/>
          </a:xfrm>
          <a:prstGeom prst="rect">
            <a:avLst/>
          </a:prstGeom>
          <a:blipFill>
            <a:blip r:embed="rId5" cstate="print"/>
            <a:stretch>
              <a:fillRect/>
            </a:stretch>
          </a:blipFill>
        </p:spPr>
        <p:txBody>
          <a:bodyPr wrap="square" lIns="0" tIns="0" rIns="0" bIns="0" rtlCol="0"/>
          <a:lstStyle/>
          <a:p>
            <a:endParaRPr/>
          </a:p>
        </p:txBody>
      </p:sp>
      <p:sp>
        <p:nvSpPr>
          <p:cNvPr id="17" name="object 12"/>
          <p:cNvSpPr>
            <a:spLocks noChangeAspect="1"/>
          </p:cNvSpPr>
          <p:nvPr/>
        </p:nvSpPr>
        <p:spPr>
          <a:xfrm>
            <a:off x="1288714" y="954917"/>
            <a:ext cx="6054344" cy="2652226"/>
          </a:xfrm>
          <a:prstGeom prst="rect">
            <a:avLst/>
          </a:prstGeom>
          <a:blipFill>
            <a:blip r:embed="rId6"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2008922826"/>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COMPASS target area</a:t>
            </a:r>
          </a:p>
        </p:txBody>
      </p:sp>
      <p:sp>
        <p:nvSpPr>
          <p:cNvPr id="21" name="Date Placeholder 20"/>
          <p:cNvSpPr>
            <a:spLocks noGrp="1"/>
          </p:cNvSpPr>
          <p:nvPr>
            <p:ph type="dt" sz="half" idx="10"/>
          </p:nvPr>
        </p:nvSpPr>
        <p:spPr/>
        <p:txBody>
          <a:bodyPr/>
          <a:lstStyle/>
          <a:p>
            <a:pPr defTabSz="342893" fontAlgn="auto">
              <a:spcBef>
                <a:spcPts val="0"/>
              </a:spcBef>
              <a:spcAft>
                <a:spcPts val="0"/>
              </a:spcAft>
            </a:pPr>
            <a:fld id="{F215F2A5-87CD-4E5B-A257-17171EEE7A6E}" type="datetime1">
              <a:rPr lang="en-US" smtClean="0">
                <a:solidFill>
                  <a:srgbClr val="FFFFFF"/>
                </a:solidFill>
              </a:rPr>
              <a:t>11/11/2024</a:t>
            </a:fld>
            <a:endParaRPr lang="en-US" dirty="0">
              <a:solidFill>
                <a:srgbClr val="FFFFFF"/>
              </a:solidFill>
            </a:endParaRPr>
          </a:p>
        </p:txBody>
      </p:sp>
      <p:sp>
        <p:nvSpPr>
          <p:cNvPr id="22" name="Footer Placeholder 21"/>
          <p:cNvSpPr>
            <a:spLocks noGrp="1"/>
          </p:cNvSpPr>
          <p:nvPr>
            <p:ph type="ftr" sz="quarter" idx="11"/>
          </p:nvPr>
        </p:nvSpPr>
        <p:spPr/>
        <p:txBody>
          <a:bodyPr/>
          <a:lstStyle/>
          <a:p>
            <a:pPr defTabSz="342893" fontAlgn="auto">
              <a:spcBef>
                <a:spcPts val="0"/>
              </a:spcBef>
              <a:spcAft>
                <a:spcPts val="0"/>
              </a:spcAft>
            </a:pPr>
            <a:r>
              <a:rPr lang="en-US">
                <a:solidFill>
                  <a:srgbClr val="FFFFFF"/>
                </a:solidFill>
              </a:rPr>
              <a:t>Circum-Pan-Pacific Symposium 2024</a:t>
            </a:r>
            <a:endParaRPr lang="en-US" dirty="0">
              <a:solidFill>
                <a:srgbClr val="FFFFFF"/>
              </a:solidFill>
            </a:endParaRPr>
          </a:p>
        </p:txBody>
      </p:sp>
      <p:sp>
        <p:nvSpPr>
          <p:cNvPr id="23" name="Slide Number Placeholder 22"/>
          <p:cNvSpPr>
            <a:spLocks noGrp="1"/>
          </p:cNvSpPr>
          <p:nvPr>
            <p:ph type="sldNum" sz="quarter" idx="12"/>
          </p:nvPr>
        </p:nvSpPr>
        <p:spPr/>
        <p:txBody>
          <a:bodyPr/>
          <a:lstStyle/>
          <a:p>
            <a:pPr defTabSz="342893" fontAlgn="auto">
              <a:spcBef>
                <a:spcPts val="0"/>
              </a:spcBef>
              <a:spcAft>
                <a:spcPts val="0"/>
              </a:spcAft>
            </a:pPr>
            <a:fld id="{B9A5DFB4-3D23-4866-8D46-AE36D04BFD7D}" type="slidenum">
              <a:rPr lang="en-US" smtClean="0">
                <a:solidFill>
                  <a:srgbClr val="FFFFFF"/>
                </a:solidFill>
              </a:rPr>
              <a:pPr defTabSz="342893" fontAlgn="auto">
                <a:spcBef>
                  <a:spcPts val="0"/>
                </a:spcBef>
                <a:spcAft>
                  <a:spcPts val="0"/>
                </a:spcAft>
              </a:pPr>
              <a:t>12</a:t>
            </a:fld>
            <a:endParaRPr lang="en-US" dirty="0">
              <a:solidFill>
                <a:srgbClr val="FFFFFF"/>
              </a:solidFill>
            </a:endParaRPr>
          </a:p>
        </p:txBody>
      </p:sp>
      <p:pic>
        <p:nvPicPr>
          <p:cNvPr id="4" name="Immagine 3" descr="_MG_8755.JPG"/>
          <p:cNvPicPr>
            <a:picLocks noChangeAspect="1"/>
          </p:cNvPicPr>
          <p:nvPr/>
        </p:nvPicPr>
        <p:blipFill>
          <a:blip r:embed="rId2">
            <a:alphaModFix/>
          </a:blip>
          <a:stretch>
            <a:fillRect/>
          </a:stretch>
        </p:blipFill>
        <p:spPr>
          <a:xfrm>
            <a:off x="410052" y="3238500"/>
            <a:ext cx="3399948" cy="2238298"/>
          </a:xfrm>
          <a:prstGeom prst="rect">
            <a:avLst/>
          </a:prstGeom>
        </p:spPr>
      </p:pic>
      <p:pic>
        <p:nvPicPr>
          <p:cNvPr id="6" name="Picture 5" descr="New Image2.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0052" y="932977"/>
            <a:ext cx="3413760" cy="2268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9" descr="Picture1.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58566" y="932977"/>
            <a:ext cx="3413761" cy="231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magine 7" descr="NdH_4Oleg_ter.png"/>
          <p:cNvPicPr>
            <a:picLocks noChangeAspect="1"/>
          </p:cNvPicPr>
          <p:nvPr/>
        </p:nvPicPr>
        <p:blipFill>
          <a:blip r:embed="rId5"/>
          <a:stretch>
            <a:fillRect/>
          </a:stretch>
        </p:blipFill>
        <p:spPr>
          <a:xfrm>
            <a:off x="5056282" y="3309618"/>
            <a:ext cx="3416045" cy="2167180"/>
          </a:xfrm>
          <a:prstGeom prst="rect">
            <a:avLst/>
          </a:prstGeom>
        </p:spPr>
      </p:pic>
      <p:sp>
        <p:nvSpPr>
          <p:cNvPr id="9" name="CasellaDiTesto 8"/>
          <p:cNvSpPr txBox="1"/>
          <p:nvPr/>
        </p:nvSpPr>
        <p:spPr>
          <a:xfrm>
            <a:off x="278237" y="960174"/>
            <a:ext cx="3619500" cy="323165"/>
          </a:xfrm>
          <a:prstGeom prst="rect">
            <a:avLst/>
          </a:prstGeom>
          <a:noFill/>
        </p:spPr>
        <p:txBody>
          <a:bodyPr wrap="square" rtlCol="0">
            <a:spAutoFit/>
          </a:bodyPr>
          <a:lstStyle/>
          <a:p>
            <a:pPr algn="ctr"/>
            <a:r>
              <a:rPr lang="en-GB" sz="1500" b="1" dirty="0"/>
              <a:t>Hadron Spectroscopy</a:t>
            </a:r>
          </a:p>
        </p:txBody>
      </p:sp>
      <p:sp>
        <p:nvSpPr>
          <p:cNvPr id="10" name="CasellaDiTesto 9"/>
          <p:cNvSpPr txBox="1"/>
          <p:nvPr/>
        </p:nvSpPr>
        <p:spPr>
          <a:xfrm>
            <a:off x="5837077" y="960174"/>
            <a:ext cx="2413000" cy="323165"/>
          </a:xfrm>
          <a:prstGeom prst="rect">
            <a:avLst/>
          </a:prstGeom>
          <a:noFill/>
        </p:spPr>
        <p:txBody>
          <a:bodyPr wrap="square" rtlCol="0">
            <a:spAutoFit/>
          </a:bodyPr>
          <a:lstStyle/>
          <a:p>
            <a:pPr algn="ctr"/>
            <a:r>
              <a:rPr lang="en-GB" sz="1500" b="1" dirty="0"/>
              <a:t>Polarised SIDIS</a:t>
            </a:r>
          </a:p>
        </p:txBody>
      </p:sp>
      <p:sp>
        <p:nvSpPr>
          <p:cNvPr id="11" name="CasellaDiTesto 10"/>
          <p:cNvSpPr txBox="1"/>
          <p:nvPr/>
        </p:nvSpPr>
        <p:spPr>
          <a:xfrm>
            <a:off x="881487" y="3353077"/>
            <a:ext cx="2413000" cy="323165"/>
          </a:xfrm>
          <a:prstGeom prst="rect">
            <a:avLst/>
          </a:prstGeom>
          <a:noFill/>
        </p:spPr>
        <p:txBody>
          <a:bodyPr wrap="square" rtlCol="0">
            <a:spAutoFit/>
          </a:bodyPr>
          <a:lstStyle/>
          <a:p>
            <a:pPr algn="ctr"/>
            <a:r>
              <a:rPr lang="en-GB" sz="1500" b="1" dirty="0"/>
              <a:t>Polarised Drell-Yan</a:t>
            </a:r>
          </a:p>
        </p:txBody>
      </p:sp>
      <p:sp>
        <p:nvSpPr>
          <p:cNvPr id="12" name="CasellaDiTesto 11"/>
          <p:cNvSpPr txBox="1"/>
          <p:nvPr/>
        </p:nvSpPr>
        <p:spPr>
          <a:xfrm>
            <a:off x="5614827" y="3353077"/>
            <a:ext cx="2857500" cy="323165"/>
          </a:xfrm>
          <a:prstGeom prst="rect">
            <a:avLst/>
          </a:prstGeom>
          <a:noFill/>
        </p:spPr>
        <p:txBody>
          <a:bodyPr wrap="square" rtlCol="0">
            <a:spAutoFit/>
          </a:bodyPr>
          <a:lstStyle/>
          <a:p>
            <a:pPr algn="ctr"/>
            <a:r>
              <a:rPr lang="en-GB" sz="1500" b="1" dirty="0"/>
              <a:t>DVCS (GPDs) + unp. SIDIS</a:t>
            </a:r>
          </a:p>
        </p:txBody>
      </p:sp>
      <p:sp>
        <p:nvSpPr>
          <p:cNvPr id="13" name="CasellaDiTesto 12"/>
          <p:cNvSpPr txBox="1"/>
          <p:nvPr/>
        </p:nvSpPr>
        <p:spPr>
          <a:xfrm>
            <a:off x="3244106" y="1706921"/>
            <a:ext cx="2413000" cy="1015663"/>
          </a:xfrm>
          <a:prstGeom prst="rect">
            <a:avLst/>
          </a:prstGeom>
          <a:noFill/>
        </p:spPr>
        <p:txBody>
          <a:bodyPr wrap="square" rtlCol="0">
            <a:spAutoFit/>
          </a:bodyPr>
          <a:lstStyle/>
          <a:p>
            <a:pPr algn="ctr"/>
            <a:r>
              <a:rPr lang="en-GB" sz="1500" b="1" dirty="0">
                <a:solidFill>
                  <a:srgbClr val="FF0000"/>
                </a:solidFill>
              </a:rPr>
              <a:t>COMPASS-I</a:t>
            </a:r>
          </a:p>
          <a:p>
            <a:pPr algn="ctr"/>
            <a:r>
              <a:rPr lang="en-GB" sz="1500" b="1" dirty="0">
                <a:solidFill>
                  <a:srgbClr val="FF0000"/>
                </a:solidFill>
              </a:rPr>
              <a:t>1997-2011</a:t>
            </a:r>
          </a:p>
          <a:p>
            <a:pPr algn="ctr"/>
            <a:r>
              <a:rPr lang="en-GB" sz="1500" b="1" dirty="0">
                <a:solidFill>
                  <a:srgbClr val="FF0000"/>
                </a:solidFill>
              </a:rPr>
              <a:t>and back in</a:t>
            </a:r>
          </a:p>
          <a:p>
            <a:pPr algn="ctr"/>
            <a:r>
              <a:rPr lang="en-GB" sz="1500" b="1" dirty="0">
                <a:solidFill>
                  <a:srgbClr val="FF0000"/>
                </a:solidFill>
              </a:rPr>
              <a:t>2022</a:t>
            </a:r>
          </a:p>
        </p:txBody>
      </p:sp>
      <p:sp>
        <p:nvSpPr>
          <p:cNvPr id="14" name="CasellaDiTesto 13"/>
          <p:cNvSpPr txBox="1"/>
          <p:nvPr/>
        </p:nvSpPr>
        <p:spPr>
          <a:xfrm>
            <a:off x="3252692" y="4040106"/>
            <a:ext cx="2413000" cy="553998"/>
          </a:xfrm>
          <a:prstGeom prst="rect">
            <a:avLst/>
          </a:prstGeom>
          <a:noFill/>
        </p:spPr>
        <p:txBody>
          <a:bodyPr wrap="square" rtlCol="0">
            <a:spAutoFit/>
          </a:bodyPr>
          <a:lstStyle/>
          <a:p>
            <a:pPr algn="ctr"/>
            <a:r>
              <a:rPr lang="en-GB" sz="1500" b="1" dirty="0">
                <a:solidFill>
                  <a:srgbClr val="FF0000"/>
                </a:solidFill>
              </a:rPr>
              <a:t>COMPASS-II</a:t>
            </a:r>
          </a:p>
          <a:p>
            <a:pPr algn="ctr"/>
            <a:r>
              <a:rPr lang="en-GB" sz="1500" b="1" dirty="0">
                <a:solidFill>
                  <a:srgbClr val="FF0000"/>
                </a:solidFill>
              </a:rPr>
              <a:t>2012-2020</a:t>
            </a:r>
          </a:p>
        </p:txBody>
      </p:sp>
      <p:pic>
        <p:nvPicPr>
          <p:cNvPr id="15" name="Immagine 14"/>
          <p:cNvPicPr>
            <a:picLocks noChangeAspect="1"/>
          </p:cNvPicPr>
          <p:nvPr/>
        </p:nvPicPr>
        <p:blipFill>
          <a:blip r:embed="rId6"/>
          <a:stretch>
            <a:fillRect/>
          </a:stretch>
        </p:blipFill>
        <p:spPr>
          <a:xfrm>
            <a:off x="2633880" y="5097300"/>
            <a:ext cx="1174750" cy="379498"/>
          </a:xfrm>
          <a:prstGeom prst="rect">
            <a:avLst/>
          </a:prstGeom>
        </p:spPr>
      </p:pic>
      <p:pic>
        <p:nvPicPr>
          <p:cNvPr id="18" name="Immagine 17"/>
          <p:cNvPicPr>
            <a:picLocks noChangeAspect="1"/>
          </p:cNvPicPr>
          <p:nvPr/>
        </p:nvPicPr>
        <p:blipFill>
          <a:blip r:embed="rId7"/>
          <a:stretch>
            <a:fillRect/>
          </a:stretch>
        </p:blipFill>
        <p:spPr>
          <a:xfrm>
            <a:off x="2747512" y="2744150"/>
            <a:ext cx="1076300" cy="451582"/>
          </a:xfrm>
          <a:prstGeom prst="rect">
            <a:avLst/>
          </a:prstGeom>
        </p:spPr>
      </p:pic>
      <p:pic>
        <p:nvPicPr>
          <p:cNvPr id="16" name="Immagine 15"/>
          <p:cNvPicPr>
            <a:picLocks noChangeAspect="1"/>
          </p:cNvPicPr>
          <p:nvPr/>
        </p:nvPicPr>
        <p:blipFill>
          <a:blip r:embed="rId8"/>
          <a:stretch>
            <a:fillRect/>
          </a:stretch>
        </p:blipFill>
        <p:spPr>
          <a:xfrm>
            <a:off x="7858494" y="2820278"/>
            <a:ext cx="613833" cy="424520"/>
          </a:xfrm>
          <a:prstGeom prst="rect">
            <a:avLst/>
          </a:prstGeom>
        </p:spPr>
      </p:pic>
    </p:spTree>
    <p:extLst>
      <p:ext uri="{BB962C8B-B14F-4D97-AF65-F5344CB8AC3E}">
        <p14:creationId xmlns:p14="http://schemas.microsoft.com/office/powerpoint/2010/main" val="2768767792"/>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GB" dirty="0"/>
              <a:t>Operations on the target area</a:t>
            </a:r>
          </a:p>
        </p:txBody>
      </p:sp>
      <p:sp>
        <p:nvSpPr>
          <p:cNvPr id="3" name="Date Placeholder 2"/>
          <p:cNvSpPr>
            <a:spLocks noGrp="1"/>
          </p:cNvSpPr>
          <p:nvPr>
            <p:ph type="dt" sz="half" idx="10"/>
          </p:nvPr>
        </p:nvSpPr>
        <p:spPr/>
        <p:txBody>
          <a:bodyPr/>
          <a:lstStyle/>
          <a:p>
            <a:fld id="{4D56A228-1B3C-4A47-A9CC-FE94BD8F444D}" type="datetime1">
              <a:rPr lang="en-US" smtClean="0"/>
              <a:t>11/11/2024</a:t>
            </a:fld>
            <a:endParaRPr lang="en-GB"/>
          </a:p>
        </p:txBody>
      </p:sp>
      <p:sp>
        <p:nvSpPr>
          <p:cNvPr id="4" name="Footer Placeholder 3"/>
          <p:cNvSpPr>
            <a:spLocks noGrp="1"/>
          </p:cNvSpPr>
          <p:nvPr>
            <p:ph type="ftr" sz="quarter" idx="11"/>
          </p:nvPr>
        </p:nvSpPr>
        <p:spPr/>
        <p:txBody>
          <a:bodyPr/>
          <a:lstStyle/>
          <a:p>
            <a:r>
              <a:rPr lang="en-GB"/>
              <a:t>Circum-Pan-Pacific Symposium 2024</a:t>
            </a:r>
            <a:endParaRPr lang="en-GB" dirty="0"/>
          </a:p>
        </p:txBody>
      </p:sp>
      <p:sp>
        <p:nvSpPr>
          <p:cNvPr id="5" name="Slide Number Placeholder 4"/>
          <p:cNvSpPr>
            <a:spLocks noGrp="1"/>
          </p:cNvSpPr>
          <p:nvPr>
            <p:ph type="sldNum" sz="quarter" idx="12"/>
          </p:nvPr>
        </p:nvSpPr>
        <p:spPr/>
        <p:txBody>
          <a:bodyPr/>
          <a:lstStyle/>
          <a:p>
            <a:fld id="{9557D183-51D8-4E14-896F-B82575AC502D}" type="slidenum">
              <a:rPr lang="en-GB" smtClean="0"/>
              <a:pPr/>
              <a:t>13</a:t>
            </a:fld>
            <a:endParaRPr lang="en-GB" dirty="0"/>
          </a:p>
        </p:txBody>
      </p:sp>
      <p:pic>
        <p:nvPicPr>
          <p:cNvPr id="7178" name="Picture 10" descr="C:\ERWIN_TEMP\photos from Didier\Deplacement PT Platforme\DSC_024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33929" y="1257300"/>
            <a:ext cx="6594197" cy="37075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2611856"/>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GB" dirty="0"/>
              <a:t>Targets </a:t>
            </a:r>
          </a:p>
        </p:txBody>
      </p:sp>
      <p:sp>
        <p:nvSpPr>
          <p:cNvPr id="3" name="Date Placeholder 2"/>
          <p:cNvSpPr>
            <a:spLocks noGrp="1"/>
          </p:cNvSpPr>
          <p:nvPr>
            <p:ph type="dt" sz="half" idx="10"/>
          </p:nvPr>
        </p:nvSpPr>
        <p:spPr/>
        <p:txBody>
          <a:bodyPr/>
          <a:lstStyle/>
          <a:p>
            <a:fld id="{F96D656C-483E-44FB-B611-131682D15777}" type="datetime1">
              <a:rPr lang="en-US" smtClean="0"/>
              <a:t>11/11/2024</a:t>
            </a:fld>
            <a:endParaRPr lang="en-GB"/>
          </a:p>
        </p:txBody>
      </p:sp>
      <p:sp>
        <p:nvSpPr>
          <p:cNvPr id="4" name="Footer Placeholder 3"/>
          <p:cNvSpPr>
            <a:spLocks noGrp="1"/>
          </p:cNvSpPr>
          <p:nvPr>
            <p:ph type="ftr" sz="quarter" idx="11"/>
          </p:nvPr>
        </p:nvSpPr>
        <p:spPr/>
        <p:txBody>
          <a:bodyPr/>
          <a:lstStyle/>
          <a:p>
            <a:r>
              <a:rPr lang="en-GB"/>
              <a:t>Circum-Pan-Pacific Symposium 2024</a:t>
            </a:r>
            <a:endParaRPr lang="en-GB" dirty="0"/>
          </a:p>
        </p:txBody>
      </p:sp>
      <p:sp>
        <p:nvSpPr>
          <p:cNvPr id="5" name="Slide Number Placeholder 4"/>
          <p:cNvSpPr>
            <a:spLocks noGrp="1"/>
          </p:cNvSpPr>
          <p:nvPr>
            <p:ph type="sldNum" sz="quarter" idx="12"/>
          </p:nvPr>
        </p:nvSpPr>
        <p:spPr/>
        <p:txBody>
          <a:bodyPr/>
          <a:lstStyle/>
          <a:p>
            <a:fld id="{9557D183-51D8-4E14-896F-B82575AC502D}" type="slidenum">
              <a:rPr lang="en-GB" smtClean="0"/>
              <a:pPr/>
              <a:t>14</a:t>
            </a:fld>
            <a:endParaRPr lang="en-GB" dirty="0"/>
          </a:p>
        </p:txBody>
      </p:sp>
      <p:pic>
        <p:nvPicPr>
          <p:cNvPr id="9218" name="Picture 2" descr="C:\ERWIN_TEMP\photos from Didier\Camera\cible Hydrogene\DSC0174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5843" y="1257299"/>
            <a:ext cx="2700000" cy="346551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1257300"/>
            <a:ext cx="5867497" cy="3465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52570102"/>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Title 3"/>
          <p:cNvSpPr>
            <a:spLocks noGrp="1"/>
          </p:cNvSpPr>
          <p:nvPr>
            <p:ph type="title"/>
          </p:nvPr>
        </p:nvSpPr>
        <p:spPr/>
        <p:txBody>
          <a:bodyPr/>
          <a:lstStyle/>
          <a:p>
            <a:r>
              <a:rPr lang="en-US"/>
              <a:t>COMPASS data taking</a:t>
            </a:r>
            <a:endParaRPr lang="en-US" dirty="0"/>
          </a:p>
        </p:txBody>
      </p:sp>
      <p:graphicFrame>
        <p:nvGraphicFramePr>
          <p:cNvPr id="462887" name="Group 39"/>
          <p:cNvGraphicFramePr>
            <a:graphicFrameLocks noGrp="1"/>
          </p:cNvGraphicFramePr>
          <p:nvPr>
            <p:extLst>
              <p:ext uri="{D42A27DB-BD31-4B8C-83A1-F6EECF244321}">
                <p14:modId xmlns:p14="http://schemas.microsoft.com/office/powerpoint/2010/main" val="2589700770"/>
              </p:ext>
            </p:extLst>
          </p:nvPr>
        </p:nvGraphicFramePr>
        <p:xfrm>
          <a:off x="228600" y="753533"/>
          <a:ext cx="8763000" cy="4553856"/>
        </p:xfrm>
        <a:graphic>
          <a:graphicData uri="http://schemas.openxmlformats.org/drawingml/2006/table">
            <a:tbl>
              <a:tblPr/>
              <a:tblGrid>
                <a:gridCol w="1854561">
                  <a:extLst>
                    <a:ext uri="{9D8B030D-6E8A-4147-A177-3AD203B41FA5}">
                      <a16:colId xmlns:a16="http://schemas.microsoft.com/office/drawing/2014/main" val="20000"/>
                    </a:ext>
                  </a:extLst>
                </a:gridCol>
                <a:gridCol w="2473392">
                  <a:extLst>
                    <a:ext uri="{9D8B030D-6E8A-4147-A177-3AD203B41FA5}">
                      <a16:colId xmlns:a16="http://schemas.microsoft.com/office/drawing/2014/main" val="20001"/>
                    </a:ext>
                  </a:extLst>
                </a:gridCol>
                <a:gridCol w="1089217">
                  <a:extLst>
                    <a:ext uri="{9D8B030D-6E8A-4147-A177-3AD203B41FA5}">
                      <a16:colId xmlns:a16="http://schemas.microsoft.com/office/drawing/2014/main" val="20002"/>
                    </a:ext>
                  </a:extLst>
                </a:gridCol>
                <a:gridCol w="3345830">
                  <a:extLst>
                    <a:ext uri="{9D8B030D-6E8A-4147-A177-3AD203B41FA5}">
                      <a16:colId xmlns:a16="http://schemas.microsoft.com/office/drawing/2014/main" val="20003"/>
                    </a:ext>
                  </a:extLst>
                </a:gridCol>
              </a:tblGrid>
              <a:tr h="680330">
                <a:tc rowSpan="3">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err="1">
                          <a:ln>
                            <a:noFill/>
                          </a:ln>
                          <a:solidFill>
                            <a:srgbClr val="FF0000"/>
                          </a:solidFill>
                          <a:effectLst/>
                          <a:latin typeface="Arial" charset="0"/>
                        </a:rPr>
                        <a:t>muon</a:t>
                      </a:r>
                      <a:r>
                        <a:rPr kumimoji="0" lang="en-US" sz="1400" b="1" i="0" u="none" strike="noStrike" cap="none" normalizeH="0" baseline="0" dirty="0">
                          <a:ln>
                            <a:noFill/>
                          </a:ln>
                          <a:solidFill>
                            <a:srgbClr val="FF0000"/>
                          </a:solidFill>
                          <a:effectLst/>
                          <a:latin typeface="Arial" charset="0"/>
                        </a:rPr>
                        <a:t> beam</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400" b="1" i="0" u="none" strike="noStrike" cap="none" normalizeH="0" baseline="0" dirty="0">
                        <a:ln>
                          <a:noFill/>
                        </a:ln>
                        <a:solidFill>
                          <a:srgbClr val="FF0000"/>
                        </a:solidFill>
                        <a:effectLst/>
                        <a:latin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alpha val="80000"/>
                      </a:srgbClr>
                    </a:solidFill>
                  </a:tcPr>
                </a:tc>
                <a:tc row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rgbClr val="FF0000"/>
                          </a:solidFill>
                          <a:effectLst/>
                          <a:latin typeface="Arial" charset="0"/>
                        </a:rPr>
                        <a:t>deuteron (</a:t>
                      </a:r>
                      <a:r>
                        <a:rPr kumimoji="0" lang="en-US" sz="1400" b="1" i="0" u="none" strike="noStrike" cap="none" normalizeH="0" baseline="30000" dirty="0">
                          <a:ln>
                            <a:noFill/>
                          </a:ln>
                          <a:solidFill>
                            <a:srgbClr val="FF0000"/>
                          </a:solidFill>
                          <a:effectLst/>
                          <a:latin typeface="Arial" charset="0"/>
                        </a:rPr>
                        <a:t>6</a:t>
                      </a:r>
                      <a:r>
                        <a:rPr kumimoji="0" lang="en-US" sz="1400" b="1" i="0" u="none" strike="noStrike" cap="none" normalizeH="0" baseline="0" dirty="0">
                          <a:ln>
                            <a:noFill/>
                          </a:ln>
                          <a:solidFill>
                            <a:srgbClr val="FF0000"/>
                          </a:solidFill>
                          <a:effectLst/>
                          <a:latin typeface="Arial" charset="0"/>
                        </a:rPr>
                        <a:t>LiD) PT</a:t>
                      </a:r>
                    </a:p>
                  </a:txBody>
                  <a:tcPr marL="68580" marR="68580" marT="34290" marB="3429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alpha val="80000"/>
                      </a:srgb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rgbClr val="FF0000"/>
                          </a:solidFill>
                          <a:effectLst/>
                          <a:latin typeface="Arial" charset="0"/>
                        </a:rPr>
                        <a:t>2002</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rgbClr val="FF0000"/>
                          </a:solidFill>
                          <a:effectLst/>
                          <a:latin typeface="Arial" charset="0"/>
                        </a:rPr>
                        <a:t>2003</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rgbClr val="FF0000"/>
                          </a:solidFill>
                          <a:effectLst/>
                          <a:latin typeface="Arial" charset="0"/>
                        </a:rPr>
                        <a:t>2004</a:t>
                      </a:r>
                    </a:p>
                  </a:txBody>
                  <a:tcPr marL="68580" marR="68580" marT="34290" marB="3429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alpha val="80000"/>
                      </a:srgb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chemeClr val="accent2"/>
                          </a:solidFill>
                          <a:effectLst/>
                          <a:latin typeface="Arial" charset="0"/>
                        </a:rPr>
                        <a:t>80% L</a:t>
                      </a:r>
                      <a:r>
                        <a:rPr kumimoji="0" lang="en-US" sz="1400" b="1" i="0" u="none" strike="noStrike" cap="none" normalizeH="0" baseline="0" dirty="0">
                          <a:ln>
                            <a:noFill/>
                          </a:ln>
                          <a:solidFill>
                            <a:srgbClr val="606060"/>
                          </a:solidFill>
                          <a:effectLst/>
                          <a:latin typeface="Arial" charset="0"/>
                        </a:rPr>
                        <a:t>/</a:t>
                      </a:r>
                      <a:r>
                        <a:rPr kumimoji="0" lang="en-US" sz="1400" b="1" i="0" u="none" strike="noStrike" cap="none" normalizeH="0" baseline="0" dirty="0">
                          <a:ln>
                            <a:noFill/>
                          </a:ln>
                          <a:solidFill>
                            <a:srgbClr val="00B050"/>
                          </a:solidFill>
                          <a:effectLst/>
                          <a:latin typeface="Arial" charset="0"/>
                        </a:rPr>
                        <a:t>20% T target </a:t>
                      </a:r>
                      <a:r>
                        <a:rPr kumimoji="0" lang="en-US" sz="1400" b="1" i="0" u="none" strike="noStrike" cap="none" normalizeH="0" baseline="0" dirty="0" err="1">
                          <a:ln>
                            <a:noFill/>
                          </a:ln>
                          <a:solidFill>
                            <a:srgbClr val="00B050"/>
                          </a:solidFill>
                          <a:effectLst/>
                          <a:latin typeface="Arial" charset="0"/>
                        </a:rPr>
                        <a:t>polarisation</a:t>
                      </a:r>
                      <a:endParaRPr kumimoji="0" lang="en-US" sz="1400" b="1" i="0" u="none" strike="noStrike" cap="none" normalizeH="0" baseline="0" dirty="0">
                        <a:ln>
                          <a:noFill/>
                        </a:ln>
                        <a:solidFill>
                          <a:srgbClr val="00B050"/>
                        </a:solidFill>
                        <a:effectLst/>
                        <a:latin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400" b="1" i="0" u="none" strike="noStrike" cap="none" normalizeH="0" baseline="0" dirty="0">
                        <a:ln>
                          <a:noFill/>
                        </a:ln>
                        <a:solidFill>
                          <a:srgbClr val="606060"/>
                        </a:solidFill>
                        <a:effectLst/>
                        <a:latin typeface="Arial" charset="0"/>
                      </a:endParaRPr>
                    </a:p>
                  </a:txBody>
                  <a:tcPr marL="68580" marR="68580" marT="34290" marB="34290" horzOverflow="overflow">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alpha val="80000"/>
                      </a:srgbClr>
                    </a:solidFill>
                  </a:tcPr>
                </a:tc>
                <a:extLst>
                  <a:ext uri="{0D108BD9-81ED-4DB2-BD59-A6C34878D82A}">
                    <a16:rowId xmlns:a16="http://schemas.microsoft.com/office/drawing/2014/main" val="10000"/>
                  </a:ext>
                </a:extLst>
              </a:tr>
              <a:tr h="270669">
                <a:tc vMerge="1">
                  <a:txBody>
                    <a:bodyPr/>
                    <a:lstStyle/>
                    <a:p>
                      <a:endParaRPr lang="en-US"/>
                    </a:p>
                  </a:txBody>
                  <a:tcPr/>
                </a:tc>
                <a:tc v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rgbClr val="FF0000"/>
                          </a:solidFill>
                          <a:effectLst/>
                          <a:latin typeface="Arial" charset="0"/>
                        </a:rPr>
                        <a:t>2006</a:t>
                      </a:r>
                    </a:p>
                  </a:txBody>
                  <a:tcPr marL="68580" marR="68580" marT="34290" marB="34290" horzOverflow="overflow">
                    <a:lnL w="381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alpha val="80000"/>
                      </a:srgb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chemeClr val="accent2"/>
                          </a:solidFill>
                          <a:effectLst/>
                          <a:latin typeface="Arial" charset="0"/>
                        </a:rPr>
                        <a:t>L  target </a:t>
                      </a:r>
                      <a:r>
                        <a:rPr kumimoji="0" lang="en-US" sz="1400" b="1" i="0" u="none" strike="noStrike" cap="none" normalizeH="0" baseline="0" dirty="0" err="1">
                          <a:ln>
                            <a:noFill/>
                          </a:ln>
                          <a:solidFill>
                            <a:schemeClr val="accent2"/>
                          </a:solidFill>
                          <a:effectLst/>
                          <a:latin typeface="Arial" charset="0"/>
                        </a:rPr>
                        <a:t>polarisation</a:t>
                      </a:r>
                      <a:endParaRPr kumimoji="0" lang="en-US" sz="1400" b="1" i="0" u="none" strike="noStrike" cap="none" normalizeH="0" baseline="0" dirty="0">
                        <a:ln>
                          <a:noFill/>
                        </a:ln>
                        <a:solidFill>
                          <a:schemeClr val="accent2"/>
                        </a:solidFill>
                        <a:effectLst/>
                        <a:latin typeface="Arial" charset="0"/>
                      </a:endParaRPr>
                    </a:p>
                  </a:txBody>
                  <a:tcPr marL="68580" marR="68580" marT="34290" marB="34290" horzOverflow="overflow">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alpha val="80000"/>
                      </a:srgbClr>
                    </a:solidFill>
                  </a:tcPr>
                </a:tc>
                <a:extLst>
                  <a:ext uri="{0D108BD9-81ED-4DB2-BD59-A6C34878D82A}">
                    <a16:rowId xmlns:a16="http://schemas.microsoft.com/office/drawing/2014/main" val="10001"/>
                  </a:ext>
                </a:extLst>
              </a:tr>
              <a:tr h="270669">
                <a:tc vMerge="1">
                  <a:txBody>
                    <a:bodyPr/>
                    <a:lstStyle/>
                    <a:p>
                      <a:endParaRPr 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rgbClr val="FF0000"/>
                          </a:solidFill>
                          <a:effectLst/>
                          <a:latin typeface="Arial" charset="0"/>
                        </a:rPr>
                        <a:t>proton (NH</a:t>
                      </a:r>
                      <a:r>
                        <a:rPr kumimoji="0" lang="en-US" sz="1400" b="1" i="0" u="none" strike="noStrike" cap="none" normalizeH="0" baseline="-25000" dirty="0">
                          <a:ln>
                            <a:noFill/>
                          </a:ln>
                          <a:solidFill>
                            <a:srgbClr val="FF0000"/>
                          </a:solidFill>
                          <a:effectLst/>
                          <a:latin typeface="Arial" charset="0"/>
                        </a:rPr>
                        <a:t>3</a:t>
                      </a:r>
                      <a:r>
                        <a:rPr kumimoji="0" lang="en-US" sz="1400" b="1" i="0" u="none" strike="noStrike" cap="none" normalizeH="0" baseline="0" dirty="0">
                          <a:ln>
                            <a:noFill/>
                          </a:ln>
                          <a:solidFill>
                            <a:srgbClr val="FF0000"/>
                          </a:solidFill>
                          <a:effectLst/>
                          <a:latin typeface="Arial" charset="0"/>
                        </a:rPr>
                        <a:t>) PT</a:t>
                      </a:r>
                    </a:p>
                  </a:txBody>
                  <a:tcPr marL="68580" marR="68580" marT="34290" marB="34290" horzOverflow="overflow">
                    <a:lnL w="381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alpha val="80000"/>
                      </a:srgb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rgbClr val="FF0000"/>
                          </a:solidFill>
                          <a:effectLst/>
                          <a:latin typeface="Arial" charset="0"/>
                        </a:rPr>
                        <a:t>2007</a:t>
                      </a:r>
                    </a:p>
                  </a:txBody>
                  <a:tcPr marL="68580" marR="68580" marT="34290" marB="3429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alpha val="80000"/>
                      </a:srgb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chemeClr val="accent2"/>
                          </a:solidFill>
                          <a:effectLst/>
                          <a:latin typeface="Arial" charset="0"/>
                        </a:rPr>
                        <a:t>50% L</a:t>
                      </a:r>
                      <a:r>
                        <a:rPr kumimoji="0" lang="en-US" sz="1400" b="1" i="0" u="none" strike="noStrike" cap="none" normalizeH="0" baseline="0" dirty="0">
                          <a:ln>
                            <a:noFill/>
                          </a:ln>
                          <a:solidFill>
                            <a:srgbClr val="606060"/>
                          </a:solidFill>
                          <a:effectLst/>
                          <a:latin typeface="Arial" charset="0"/>
                        </a:rPr>
                        <a:t> /</a:t>
                      </a:r>
                      <a:r>
                        <a:rPr kumimoji="0" lang="en-US" sz="1400" b="1" i="0" u="none" strike="noStrike" cap="none" normalizeH="0" baseline="0" dirty="0">
                          <a:ln>
                            <a:noFill/>
                          </a:ln>
                          <a:solidFill>
                            <a:srgbClr val="00B050"/>
                          </a:solidFill>
                          <a:effectLst/>
                          <a:latin typeface="Arial" charset="0"/>
                        </a:rPr>
                        <a:t>50% T target </a:t>
                      </a:r>
                      <a:r>
                        <a:rPr kumimoji="0" lang="en-US" sz="1400" b="1" i="0" u="none" strike="noStrike" cap="none" normalizeH="0" baseline="0" dirty="0" err="1">
                          <a:ln>
                            <a:noFill/>
                          </a:ln>
                          <a:solidFill>
                            <a:srgbClr val="00B050"/>
                          </a:solidFill>
                          <a:effectLst/>
                          <a:latin typeface="Arial" charset="0"/>
                        </a:rPr>
                        <a:t>polarisation</a:t>
                      </a:r>
                      <a:endParaRPr kumimoji="0" lang="en-US" sz="1400" b="1" i="0" u="none" strike="noStrike" cap="none" normalizeH="0" baseline="0" dirty="0">
                        <a:ln>
                          <a:noFill/>
                        </a:ln>
                        <a:solidFill>
                          <a:srgbClr val="00B050"/>
                        </a:solidFill>
                        <a:effectLst/>
                        <a:latin typeface="Arial" charset="0"/>
                      </a:endParaRPr>
                    </a:p>
                  </a:txBody>
                  <a:tcPr marL="68580" marR="68580" marT="34290" marB="34290" horzOverflow="overflow">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alpha val="80000"/>
                      </a:srgbClr>
                    </a:solidFill>
                  </a:tcPr>
                </a:tc>
                <a:extLst>
                  <a:ext uri="{0D108BD9-81ED-4DB2-BD59-A6C34878D82A}">
                    <a16:rowId xmlns:a16="http://schemas.microsoft.com/office/drawing/2014/main" val="10002"/>
                  </a:ext>
                </a:extLst>
              </a:tr>
              <a:tr h="475499">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rgbClr val="606060"/>
                          </a:solidFill>
                          <a:effectLst/>
                          <a:latin typeface="Arial" charset="0"/>
                        </a:rPr>
                        <a:t>Hadron</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alpha val="80000"/>
                      </a:srgb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rgbClr val="606060"/>
                          </a:solidFill>
                          <a:effectLst/>
                          <a:latin typeface="Arial" charset="0"/>
                        </a:rPr>
                        <a:t>LH target</a:t>
                      </a:r>
                    </a:p>
                  </a:txBody>
                  <a:tcPr marL="68580" marR="68580" marT="34290" marB="3429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alpha val="80000"/>
                      </a:srgb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rgbClr val="606060"/>
                          </a:solidFill>
                          <a:effectLst/>
                          <a:latin typeface="Arial" charset="0"/>
                        </a:rPr>
                        <a:t>2008</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rgbClr val="606060"/>
                          </a:solidFill>
                          <a:effectLst/>
                          <a:latin typeface="Arial" charset="0"/>
                        </a:rPr>
                        <a:t>2009</a:t>
                      </a:r>
                    </a:p>
                  </a:txBody>
                  <a:tcPr marL="68580" marR="68580" marT="34290" marB="3429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alpha val="80000"/>
                      </a:srgb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it-IT" sz="1400" b="1" i="0" u="none" strike="noStrike" cap="none" normalizeH="0" baseline="0" dirty="0">
                        <a:ln>
                          <a:noFill/>
                        </a:ln>
                        <a:solidFill>
                          <a:srgbClr val="7F7F7F"/>
                        </a:solidFill>
                        <a:effectLst/>
                        <a:latin typeface="Arial" charset="0"/>
                      </a:endParaRPr>
                    </a:p>
                  </a:txBody>
                  <a:tcPr marL="68580" marR="68580" marT="34290" marB="34290" horzOverflow="overflow">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alpha val="80000"/>
                      </a:srgbClr>
                    </a:solidFill>
                  </a:tcPr>
                </a:tc>
                <a:extLst>
                  <a:ext uri="{0D108BD9-81ED-4DB2-BD59-A6C34878D82A}">
                    <a16:rowId xmlns:a16="http://schemas.microsoft.com/office/drawing/2014/main" val="10003"/>
                  </a:ext>
                </a:extLst>
              </a:tr>
              <a:tr h="270669">
                <a:tc rowSpan="2">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cap="none" normalizeH="0" baseline="0" dirty="0" err="1">
                          <a:ln>
                            <a:noFill/>
                          </a:ln>
                          <a:solidFill>
                            <a:srgbClr val="FF0000"/>
                          </a:solidFill>
                          <a:effectLst/>
                          <a:latin typeface="Arial" charset="0"/>
                        </a:rPr>
                        <a:t>muon</a:t>
                      </a:r>
                      <a:r>
                        <a:rPr kumimoji="0" lang="en-US" sz="1400" b="1" i="0" u="none" strike="noStrike" cap="none" normalizeH="0" baseline="0" dirty="0">
                          <a:ln>
                            <a:noFill/>
                          </a:ln>
                          <a:solidFill>
                            <a:srgbClr val="FF0000"/>
                          </a:solidFill>
                          <a:effectLst/>
                          <a:latin typeface="Arial" charset="0"/>
                        </a:rPr>
                        <a:t> beam</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400" b="1" i="0" u="none" strike="noStrike" cap="none" normalizeH="0" baseline="0" dirty="0">
                        <a:ln>
                          <a:noFill/>
                        </a:ln>
                        <a:solidFill>
                          <a:srgbClr val="606060"/>
                        </a:solidFill>
                        <a:effectLst/>
                        <a:latin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alpha val="80000"/>
                      </a:srgbClr>
                    </a:solidFill>
                  </a:tcPr>
                </a:tc>
                <a:tc rowSpan="2">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cap="none" normalizeH="0" baseline="0" dirty="0">
                          <a:ln>
                            <a:noFill/>
                          </a:ln>
                          <a:solidFill>
                            <a:srgbClr val="FF0000"/>
                          </a:solidFill>
                          <a:effectLst/>
                          <a:latin typeface="Arial" charset="0"/>
                        </a:rPr>
                        <a:t>proton (NH</a:t>
                      </a:r>
                      <a:r>
                        <a:rPr kumimoji="0" lang="en-US" sz="1400" b="1" i="0" u="none" strike="noStrike" cap="none" normalizeH="0" baseline="-25000" dirty="0">
                          <a:ln>
                            <a:noFill/>
                          </a:ln>
                          <a:solidFill>
                            <a:srgbClr val="FF0000"/>
                          </a:solidFill>
                          <a:effectLst/>
                          <a:latin typeface="Arial" charset="0"/>
                        </a:rPr>
                        <a:t>3</a:t>
                      </a:r>
                      <a:r>
                        <a:rPr kumimoji="0" lang="en-US" sz="1400" b="1" i="0" u="none" strike="noStrike" cap="none" normalizeH="0" baseline="0" dirty="0">
                          <a:ln>
                            <a:noFill/>
                          </a:ln>
                          <a:solidFill>
                            <a:srgbClr val="FF0000"/>
                          </a:solidFill>
                          <a:effectLst/>
                          <a:latin typeface="Arial" charset="0"/>
                        </a:rPr>
                        <a:t>) PT</a:t>
                      </a:r>
                    </a:p>
                  </a:txBody>
                  <a:tcPr marL="68580" marR="68580" marT="34290" marB="3429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alpha val="80000"/>
                      </a:srgb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rgbClr val="FF0000"/>
                          </a:solidFill>
                          <a:effectLst/>
                          <a:latin typeface="Arial" charset="0"/>
                        </a:rPr>
                        <a:t>2010</a:t>
                      </a:r>
                    </a:p>
                  </a:txBody>
                  <a:tcPr marL="68580" marR="68580" marT="34290" marB="3429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alpha val="80000"/>
                      </a:srgb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rgbClr val="00B050"/>
                          </a:solidFill>
                          <a:effectLst/>
                          <a:latin typeface="Arial" charset="0"/>
                        </a:rPr>
                        <a:t>T target </a:t>
                      </a:r>
                      <a:r>
                        <a:rPr kumimoji="0" lang="en-US" sz="1400" b="1" i="0" u="none" strike="noStrike" cap="none" normalizeH="0" baseline="0" dirty="0" err="1">
                          <a:ln>
                            <a:noFill/>
                          </a:ln>
                          <a:solidFill>
                            <a:srgbClr val="00B050"/>
                          </a:solidFill>
                          <a:effectLst/>
                          <a:latin typeface="Arial" charset="0"/>
                        </a:rPr>
                        <a:t>polarisation</a:t>
                      </a:r>
                      <a:endParaRPr kumimoji="0" lang="it-IT" sz="1400" b="1" i="0" u="none" strike="noStrike" cap="none" normalizeH="0" baseline="0" dirty="0">
                        <a:ln>
                          <a:noFill/>
                        </a:ln>
                        <a:solidFill>
                          <a:srgbClr val="7F7F7F"/>
                        </a:solidFill>
                        <a:effectLst/>
                        <a:latin typeface="Arial" charset="0"/>
                      </a:endParaRPr>
                    </a:p>
                  </a:txBody>
                  <a:tcPr marL="68580" marR="68580" marT="34290" marB="34290" horzOverflow="overflow">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alpha val="80000"/>
                      </a:srgbClr>
                    </a:solidFill>
                  </a:tcPr>
                </a:tc>
                <a:extLst>
                  <a:ext uri="{0D108BD9-81ED-4DB2-BD59-A6C34878D82A}">
                    <a16:rowId xmlns:a16="http://schemas.microsoft.com/office/drawing/2014/main" val="10004"/>
                  </a:ext>
                </a:extLst>
              </a:tr>
              <a:tr h="270669">
                <a:tc vMerge="1">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606060"/>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alpha val="80000"/>
                      </a:srgbClr>
                    </a:solidFill>
                  </a:tcPr>
                </a:tc>
                <a:tc vMerge="1">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cap="none" normalizeH="0" baseline="0" dirty="0">
                        <a:ln>
                          <a:noFill/>
                        </a:ln>
                        <a:solidFill>
                          <a:srgbClr val="FF0000"/>
                        </a:solidFill>
                        <a:effectLst/>
                        <a:latin typeface="Arial"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alpha val="80000"/>
                      </a:srgb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cap="none" normalizeH="0" baseline="0" dirty="0">
                          <a:ln>
                            <a:noFill/>
                          </a:ln>
                          <a:solidFill>
                            <a:srgbClr val="FF0000"/>
                          </a:solidFill>
                          <a:effectLst/>
                          <a:latin typeface="Arial" charset="0"/>
                        </a:rPr>
                        <a:t>2011</a:t>
                      </a:r>
                    </a:p>
                  </a:txBody>
                  <a:tcPr marL="68580" marR="68580" marT="34290" marB="3429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alpha val="80000"/>
                      </a:srgb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cap="none" normalizeH="0" baseline="0" dirty="0">
                          <a:ln>
                            <a:noFill/>
                          </a:ln>
                          <a:solidFill>
                            <a:schemeClr val="accent2"/>
                          </a:solidFill>
                          <a:effectLst/>
                          <a:latin typeface="Arial" charset="0"/>
                        </a:rPr>
                        <a:t>L  target </a:t>
                      </a:r>
                      <a:r>
                        <a:rPr kumimoji="0" lang="en-US" sz="1400" b="1" i="0" u="none" strike="noStrike" cap="none" normalizeH="0" baseline="0" dirty="0" err="1">
                          <a:ln>
                            <a:noFill/>
                          </a:ln>
                          <a:solidFill>
                            <a:schemeClr val="accent2"/>
                          </a:solidFill>
                          <a:effectLst/>
                          <a:latin typeface="Arial" charset="0"/>
                        </a:rPr>
                        <a:t>polarisation</a:t>
                      </a:r>
                      <a:endParaRPr kumimoji="0" lang="en-US" sz="1400" b="1" i="0" u="none" strike="noStrike" cap="none" normalizeH="0" baseline="0" dirty="0">
                        <a:ln>
                          <a:noFill/>
                        </a:ln>
                        <a:solidFill>
                          <a:schemeClr val="accent2"/>
                        </a:solidFill>
                        <a:effectLst/>
                        <a:latin typeface="Arial" charset="0"/>
                      </a:endParaRPr>
                    </a:p>
                  </a:txBody>
                  <a:tcPr marL="68580" marR="68580" marT="34290" marB="34290" horzOverflow="overflow">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alpha val="80000"/>
                      </a:srgbClr>
                    </a:solidFill>
                  </a:tcPr>
                </a:tc>
                <a:extLst>
                  <a:ext uri="{0D108BD9-81ED-4DB2-BD59-A6C34878D82A}">
                    <a16:rowId xmlns:a16="http://schemas.microsoft.com/office/drawing/2014/main" val="10005"/>
                  </a:ext>
                </a:extLst>
              </a:tr>
              <a:tr h="270669">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rgbClr val="606060"/>
                          </a:solidFill>
                          <a:effectLst/>
                          <a:latin typeface="Arial" charset="0"/>
                        </a:rPr>
                        <a:t>Hadron</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alpha val="80000"/>
                      </a:srgb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rgbClr val="606060"/>
                          </a:solidFill>
                          <a:effectLst/>
                          <a:latin typeface="Arial" charset="0"/>
                        </a:rPr>
                        <a:t>Ni target</a:t>
                      </a:r>
                    </a:p>
                  </a:txBody>
                  <a:tcPr marL="68580" marR="68580" marT="34290" marB="3429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alpha val="80000"/>
                      </a:srgb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rgbClr val="606060"/>
                          </a:solidFill>
                          <a:effectLst/>
                          <a:latin typeface="Arial" charset="0"/>
                        </a:rPr>
                        <a:t>2012</a:t>
                      </a:r>
                    </a:p>
                  </a:txBody>
                  <a:tcPr marL="68580" marR="68580" marT="34290" marB="3429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alpha val="80000"/>
                      </a:srgb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400" b="1" i="0" u="none" strike="noStrike" cap="none" normalizeH="0" baseline="0" dirty="0" err="1">
                          <a:ln>
                            <a:noFill/>
                          </a:ln>
                          <a:solidFill>
                            <a:srgbClr val="7F7F7F"/>
                          </a:solidFill>
                          <a:effectLst/>
                          <a:latin typeface="Arial" charset="0"/>
                        </a:rPr>
                        <a:t>Primakoff</a:t>
                      </a:r>
                      <a:endParaRPr kumimoji="0" lang="it-IT" sz="1400" b="1" i="0" u="none" strike="noStrike" cap="none" normalizeH="0" baseline="0" dirty="0">
                        <a:ln>
                          <a:noFill/>
                        </a:ln>
                        <a:solidFill>
                          <a:srgbClr val="7F7F7F"/>
                        </a:solidFill>
                        <a:effectLst/>
                        <a:latin typeface="Arial" charset="0"/>
                      </a:endParaRPr>
                    </a:p>
                  </a:txBody>
                  <a:tcPr marL="68580" marR="68580" marT="34290" marB="34290" horzOverflow="overflow">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alpha val="80000"/>
                      </a:srgbClr>
                    </a:solidFill>
                  </a:tcPr>
                </a:tc>
                <a:extLst>
                  <a:ext uri="{0D108BD9-81ED-4DB2-BD59-A6C34878D82A}">
                    <a16:rowId xmlns:a16="http://schemas.microsoft.com/office/drawing/2014/main" val="10006"/>
                  </a:ext>
                </a:extLst>
              </a:tr>
              <a:tr h="270669">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cap="none" normalizeH="0" baseline="0" dirty="0">
                          <a:ln>
                            <a:noFill/>
                          </a:ln>
                          <a:solidFill>
                            <a:srgbClr val="FF0000"/>
                          </a:solidFill>
                          <a:effectLst/>
                          <a:latin typeface="Arial" charset="0"/>
                        </a:rPr>
                        <a:t>muon beam</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alpha val="80000"/>
                      </a:srgb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rgbClr val="FF0000"/>
                          </a:solidFill>
                          <a:effectLst/>
                          <a:latin typeface="Arial" charset="0"/>
                        </a:rPr>
                        <a:t>LH2 target </a:t>
                      </a:r>
                    </a:p>
                  </a:txBody>
                  <a:tcPr marL="68580" marR="68580" marT="34290" marB="3429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alpha val="80000"/>
                      </a:srgb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rgbClr val="FF0000"/>
                          </a:solidFill>
                          <a:effectLst/>
                          <a:latin typeface="Arial" charset="0"/>
                        </a:rPr>
                        <a:t>2012</a:t>
                      </a:r>
                    </a:p>
                  </a:txBody>
                  <a:tcPr marL="68580" marR="68580" marT="34290" marB="3429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alpha val="80000"/>
                      </a:srgb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400" b="1" i="0" u="none" strike="noStrike" cap="none" normalizeH="0" baseline="0" dirty="0" err="1">
                          <a:ln>
                            <a:noFill/>
                          </a:ln>
                          <a:solidFill>
                            <a:srgbClr val="7F7F7F"/>
                          </a:solidFill>
                          <a:effectLst/>
                          <a:latin typeface="Arial" charset="0"/>
                        </a:rPr>
                        <a:t>Pilot</a:t>
                      </a:r>
                      <a:r>
                        <a:rPr kumimoji="0" lang="it-IT" sz="1400" b="1" i="0" u="none" strike="noStrike" cap="none" normalizeH="0" baseline="0" dirty="0">
                          <a:ln>
                            <a:noFill/>
                          </a:ln>
                          <a:solidFill>
                            <a:srgbClr val="7F7F7F"/>
                          </a:solidFill>
                          <a:effectLst/>
                          <a:latin typeface="Arial" charset="0"/>
                        </a:rPr>
                        <a:t> DVCS &amp; </a:t>
                      </a:r>
                      <a:r>
                        <a:rPr kumimoji="0" lang="it-IT" sz="1400" b="1" i="0" u="none" strike="noStrike" cap="none" normalizeH="0" baseline="0" dirty="0" err="1">
                          <a:ln>
                            <a:noFill/>
                          </a:ln>
                          <a:solidFill>
                            <a:srgbClr val="7F7F7F"/>
                          </a:solidFill>
                          <a:effectLst/>
                          <a:latin typeface="Arial" charset="0"/>
                        </a:rPr>
                        <a:t>unpol</a:t>
                      </a:r>
                      <a:r>
                        <a:rPr kumimoji="0" lang="it-IT" sz="1400" b="1" i="0" u="none" strike="noStrike" cap="none" normalizeH="0" baseline="0" dirty="0">
                          <a:ln>
                            <a:noFill/>
                          </a:ln>
                          <a:solidFill>
                            <a:srgbClr val="7F7F7F"/>
                          </a:solidFill>
                          <a:effectLst/>
                          <a:latin typeface="Arial" charset="0"/>
                        </a:rPr>
                        <a:t>. SIDIS</a:t>
                      </a:r>
                    </a:p>
                  </a:txBody>
                  <a:tcPr marL="68580" marR="68580" marT="34290" marB="34290" horzOverflow="overflow">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alpha val="80000"/>
                      </a:srgbClr>
                    </a:solidFill>
                  </a:tcPr>
                </a:tc>
                <a:extLst>
                  <a:ext uri="{0D108BD9-81ED-4DB2-BD59-A6C34878D82A}">
                    <a16:rowId xmlns:a16="http://schemas.microsoft.com/office/drawing/2014/main" val="10007"/>
                  </a:ext>
                </a:extLst>
              </a:tr>
              <a:tr h="68033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rgbClr val="606060"/>
                          </a:solidFill>
                          <a:effectLst/>
                          <a:latin typeface="Arial" charset="0"/>
                        </a:rPr>
                        <a:t>Hadron</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alpha val="80000"/>
                      </a:srgb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rgbClr val="606060"/>
                          </a:solidFill>
                          <a:effectLst/>
                          <a:latin typeface="Arial" charset="0"/>
                        </a:rPr>
                        <a:t>Proton (NH3) DT</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rgbClr val="606060"/>
                          </a:solidFill>
                          <a:effectLst/>
                          <a:latin typeface="Arial" charset="0"/>
                        </a:rPr>
                        <a:t>                       PT</a:t>
                      </a:r>
                    </a:p>
                  </a:txBody>
                  <a:tcPr marL="68580" marR="68580" marT="34290" marB="3429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alpha val="80000"/>
                      </a:srgb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rgbClr val="606060"/>
                          </a:solidFill>
                          <a:effectLst/>
                          <a:latin typeface="Arial" charset="0"/>
                        </a:rPr>
                        <a:t>2014</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rgbClr val="606060"/>
                          </a:solidFill>
                          <a:effectLst/>
                          <a:latin typeface="Arial" charset="0"/>
                        </a:rPr>
                        <a:t>2015</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rgbClr val="606060"/>
                          </a:solidFill>
                          <a:effectLst/>
                          <a:latin typeface="Arial" charset="0"/>
                        </a:rPr>
                        <a:t>2018</a:t>
                      </a:r>
                    </a:p>
                  </a:txBody>
                  <a:tcPr marL="68580" marR="68580" marT="34290" marB="3429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alpha val="80000"/>
                      </a:srgb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400" b="1" i="0" u="none" strike="noStrike" cap="none" normalizeH="0" baseline="0" dirty="0" err="1">
                          <a:ln>
                            <a:noFill/>
                          </a:ln>
                          <a:solidFill>
                            <a:srgbClr val="7F7F7F"/>
                          </a:solidFill>
                          <a:effectLst/>
                          <a:latin typeface="Arial" charset="0"/>
                        </a:rPr>
                        <a:t>Pilot</a:t>
                      </a:r>
                      <a:r>
                        <a:rPr kumimoji="0" lang="it-IT" sz="1400" b="1" i="0" u="none" strike="noStrike" cap="none" normalizeH="0" baseline="0" dirty="0">
                          <a:ln>
                            <a:noFill/>
                          </a:ln>
                          <a:solidFill>
                            <a:srgbClr val="7F7F7F"/>
                          </a:solidFill>
                          <a:effectLst/>
                          <a:latin typeface="Arial" charset="0"/>
                        </a:rPr>
                        <a:t> DY </a:t>
                      </a:r>
                      <a:r>
                        <a:rPr kumimoji="0" lang="it-IT" sz="1400" b="1" i="0" u="none" strike="noStrike" cap="none" normalizeH="0" baseline="0" dirty="0" err="1">
                          <a:ln>
                            <a:noFill/>
                          </a:ln>
                          <a:solidFill>
                            <a:srgbClr val="7F7F7F"/>
                          </a:solidFill>
                          <a:effectLst/>
                          <a:latin typeface="Arial" charset="0"/>
                        </a:rPr>
                        <a:t>run</a:t>
                      </a:r>
                      <a:endParaRPr kumimoji="0" lang="it-IT" sz="1400" b="1" i="0" u="none" strike="noStrike" cap="none" normalizeH="0" baseline="0" dirty="0">
                        <a:ln>
                          <a:noFill/>
                        </a:ln>
                        <a:solidFill>
                          <a:srgbClr val="7F7F7F"/>
                        </a:solidFill>
                        <a:effectLst/>
                        <a:latin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it-IT" sz="1400" b="1" i="0" u="none" strike="noStrike" cap="none" normalizeH="0" baseline="0" dirty="0">
                          <a:ln>
                            <a:noFill/>
                          </a:ln>
                          <a:solidFill>
                            <a:schemeClr val="accent5">
                              <a:lumMod val="75000"/>
                            </a:schemeClr>
                          </a:solidFill>
                          <a:effectLst/>
                          <a:latin typeface="Arial" charset="0"/>
                        </a:rPr>
                        <a:t>DY run</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sz="1400" b="1" i="0" u="none" strike="noStrike" cap="none" normalizeH="0" baseline="0" dirty="0">
                          <a:ln>
                            <a:noFill/>
                          </a:ln>
                          <a:solidFill>
                            <a:schemeClr val="accent5">
                              <a:lumMod val="75000"/>
                            </a:schemeClr>
                          </a:solidFill>
                          <a:effectLst/>
                          <a:latin typeface="Arial" charset="0"/>
                        </a:rPr>
                        <a:t>DY run</a:t>
                      </a:r>
                    </a:p>
                  </a:txBody>
                  <a:tcPr marL="68580" marR="68580" marT="34290" marB="34290" horzOverflow="overflow">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alpha val="80000"/>
                      </a:srgbClr>
                    </a:solidFill>
                  </a:tcPr>
                </a:tc>
                <a:extLst>
                  <a:ext uri="{0D108BD9-81ED-4DB2-BD59-A6C34878D82A}">
                    <a16:rowId xmlns:a16="http://schemas.microsoft.com/office/drawing/2014/main" val="10008"/>
                  </a:ext>
                </a:extLst>
              </a:tr>
              <a:tr h="475499">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cap="none" normalizeH="0" baseline="0" dirty="0" err="1">
                          <a:ln>
                            <a:noFill/>
                          </a:ln>
                          <a:solidFill>
                            <a:srgbClr val="FF0000"/>
                          </a:solidFill>
                          <a:effectLst/>
                          <a:latin typeface="Arial" charset="0"/>
                        </a:rPr>
                        <a:t>muon</a:t>
                      </a:r>
                      <a:r>
                        <a:rPr kumimoji="0" lang="en-US" sz="1400" b="1" i="0" u="none" strike="noStrike" cap="none" normalizeH="0" baseline="0" dirty="0">
                          <a:ln>
                            <a:noFill/>
                          </a:ln>
                          <a:solidFill>
                            <a:srgbClr val="FF0000"/>
                          </a:solidFill>
                          <a:effectLst/>
                          <a:latin typeface="Arial" charset="0"/>
                        </a:rPr>
                        <a:t> beam</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alpha val="80000"/>
                      </a:srgb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rgbClr val="FF0000"/>
                          </a:solidFill>
                          <a:effectLst/>
                          <a:latin typeface="Arial" charset="0"/>
                        </a:rPr>
                        <a:t>LH2 target </a:t>
                      </a:r>
                    </a:p>
                  </a:txBody>
                  <a:tcPr marL="68580" marR="68580" marT="34290" marB="3429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alpha val="80000"/>
                      </a:srgb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rgbClr val="FF0000"/>
                          </a:solidFill>
                          <a:effectLst/>
                          <a:latin typeface="Arial" charset="0"/>
                        </a:rPr>
                        <a:t>2016</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rgbClr val="FF0000"/>
                          </a:solidFill>
                          <a:effectLst/>
                          <a:latin typeface="Arial" charset="0"/>
                        </a:rPr>
                        <a:t>2017</a:t>
                      </a:r>
                    </a:p>
                  </a:txBody>
                  <a:tcPr marL="68580" marR="68580" marT="34290" marB="3429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alpha val="80000"/>
                      </a:srgb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400" b="1" i="0" u="none" strike="noStrike" cap="none" normalizeH="0" baseline="0" dirty="0">
                          <a:ln>
                            <a:noFill/>
                          </a:ln>
                          <a:solidFill>
                            <a:srgbClr val="7F7F7F"/>
                          </a:solidFill>
                          <a:effectLst/>
                          <a:latin typeface="Arial" charset="0"/>
                        </a:rPr>
                        <a:t>DVCS &amp; </a:t>
                      </a:r>
                      <a:r>
                        <a:rPr kumimoji="0" lang="it-IT" sz="1400" b="1" i="0" u="none" strike="noStrike" cap="none" normalizeH="0" baseline="0" dirty="0" err="1">
                          <a:ln>
                            <a:noFill/>
                          </a:ln>
                          <a:solidFill>
                            <a:srgbClr val="7F7F7F"/>
                          </a:solidFill>
                          <a:effectLst/>
                          <a:latin typeface="Arial" charset="0"/>
                        </a:rPr>
                        <a:t>unpol</a:t>
                      </a:r>
                      <a:r>
                        <a:rPr kumimoji="0" lang="it-IT" sz="1400" b="1" i="0" u="none" strike="noStrike" cap="none" normalizeH="0" baseline="0" dirty="0">
                          <a:ln>
                            <a:noFill/>
                          </a:ln>
                          <a:solidFill>
                            <a:srgbClr val="7F7F7F"/>
                          </a:solidFill>
                          <a:effectLst/>
                          <a:latin typeface="Arial" charset="0"/>
                        </a:rPr>
                        <a:t>. SIDIS</a:t>
                      </a:r>
                    </a:p>
                  </a:txBody>
                  <a:tcPr marL="68580" marR="68580" marT="34290" marB="34290" horzOverflow="overflow">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alpha val="80000"/>
                      </a:srgbClr>
                    </a:solidFill>
                  </a:tcPr>
                </a:tc>
                <a:extLst>
                  <a:ext uri="{0D108BD9-81ED-4DB2-BD59-A6C34878D82A}">
                    <a16:rowId xmlns:a16="http://schemas.microsoft.com/office/drawing/2014/main" val="10009"/>
                  </a:ext>
                </a:extLst>
              </a:tr>
              <a:tr h="454296">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cap="none" normalizeH="0" baseline="0" dirty="0">
                          <a:ln>
                            <a:noFill/>
                          </a:ln>
                          <a:solidFill>
                            <a:srgbClr val="FF0000"/>
                          </a:solidFill>
                          <a:effectLst/>
                          <a:latin typeface="Arial" charset="0"/>
                        </a:rPr>
                        <a:t>muon beam</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alpha val="80000"/>
                      </a:srgb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cap="none" normalizeH="0" baseline="0" dirty="0">
                          <a:ln>
                            <a:noFill/>
                          </a:ln>
                          <a:solidFill>
                            <a:srgbClr val="FF0000"/>
                          </a:solidFill>
                          <a:effectLst/>
                          <a:latin typeface="Arial" charset="0"/>
                        </a:rPr>
                        <a:t>deuteron (</a:t>
                      </a:r>
                      <a:r>
                        <a:rPr kumimoji="0" lang="en-US" sz="1400" b="1" i="0" u="none" strike="noStrike" cap="none" normalizeH="0" baseline="30000" dirty="0">
                          <a:ln>
                            <a:noFill/>
                          </a:ln>
                          <a:solidFill>
                            <a:srgbClr val="FF0000"/>
                          </a:solidFill>
                          <a:effectLst/>
                          <a:latin typeface="Arial" charset="0"/>
                        </a:rPr>
                        <a:t>6</a:t>
                      </a:r>
                      <a:r>
                        <a:rPr kumimoji="0" lang="en-US" sz="1400" b="1" i="0" u="none" strike="noStrike" cap="none" normalizeH="0" baseline="0" dirty="0">
                          <a:ln>
                            <a:noFill/>
                          </a:ln>
                          <a:solidFill>
                            <a:srgbClr val="FF0000"/>
                          </a:solidFill>
                          <a:effectLst/>
                          <a:latin typeface="Arial" charset="0"/>
                        </a:rPr>
                        <a:t>LiD) PT</a:t>
                      </a:r>
                    </a:p>
                  </a:txBody>
                  <a:tcPr marL="68580" marR="68580" marT="34290" marB="3429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alpha val="80000"/>
                      </a:srgb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rgbClr val="FF0000"/>
                          </a:solidFill>
                          <a:effectLst/>
                          <a:latin typeface="Arial" charset="0"/>
                        </a:rPr>
                        <a:t>2022</a:t>
                      </a:r>
                    </a:p>
                  </a:txBody>
                  <a:tcPr marL="68580" marR="68580" marT="34290" marB="3429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alpha val="80000"/>
                      </a:srgb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cap="none" normalizeH="0" baseline="0" dirty="0">
                          <a:ln>
                            <a:noFill/>
                          </a:ln>
                          <a:solidFill>
                            <a:srgbClr val="00B050"/>
                          </a:solidFill>
                          <a:effectLst/>
                          <a:latin typeface="Arial" charset="0"/>
                        </a:rPr>
                        <a:t>T target </a:t>
                      </a:r>
                      <a:r>
                        <a:rPr kumimoji="0" lang="en-US" sz="1400" b="1" i="0" u="none" strike="noStrike" cap="none" normalizeH="0" baseline="0" dirty="0" err="1">
                          <a:ln>
                            <a:noFill/>
                          </a:ln>
                          <a:solidFill>
                            <a:srgbClr val="00B050"/>
                          </a:solidFill>
                          <a:effectLst/>
                          <a:latin typeface="Arial" charset="0"/>
                        </a:rPr>
                        <a:t>polarisation</a:t>
                      </a:r>
                      <a:endParaRPr kumimoji="0" lang="en-US" sz="1400" b="1" i="0" u="none" strike="noStrike" cap="none" normalizeH="0" baseline="0" dirty="0">
                        <a:ln>
                          <a:noFill/>
                        </a:ln>
                        <a:solidFill>
                          <a:srgbClr val="00B050"/>
                        </a:solidFill>
                        <a:effectLst/>
                        <a:latin typeface="Arial" charset="0"/>
                      </a:endParaRPr>
                    </a:p>
                  </a:txBody>
                  <a:tcPr marL="68580" marR="68580" marT="34290" marB="34290" horzOverflow="overflow">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alpha val="80000"/>
                      </a:srgbClr>
                    </a:solidFill>
                  </a:tcPr>
                </a:tc>
                <a:extLst>
                  <a:ext uri="{0D108BD9-81ED-4DB2-BD59-A6C34878D82A}">
                    <a16:rowId xmlns:a16="http://schemas.microsoft.com/office/drawing/2014/main" val="2007246318"/>
                  </a:ext>
                </a:extLst>
              </a:tr>
            </a:tbl>
          </a:graphicData>
        </a:graphic>
      </p:graphicFrame>
      <p:sp>
        <p:nvSpPr>
          <p:cNvPr id="2" name="Date Placeholder 1"/>
          <p:cNvSpPr>
            <a:spLocks noGrp="1"/>
          </p:cNvSpPr>
          <p:nvPr>
            <p:ph type="dt" sz="half" idx="10"/>
          </p:nvPr>
        </p:nvSpPr>
        <p:spPr/>
        <p:txBody>
          <a:bodyPr/>
          <a:lstStyle/>
          <a:p>
            <a:pPr defTabSz="342893" fontAlgn="auto">
              <a:spcBef>
                <a:spcPts val="0"/>
              </a:spcBef>
              <a:spcAft>
                <a:spcPts val="0"/>
              </a:spcAft>
            </a:pPr>
            <a:fld id="{861931C8-151E-4879-BF55-0C62FCF8C752}" type="datetime1">
              <a:rPr lang="en-US" smtClean="0">
                <a:solidFill>
                  <a:srgbClr val="FFFFFF"/>
                </a:solidFill>
              </a:rPr>
              <a:t>11/11/2024</a:t>
            </a:fld>
            <a:endParaRPr lang="en-US" dirty="0">
              <a:solidFill>
                <a:srgbClr val="FFFFFF"/>
              </a:solidFill>
            </a:endParaRPr>
          </a:p>
        </p:txBody>
      </p:sp>
      <p:sp>
        <p:nvSpPr>
          <p:cNvPr id="3" name="Footer Placeholder 2"/>
          <p:cNvSpPr>
            <a:spLocks noGrp="1"/>
          </p:cNvSpPr>
          <p:nvPr>
            <p:ph type="ftr" sz="quarter" idx="11"/>
          </p:nvPr>
        </p:nvSpPr>
        <p:spPr/>
        <p:txBody>
          <a:bodyPr/>
          <a:lstStyle/>
          <a:p>
            <a:pPr defTabSz="342893" fontAlgn="auto">
              <a:spcBef>
                <a:spcPts val="0"/>
              </a:spcBef>
              <a:spcAft>
                <a:spcPts val="0"/>
              </a:spcAft>
            </a:pPr>
            <a:r>
              <a:rPr lang="en-US">
                <a:solidFill>
                  <a:srgbClr val="FFFFFF"/>
                </a:solidFill>
              </a:rPr>
              <a:t>Circum-Pan-Pacific Symposium 2024</a:t>
            </a:r>
            <a:endParaRPr lang="en-US" dirty="0">
              <a:solidFill>
                <a:srgbClr val="FFFFFF"/>
              </a:solidFill>
            </a:endParaRPr>
          </a:p>
        </p:txBody>
      </p:sp>
      <p:sp>
        <p:nvSpPr>
          <p:cNvPr id="4" name="Slide Number Placeholder 3"/>
          <p:cNvSpPr>
            <a:spLocks noGrp="1"/>
          </p:cNvSpPr>
          <p:nvPr>
            <p:ph type="sldNum" sz="quarter" idx="12"/>
          </p:nvPr>
        </p:nvSpPr>
        <p:spPr/>
        <p:txBody>
          <a:bodyPr/>
          <a:lstStyle/>
          <a:p>
            <a:pPr defTabSz="342893" fontAlgn="auto">
              <a:spcBef>
                <a:spcPts val="0"/>
              </a:spcBef>
              <a:spcAft>
                <a:spcPts val="0"/>
              </a:spcAft>
            </a:pPr>
            <a:fld id="{B9A5DFB4-3D23-4866-8D46-AE36D04BFD7D}" type="slidenum">
              <a:rPr lang="en-US" smtClean="0">
                <a:solidFill>
                  <a:srgbClr val="FFFFFF"/>
                </a:solidFill>
              </a:rPr>
              <a:pPr defTabSz="342893" fontAlgn="auto">
                <a:spcBef>
                  <a:spcPts val="0"/>
                </a:spcBef>
                <a:spcAft>
                  <a:spcPts val="0"/>
                </a:spcAft>
              </a:pPr>
              <a:t>15</a:t>
            </a:fld>
            <a:endParaRPr lang="en-US" dirty="0">
              <a:solidFill>
                <a:srgbClr val="FFFFFF"/>
              </a:solidFill>
            </a:endParaRPr>
          </a:p>
        </p:txBody>
      </p:sp>
    </p:spTree>
    <p:extLst>
      <p:ext uri="{BB962C8B-B14F-4D97-AF65-F5344CB8AC3E}">
        <p14:creationId xmlns:p14="http://schemas.microsoft.com/office/powerpoint/2010/main" val="2400032027"/>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Kinematics of Deep Inelastic Scattering</a:t>
            </a:r>
            <a:endParaRPr lang="en-US" dirty="0"/>
          </a:p>
        </p:txBody>
      </p:sp>
      <mc:AlternateContent xmlns:mc="http://schemas.openxmlformats.org/markup-compatibility/2006" xmlns:a14="http://schemas.microsoft.com/office/drawing/2010/main">
        <mc:Choice Requires="a14">
          <p:sp>
            <p:nvSpPr>
              <p:cNvPr id="12" name="Content Placeholder 11"/>
              <p:cNvSpPr>
                <a:spLocks noGrp="1"/>
              </p:cNvSpPr>
              <p:nvPr>
                <p:ph idx="4294967295"/>
              </p:nvPr>
            </p:nvSpPr>
            <p:spPr>
              <a:xfrm>
                <a:off x="152400" y="1028700"/>
                <a:ext cx="5486400" cy="4421188"/>
              </a:xfrm>
            </p:spPr>
            <p:txBody>
              <a:bodyPr>
                <a:normAutofit lnSpcReduction="10000"/>
              </a:bodyPr>
              <a:lstStyle/>
              <a:p>
                <a:r>
                  <a:rPr lang="en-US" dirty="0">
                    <a:solidFill>
                      <a:schemeClr val="accent1">
                        <a:lumMod val="75000"/>
                      </a:schemeClr>
                    </a:solidFill>
                  </a:rPr>
                  <a:t>DIS variables:</a:t>
                </a:r>
              </a:p>
              <a:p>
                <a:pPr marL="300530" indent="0">
                  <a:buNone/>
                </a:pPr>
                <a14:m>
                  <m:oMath xmlns:m="http://schemas.openxmlformats.org/officeDocument/2006/math">
                    <m:r>
                      <a:rPr lang="en-US" b="0" i="1" smtClean="0">
                        <a:latin typeface="Cambria Math" panose="02040503050406030204" pitchFamily="18" charset="0"/>
                      </a:rPr>
                      <m:t>𝑠</m:t>
                    </m:r>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d>
                          <m:dPr>
                            <m:ctrlPr>
                              <a:rPr lang="en-US" b="0" i="1" smtClean="0">
                                <a:latin typeface="Cambria Math" panose="02040503050406030204" pitchFamily="18" charset="0"/>
                              </a:rPr>
                            </m:ctrlPr>
                          </m:dPr>
                          <m:e>
                            <m:r>
                              <a:rPr lang="en-US" b="0" i="1" smtClean="0">
                                <a:latin typeface="Cambria Math" panose="02040503050406030204" pitchFamily="18" charset="0"/>
                              </a:rPr>
                              <m:t>𝑘</m:t>
                            </m:r>
                            <m:r>
                              <a:rPr lang="en-US" b="0" i="1" smtClean="0">
                                <a:latin typeface="Cambria Math" panose="02040503050406030204" pitchFamily="18" charset="0"/>
                              </a:rPr>
                              <m:t>+</m:t>
                            </m:r>
                            <m:r>
                              <a:rPr lang="en-US" b="0" i="1" smtClean="0">
                                <a:latin typeface="Cambria Math" panose="02040503050406030204" pitchFamily="18" charset="0"/>
                              </a:rPr>
                              <m:t>𝑃</m:t>
                            </m:r>
                          </m:e>
                        </m:d>
                      </m:e>
                      <m:sup>
                        <m:r>
                          <a:rPr lang="en-US" b="0" i="1" smtClean="0">
                            <a:latin typeface="Cambria Math" panose="02040503050406030204" pitchFamily="18" charset="0"/>
                          </a:rPr>
                          <m:t>2</m:t>
                        </m:r>
                      </m:sup>
                    </m:sSup>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rPr>
                      <m:t>2</m:t>
                    </m:r>
                    <m:r>
                      <a:rPr lang="en-US" b="0" i="1" smtClean="0">
                        <a:latin typeface="Cambria Math" panose="02040503050406030204" pitchFamily="18" charset="0"/>
                      </a:rPr>
                      <m:t>𝑘</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𝑃</m:t>
                    </m:r>
                    <m:r>
                      <a:rPr lang="en-US" b="0" i="1" smtClean="0">
                        <a:latin typeface="Cambria Math" panose="02040503050406030204" pitchFamily="18" charset="0"/>
                        <a:ea typeface="Cambria Math" panose="02040503050406030204" pitchFamily="18" charset="0"/>
                      </a:rPr>
                      <m:t>+</m:t>
                    </m:r>
                    <m:sSubSup>
                      <m:sSubSupPr>
                        <m:ctrlPr>
                          <a:rPr lang="en-US" i="1">
                            <a:latin typeface="Cambria Math" panose="02040503050406030204" pitchFamily="18" charset="0"/>
                            <a:ea typeface="Cambria Math" panose="02040503050406030204" pitchFamily="18" charset="0"/>
                          </a:rPr>
                        </m:ctrlPr>
                      </m:sSubSupPr>
                      <m:e>
                        <m:r>
                          <a:rPr lang="en-US" i="1">
                            <a:latin typeface="Cambria Math" panose="02040503050406030204" pitchFamily="18" charset="0"/>
                            <a:ea typeface="Cambria Math" panose="02040503050406030204" pitchFamily="18" charset="0"/>
                          </a:rPr>
                          <m:t>𝑚</m:t>
                        </m:r>
                      </m:e>
                      <m:sub>
                        <m:r>
                          <a:rPr lang="en-US" i="1">
                            <a:latin typeface="Cambria Math" panose="02040503050406030204" pitchFamily="18" charset="0"/>
                            <a:ea typeface="Cambria Math" panose="02040503050406030204" pitchFamily="18" charset="0"/>
                          </a:rPr>
                          <m:t>𝑃</m:t>
                        </m:r>
                      </m:sub>
                      <m:sup>
                        <m:r>
                          <a:rPr lang="en-US" i="1">
                            <a:latin typeface="Cambria Math" panose="02040503050406030204" pitchFamily="18" charset="0"/>
                            <a:ea typeface="Cambria Math" panose="02040503050406030204" pitchFamily="18" charset="0"/>
                          </a:rPr>
                          <m:t>2</m:t>
                        </m:r>
                      </m:sup>
                    </m:sSubSup>
                  </m:oMath>
                </a14:m>
                <a:r>
                  <a:rPr lang="en-US" dirty="0"/>
                  <a:t> </a:t>
                </a:r>
              </a:p>
              <a:p>
                <a:pPr marL="300530" indent="0">
                  <a:buNone/>
                </a:pPr>
                <a14:m>
                  <m:oMath xmlns:m="http://schemas.openxmlformats.org/officeDocument/2006/math">
                    <m:sSup>
                      <m:sSupPr>
                        <m:ctrlPr>
                          <a:rPr lang="en-US" i="1" smtClean="0">
                            <a:latin typeface="Cambria Math" panose="02040503050406030204" pitchFamily="18" charset="0"/>
                          </a:rPr>
                        </m:ctrlPr>
                      </m:sSupPr>
                      <m:e>
                        <m:r>
                          <a:rPr lang="en-US" b="0" i="1" smtClean="0">
                            <a:latin typeface="Cambria Math" panose="02040503050406030204" pitchFamily="18" charset="0"/>
                          </a:rPr>
                          <m:t>𝑄</m:t>
                        </m:r>
                      </m:e>
                      <m:sup>
                        <m:r>
                          <a:rPr lang="en-US" b="0" i="1" smtClean="0">
                            <a:latin typeface="Cambria Math" panose="02040503050406030204" pitchFamily="18" charset="0"/>
                          </a:rPr>
                          <m:t>2</m:t>
                        </m:r>
                      </m:sup>
                    </m:sSup>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𝑞</m:t>
                        </m:r>
                      </m:e>
                      <m:sup>
                        <m:r>
                          <a:rPr lang="en-US" b="0" i="1" smtClean="0">
                            <a:latin typeface="Cambria Math" panose="02040503050406030204" pitchFamily="18" charset="0"/>
                          </a:rPr>
                          <m:t>2</m:t>
                        </m:r>
                      </m:sup>
                    </m:sSup>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d>
                          <m:dPr>
                            <m:ctrlPr>
                              <a:rPr lang="en-US" b="0" i="1" smtClean="0">
                                <a:latin typeface="Cambria Math" panose="02040503050406030204" pitchFamily="18" charset="0"/>
                              </a:rPr>
                            </m:ctrlPr>
                          </m:dPr>
                          <m:e>
                            <m:r>
                              <a:rPr lang="en-US" b="0" i="1" smtClean="0">
                                <a:latin typeface="Cambria Math" panose="02040503050406030204" pitchFamily="18" charset="0"/>
                              </a:rPr>
                              <m:t>𝑘</m:t>
                            </m:r>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𝑘</m:t>
                                </m:r>
                              </m:e>
                              <m:sup>
                                <m:r>
                                  <a:rPr lang="en-US" b="0" i="1" smtClean="0">
                                    <a:latin typeface="Cambria Math" panose="02040503050406030204" pitchFamily="18" charset="0"/>
                                  </a:rPr>
                                  <m:t>′</m:t>
                                </m:r>
                              </m:sup>
                            </m:sSup>
                          </m:e>
                        </m:d>
                      </m:e>
                      <m:sup>
                        <m:r>
                          <a:rPr lang="en-US" b="0" i="1" smtClean="0">
                            <a:latin typeface="Cambria Math" panose="02040503050406030204" pitchFamily="18" charset="0"/>
                          </a:rPr>
                          <m:t>2</m:t>
                        </m:r>
                      </m:sup>
                    </m:sSup>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rPr>
                      <m:t>2</m:t>
                    </m:r>
                    <m:r>
                      <a:rPr lang="en-US" b="0" i="1" smtClean="0">
                        <a:latin typeface="Cambria Math" panose="02040503050406030204" pitchFamily="18" charset="0"/>
                      </a:rPr>
                      <m:t>𝑘</m:t>
                    </m:r>
                    <m:r>
                      <a:rPr lang="en-US" b="0" i="1" smtClean="0">
                        <a:latin typeface="Cambria Math" panose="02040503050406030204" pitchFamily="18" charset="0"/>
                        <a:ea typeface="Cambria Math" panose="02040503050406030204" pitchFamily="18" charset="0"/>
                      </a:rPr>
                      <m:t>∙</m:t>
                    </m:r>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𝑘</m:t>
                        </m:r>
                      </m:e>
                      <m:sup>
                        <m:r>
                          <a:rPr lang="en-US" b="0" i="1" smtClean="0">
                            <a:latin typeface="Cambria Math" panose="02040503050406030204" pitchFamily="18" charset="0"/>
                            <a:ea typeface="Cambria Math" panose="02040503050406030204" pitchFamily="18" charset="0"/>
                          </a:rPr>
                          <m:t>′</m:t>
                        </m:r>
                      </m:sup>
                    </m:sSup>
                  </m:oMath>
                </a14:m>
                <a:r>
                  <a:rPr lang="en-US" b="0" i="1" dirty="0">
                    <a:latin typeface="Cambria Math" panose="02040503050406030204" pitchFamily="18" charset="0"/>
                    <a:ea typeface="Cambria Math" panose="02040503050406030204" pitchFamily="18" charset="0"/>
                  </a:rPr>
                  <a:t> </a:t>
                </a:r>
              </a:p>
              <a:p>
                <a:pPr marL="300530" indent="0">
                  <a:buNone/>
                </a:pPr>
                <a14:m>
                  <m:oMath xmlns:m="http://schemas.openxmlformats.org/officeDocument/2006/math">
                    <m:r>
                      <a:rPr lang="en-US" i="1">
                        <a:latin typeface="Cambria Math" panose="02040503050406030204" pitchFamily="18" charset="0"/>
                      </a:rPr>
                      <m:t>𝑥</m:t>
                    </m:r>
                    <m:r>
                      <a:rPr lang="en-US" i="1">
                        <a:latin typeface="Cambria Math" panose="02040503050406030204" pitchFamily="18" charset="0"/>
                      </a:rPr>
                      <m:t>=</m:t>
                    </m:r>
                    <m:f>
                      <m:fPr>
                        <m:ctrlPr>
                          <a:rPr lang="en-US" i="1">
                            <a:latin typeface="Cambria Math" panose="02040503050406030204" pitchFamily="18" charset="0"/>
                          </a:rPr>
                        </m:ctrlPr>
                      </m:fPr>
                      <m:num>
                        <m:sSup>
                          <m:sSupPr>
                            <m:ctrlPr>
                              <a:rPr lang="en-US" i="1">
                                <a:latin typeface="Cambria Math" panose="02040503050406030204" pitchFamily="18" charset="0"/>
                              </a:rPr>
                            </m:ctrlPr>
                          </m:sSupPr>
                          <m:e>
                            <m:r>
                              <a:rPr lang="en-US" i="1">
                                <a:latin typeface="Cambria Math" panose="02040503050406030204" pitchFamily="18" charset="0"/>
                              </a:rPr>
                              <m:t>𝑄</m:t>
                            </m:r>
                          </m:e>
                          <m:sup>
                            <m:r>
                              <a:rPr lang="en-US" i="1">
                                <a:latin typeface="Cambria Math" panose="02040503050406030204" pitchFamily="18" charset="0"/>
                              </a:rPr>
                              <m:t>2</m:t>
                            </m:r>
                          </m:sup>
                        </m:sSup>
                      </m:num>
                      <m:den>
                        <m:r>
                          <a:rPr lang="en-US" i="1">
                            <a:latin typeface="Cambria Math" panose="02040503050406030204" pitchFamily="18" charset="0"/>
                          </a:rPr>
                          <m:t>2</m:t>
                        </m:r>
                        <m:r>
                          <a:rPr lang="en-US" i="1">
                            <a:latin typeface="Cambria Math" panose="02040503050406030204" pitchFamily="18" charset="0"/>
                          </a:rPr>
                          <m:t>𝑃</m:t>
                        </m:r>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𝑞</m:t>
                        </m:r>
                      </m:den>
                    </m:f>
                    <m:r>
                      <a:rPr lang="en-US" i="1">
                        <a:latin typeface="Cambria Math" panose="02040503050406030204" pitchFamily="18" charset="0"/>
                        <a:ea typeface="Cambria Math" panose="02040503050406030204" pitchFamily="18" charset="0"/>
                      </a:rPr>
                      <m:t> </m:t>
                    </m:r>
                  </m:oMath>
                </a14:m>
                <a:r>
                  <a:rPr lang="en-US" i="1" dirty="0">
                    <a:latin typeface="Cambria Math" panose="02040503050406030204" pitchFamily="18" charset="0"/>
                    <a:ea typeface="Cambria Math" panose="02040503050406030204" pitchFamily="18" charset="0"/>
                  </a:rPr>
                  <a:t> </a:t>
                </a:r>
              </a:p>
              <a:p>
                <a:pPr marL="300530" indent="0">
                  <a:buNone/>
                </a:pPr>
                <a14:m>
                  <m:oMath xmlns:m="http://schemas.openxmlformats.org/officeDocument/2006/math">
                    <m:r>
                      <a:rPr lang="en-US" i="1">
                        <a:latin typeface="Cambria Math" panose="02040503050406030204" pitchFamily="18" charset="0"/>
                      </a:rPr>
                      <m:t>𝑦</m:t>
                    </m:r>
                    <m:r>
                      <a:rPr lang="en-US" i="1">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𝑃</m:t>
                        </m:r>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𝑞</m:t>
                        </m:r>
                      </m:num>
                      <m:den>
                        <m:r>
                          <a:rPr lang="en-US" i="1">
                            <a:latin typeface="Cambria Math" panose="02040503050406030204" pitchFamily="18" charset="0"/>
                          </a:rPr>
                          <m:t>𝑃</m:t>
                        </m:r>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𝑘</m:t>
                        </m:r>
                      </m:den>
                    </m:f>
                  </m:oMath>
                </a14:m>
                <a:r>
                  <a:rPr lang="en-US" dirty="0">
                    <a:ea typeface="Cambria Math" panose="02040503050406030204" pitchFamily="18" charset="0"/>
                  </a:rPr>
                  <a:t> </a:t>
                </a:r>
              </a:p>
              <a:p>
                <a:pPr marL="300529" indent="0">
                  <a:buNone/>
                </a:pPr>
                <a14:m>
                  <m:oMath xmlns:m="http://schemas.openxmlformats.org/officeDocument/2006/math">
                    <m:sSup>
                      <m:sSupPr>
                        <m:ctrlPr>
                          <a:rPr lang="en-US" i="1">
                            <a:latin typeface="Cambria Math" panose="02040503050406030204" pitchFamily="18" charset="0"/>
                          </a:rPr>
                        </m:ctrlPr>
                      </m:sSupPr>
                      <m:e>
                        <m:r>
                          <a:rPr lang="en-US" i="1">
                            <a:latin typeface="Cambria Math" panose="02040503050406030204" pitchFamily="18" charset="0"/>
                          </a:rPr>
                          <m:t>𝑊</m:t>
                        </m:r>
                      </m:e>
                      <m:sup>
                        <m:r>
                          <a:rPr lang="en-US" i="1">
                            <a:latin typeface="Cambria Math" panose="02040503050406030204" pitchFamily="18" charset="0"/>
                          </a:rPr>
                          <m:t>2</m:t>
                        </m:r>
                      </m:sup>
                    </m:sSup>
                    <m:r>
                      <a:rPr lang="en-US" i="1">
                        <a:latin typeface="Cambria Math" panose="02040503050406030204" pitchFamily="18" charset="0"/>
                      </a:rPr>
                      <m:t>=</m:t>
                    </m:r>
                    <m:sSup>
                      <m:sSupPr>
                        <m:ctrlPr>
                          <a:rPr lang="en-US" i="1">
                            <a:latin typeface="Cambria Math" panose="02040503050406030204" pitchFamily="18" charset="0"/>
                          </a:rPr>
                        </m:ctrlPr>
                      </m:sSupPr>
                      <m:e>
                        <m:d>
                          <m:dPr>
                            <m:ctrlPr>
                              <a:rPr lang="en-US" i="1">
                                <a:latin typeface="Cambria Math" panose="02040503050406030204" pitchFamily="18" charset="0"/>
                              </a:rPr>
                            </m:ctrlPr>
                          </m:dPr>
                          <m:e>
                            <m:r>
                              <a:rPr lang="en-US" i="1">
                                <a:latin typeface="Cambria Math" panose="02040503050406030204" pitchFamily="18" charset="0"/>
                              </a:rPr>
                              <m:t>𝑃</m:t>
                            </m:r>
                            <m:r>
                              <a:rPr lang="en-US" i="1">
                                <a:latin typeface="Cambria Math" panose="02040503050406030204" pitchFamily="18" charset="0"/>
                              </a:rPr>
                              <m:t>+</m:t>
                            </m:r>
                            <m:r>
                              <a:rPr lang="en-US" i="1">
                                <a:latin typeface="Cambria Math" panose="02040503050406030204" pitchFamily="18" charset="0"/>
                              </a:rPr>
                              <m:t>𝑞</m:t>
                            </m:r>
                          </m:e>
                        </m:d>
                      </m:e>
                      <m:sup>
                        <m:r>
                          <a:rPr lang="en-US" i="1">
                            <a:latin typeface="Cambria Math" panose="02040503050406030204" pitchFamily="18" charset="0"/>
                          </a:rPr>
                          <m:t>2</m:t>
                        </m:r>
                      </m:sup>
                    </m:sSup>
                    <m:r>
                      <a:rPr lang="en-US" i="1">
                        <a:latin typeface="Cambria Math" panose="02040503050406030204" pitchFamily="18" charset="0"/>
                      </a:rPr>
                      <m:t>=</m:t>
                    </m:r>
                    <m:sSup>
                      <m:sSupPr>
                        <m:ctrlPr>
                          <a:rPr lang="en-US" i="1">
                            <a:latin typeface="Cambria Math" panose="02040503050406030204" pitchFamily="18" charset="0"/>
                          </a:rPr>
                        </m:ctrlPr>
                      </m:sSupPr>
                      <m:e>
                        <m:r>
                          <a:rPr lang="en-US" i="1">
                            <a:latin typeface="Cambria Math" panose="02040503050406030204" pitchFamily="18" charset="0"/>
                          </a:rPr>
                          <m:t>𝑃</m:t>
                        </m:r>
                      </m:e>
                      <m:sup>
                        <m:r>
                          <a:rPr lang="en-US" i="1">
                            <a:latin typeface="Cambria Math" panose="02040503050406030204" pitchFamily="18" charset="0"/>
                          </a:rPr>
                          <m:t>2</m:t>
                        </m:r>
                      </m:sup>
                    </m:sSup>
                    <m:r>
                      <a:rPr lang="en-US" i="1">
                        <a:latin typeface="Cambria Math" panose="02040503050406030204" pitchFamily="18" charset="0"/>
                      </a:rPr>
                      <m:t>−</m:t>
                    </m:r>
                    <m:sSup>
                      <m:sSupPr>
                        <m:ctrlPr>
                          <a:rPr lang="en-US" i="1">
                            <a:latin typeface="Cambria Math" panose="02040503050406030204" pitchFamily="18" charset="0"/>
                          </a:rPr>
                        </m:ctrlPr>
                      </m:sSupPr>
                      <m:e>
                        <m:r>
                          <a:rPr lang="en-US" i="1">
                            <a:latin typeface="Cambria Math" panose="02040503050406030204" pitchFamily="18" charset="0"/>
                          </a:rPr>
                          <m:t>𝑄</m:t>
                        </m:r>
                      </m:e>
                      <m:sup>
                        <m:r>
                          <a:rPr lang="en-US" i="1">
                            <a:latin typeface="Cambria Math" panose="02040503050406030204" pitchFamily="18" charset="0"/>
                          </a:rPr>
                          <m:t>2</m:t>
                        </m:r>
                      </m:sup>
                    </m:sSup>
                    <m:r>
                      <a:rPr lang="en-US" i="1">
                        <a:latin typeface="Cambria Math" panose="02040503050406030204" pitchFamily="18" charset="0"/>
                      </a:rPr>
                      <m:t>+2</m:t>
                    </m:r>
                    <m:r>
                      <a:rPr lang="en-US" i="1">
                        <a:latin typeface="Cambria Math" panose="02040503050406030204" pitchFamily="18" charset="0"/>
                      </a:rPr>
                      <m:t>𝑃</m:t>
                    </m:r>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𝑞</m:t>
                    </m:r>
                  </m:oMath>
                </a14:m>
                <a:r>
                  <a:rPr lang="en-US" dirty="0"/>
                  <a:t> </a:t>
                </a:r>
              </a:p>
              <a:p>
                <a:pPr marL="300529" indent="0">
                  <a:buNone/>
                </a:pPr>
                <a:endParaRPr lang="en-US" dirty="0"/>
              </a:p>
              <a:p>
                <a:pPr marL="344488" indent="-342900"/>
                <a:r>
                  <a:rPr lang="en-US" dirty="0">
                    <a:solidFill>
                      <a:schemeClr val="accent1">
                        <a:lumMod val="75000"/>
                      </a:schemeClr>
                    </a:solidFill>
                  </a:rPr>
                  <a:t>SIDIS variables:</a:t>
                </a:r>
              </a:p>
              <a:p>
                <a:pPr marL="300529" indent="0">
                  <a:buNone/>
                </a:pP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𝑧</m:t>
                        </m:r>
                      </m:e>
                      <m:sub>
                        <m:r>
                          <a:rPr lang="en-US" i="1">
                            <a:latin typeface="Cambria Math" panose="02040503050406030204" pitchFamily="18" charset="0"/>
                          </a:rPr>
                          <m:t>h</m:t>
                        </m:r>
                      </m:sub>
                    </m:sSub>
                    <m:r>
                      <a:rPr lang="en-US" i="1">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𝑃</m:t>
                        </m:r>
                        <m:r>
                          <a:rPr lang="en-US" i="1">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𝑃</m:t>
                            </m:r>
                          </m:e>
                          <m:sub>
                            <m:r>
                              <a:rPr lang="en-US" i="1">
                                <a:latin typeface="Cambria Math" panose="02040503050406030204" pitchFamily="18" charset="0"/>
                                <a:ea typeface="Cambria Math" panose="02040503050406030204" pitchFamily="18" charset="0"/>
                              </a:rPr>
                              <m:t>h</m:t>
                            </m:r>
                          </m:sub>
                        </m:sSub>
                      </m:num>
                      <m:den>
                        <m:r>
                          <a:rPr lang="en-US" i="1">
                            <a:latin typeface="Cambria Math" panose="02040503050406030204" pitchFamily="18" charset="0"/>
                          </a:rPr>
                          <m:t>𝑃</m:t>
                        </m:r>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𝑞</m:t>
                        </m:r>
                      </m:den>
                    </m:f>
                  </m:oMath>
                </a14:m>
                <a:r>
                  <a:rPr lang="en-US" dirty="0"/>
                  <a:t>                      </a:t>
                </a:r>
                <a14:m>
                  <m:oMath xmlns:m="http://schemas.openxmlformats.org/officeDocument/2006/math">
                    <m:sSub>
                      <m:sSubPr>
                        <m:ctrlPr>
                          <a:rPr lang="en-US" i="1">
                            <a:solidFill>
                              <a:srgbClr val="002060"/>
                            </a:solidFill>
                            <a:latin typeface="Cambria Math" panose="02040503050406030204" pitchFamily="18" charset="0"/>
                          </a:rPr>
                        </m:ctrlPr>
                      </m:sSubPr>
                      <m:e>
                        <m:acc>
                          <m:accPr>
                            <m:chr m:val="⃗"/>
                            <m:ctrlPr>
                              <a:rPr lang="en-US" i="1">
                                <a:solidFill>
                                  <a:srgbClr val="002060"/>
                                </a:solidFill>
                                <a:latin typeface="Cambria Math" panose="02040503050406030204" pitchFamily="18" charset="0"/>
                              </a:rPr>
                            </m:ctrlPr>
                          </m:accPr>
                          <m:e>
                            <m:r>
                              <a:rPr lang="en-US" i="1">
                                <a:solidFill>
                                  <a:srgbClr val="002060"/>
                                </a:solidFill>
                                <a:latin typeface="Cambria Math" panose="02040503050406030204" pitchFamily="18" charset="0"/>
                              </a:rPr>
                              <m:t>𝑃</m:t>
                            </m:r>
                          </m:e>
                        </m:acc>
                      </m:e>
                      <m:sub>
                        <m:r>
                          <a:rPr lang="en-US" i="1">
                            <a:solidFill>
                              <a:srgbClr val="002060"/>
                            </a:solidFill>
                            <a:latin typeface="Cambria Math" panose="02040503050406030204" pitchFamily="18" charset="0"/>
                          </a:rPr>
                          <m:t>h𝑇</m:t>
                        </m:r>
                      </m:sub>
                    </m:sSub>
                    <m:r>
                      <a:rPr lang="en-US" i="1">
                        <a:solidFill>
                          <a:srgbClr val="002060"/>
                        </a:solidFill>
                        <a:latin typeface="Cambria Math" panose="02040503050406030204" pitchFamily="18" charset="0"/>
                      </a:rPr>
                      <m:t>=</m:t>
                    </m:r>
                    <m:sSub>
                      <m:sSubPr>
                        <m:ctrlPr>
                          <a:rPr lang="en-US" i="1">
                            <a:solidFill>
                              <a:srgbClr val="002060"/>
                            </a:solidFill>
                            <a:latin typeface="Cambria Math" panose="02040503050406030204" pitchFamily="18" charset="0"/>
                          </a:rPr>
                        </m:ctrlPr>
                      </m:sSubPr>
                      <m:e>
                        <m:acc>
                          <m:accPr>
                            <m:chr m:val="⃗"/>
                            <m:ctrlPr>
                              <a:rPr lang="en-US" i="1">
                                <a:solidFill>
                                  <a:srgbClr val="002060"/>
                                </a:solidFill>
                                <a:latin typeface="Cambria Math" panose="02040503050406030204" pitchFamily="18" charset="0"/>
                              </a:rPr>
                            </m:ctrlPr>
                          </m:accPr>
                          <m:e>
                            <m:r>
                              <a:rPr lang="en-US" i="1">
                                <a:solidFill>
                                  <a:srgbClr val="002060"/>
                                </a:solidFill>
                                <a:latin typeface="Cambria Math" panose="02040503050406030204" pitchFamily="18" charset="0"/>
                              </a:rPr>
                              <m:t>𝑃</m:t>
                            </m:r>
                          </m:e>
                        </m:acc>
                      </m:e>
                      <m:sub>
                        <m:r>
                          <a:rPr lang="en-US" i="1">
                            <a:solidFill>
                              <a:srgbClr val="002060"/>
                            </a:solidFill>
                            <a:latin typeface="Cambria Math" panose="02040503050406030204" pitchFamily="18" charset="0"/>
                          </a:rPr>
                          <m:t>h</m:t>
                        </m:r>
                      </m:sub>
                    </m:sSub>
                    <m:r>
                      <a:rPr lang="en-US" i="1">
                        <a:solidFill>
                          <a:srgbClr val="002060"/>
                        </a:solidFill>
                        <a:latin typeface="Cambria Math" panose="02040503050406030204" pitchFamily="18" charset="0"/>
                      </a:rPr>
                      <m:t>−</m:t>
                    </m:r>
                    <m:f>
                      <m:fPr>
                        <m:ctrlPr>
                          <a:rPr lang="en-US" i="1">
                            <a:solidFill>
                              <a:srgbClr val="002060"/>
                            </a:solidFill>
                            <a:latin typeface="Cambria Math" panose="02040503050406030204" pitchFamily="18" charset="0"/>
                          </a:rPr>
                        </m:ctrlPr>
                      </m:fPr>
                      <m:num>
                        <m:sSub>
                          <m:sSubPr>
                            <m:ctrlPr>
                              <a:rPr lang="en-US" i="1">
                                <a:solidFill>
                                  <a:srgbClr val="002060"/>
                                </a:solidFill>
                                <a:latin typeface="Cambria Math" panose="02040503050406030204" pitchFamily="18" charset="0"/>
                              </a:rPr>
                            </m:ctrlPr>
                          </m:sSubPr>
                          <m:e>
                            <m:acc>
                              <m:accPr>
                                <m:chr m:val="⃗"/>
                                <m:ctrlPr>
                                  <a:rPr lang="en-US" i="1">
                                    <a:solidFill>
                                      <a:srgbClr val="002060"/>
                                    </a:solidFill>
                                    <a:latin typeface="Cambria Math" panose="02040503050406030204" pitchFamily="18" charset="0"/>
                                  </a:rPr>
                                </m:ctrlPr>
                              </m:accPr>
                              <m:e>
                                <m:r>
                                  <a:rPr lang="en-US" i="1">
                                    <a:solidFill>
                                      <a:srgbClr val="002060"/>
                                    </a:solidFill>
                                    <a:latin typeface="Cambria Math" panose="02040503050406030204" pitchFamily="18" charset="0"/>
                                  </a:rPr>
                                  <m:t>𝑃</m:t>
                                </m:r>
                              </m:e>
                            </m:acc>
                          </m:e>
                          <m:sub>
                            <m:r>
                              <a:rPr lang="en-US" i="1">
                                <a:solidFill>
                                  <a:srgbClr val="002060"/>
                                </a:solidFill>
                                <a:latin typeface="Cambria Math" panose="02040503050406030204" pitchFamily="18" charset="0"/>
                              </a:rPr>
                              <m:t>h</m:t>
                            </m:r>
                          </m:sub>
                        </m:sSub>
                        <m:r>
                          <a:rPr lang="en-US" i="1">
                            <a:solidFill>
                              <a:srgbClr val="002060"/>
                            </a:solidFill>
                            <a:latin typeface="Cambria Math" panose="02040503050406030204" pitchFamily="18" charset="0"/>
                            <a:ea typeface="Cambria Math" panose="02040503050406030204" pitchFamily="18" charset="0"/>
                          </a:rPr>
                          <m:t>∙</m:t>
                        </m:r>
                        <m:acc>
                          <m:accPr>
                            <m:chr m:val="⃗"/>
                            <m:ctrlPr>
                              <a:rPr lang="en-US" i="1">
                                <a:solidFill>
                                  <a:srgbClr val="002060"/>
                                </a:solidFill>
                                <a:latin typeface="Cambria Math" panose="02040503050406030204" pitchFamily="18" charset="0"/>
                                <a:ea typeface="Cambria Math" panose="02040503050406030204" pitchFamily="18" charset="0"/>
                              </a:rPr>
                            </m:ctrlPr>
                          </m:accPr>
                          <m:e>
                            <m:r>
                              <a:rPr lang="en-US" i="1">
                                <a:solidFill>
                                  <a:srgbClr val="002060"/>
                                </a:solidFill>
                                <a:latin typeface="Cambria Math" panose="02040503050406030204" pitchFamily="18" charset="0"/>
                                <a:ea typeface="Cambria Math" panose="02040503050406030204" pitchFamily="18" charset="0"/>
                              </a:rPr>
                              <m:t>𝑞</m:t>
                            </m:r>
                          </m:e>
                        </m:acc>
                      </m:num>
                      <m:den>
                        <m:d>
                          <m:dPr>
                            <m:begChr m:val="|"/>
                            <m:endChr m:val="|"/>
                            <m:ctrlPr>
                              <a:rPr lang="en-US" i="1">
                                <a:solidFill>
                                  <a:srgbClr val="002060"/>
                                </a:solidFill>
                                <a:latin typeface="Cambria Math" panose="02040503050406030204" pitchFamily="18" charset="0"/>
                              </a:rPr>
                            </m:ctrlPr>
                          </m:dPr>
                          <m:e>
                            <m:acc>
                              <m:accPr>
                                <m:chr m:val="⃗"/>
                                <m:ctrlPr>
                                  <a:rPr lang="en-US" i="1">
                                    <a:solidFill>
                                      <a:srgbClr val="002060"/>
                                    </a:solidFill>
                                    <a:latin typeface="Cambria Math" panose="02040503050406030204" pitchFamily="18" charset="0"/>
                                    <a:ea typeface="Cambria Math" panose="02040503050406030204" pitchFamily="18" charset="0"/>
                                  </a:rPr>
                                </m:ctrlPr>
                              </m:accPr>
                              <m:e>
                                <m:r>
                                  <a:rPr lang="en-US" i="1">
                                    <a:solidFill>
                                      <a:srgbClr val="002060"/>
                                    </a:solidFill>
                                    <a:latin typeface="Cambria Math" panose="02040503050406030204" pitchFamily="18" charset="0"/>
                                    <a:ea typeface="Cambria Math" panose="02040503050406030204" pitchFamily="18" charset="0"/>
                                  </a:rPr>
                                  <m:t>𝑞</m:t>
                                </m:r>
                              </m:e>
                            </m:acc>
                          </m:e>
                        </m:d>
                      </m:den>
                    </m:f>
                    <m:acc>
                      <m:accPr>
                        <m:chr m:val="̂"/>
                        <m:ctrlPr>
                          <a:rPr lang="en-US" i="1">
                            <a:solidFill>
                              <a:srgbClr val="002060"/>
                            </a:solidFill>
                            <a:latin typeface="Cambria Math" panose="02040503050406030204" pitchFamily="18" charset="0"/>
                          </a:rPr>
                        </m:ctrlPr>
                      </m:accPr>
                      <m:e>
                        <m:r>
                          <a:rPr lang="en-US" i="1">
                            <a:solidFill>
                              <a:srgbClr val="002060"/>
                            </a:solidFill>
                            <a:latin typeface="Cambria Math" panose="02040503050406030204" pitchFamily="18" charset="0"/>
                          </a:rPr>
                          <m:t>𝑞</m:t>
                        </m:r>
                      </m:e>
                    </m:acc>
                  </m:oMath>
                </a14:m>
                <a:r>
                  <a:rPr lang="en-US" dirty="0"/>
                  <a:t> </a:t>
                </a:r>
              </a:p>
              <a:p>
                <a:pPr marL="300529" indent="0">
                  <a:buNone/>
                </a:pPr>
                <a:r>
                  <a:rPr lang="en-US" b="1" dirty="0">
                    <a:solidFill>
                      <a:srgbClr val="008000"/>
                    </a:solidFill>
                  </a:rPr>
                  <a:t>NB: always use invariants for invariant quantities (not their expression in a particular frame). This will help you when moving from 1 experiment to another.</a:t>
                </a:r>
              </a:p>
            </p:txBody>
          </p:sp>
        </mc:Choice>
        <mc:Fallback xmlns="">
          <p:sp>
            <p:nvSpPr>
              <p:cNvPr id="12" name="Content Placeholder 11"/>
              <p:cNvSpPr>
                <a:spLocks noGrp="1" noRot="1" noChangeAspect="1" noMove="1" noResize="1" noEditPoints="1" noAdjustHandles="1" noChangeArrowheads="1" noChangeShapeType="1" noTextEdit="1"/>
              </p:cNvSpPr>
              <p:nvPr>
                <p:ph idx="4294967295"/>
              </p:nvPr>
            </p:nvSpPr>
            <p:spPr>
              <a:xfrm>
                <a:off x="152400" y="1028700"/>
                <a:ext cx="5486400" cy="4421188"/>
              </a:xfrm>
              <a:blipFill>
                <a:blip r:embed="rId2"/>
                <a:stretch>
                  <a:fillRect l="-333" t="-1379"/>
                </a:stretch>
              </a:blipFill>
            </p:spPr>
            <p:txBody>
              <a:bodyPr/>
              <a:lstStyle/>
              <a:p>
                <a:r>
                  <a:rPr lang="en-US">
                    <a:noFill/>
                  </a:rPr>
                  <a:t> </a:t>
                </a:r>
              </a:p>
            </p:txBody>
          </p:sp>
        </mc:Fallback>
      </mc:AlternateContent>
      <p:pic>
        <p:nvPicPr>
          <p:cNvPr id="13" name="DIS-Kinematics_revised copy.pdf"/>
          <p:cNvPicPr>
            <a:picLocks/>
          </p:cNvPicPr>
          <p:nvPr/>
        </p:nvPicPr>
        <p:blipFill>
          <a:blip r:embed="rId3"/>
          <a:stretch>
            <a:fillRect/>
          </a:stretch>
        </p:blipFill>
        <p:spPr>
          <a:xfrm>
            <a:off x="6172200" y="1028700"/>
            <a:ext cx="2687196" cy="2265281"/>
          </a:xfrm>
          <a:prstGeom prst="rect">
            <a:avLst/>
          </a:prstGeom>
        </p:spPr>
      </p:pic>
      <mc:AlternateContent xmlns:mc="http://schemas.openxmlformats.org/markup-compatibility/2006" xmlns:a14="http://schemas.microsoft.com/office/drawing/2010/main">
        <mc:Choice Requires="a14">
          <p:sp>
            <p:nvSpPr>
              <p:cNvPr id="6" name="TextBox 5"/>
              <p:cNvSpPr txBox="1"/>
              <p:nvPr/>
            </p:nvSpPr>
            <p:spPr>
              <a:xfrm>
                <a:off x="5934926" y="3619500"/>
                <a:ext cx="3161743" cy="138332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1688" i="1">
                          <a:solidFill>
                            <a:srgbClr val="FF0000"/>
                          </a:solidFill>
                          <a:latin typeface="Cambria Math" panose="02040503050406030204" pitchFamily="18" charset="0"/>
                          <a:ea typeface="Cambria Math" panose="02040503050406030204" pitchFamily="18" charset="0"/>
                        </a:rPr>
                        <m:t>ℓ</m:t>
                      </m:r>
                      <m:r>
                        <a:rPr lang="en-US" sz="1688" i="1">
                          <a:solidFill>
                            <a:srgbClr val="FF0000"/>
                          </a:solidFill>
                          <a:latin typeface="Cambria Math" panose="02040503050406030204" pitchFamily="18" charset="0"/>
                          <a:ea typeface="Cambria Math" panose="02040503050406030204" pitchFamily="18" charset="0"/>
                        </a:rPr>
                        <m:t>𝑝</m:t>
                      </m:r>
                      <m:r>
                        <a:rPr lang="en-US" sz="1688" i="1">
                          <a:solidFill>
                            <a:srgbClr val="FF0000"/>
                          </a:solidFill>
                          <a:latin typeface="Cambria Math" panose="02040503050406030204" pitchFamily="18" charset="0"/>
                          <a:ea typeface="Cambria Math" panose="02040503050406030204" pitchFamily="18" charset="0"/>
                        </a:rPr>
                        <m:t>⟶ℓ</m:t>
                      </m:r>
                      <m:r>
                        <a:rPr lang="en-US" sz="1688" i="1">
                          <a:solidFill>
                            <a:srgbClr val="FF0000"/>
                          </a:solidFill>
                          <a:latin typeface="Cambria Math" panose="02040503050406030204" pitchFamily="18" charset="0"/>
                          <a:ea typeface="Cambria Math" panose="02040503050406030204" pitchFamily="18" charset="0"/>
                        </a:rPr>
                        <m:t>𝑋</m:t>
                      </m:r>
                    </m:oMath>
                  </m:oMathPara>
                </a14:m>
                <a:endParaRPr lang="en-US" sz="1688" dirty="0">
                  <a:solidFill>
                    <a:srgbClr val="FF0000"/>
                  </a:solidFill>
                  <a:ea typeface="Cambria Math" panose="02040503050406030204" pitchFamily="18" charset="0"/>
                </a:endParaRPr>
              </a:p>
              <a:p>
                <a:r>
                  <a:rPr lang="en-US" sz="1500" dirty="0">
                    <a:solidFill>
                      <a:srgbClr val="0070C0"/>
                    </a:solidFill>
                  </a:rPr>
                  <a:t>Beam lepton </a:t>
                </a:r>
                <a14:m>
                  <m:oMath xmlns:m="http://schemas.openxmlformats.org/officeDocument/2006/math">
                    <m:r>
                      <a:rPr lang="en-US" sz="1500" i="1">
                        <a:solidFill>
                          <a:srgbClr val="0070C0"/>
                        </a:solidFill>
                        <a:latin typeface="Cambria Math" panose="02040503050406030204" pitchFamily="18" charset="0"/>
                        <a:ea typeface="Cambria Math" panose="02040503050406030204" pitchFamily="18" charset="0"/>
                      </a:rPr>
                      <m:t>ℓ</m:t>
                    </m:r>
                  </m:oMath>
                </a14:m>
                <a:r>
                  <a:rPr lang="en-US" sz="1500" dirty="0">
                    <a:solidFill>
                      <a:srgbClr val="0070C0"/>
                    </a:solidFill>
                  </a:rPr>
                  <a:t>:  </a:t>
                </a:r>
                <a14:m>
                  <m:oMath xmlns:m="http://schemas.openxmlformats.org/officeDocument/2006/math">
                    <m:r>
                      <a:rPr lang="en-US" sz="1500" i="1">
                        <a:solidFill>
                          <a:srgbClr val="0070C0"/>
                        </a:solidFill>
                        <a:latin typeface="Cambria Math" panose="02040503050406030204" pitchFamily="18" charset="0"/>
                      </a:rPr>
                      <m:t>𝑘</m:t>
                    </m:r>
                    <m:r>
                      <a:rPr lang="en-US" sz="1500" i="1">
                        <a:solidFill>
                          <a:srgbClr val="0070C0"/>
                        </a:solidFill>
                        <a:latin typeface="Cambria Math" panose="02040503050406030204" pitchFamily="18" charset="0"/>
                      </a:rPr>
                      <m:t>=</m:t>
                    </m:r>
                    <m:d>
                      <m:dPr>
                        <m:begChr m:val="["/>
                        <m:endChr m:val="]"/>
                        <m:ctrlPr>
                          <a:rPr lang="en-US" sz="1500" i="1">
                            <a:solidFill>
                              <a:srgbClr val="0070C0"/>
                            </a:solidFill>
                            <a:latin typeface="Cambria Math" panose="02040503050406030204" pitchFamily="18" charset="0"/>
                          </a:rPr>
                        </m:ctrlPr>
                      </m:dPr>
                      <m:e>
                        <m:r>
                          <a:rPr lang="en-US" sz="1500" i="1">
                            <a:solidFill>
                              <a:srgbClr val="0070C0"/>
                            </a:solidFill>
                            <a:latin typeface="Cambria Math" panose="02040503050406030204" pitchFamily="18" charset="0"/>
                          </a:rPr>
                          <m:t>𝐸</m:t>
                        </m:r>
                        <m:r>
                          <a:rPr lang="en-US" sz="1500" i="1">
                            <a:solidFill>
                              <a:srgbClr val="0070C0"/>
                            </a:solidFill>
                            <a:latin typeface="Cambria Math" panose="02040503050406030204" pitchFamily="18" charset="0"/>
                          </a:rPr>
                          <m:t>,</m:t>
                        </m:r>
                        <m:acc>
                          <m:accPr>
                            <m:chr m:val="⃗"/>
                            <m:ctrlPr>
                              <a:rPr lang="en-US" sz="1500" i="1">
                                <a:solidFill>
                                  <a:srgbClr val="0070C0"/>
                                </a:solidFill>
                                <a:latin typeface="Cambria Math" panose="02040503050406030204" pitchFamily="18" charset="0"/>
                              </a:rPr>
                            </m:ctrlPr>
                          </m:accPr>
                          <m:e>
                            <m:r>
                              <a:rPr lang="en-US" sz="1500" i="1">
                                <a:solidFill>
                                  <a:srgbClr val="0070C0"/>
                                </a:solidFill>
                                <a:latin typeface="Cambria Math" panose="02040503050406030204" pitchFamily="18" charset="0"/>
                              </a:rPr>
                              <m:t>𝑘</m:t>
                            </m:r>
                          </m:e>
                        </m:acc>
                      </m:e>
                    </m:d>
                  </m:oMath>
                </a14:m>
                <a:endParaRPr lang="en-US" sz="1500" dirty="0">
                  <a:solidFill>
                    <a:srgbClr val="0070C0"/>
                  </a:solidFill>
                </a:endParaRPr>
              </a:p>
              <a:p>
                <a:r>
                  <a:rPr lang="en-US" sz="1500" dirty="0">
                    <a:solidFill>
                      <a:srgbClr val="0070C0"/>
                    </a:solidFill>
                  </a:rPr>
                  <a:t>Scat. lepton </a:t>
                </a:r>
                <a14:m>
                  <m:oMath xmlns:m="http://schemas.openxmlformats.org/officeDocument/2006/math">
                    <m:r>
                      <a:rPr lang="en-US" sz="1500" i="1">
                        <a:solidFill>
                          <a:srgbClr val="0070C0"/>
                        </a:solidFill>
                        <a:latin typeface="Cambria Math" panose="02040503050406030204" pitchFamily="18" charset="0"/>
                        <a:ea typeface="Cambria Math" panose="02040503050406030204" pitchFamily="18" charset="0"/>
                      </a:rPr>
                      <m:t>ℓ′</m:t>
                    </m:r>
                  </m:oMath>
                </a14:m>
                <a:r>
                  <a:rPr lang="en-US" sz="1500" dirty="0">
                    <a:solidFill>
                      <a:srgbClr val="0070C0"/>
                    </a:solidFill>
                  </a:rPr>
                  <a:t>:  </a:t>
                </a:r>
                <a14:m>
                  <m:oMath xmlns:m="http://schemas.openxmlformats.org/officeDocument/2006/math">
                    <m:r>
                      <a:rPr lang="en-US" sz="1500" i="1">
                        <a:solidFill>
                          <a:srgbClr val="0070C0"/>
                        </a:solidFill>
                        <a:latin typeface="Cambria Math" panose="02040503050406030204" pitchFamily="18" charset="0"/>
                      </a:rPr>
                      <m:t>𝑘</m:t>
                    </m:r>
                    <m:r>
                      <a:rPr lang="en-US" sz="1500" i="1">
                        <a:solidFill>
                          <a:srgbClr val="0070C0"/>
                        </a:solidFill>
                        <a:latin typeface="Cambria Math" panose="02040503050406030204" pitchFamily="18" charset="0"/>
                      </a:rPr>
                      <m:t>′=</m:t>
                    </m:r>
                    <m:d>
                      <m:dPr>
                        <m:begChr m:val="["/>
                        <m:endChr m:val="]"/>
                        <m:ctrlPr>
                          <a:rPr lang="en-US" sz="1500" i="1">
                            <a:solidFill>
                              <a:srgbClr val="0070C0"/>
                            </a:solidFill>
                            <a:latin typeface="Cambria Math" panose="02040503050406030204" pitchFamily="18" charset="0"/>
                          </a:rPr>
                        </m:ctrlPr>
                      </m:dPr>
                      <m:e>
                        <m:r>
                          <a:rPr lang="en-US" sz="1500" i="1">
                            <a:solidFill>
                              <a:srgbClr val="0070C0"/>
                            </a:solidFill>
                            <a:latin typeface="Cambria Math" panose="02040503050406030204" pitchFamily="18" charset="0"/>
                          </a:rPr>
                          <m:t>𝐸</m:t>
                        </m:r>
                        <m:r>
                          <a:rPr lang="en-US" sz="1500" i="1">
                            <a:solidFill>
                              <a:srgbClr val="0070C0"/>
                            </a:solidFill>
                            <a:latin typeface="Cambria Math" panose="02040503050406030204" pitchFamily="18" charset="0"/>
                          </a:rPr>
                          <m:t>′,</m:t>
                        </m:r>
                        <m:acc>
                          <m:accPr>
                            <m:chr m:val="⃗"/>
                            <m:ctrlPr>
                              <a:rPr lang="en-US" sz="1500" i="1">
                                <a:solidFill>
                                  <a:srgbClr val="0070C0"/>
                                </a:solidFill>
                                <a:latin typeface="Cambria Math" panose="02040503050406030204" pitchFamily="18" charset="0"/>
                              </a:rPr>
                            </m:ctrlPr>
                          </m:accPr>
                          <m:e>
                            <m:r>
                              <a:rPr lang="en-US" sz="1500" i="1">
                                <a:solidFill>
                                  <a:srgbClr val="0070C0"/>
                                </a:solidFill>
                                <a:latin typeface="Cambria Math" panose="02040503050406030204" pitchFamily="18" charset="0"/>
                              </a:rPr>
                              <m:t>𝑘</m:t>
                            </m:r>
                          </m:e>
                        </m:acc>
                        <m:r>
                          <a:rPr lang="en-US" sz="1500" i="1">
                            <a:solidFill>
                              <a:srgbClr val="0070C0"/>
                            </a:solidFill>
                            <a:latin typeface="Cambria Math" panose="02040503050406030204" pitchFamily="18" charset="0"/>
                          </a:rPr>
                          <m:t>′</m:t>
                        </m:r>
                      </m:e>
                    </m:d>
                  </m:oMath>
                </a14:m>
                <a:endParaRPr lang="en-US" sz="1500" dirty="0">
                  <a:solidFill>
                    <a:srgbClr val="0070C0"/>
                  </a:solidFill>
                </a:endParaRPr>
              </a:p>
              <a:p>
                <a:r>
                  <a:rPr lang="en-US" sz="1500" dirty="0">
                    <a:solidFill>
                      <a:srgbClr val="0070C0"/>
                    </a:solidFill>
                  </a:rPr>
                  <a:t>Virtual Photon </a:t>
                </a:r>
                <a14:m>
                  <m:oMath xmlns:m="http://schemas.openxmlformats.org/officeDocument/2006/math">
                    <m:sSup>
                      <m:sSupPr>
                        <m:ctrlPr>
                          <a:rPr lang="en-US" sz="1500" i="1">
                            <a:solidFill>
                              <a:srgbClr val="0070C0"/>
                            </a:solidFill>
                            <a:latin typeface="Cambria Math" panose="02040503050406030204" pitchFamily="18" charset="0"/>
                            <a:ea typeface="Cambria Math" panose="02040503050406030204" pitchFamily="18" charset="0"/>
                          </a:rPr>
                        </m:ctrlPr>
                      </m:sSupPr>
                      <m:e>
                        <m:r>
                          <a:rPr lang="en-US" sz="1500" i="1">
                            <a:solidFill>
                              <a:srgbClr val="0070C0"/>
                            </a:solidFill>
                            <a:latin typeface="Cambria Math" panose="02040503050406030204" pitchFamily="18" charset="0"/>
                            <a:ea typeface="Cambria Math" panose="02040503050406030204" pitchFamily="18" charset="0"/>
                          </a:rPr>
                          <m:t>𝛾</m:t>
                        </m:r>
                      </m:e>
                      <m:sup>
                        <m:r>
                          <a:rPr lang="en-US" sz="1500" i="1">
                            <a:solidFill>
                              <a:srgbClr val="0070C0"/>
                            </a:solidFill>
                            <a:latin typeface="Cambria Math" panose="02040503050406030204" pitchFamily="18" charset="0"/>
                            <a:ea typeface="Cambria Math" panose="02040503050406030204" pitchFamily="18" charset="0"/>
                          </a:rPr>
                          <m:t>∗</m:t>
                        </m:r>
                      </m:sup>
                    </m:sSup>
                  </m:oMath>
                </a14:m>
                <a:r>
                  <a:rPr lang="en-US" sz="1500" dirty="0">
                    <a:solidFill>
                      <a:srgbClr val="0070C0"/>
                    </a:solidFill>
                  </a:rPr>
                  <a:t>:   </a:t>
                </a:r>
                <a14:m>
                  <m:oMath xmlns:m="http://schemas.openxmlformats.org/officeDocument/2006/math">
                    <m:r>
                      <a:rPr lang="en-US" sz="1500" i="1">
                        <a:solidFill>
                          <a:srgbClr val="0070C0"/>
                        </a:solidFill>
                        <a:latin typeface="Cambria Math" panose="02040503050406030204" pitchFamily="18" charset="0"/>
                      </a:rPr>
                      <m:t>𝑞</m:t>
                    </m:r>
                    <m:r>
                      <a:rPr lang="en-US" sz="1500" i="1">
                        <a:solidFill>
                          <a:srgbClr val="0070C0"/>
                        </a:solidFill>
                        <a:latin typeface="Cambria Math" panose="02040503050406030204" pitchFamily="18" charset="0"/>
                      </a:rPr>
                      <m:t>=</m:t>
                    </m:r>
                    <m:d>
                      <m:dPr>
                        <m:begChr m:val="["/>
                        <m:endChr m:val="]"/>
                        <m:ctrlPr>
                          <a:rPr lang="en-US" sz="1500" i="1">
                            <a:solidFill>
                              <a:srgbClr val="0070C0"/>
                            </a:solidFill>
                            <a:latin typeface="Cambria Math" panose="02040503050406030204" pitchFamily="18" charset="0"/>
                          </a:rPr>
                        </m:ctrlPr>
                      </m:dPr>
                      <m:e>
                        <m:r>
                          <a:rPr lang="en-US" sz="1500" i="1">
                            <a:solidFill>
                              <a:srgbClr val="0070C0"/>
                            </a:solidFill>
                            <a:latin typeface="Cambria Math" panose="02040503050406030204" pitchFamily="18" charset="0"/>
                            <a:ea typeface="Cambria Math" panose="02040503050406030204" pitchFamily="18" charset="0"/>
                          </a:rPr>
                          <m:t>𝜈</m:t>
                        </m:r>
                        <m:r>
                          <a:rPr lang="en-US" sz="1500" i="1">
                            <a:solidFill>
                              <a:srgbClr val="0070C0"/>
                            </a:solidFill>
                            <a:latin typeface="Cambria Math" panose="02040503050406030204" pitchFamily="18" charset="0"/>
                            <a:ea typeface="Cambria Math" panose="02040503050406030204" pitchFamily="18" charset="0"/>
                          </a:rPr>
                          <m:t>,</m:t>
                        </m:r>
                        <m:acc>
                          <m:accPr>
                            <m:chr m:val="⃗"/>
                            <m:ctrlPr>
                              <a:rPr lang="en-US" sz="1500" i="1">
                                <a:solidFill>
                                  <a:srgbClr val="0070C0"/>
                                </a:solidFill>
                                <a:latin typeface="Cambria Math" panose="02040503050406030204" pitchFamily="18" charset="0"/>
                              </a:rPr>
                            </m:ctrlPr>
                          </m:accPr>
                          <m:e>
                            <m:r>
                              <a:rPr lang="en-US" sz="1500" i="1">
                                <a:solidFill>
                                  <a:srgbClr val="0070C0"/>
                                </a:solidFill>
                                <a:latin typeface="Cambria Math" panose="02040503050406030204" pitchFamily="18" charset="0"/>
                              </a:rPr>
                              <m:t>𝑘</m:t>
                            </m:r>
                          </m:e>
                        </m:acc>
                        <m:r>
                          <a:rPr lang="en-US" sz="1500" i="1">
                            <a:solidFill>
                              <a:srgbClr val="0070C0"/>
                            </a:solidFill>
                            <a:latin typeface="Cambria Math" panose="02040503050406030204" pitchFamily="18" charset="0"/>
                          </a:rPr>
                          <m:t>−</m:t>
                        </m:r>
                        <m:acc>
                          <m:accPr>
                            <m:chr m:val="⃗"/>
                            <m:ctrlPr>
                              <a:rPr lang="en-US" sz="1500" i="1">
                                <a:solidFill>
                                  <a:srgbClr val="0070C0"/>
                                </a:solidFill>
                                <a:latin typeface="Cambria Math" panose="02040503050406030204" pitchFamily="18" charset="0"/>
                              </a:rPr>
                            </m:ctrlPr>
                          </m:accPr>
                          <m:e>
                            <m:r>
                              <a:rPr lang="en-US" sz="1500" i="1">
                                <a:solidFill>
                                  <a:srgbClr val="0070C0"/>
                                </a:solidFill>
                                <a:latin typeface="Cambria Math" panose="02040503050406030204" pitchFamily="18" charset="0"/>
                              </a:rPr>
                              <m:t>𝑘</m:t>
                            </m:r>
                          </m:e>
                        </m:acc>
                        <m:r>
                          <a:rPr lang="en-US" sz="1500" i="1">
                            <a:solidFill>
                              <a:srgbClr val="0070C0"/>
                            </a:solidFill>
                            <a:latin typeface="Cambria Math" panose="02040503050406030204" pitchFamily="18" charset="0"/>
                          </a:rPr>
                          <m:t>′</m:t>
                        </m:r>
                      </m:e>
                    </m:d>
                  </m:oMath>
                </a14:m>
                <a:endParaRPr lang="en-US" sz="1500" dirty="0">
                  <a:solidFill>
                    <a:srgbClr val="0070C0"/>
                  </a:solidFill>
                </a:endParaRPr>
              </a:p>
            </p:txBody>
          </p:sp>
        </mc:Choice>
        <mc:Fallback xmlns="">
          <p:sp>
            <p:nvSpPr>
              <p:cNvPr id="6" name="TextBox 5"/>
              <p:cNvSpPr txBox="1">
                <a:spLocks noRot="1" noChangeAspect="1" noMove="1" noResize="1" noEditPoints="1" noAdjustHandles="1" noChangeArrowheads="1" noChangeShapeType="1" noTextEdit="1"/>
              </p:cNvSpPr>
              <p:nvPr/>
            </p:nvSpPr>
            <p:spPr>
              <a:xfrm>
                <a:off x="5934926" y="3619500"/>
                <a:ext cx="3161743" cy="1383327"/>
              </a:xfrm>
              <a:prstGeom prst="rect">
                <a:avLst/>
              </a:prstGeom>
              <a:blipFill>
                <a:blip r:embed="rId4"/>
                <a:stretch>
                  <a:fillRect l="-772"/>
                </a:stretch>
              </a:blipFill>
            </p:spPr>
            <p:txBody>
              <a:bodyPr/>
              <a:lstStyle/>
              <a:p>
                <a:r>
                  <a:rPr lang="en-US">
                    <a:noFill/>
                  </a:rPr>
                  <a:t> </a:t>
                </a:r>
              </a:p>
            </p:txBody>
          </p:sp>
        </mc:Fallback>
      </mc:AlternateContent>
      <p:sp>
        <p:nvSpPr>
          <p:cNvPr id="3" name="Date Placeholder 2">
            <a:extLst>
              <a:ext uri="{FF2B5EF4-FFF2-40B4-BE49-F238E27FC236}">
                <a16:creationId xmlns:a16="http://schemas.microsoft.com/office/drawing/2014/main" id="{AE26797E-AA03-4847-81FF-70EB8C87CD8D}"/>
              </a:ext>
            </a:extLst>
          </p:cNvPr>
          <p:cNvSpPr>
            <a:spLocks noGrp="1"/>
          </p:cNvSpPr>
          <p:nvPr>
            <p:ph type="dt" sz="half" idx="10"/>
          </p:nvPr>
        </p:nvSpPr>
        <p:spPr/>
        <p:txBody>
          <a:bodyPr/>
          <a:lstStyle/>
          <a:p>
            <a:pPr defTabSz="342893" fontAlgn="auto">
              <a:spcBef>
                <a:spcPts val="0"/>
              </a:spcBef>
              <a:spcAft>
                <a:spcPts val="0"/>
              </a:spcAft>
            </a:pPr>
            <a:fld id="{7EFDAA41-8A81-4917-8895-FF0BB31A8743}" type="datetime1">
              <a:rPr lang="en-US" smtClean="0">
                <a:solidFill>
                  <a:srgbClr val="FFFFFF"/>
                </a:solidFill>
              </a:rPr>
              <a:t>11/11/2024</a:t>
            </a:fld>
            <a:endParaRPr lang="en-US" dirty="0">
              <a:solidFill>
                <a:srgbClr val="FFFFFF"/>
              </a:solidFill>
            </a:endParaRPr>
          </a:p>
        </p:txBody>
      </p:sp>
      <p:sp>
        <p:nvSpPr>
          <p:cNvPr id="4" name="Footer Placeholder 3">
            <a:extLst>
              <a:ext uri="{FF2B5EF4-FFF2-40B4-BE49-F238E27FC236}">
                <a16:creationId xmlns:a16="http://schemas.microsoft.com/office/drawing/2014/main" id="{156AF526-58F1-4B19-A8E0-10E7CC32EEBF}"/>
              </a:ext>
            </a:extLst>
          </p:cNvPr>
          <p:cNvSpPr>
            <a:spLocks noGrp="1"/>
          </p:cNvSpPr>
          <p:nvPr>
            <p:ph type="ftr" sz="quarter" idx="11"/>
          </p:nvPr>
        </p:nvSpPr>
        <p:spPr/>
        <p:txBody>
          <a:bodyPr/>
          <a:lstStyle/>
          <a:p>
            <a:pPr defTabSz="342893" fontAlgn="auto">
              <a:spcBef>
                <a:spcPts val="0"/>
              </a:spcBef>
              <a:spcAft>
                <a:spcPts val="0"/>
              </a:spcAft>
            </a:pPr>
            <a:r>
              <a:rPr lang="en-US">
                <a:solidFill>
                  <a:srgbClr val="FFFFFF"/>
                </a:solidFill>
              </a:rPr>
              <a:t>Circum-Pan-Pacific Symposium 2024</a:t>
            </a:r>
            <a:endParaRPr lang="en-US" dirty="0">
              <a:solidFill>
                <a:srgbClr val="FFFFFF"/>
              </a:solidFill>
            </a:endParaRPr>
          </a:p>
        </p:txBody>
      </p:sp>
      <p:sp>
        <p:nvSpPr>
          <p:cNvPr id="5" name="Slide Number Placeholder 4">
            <a:extLst>
              <a:ext uri="{FF2B5EF4-FFF2-40B4-BE49-F238E27FC236}">
                <a16:creationId xmlns:a16="http://schemas.microsoft.com/office/drawing/2014/main" id="{694EDF13-086C-4BB5-BCFD-34BA552BBE45}"/>
              </a:ext>
            </a:extLst>
          </p:cNvPr>
          <p:cNvSpPr>
            <a:spLocks noGrp="1"/>
          </p:cNvSpPr>
          <p:nvPr>
            <p:ph type="sldNum" sz="quarter" idx="12"/>
          </p:nvPr>
        </p:nvSpPr>
        <p:spPr/>
        <p:txBody>
          <a:bodyPr/>
          <a:lstStyle/>
          <a:p>
            <a:pPr defTabSz="342893" fontAlgn="auto">
              <a:spcBef>
                <a:spcPts val="0"/>
              </a:spcBef>
              <a:spcAft>
                <a:spcPts val="0"/>
              </a:spcAft>
            </a:pPr>
            <a:fld id="{B9A5DFB4-3D23-4866-8D46-AE36D04BFD7D}" type="slidenum">
              <a:rPr lang="en-US" smtClean="0">
                <a:solidFill>
                  <a:srgbClr val="FFFFFF"/>
                </a:solidFill>
              </a:rPr>
              <a:pPr defTabSz="342893" fontAlgn="auto">
                <a:spcBef>
                  <a:spcPts val="0"/>
                </a:spcBef>
                <a:spcAft>
                  <a:spcPts val="0"/>
                </a:spcAft>
              </a:pPr>
              <a:t>16</a:t>
            </a:fld>
            <a:endParaRPr lang="en-US" dirty="0">
              <a:solidFill>
                <a:srgbClr val="FFFFFF"/>
              </a:solidFill>
            </a:endParaRPr>
          </a:p>
        </p:txBody>
      </p:sp>
    </p:spTree>
    <p:extLst>
      <p:ext uri="{BB962C8B-B14F-4D97-AF65-F5344CB8AC3E}">
        <p14:creationId xmlns:p14="http://schemas.microsoft.com/office/powerpoint/2010/main" val="2325332857"/>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Azimuthal angles in the GNS or </a:t>
            </a:r>
            <a:r>
              <a:rPr lang="en-US" dirty="0" err="1"/>
              <a:t>Breit</a:t>
            </a:r>
            <a:endParaRPr lang="en-GB" dirty="0"/>
          </a:p>
        </p:txBody>
      </p:sp>
      <p:grpSp>
        <p:nvGrpSpPr>
          <p:cNvPr id="7" name="Group 6"/>
          <p:cNvGrpSpPr>
            <a:grpSpLocks noChangeAspect="1"/>
          </p:cNvGrpSpPr>
          <p:nvPr/>
        </p:nvGrpSpPr>
        <p:grpSpPr>
          <a:xfrm>
            <a:off x="1637715" y="1577445"/>
            <a:ext cx="7172886" cy="3003395"/>
            <a:chOff x="4273437" y="4160837"/>
            <a:chExt cx="5491275" cy="2520156"/>
          </a:xfrm>
        </p:grpSpPr>
        <p:pic>
          <p:nvPicPr>
            <p:cNvPr id="8" name="Picture 3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73437" y="4160837"/>
              <a:ext cx="5491275" cy="2520156"/>
            </a:xfrm>
            <a:prstGeom prst="rect">
              <a:avLst/>
            </a:prstGeom>
            <a:noFill/>
            <a:ln w="9525">
              <a:noFill/>
              <a:miter lim="800000"/>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Freeform 8"/>
            <p:cNvSpPr/>
            <p:nvPr/>
          </p:nvSpPr>
          <p:spPr bwMode="auto">
            <a:xfrm>
              <a:off x="6562725" y="4786313"/>
              <a:ext cx="381000" cy="319087"/>
            </a:xfrm>
            <a:custGeom>
              <a:avLst/>
              <a:gdLst>
                <a:gd name="connsiteX0" fmla="*/ 0 w 381000"/>
                <a:gd name="connsiteY0" fmla="*/ 114300 h 319087"/>
                <a:gd name="connsiteX1" fmla="*/ 261938 w 381000"/>
                <a:gd name="connsiteY1" fmla="*/ 0 h 319087"/>
                <a:gd name="connsiteX2" fmla="*/ 381000 w 381000"/>
                <a:gd name="connsiteY2" fmla="*/ 95250 h 319087"/>
                <a:gd name="connsiteX3" fmla="*/ 261938 w 381000"/>
                <a:gd name="connsiteY3" fmla="*/ 280987 h 319087"/>
                <a:gd name="connsiteX4" fmla="*/ 100013 w 381000"/>
                <a:gd name="connsiteY4" fmla="*/ 319087 h 319087"/>
                <a:gd name="connsiteX5" fmla="*/ 0 w 381000"/>
                <a:gd name="connsiteY5" fmla="*/ 114300 h 319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1000" h="319087">
                  <a:moveTo>
                    <a:pt x="0" y="114300"/>
                  </a:moveTo>
                  <a:lnTo>
                    <a:pt x="261938" y="0"/>
                  </a:lnTo>
                  <a:lnTo>
                    <a:pt x="381000" y="95250"/>
                  </a:lnTo>
                  <a:lnTo>
                    <a:pt x="261938" y="280987"/>
                  </a:lnTo>
                  <a:lnTo>
                    <a:pt x="100013" y="319087"/>
                  </a:lnTo>
                  <a:lnTo>
                    <a:pt x="0" y="114300"/>
                  </a:lnTo>
                  <a:close/>
                </a:path>
              </a:pathLst>
            </a:cu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414726" hangingPunct="0">
                <a:lnSpc>
                  <a:spcPct val="93000"/>
                </a:lnSpc>
                <a:buClr>
                  <a:srgbClr val="000000"/>
                </a:buClr>
                <a:buSzPct val="100000"/>
              </a:pPr>
              <a:endParaRPr lang="en-US" sz="1300" dirty="0">
                <a:latin typeface="Arial" charset="0"/>
              </a:endParaRPr>
            </a:p>
          </p:txBody>
        </p:sp>
        <p:sp>
          <p:nvSpPr>
            <p:cNvPr id="10" name="Freeform 9"/>
            <p:cNvSpPr/>
            <p:nvPr/>
          </p:nvSpPr>
          <p:spPr bwMode="auto">
            <a:xfrm>
              <a:off x="4722677" y="5420915"/>
              <a:ext cx="280987" cy="319087"/>
            </a:xfrm>
            <a:custGeom>
              <a:avLst/>
              <a:gdLst>
                <a:gd name="connsiteX0" fmla="*/ 0 w 381000"/>
                <a:gd name="connsiteY0" fmla="*/ 114300 h 319087"/>
                <a:gd name="connsiteX1" fmla="*/ 261938 w 381000"/>
                <a:gd name="connsiteY1" fmla="*/ 0 h 319087"/>
                <a:gd name="connsiteX2" fmla="*/ 381000 w 381000"/>
                <a:gd name="connsiteY2" fmla="*/ 95250 h 319087"/>
                <a:gd name="connsiteX3" fmla="*/ 261938 w 381000"/>
                <a:gd name="connsiteY3" fmla="*/ 280987 h 319087"/>
                <a:gd name="connsiteX4" fmla="*/ 100013 w 381000"/>
                <a:gd name="connsiteY4" fmla="*/ 319087 h 319087"/>
                <a:gd name="connsiteX5" fmla="*/ 0 w 381000"/>
                <a:gd name="connsiteY5" fmla="*/ 114300 h 319087"/>
                <a:gd name="connsiteX0" fmla="*/ 0 w 280987"/>
                <a:gd name="connsiteY0" fmla="*/ 114300 h 319087"/>
                <a:gd name="connsiteX1" fmla="*/ 261938 w 280987"/>
                <a:gd name="connsiteY1" fmla="*/ 0 h 319087"/>
                <a:gd name="connsiteX2" fmla="*/ 280987 w 280987"/>
                <a:gd name="connsiteY2" fmla="*/ 128587 h 319087"/>
                <a:gd name="connsiteX3" fmla="*/ 261938 w 280987"/>
                <a:gd name="connsiteY3" fmla="*/ 280987 h 319087"/>
                <a:gd name="connsiteX4" fmla="*/ 100013 w 280987"/>
                <a:gd name="connsiteY4" fmla="*/ 319087 h 319087"/>
                <a:gd name="connsiteX5" fmla="*/ 0 w 280987"/>
                <a:gd name="connsiteY5" fmla="*/ 114300 h 319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0987" h="319087">
                  <a:moveTo>
                    <a:pt x="0" y="114300"/>
                  </a:moveTo>
                  <a:lnTo>
                    <a:pt x="261938" y="0"/>
                  </a:lnTo>
                  <a:lnTo>
                    <a:pt x="280987" y="128587"/>
                  </a:lnTo>
                  <a:lnTo>
                    <a:pt x="261938" y="280987"/>
                  </a:lnTo>
                  <a:lnTo>
                    <a:pt x="100013" y="319087"/>
                  </a:lnTo>
                  <a:lnTo>
                    <a:pt x="0" y="114300"/>
                  </a:lnTo>
                  <a:close/>
                </a:path>
              </a:pathLst>
            </a:cu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414726" hangingPunct="0">
                <a:lnSpc>
                  <a:spcPct val="93000"/>
                </a:lnSpc>
                <a:buClr>
                  <a:srgbClr val="000000"/>
                </a:buClr>
                <a:buSzPct val="100000"/>
              </a:pPr>
              <a:endParaRPr lang="en-US" sz="1300" dirty="0">
                <a:latin typeface="Arial" charset="0"/>
              </a:endParaRPr>
            </a:p>
          </p:txBody>
        </p:sp>
        <p:graphicFrame>
          <p:nvGraphicFramePr>
            <p:cNvPr id="11" name="Object 10"/>
            <p:cNvGraphicFramePr>
              <a:graphicFrameLocks noChangeAspect="1"/>
            </p:cNvGraphicFramePr>
            <p:nvPr/>
          </p:nvGraphicFramePr>
          <p:xfrm>
            <a:off x="4735512" y="5401294"/>
            <a:ext cx="230353" cy="358327"/>
          </p:xfrm>
          <a:graphic>
            <a:graphicData uri="http://schemas.openxmlformats.org/presentationml/2006/ole">
              <mc:AlternateContent xmlns:mc="http://schemas.openxmlformats.org/markup-compatibility/2006">
                <mc:Choice xmlns:v="urn:schemas-microsoft-com:vml" Requires="v">
                  <p:oleObj name="Equation" r:id="rId3" imgW="114120" imgH="177480" progId="Equation.3">
                    <p:embed/>
                  </p:oleObj>
                </mc:Choice>
                <mc:Fallback>
                  <p:oleObj name="Equation" r:id="rId3" imgW="114120" imgH="177480" progId="Equation.3">
                    <p:embed/>
                    <p:pic>
                      <p:nvPicPr>
                        <p:cNvPr id="11" name="Object 10"/>
                        <p:cNvPicPr>
                          <a:picLocks noChangeAspect="1" noChangeArrowheads="1"/>
                        </p:cNvPicPr>
                        <p:nvPr/>
                      </p:nvPicPr>
                      <p:blipFill>
                        <a:blip r:embed="rId4"/>
                        <a:srcRect/>
                        <a:stretch>
                          <a:fillRect/>
                        </a:stretch>
                      </p:blipFill>
                      <p:spPr bwMode="auto">
                        <a:xfrm>
                          <a:off x="4735512" y="5401294"/>
                          <a:ext cx="230353" cy="358327"/>
                        </a:xfrm>
                        <a:prstGeom prst="rect">
                          <a:avLst/>
                        </a:prstGeom>
                        <a:noFill/>
                      </p:spPr>
                    </p:pic>
                  </p:oleObj>
                </mc:Fallback>
              </mc:AlternateContent>
            </a:graphicData>
          </a:graphic>
        </p:graphicFrame>
        <p:graphicFrame>
          <p:nvGraphicFramePr>
            <p:cNvPr id="12" name="Object 11"/>
            <p:cNvGraphicFramePr>
              <a:graphicFrameLocks noChangeAspect="1"/>
            </p:cNvGraphicFramePr>
            <p:nvPr/>
          </p:nvGraphicFramePr>
          <p:xfrm>
            <a:off x="6612731" y="4786313"/>
            <a:ext cx="280987" cy="357187"/>
          </p:xfrm>
          <a:graphic>
            <a:graphicData uri="http://schemas.openxmlformats.org/presentationml/2006/ole">
              <mc:AlternateContent xmlns:mc="http://schemas.openxmlformats.org/markup-compatibility/2006">
                <mc:Choice xmlns:v="urn:schemas-microsoft-com:vml" Requires="v">
                  <p:oleObj name="Equation" r:id="rId5" imgW="139680" imgH="177480" progId="Equation.3">
                    <p:embed/>
                  </p:oleObj>
                </mc:Choice>
                <mc:Fallback>
                  <p:oleObj name="Equation" r:id="rId5" imgW="139680" imgH="177480" progId="Equation.3">
                    <p:embed/>
                    <p:pic>
                      <p:nvPicPr>
                        <p:cNvPr id="12" name="Object 11"/>
                        <p:cNvPicPr>
                          <a:picLocks noChangeAspect="1" noChangeArrowheads="1"/>
                        </p:cNvPicPr>
                        <p:nvPr/>
                      </p:nvPicPr>
                      <p:blipFill>
                        <a:blip r:embed="rId6"/>
                        <a:srcRect/>
                        <a:stretch>
                          <a:fillRect/>
                        </a:stretch>
                      </p:blipFill>
                      <p:spPr bwMode="auto">
                        <a:xfrm>
                          <a:off x="6612731" y="4786313"/>
                          <a:ext cx="280987" cy="357187"/>
                        </a:xfrm>
                        <a:prstGeom prst="rect">
                          <a:avLst/>
                        </a:prstGeom>
                        <a:noFill/>
                        <a:ln>
                          <a:noFill/>
                        </a:ln>
                      </p:spPr>
                    </p:pic>
                  </p:oleObj>
                </mc:Fallback>
              </mc:AlternateContent>
            </a:graphicData>
          </a:graphic>
        </p:graphicFrame>
      </p:grpSp>
      <p:sp>
        <p:nvSpPr>
          <p:cNvPr id="13" name="TextBox 12"/>
          <p:cNvSpPr txBox="1"/>
          <p:nvPr/>
        </p:nvSpPr>
        <p:spPr>
          <a:xfrm>
            <a:off x="533401" y="4784481"/>
            <a:ext cx="8229600" cy="646331"/>
          </a:xfrm>
          <a:prstGeom prst="rect">
            <a:avLst/>
          </a:prstGeom>
          <a:noFill/>
        </p:spPr>
        <p:txBody>
          <a:bodyPr wrap="square" rtlCol="0">
            <a:spAutoFit/>
          </a:bodyPr>
          <a:lstStyle/>
          <a:p>
            <a:r>
              <a:rPr lang="en-US" dirty="0">
                <a:solidFill>
                  <a:srgbClr val="0070C0"/>
                </a:solidFill>
              </a:rPr>
              <a:t>We look at our events in the Gamma Nucleon System (GNS) or </a:t>
            </a:r>
            <a:r>
              <a:rPr lang="en-US" dirty="0" err="1">
                <a:solidFill>
                  <a:srgbClr val="0070C0"/>
                </a:solidFill>
              </a:rPr>
              <a:t>Breit</a:t>
            </a:r>
            <a:r>
              <a:rPr lang="en-US" dirty="0">
                <a:solidFill>
                  <a:srgbClr val="0070C0"/>
                </a:solidFill>
              </a:rPr>
              <a:t> Frame, i.e. </a:t>
            </a:r>
            <a:r>
              <a:rPr lang="en-US" b="1" u="sng" dirty="0">
                <a:solidFill>
                  <a:srgbClr val="0070C0"/>
                </a:solidFill>
              </a:rPr>
              <a:t>we need a perfectly reconstructed lepton kinematic</a:t>
            </a:r>
            <a:r>
              <a:rPr lang="en-US" dirty="0">
                <a:solidFill>
                  <a:srgbClr val="0070C0"/>
                </a:solidFill>
              </a:rPr>
              <a:t>.</a:t>
            </a:r>
          </a:p>
        </p:txBody>
      </p:sp>
      <mc:AlternateContent xmlns:mc="http://schemas.openxmlformats.org/markup-compatibility/2006" xmlns:a14="http://schemas.microsoft.com/office/drawing/2010/main">
        <mc:Choice Requires="a14">
          <p:sp>
            <p:nvSpPr>
              <p:cNvPr id="17" name="Rectangle 16">
                <a:extLst>
                  <a:ext uri="{FF2B5EF4-FFF2-40B4-BE49-F238E27FC236}">
                    <a16:creationId xmlns:a16="http://schemas.microsoft.com/office/drawing/2014/main" id="{40482171-6771-4C5A-9F98-8BD53756E47C}"/>
                  </a:ext>
                </a:extLst>
              </p:cNvPr>
              <p:cNvSpPr/>
              <p:nvPr/>
            </p:nvSpPr>
            <p:spPr>
              <a:xfrm>
                <a:off x="293427" y="1038314"/>
                <a:ext cx="2591415" cy="81144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unc>
                        <m:funcPr>
                          <m:ctrlPr>
                            <a:rPr lang="en-US" b="0" i="1" smtClean="0">
                              <a:solidFill>
                                <a:srgbClr val="002060"/>
                              </a:solidFill>
                              <a:latin typeface="Cambria Math" panose="02040503050406030204" pitchFamily="18" charset="0"/>
                            </a:rPr>
                          </m:ctrlPr>
                        </m:funcPr>
                        <m:fName>
                          <m:r>
                            <m:rPr>
                              <m:sty m:val="p"/>
                            </m:rPr>
                            <a:rPr lang="en-US" b="0" i="0" smtClean="0">
                              <a:solidFill>
                                <a:srgbClr val="002060"/>
                              </a:solidFill>
                              <a:latin typeface="Cambria Math" panose="02040503050406030204" pitchFamily="18" charset="0"/>
                            </a:rPr>
                            <m:t>sin</m:t>
                          </m:r>
                        </m:fName>
                        <m:e>
                          <m:sSub>
                            <m:sSubPr>
                              <m:ctrlPr>
                                <a:rPr lang="en-US" b="0" i="1" smtClean="0">
                                  <a:solidFill>
                                    <a:srgbClr val="002060"/>
                                  </a:solidFill>
                                  <a:latin typeface="Cambria Math" panose="02040503050406030204" pitchFamily="18" charset="0"/>
                                </a:rPr>
                              </m:ctrlPr>
                            </m:sSubPr>
                            <m:e>
                              <m:r>
                                <a:rPr lang="en-US" b="0" i="1" smtClean="0">
                                  <a:solidFill>
                                    <a:srgbClr val="002060"/>
                                  </a:solidFill>
                                  <a:latin typeface="Cambria Math" panose="02040503050406030204" pitchFamily="18" charset="0"/>
                                  <a:ea typeface="Cambria Math" panose="02040503050406030204" pitchFamily="18" charset="0"/>
                                </a:rPr>
                                <m:t>𝜙</m:t>
                              </m:r>
                            </m:e>
                            <m:sub>
                              <m:r>
                                <a:rPr lang="en-US" b="0" i="1" smtClean="0">
                                  <a:solidFill>
                                    <a:srgbClr val="002060"/>
                                  </a:solidFill>
                                  <a:latin typeface="Cambria Math" panose="02040503050406030204" pitchFamily="18" charset="0"/>
                                </a:rPr>
                                <m:t>h</m:t>
                              </m:r>
                            </m:sub>
                          </m:sSub>
                        </m:e>
                      </m:func>
                      <m:r>
                        <a:rPr lang="en-US" b="0" i="1" smtClean="0">
                          <a:solidFill>
                            <a:srgbClr val="002060"/>
                          </a:solidFill>
                          <a:latin typeface="Cambria Math" panose="02040503050406030204" pitchFamily="18" charset="0"/>
                        </a:rPr>
                        <m:t>=</m:t>
                      </m:r>
                      <m:f>
                        <m:fPr>
                          <m:ctrlPr>
                            <a:rPr lang="en-US" b="0" i="1" smtClean="0">
                              <a:solidFill>
                                <a:srgbClr val="002060"/>
                              </a:solidFill>
                              <a:latin typeface="Cambria Math" panose="02040503050406030204" pitchFamily="18" charset="0"/>
                            </a:rPr>
                          </m:ctrlPr>
                        </m:fPr>
                        <m:num>
                          <m:d>
                            <m:dPr>
                              <m:ctrlPr>
                                <a:rPr lang="en-US" b="0" i="1" smtClean="0">
                                  <a:solidFill>
                                    <a:srgbClr val="002060"/>
                                  </a:solidFill>
                                  <a:latin typeface="Cambria Math" panose="02040503050406030204" pitchFamily="18" charset="0"/>
                                </a:rPr>
                              </m:ctrlPr>
                            </m:dPr>
                            <m:e>
                              <m:acc>
                                <m:accPr>
                                  <m:chr m:val="̂"/>
                                  <m:ctrlPr>
                                    <a:rPr lang="en-US" b="0" i="1" smtClean="0">
                                      <a:solidFill>
                                        <a:srgbClr val="002060"/>
                                      </a:solidFill>
                                      <a:latin typeface="Cambria Math" panose="02040503050406030204" pitchFamily="18" charset="0"/>
                                    </a:rPr>
                                  </m:ctrlPr>
                                </m:accPr>
                                <m:e>
                                  <m:r>
                                    <a:rPr lang="en-US" b="0" i="1" smtClean="0">
                                      <a:solidFill>
                                        <a:srgbClr val="002060"/>
                                      </a:solidFill>
                                      <a:latin typeface="Cambria Math" panose="02040503050406030204" pitchFamily="18" charset="0"/>
                                    </a:rPr>
                                    <m:t>𝑞</m:t>
                                  </m:r>
                                </m:e>
                              </m:acc>
                              <m:r>
                                <a:rPr lang="en-US" i="1">
                                  <a:solidFill>
                                    <a:srgbClr val="002060"/>
                                  </a:solidFill>
                                  <a:latin typeface="Cambria Math" panose="02040503050406030204" pitchFamily="18" charset="0"/>
                                  <a:ea typeface="Cambria Math" panose="02040503050406030204" pitchFamily="18" charset="0"/>
                                </a:rPr>
                                <m:t>×</m:t>
                              </m:r>
                              <m:acc>
                                <m:accPr>
                                  <m:chr m:val="⃗"/>
                                  <m:ctrlPr>
                                    <a:rPr lang="en-US" i="1">
                                      <a:solidFill>
                                        <a:srgbClr val="002060"/>
                                      </a:solidFill>
                                      <a:latin typeface="Cambria Math" panose="02040503050406030204" pitchFamily="18" charset="0"/>
                                      <a:ea typeface="Cambria Math" panose="02040503050406030204" pitchFamily="18" charset="0"/>
                                    </a:rPr>
                                  </m:ctrlPr>
                                </m:accPr>
                                <m:e>
                                  <m:r>
                                    <a:rPr lang="en-US" i="1">
                                      <a:solidFill>
                                        <a:srgbClr val="002060"/>
                                      </a:solidFill>
                                      <a:latin typeface="Cambria Math" panose="02040503050406030204" pitchFamily="18" charset="0"/>
                                      <a:ea typeface="Cambria Math" panose="02040503050406030204" pitchFamily="18" charset="0"/>
                                    </a:rPr>
                                    <m:t>ℓ</m:t>
                                  </m:r>
                                </m:e>
                              </m:acc>
                            </m:e>
                          </m:d>
                          <m:r>
                            <a:rPr lang="en-US" b="0" i="1" smtClean="0">
                              <a:solidFill>
                                <a:srgbClr val="002060"/>
                              </a:solidFill>
                              <a:latin typeface="Cambria Math" panose="02040503050406030204" pitchFamily="18" charset="0"/>
                              <a:ea typeface="Cambria Math" panose="02040503050406030204" pitchFamily="18" charset="0"/>
                            </a:rPr>
                            <m:t>∙</m:t>
                          </m:r>
                          <m:sSub>
                            <m:sSubPr>
                              <m:ctrlPr>
                                <a:rPr lang="en-US" b="0" i="1" smtClean="0">
                                  <a:solidFill>
                                    <a:srgbClr val="002060"/>
                                  </a:solidFill>
                                  <a:latin typeface="Cambria Math" panose="02040503050406030204" pitchFamily="18" charset="0"/>
                                  <a:ea typeface="Cambria Math" panose="02040503050406030204" pitchFamily="18" charset="0"/>
                                </a:rPr>
                              </m:ctrlPr>
                            </m:sSubPr>
                            <m:e>
                              <m:acc>
                                <m:accPr>
                                  <m:chr m:val="⃗"/>
                                  <m:ctrlPr>
                                    <a:rPr lang="en-US" b="0" i="1" smtClean="0">
                                      <a:solidFill>
                                        <a:srgbClr val="002060"/>
                                      </a:solidFill>
                                      <a:latin typeface="Cambria Math" panose="02040503050406030204" pitchFamily="18" charset="0"/>
                                      <a:ea typeface="Cambria Math" panose="02040503050406030204" pitchFamily="18" charset="0"/>
                                    </a:rPr>
                                  </m:ctrlPr>
                                </m:accPr>
                                <m:e>
                                  <m:r>
                                    <a:rPr lang="en-US" b="0" i="1" smtClean="0">
                                      <a:solidFill>
                                        <a:srgbClr val="002060"/>
                                      </a:solidFill>
                                      <a:latin typeface="Cambria Math" panose="02040503050406030204" pitchFamily="18" charset="0"/>
                                      <a:ea typeface="Cambria Math" panose="02040503050406030204" pitchFamily="18" charset="0"/>
                                    </a:rPr>
                                    <m:t>𝑃</m:t>
                                  </m:r>
                                </m:e>
                              </m:acc>
                            </m:e>
                            <m:sub>
                              <m:r>
                                <a:rPr lang="en-US" b="0" i="1" smtClean="0">
                                  <a:solidFill>
                                    <a:srgbClr val="002060"/>
                                  </a:solidFill>
                                  <a:latin typeface="Cambria Math" panose="02040503050406030204" pitchFamily="18" charset="0"/>
                                  <a:ea typeface="Cambria Math" panose="02040503050406030204" pitchFamily="18" charset="0"/>
                                </a:rPr>
                                <m:t>h</m:t>
                              </m:r>
                            </m:sub>
                          </m:sSub>
                        </m:num>
                        <m:den>
                          <m:d>
                            <m:dPr>
                              <m:begChr m:val="|"/>
                              <m:endChr m:val="|"/>
                              <m:ctrlPr>
                                <a:rPr lang="en-US" i="1">
                                  <a:solidFill>
                                    <a:srgbClr val="002060"/>
                                  </a:solidFill>
                                  <a:latin typeface="Cambria Math" panose="02040503050406030204" pitchFamily="18" charset="0"/>
                                </a:rPr>
                              </m:ctrlPr>
                            </m:dPr>
                            <m:e>
                              <m:acc>
                                <m:accPr>
                                  <m:chr m:val="̂"/>
                                  <m:ctrlPr>
                                    <a:rPr lang="en-US" i="1">
                                      <a:solidFill>
                                        <a:srgbClr val="002060"/>
                                      </a:solidFill>
                                      <a:latin typeface="Cambria Math" panose="02040503050406030204" pitchFamily="18" charset="0"/>
                                    </a:rPr>
                                  </m:ctrlPr>
                                </m:accPr>
                                <m:e>
                                  <m:r>
                                    <a:rPr lang="en-US" i="1">
                                      <a:solidFill>
                                        <a:srgbClr val="002060"/>
                                      </a:solidFill>
                                      <a:latin typeface="Cambria Math" panose="02040503050406030204" pitchFamily="18" charset="0"/>
                                    </a:rPr>
                                    <m:t>𝑞</m:t>
                                  </m:r>
                                </m:e>
                              </m:acc>
                              <m:r>
                                <a:rPr lang="en-US" i="1">
                                  <a:solidFill>
                                    <a:srgbClr val="002060"/>
                                  </a:solidFill>
                                  <a:latin typeface="Cambria Math" panose="02040503050406030204" pitchFamily="18" charset="0"/>
                                  <a:ea typeface="Cambria Math" panose="02040503050406030204" pitchFamily="18" charset="0"/>
                                </a:rPr>
                                <m:t>×</m:t>
                              </m:r>
                              <m:acc>
                                <m:accPr>
                                  <m:chr m:val="⃗"/>
                                  <m:ctrlPr>
                                    <a:rPr lang="en-US" i="1">
                                      <a:solidFill>
                                        <a:srgbClr val="002060"/>
                                      </a:solidFill>
                                      <a:latin typeface="Cambria Math" panose="02040503050406030204" pitchFamily="18" charset="0"/>
                                      <a:ea typeface="Cambria Math" panose="02040503050406030204" pitchFamily="18" charset="0"/>
                                    </a:rPr>
                                  </m:ctrlPr>
                                </m:accPr>
                                <m:e>
                                  <m:r>
                                    <a:rPr lang="en-US" i="1">
                                      <a:solidFill>
                                        <a:srgbClr val="002060"/>
                                      </a:solidFill>
                                      <a:latin typeface="Cambria Math" panose="02040503050406030204" pitchFamily="18" charset="0"/>
                                      <a:ea typeface="Cambria Math" panose="02040503050406030204" pitchFamily="18" charset="0"/>
                                    </a:rPr>
                                    <m:t>ℓ</m:t>
                                  </m:r>
                                </m:e>
                              </m:acc>
                            </m:e>
                          </m:d>
                          <m:d>
                            <m:dPr>
                              <m:begChr m:val="|"/>
                              <m:endChr m:val="|"/>
                              <m:ctrlPr>
                                <a:rPr lang="en-US" i="1">
                                  <a:solidFill>
                                    <a:srgbClr val="002060"/>
                                  </a:solidFill>
                                  <a:latin typeface="Cambria Math" panose="02040503050406030204" pitchFamily="18" charset="0"/>
                                </a:rPr>
                              </m:ctrlPr>
                            </m:dPr>
                            <m:e>
                              <m:acc>
                                <m:accPr>
                                  <m:chr m:val="̂"/>
                                  <m:ctrlPr>
                                    <a:rPr lang="en-US" i="1">
                                      <a:solidFill>
                                        <a:srgbClr val="002060"/>
                                      </a:solidFill>
                                      <a:latin typeface="Cambria Math" panose="02040503050406030204" pitchFamily="18" charset="0"/>
                                    </a:rPr>
                                  </m:ctrlPr>
                                </m:accPr>
                                <m:e>
                                  <m:r>
                                    <a:rPr lang="en-US" i="1">
                                      <a:solidFill>
                                        <a:srgbClr val="002060"/>
                                      </a:solidFill>
                                      <a:latin typeface="Cambria Math" panose="02040503050406030204" pitchFamily="18" charset="0"/>
                                    </a:rPr>
                                    <m:t>𝑞</m:t>
                                  </m:r>
                                </m:e>
                              </m:acc>
                              <m:r>
                                <a:rPr lang="en-US" i="1">
                                  <a:solidFill>
                                    <a:srgbClr val="002060"/>
                                  </a:solidFill>
                                  <a:latin typeface="Cambria Math" panose="02040503050406030204" pitchFamily="18" charset="0"/>
                                  <a:ea typeface="Cambria Math" panose="02040503050406030204" pitchFamily="18" charset="0"/>
                                </a:rPr>
                                <m:t>×</m:t>
                              </m:r>
                              <m:sSub>
                                <m:sSubPr>
                                  <m:ctrlPr>
                                    <a:rPr lang="en-US" i="1">
                                      <a:solidFill>
                                        <a:srgbClr val="002060"/>
                                      </a:solidFill>
                                      <a:latin typeface="Cambria Math" panose="02040503050406030204" pitchFamily="18" charset="0"/>
                                      <a:ea typeface="Cambria Math" panose="02040503050406030204" pitchFamily="18" charset="0"/>
                                    </a:rPr>
                                  </m:ctrlPr>
                                </m:sSubPr>
                                <m:e>
                                  <m:acc>
                                    <m:accPr>
                                      <m:chr m:val="⃗"/>
                                      <m:ctrlPr>
                                        <a:rPr lang="en-US" i="1">
                                          <a:solidFill>
                                            <a:srgbClr val="002060"/>
                                          </a:solidFill>
                                          <a:latin typeface="Cambria Math" panose="02040503050406030204" pitchFamily="18" charset="0"/>
                                          <a:ea typeface="Cambria Math" panose="02040503050406030204" pitchFamily="18" charset="0"/>
                                        </a:rPr>
                                      </m:ctrlPr>
                                    </m:accPr>
                                    <m:e>
                                      <m:r>
                                        <a:rPr lang="en-US" i="1">
                                          <a:solidFill>
                                            <a:srgbClr val="002060"/>
                                          </a:solidFill>
                                          <a:latin typeface="Cambria Math" panose="02040503050406030204" pitchFamily="18" charset="0"/>
                                          <a:ea typeface="Cambria Math" panose="02040503050406030204" pitchFamily="18" charset="0"/>
                                        </a:rPr>
                                        <m:t>𝑃</m:t>
                                      </m:r>
                                    </m:e>
                                  </m:acc>
                                </m:e>
                                <m:sub>
                                  <m:r>
                                    <a:rPr lang="en-US" i="1">
                                      <a:solidFill>
                                        <a:srgbClr val="002060"/>
                                      </a:solidFill>
                                      <a:latin typeface="Cambria Math" panose="02040503050406030204" pitchFamily="18" charset="0"/>
                                      <a:ea typeface="Cambria Math" panose="02040503050406030204" pitchFamily="18" charset="0"/>
                                    </a:rPr>
                                    <m:t>h</m:t>
                                  </m:r>
                                </m:sub>
                              </m:sSub>
                            </m:e>
                          </m:d>
                        </m:den>
                      </m:f>
                    </m:oMath>
                  </m:oMathPara>
                </a14:m>
                <a:endParaRPr lang="en-US" dirty="0"/>
              </a:p>
            </p:txBody>
          </p:sp>
        </mc:Choice>
        <mc:Fallback xmlns="">
          <p:sp>
            <p:nvSpPr>
              <p:cNvPr id="17" name="Rectangle 16">
                <a:extLst>
                  <a:ext uri="{FF2B5EF4-FFF2-40B4-BE49-F238E27FC236}">
                    <a16:creationId xmlns:a16="http://schemas.microsoft.com/office/drawing/2014/main" id="{40482171-6771-4C5A-9F98-8BD53756E47C}"/>
                  </a:ext>
                </a:extLst>
              </p:cNvPr>
              <p:cNvSpPr>
                <a:spLocks noRot="1" noChangeAspect="1" noMove="1" noResize="1" noEditPoints="1" noAdjustHandles="1" noChangeArrowheads="1" noChangeShapeType="1" noTextEdit="1"/>
              </p:cNvSpPr>
              <p:nvPr/>
            </p:nvSpPr>
            <p:spPr>
              <a:xfrm>
                <a:off x="293427" y="1038314"/>
                <a:ext cx="2591415" cy="811441"/>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Rectangle 17">
                <a:extLst>
                  <a:ext uri="{FF2B5EF4-FFF2-40B4-BE49-F238E27FC236}">
                    <a16:creationId xmlns:a16="http://schemas.microsoft.com/office/drawing/2014/main" id="{E3CFCD6C-B1C7-4BCA-AB74-93B6785F28D0}"/>
                  </a:ext>
                </a:extLst>
              </p:cNvPr>
              <p:cNvSpPr/>
              <p:nvPr/>
            </p:nvSpPr>
            <p:spPr>
              <a:xfrm>
                <a:off x="293427" y="1819678"/>
                <a:ext cx="2924583" cy="81144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unc>
                        <m:funcPr>
                          <m:ctrlPr>
                            <a:rPr lang="en-US" b="0" i="1" smtClean="0">
                              <a:solidFill>
                                <a:srgbClr val="002060"/>
                              </a:solidFill>
                              <a:latin typeface="Cambria Math" panose="02040503050406030204" pitchFamily="18" charset="0"/>
                            </a:rPr>
                          </m:ctrlPr>
                        </m:funcPr>
                        <m:fName>
                          <m:r>
                            <m:rPr>
                              <m:sty m:val="p"/>
                            </m:rPr>
                            <a:rPr lang="en-US" b="0" i="0" smtClean="0">
                              <a:solidFill>
                                <a:srgbClr val="002060"/>
                              </a:solidFill>
                              <a:latin typeface="Cambria Math" panose="02040503050406030204" pitchFamily="18" charset="0"/>
                            </a:rPr>
                            <m:t>cos</m:t>
                          </m:r>
                        </m:fName>
                        <m:e>
                          <m:sSub>
                            <m:sSubPr>
                              <m:ctrlPr>
                                <a:rPr lang="en-US" b="0" i="1" smtClean="0">
                                  <a:solidFill>
                                    <a:srgbClr val="002060"/>
                                  </a:solidFill>
                                  <a:latin typeface="Cambria Math" panose="02040503050406030204" pitchFamily="18" charset="0"/>
                                </a:rPr>
                              </m:ctrlPr>
                            </m:sSubPr>
                            <m:e>
                              <m:r>
                                <a:rPr lang="en-US" b="0" i="1" smtClean="0">
                                  <a:solidFill>
                                    <a:srgbClr val="002060"/>
                                  </a:solidFill>
                                  <a:latin typeface="Cambria Math" panose="02040503050406030204" pitchFamily="18" charset="0"/>
                                  <a:ea typeface="Cambria Math" panose="02040503050406030204" pitchFamily="18" charset="0"/>
                                </a:rPr>
                                <m:t>𝜙</m:t>
                              </m:r>
                            </m:e>
                            <m:sub>
                              <m:r>
                                <a:rPr lang="en-US" b="0" i="1" smtClean="0">
                                  <a:solidFill>
                                    <a:srgbClr val="002060"/>
                                  </a:solidFill>
                                  <a:latin typeface="Cambria Math" panose="02040503050406030204" pitchFamily="18" charset="0"/>
                                </a:rPr>
                                <m:t>h</m:t>
                              </m:r>
                            </m:sub>
                          </m:sSub>
                        </m:e>
                      </m:func>
                      <m:r>
                        <a:rPr lang="en-US" b="0" i="1" smtClean="0">
                          <a:solidFill>
                            <a:srgbClr val="002060"/>
                          </a:solidFill>
                          <a:latin typeface="Cambria Math" panose="02040503050406030204" pitchFamily="18" charset="0"/>
                        </a:rPr>
                        <m:t>=</m:t>
                      </m:r>
                      <m:f>
                        <m:fPr>
                          <m:ctrlPr>
                            <a:rPr lang="en-US" b="0" i="1" smtClean="0">
                              <a:solidFill>
                                <a:srgbClr val="002060"/>
                              </a:solidFill>
                              <a:latin typeface="Cambria Math" panose="02040503050406030204" pitchFamily="18" charset="0"/>
                            </a:rPr>
                          </m:ctrlPr>
                        </m:fPr>
                        <m:num>
                          <m:d>
                            <m:dPr>
                              <m:ctrlPr>
                                <a:rPr lang="en-US" b="0" i="1" smtClean="0">
                                  <a:solidFill>
                                    <a:srgbClr val="002060"/>
                                  </a:solidFill>
                                  <a:latin typeface="Cambria Math" panose="02040503050406030204" pitchFamily="18" charset="0"/>
                                </a:rPr>
                              </m:ctrlPr>
                            </m:dPr>
                            <m:e>
                              <m:acc>
                                <m:accPr>
                                  <m:chr m:val="̂"/>
                                  <m:ctrlPr>
                                    <a:rPr lang="en-US" i="1">
                                      <a:solidFill>
                                        <a:srgbClr val="002060"/>
                                      </a:solidFill>
                                      <a:latin typeface="Cambria Math" panose="02040503050406030204" pitchFamily="18" charset="0"/>
                                    </a:rPr>
                                  </m:ctrlPr>
                                </m:accPr>
                                <m:e>
                                  <m:r>
                                    <a:rPr lang="en-US" i="1">
                                      <a:solidFill>
                                        <a:srgbClr val="002060"/>
                                      </a:solidFill>
                                      <a:latin typeface="Cambria Math" panose="02040503050406030204" pitchFamily="18" charset="0"/>
                                    </a:rPr>
                                    <m:t>𝑞</m:t>
                                  </m:r>
                                </m:e>
                              </m:acc>
                              <m:r>
                                <a:rPr lang="en-US" i="1">
                                  <a:solidFill>
                                    <a:srgbClr val="002060"/>
                                  </a:solidFill>
                                  <a:latin typeface="Cambria Math" panose="02040503050406030204" pitchFamily="18" charset="0"/>
                                  <a:ea typeface="Cambria Math" panose="02040503050406030204" pitchFamily="18" charset="0"/>
                                </a:rPr>
                                <m:t>×</m:t>
                              </m:r>
                              <m:acc>
                                <m:accPr>
                                  <m:chr m:val="⃗"/>
                                  <m:ctrlPr>
                                    <a:rPr lang="en-US" i="1">
                                      <a:solidFill>
                                        <a:srgbClr val="002060"/>
                                      </a:solidFill>
                                      <a:latin typeface="Cambria Math" panose="02040503050406030204" pitchFamily="18" charset="0"/>
                                      <a:ea typeface="Cambria Math" panose="02040503050406030204" pitchFamily="18" charset="0"/>
                                    </a:rPr>
                                  </m:ctrlPr>
                                </m:accPr>
                                <m:e>
                                  <m:r>
                                    <a:rPr lang="en-US" i="1">
                                      <a:solidFill>
                                        <a:srgbClr val="002060"/>
                                      </a:solidFill>
                                      <a:latin typeface="Cambria Math" panose="02040503050406030204" pitchFamily="18" charset="0"/>
                                      <a:ea typeface="Cambria Math" panose="02040503050406030204" pitchFamily="18" charset="0"/>
                                    </a:rPr>
                                    <m:t>ℓ</m:t>
                                  </m:r>
                                </m:e>
                              </m:acc>
                            </m:e>
                          </m:d>
                          <m:r>
                            <a:rPr lang="en-US" b="0" i="1" smtClean="0">
                              <a:solidFill>
                                <a:srgbClr val="002060"/>
                              </a:solidFill>
                              <a:latin typeface="Cambria Math" panose="02040503050406030204" pitchFamily="18" charset="0"/>
                              <a:ea typeface="Cambria Math" panose="02040503050406030204" pitchFamily="18" charset="0"/>
                            </a:rPr>
                            <m:t>∙</m:t>
                          </m:r>
                          <m:d>
                            <m:dPr>
                              <m:ctrlPr>
                                <a:rPr lang="en-US" b="0" i="1" smtClean="0">
                                  <a:solidFill>
                                    <a:srgbClr val="002060"/>
                                  </a:solidFill>
                                  <a:latin typeface="Cambria Math" panose="02040503050406030204" pitchFamily="18" charset="0"/>
                                  <a:ea typeface="Cambria Math" panose="02040503050406030204" pitchFamily="18" charset="0"/>
                                </a:rPr>
                              </m:ctrlPr>
                            </m:dPr>
                            <m:e>
                              <m:acc>
                                <m:accPr>
                                  <m:chr m:val="̂"/>
                                  <m:ctrlPr>
                                    <a:rPr lang="en-US" i="1">
                                      <a:solidFill>
                                        <a:srgbClr val="002060"/>
                                      </a:solidFill>
                                      <a:latin typeface="Cambria Math" panose="02040503050406030204" pitchFamily="18" charset="0"/>
                                    </a:rPr>
                                  </m:ctrlPr>
                                </m:accPr>
                                <m:e>
                                  <m:r>
                                    <a:rPr lang="en-US" i="1">
                                      <a:solidFill>
                                        <a:srgbClr val="002060"/>
                                      </a:solidFill>
                                      <a:latin typeface="Cambria Math" panose="02040503050406030204" pitchFamily="18" charset="0"/>
                                    </a:rPr>
                                    <m:t>𝑞</m:t>
                                  </m:r>
                                </m:e>
                              </m:acc>
                              <m:r>
                                <a:rPr lang="en-US" i="1">
                                  <a:solidFill>
                                    <a:srgbClr val="002060"/>
                                  </a:solidFill>
                                  <a:latin typeface="Cambria Math" panose="02040503050406030204" pitchFamily="18" charset="0"/>
                                  <a:ea typeface="Cambria Math" panose="02040503050406030204" pitchFamily="18" charset="0"/>
                                </a:rPr>
                                <m:t>×</m:t>
                              </m:r>
                              <m:sSub>
                                <m:sSubPr>
                                  <m:ctrlPr>
                                    <a:rPr lang="en-US" i="1">
                                      <a:solidFill>
                                        <a:srgbClr val="002060"/>
                                      </a:solidFill>
                                      <a:latin typeface="Cambria Math" panose="02040503050406030204" pitchFamily="18" charset="0"/>
                                      <a:ea typeface="Cambria Math" panose="02040503050406030204" pitchFamily="18" charset="0"/>
                                    </a:rPr>
                                  </m:ctrlPr>
                                </m:sSubPr>
                                <m:e>
                                  <m:acc>
                                    <m:accPr>
                                      <m:chr m:val="⃗"/>
                                      <m:ctrlPr>
                                        <a:rPr lang="en-US" i="1">
                                          <a:solidFill>
                                            <a:srgbClr val="002060"/>
                                          </a:solidFill>
                                          <a:latin typeface="Cambria Math" panose="02040503050406030204" pitchFamily="18" charset="0"/>
                                          <a:ea typeface="Cambria Math" panose="02040503050406030204" pitchFamily="18" charset="0"/>
                                        </a:rPr>
                                      </m:ctrlPr>
                                    </m:accPr>
                                    <m:e>
                                      <m:r>
                                        <a:rPr lang="en-US" i="1">
                                          <a:solidFill>
                                            <a:srgbClr val="002060"/>
                                          </a:solidFill>
                                          <a:latin typeface="Cambria Math" panose="02040503050406030204" pitchFamily="18" charset="0"/>
                                          <a:ea typeface="Cambria Math" panose="02040503050406030204" pitchFamily="18" charset="0"/>
                                        </a:rPr>
                                        <m:t>𝑃</m:t>
                                      </m:r>
                                    </m:e>
                                  </m:acc>
                                </m:e>
                                <m:sub>
                                  <m:r>
                                    <a:rPr lang="en-US" i="1">
                                      <a:solidFill>
                                        <a:srgbClr val="002060"/>
                                      </a:solidFill>
                                      <a:latin typeface="Cambria Math" panose="02040503050406030204" pitchFamily="18" charset="0"/>
                                      <a:ea typeface="Cambria Math" panose="02040503050406030204" pitchFamily="18" charset="0"/>
                                    </a:rPr>
                                    <m:t>h</m:t>
                                  </m:r>
                                </m:sub>
                              </m:sSub>
                            </m:e>
                          </m:d>
                        </m:num>
                        <m:den>
                          <m:d>
                            <m:dPr>
                              <m:begChr m:val="|"/>
                              <m:endChr m:val="|"/>
                              <m:ctrlPr>
                                <a:rPr lang="en-US" i="1">
                                  <a:solidFill>
                                    <a:srgbClr val="002060"/>
                                  </a:solidFill>
                                  <a:latin typeface="Cambria Math" panose="02040503050406030204" pitchFamily="18" charset="0"/>
                                </a:rPr>
                              </m:ctrlPr>
                            </m:dPr>
                            <m:e>
                              <m:acc>
                                <m:accPr>
                                  <m:chr m:val="̂"/>
                                  <m:ctrlPr>
                                    <a:rPr lang="en-US" i="1">
                                      <a:solidFill>
                                        <a:srgbClr val="002060"/>
                                      </a:solidFill>
                                      <a:latin typeface="Cambria Math" panose="02040503050406030204" pitchFamily="18" charset="0"/>
                                    </a:rPr>
                                  </m:ctrlPr>
                                </m:accPr>
                                <m:e>
                                  <m:r>
                                    <a:rPr lang="en-US" i="1">
                                      <a:solidFill>
                                        <a:srgbClr val="002060"/>
                                      </a:solidFill>
                                      <a:latin typeface="Cambria Math" panose="02040503050406030204" pitchFamily="18" charset="0"/>
                                    </a:rPr>
                                    <m:t>𝑞</m:t>
                                  </m:r>
                                </m:e>
                              </m:acc>
                              <m:r>
                                <a:rPr lang="en-US" i="1">
                                  <a:solidFill>
                                    <a:srgbClr val="002060"/>
                                  </a:solidFill>
                                  <a:latin typeface="Cambria Math" panose="02040503050406030204" pitchFamily="18" charset="0"/>
                                  <a:ea typeface="Cambria Math" panose="02040503050406030204" pitchFamily="18" charset="0"/>
                                </a:rPr>
                                <m:t>×</m:t>
                              </m:r>
                              <m:acc>
                                <m:accPr>
                                  <m:chr m:val="⃗"/>
                                  <m:ctrlPr>
                                    <a:rPr lang="en-US" i="1">
                                      <a:solidFill>
                                        <a:srgbClr val="002060"/>
                                      </a:solidFill>
                                      <a:latin typeface="Cambria Math" panose="02040503050406030204" pitchFamily="18" charset="0"/>
                                      <a:ea typeface="Cambria Math" panose="02040503050406030204" pitchFamily="18" charset="0"/>
                                    </a:rPr>
                                  </m:ctrlPr>
                                </m:accPr>
                                <m:e>
                                  <m:r>
                                    <a:rPr lang="en-US" i="1">
                                      <a:solidFill>
                                        <a:srgbClr val="002060"/>
                                      </a:solidFill>
                                      <a:latin typeface="Cambria Math" panose="02040503050406030204" pitchFamily="18" charset="0"/>
                                      <a:ea typeface="Cambria Math" panose="02040503050406030204" pitchFamily="18" charset="0"/>
                                    </a:rPr>
                                    <m:t>ℓ</m:t>
                                  </m:r>
                                </m:e>
                              </m:acc>
                            </m:e>
                          </m:d>
                          <m:d>
                            <m:dPr>
                              <m:begChr m:val="|"/>
                              <m:endChr m:val="|"/>
                              <m:ctrlPr>
                                <a:rPr lang="en-US" i="1">
                                  <a:solidFill>
                                    <a:srgbClr val="002060"/>
                                  </a:solidFill>
                                  <a:latin typeface="Cambria Math" panose="02040503050406030204" pitchFamily="18" charset="0"/>
                                </a:rPr>
                              </m:ctrlPr>
                            </m:dPr>
                            <m:e>
                              <m:acc>
                                <m:accPr>
                                  <m:chr m:val="̂"/>
                                  <m:ctrlPr>
                                    <a:rPr lang="en-US" i="1">
                                      <a:solidFill>
                                        <a:srgbClr val="002060"/>
                                      </a:solidFill>
                                      <a:latin typeface="Cambria Math" panose="02040503050406030204" pitchFamily="18" charset="0"/>
                                    </a:rPr>
                                  </m:ctrlPr>
                                </m:accPr>
                                <m:e>
                                  <m:r>
                                    <a:rPr lang="en-US" i="1">
                                      <a:solidFill>
                                        <a:srgbClr val="002060"/>
                                      </a:solidFill>
                                      <a:latin typeface="Cambria Math" panose="02040503050406030204" pitchFamily="18" charset="0"/>
                                    </a:rPr>
                                    <m:t>𝑞</m:t>
                                  </m:r>
                                </m:e>
                              </m:acc>
                              <m:r>
                                <a:rPr lang="en-US" i="1">
                                  <a:solidFill>
                                    <a:srgbClr val="002060"/>
                                  </a:solidFill>
                                  <a:latin typeface="Cambria Math" panose="02040503050406030204" pitchFamily="18" charset="0"/>
                                  <a:ea typeface="Cambria Math" panose="02040503050406030204" pitchFamily="18" charset="0"/>
                                </a:rPr>
                                <m:t>×</m:t>
                              </m:r>
                              <m:sSub>
                                <m:sSubPr>
                                  <m:ctrlPr>
                                    <a:rPr lang="en-US" i="1">
                                      <a:solidFill>
                                        <a:srgbClr val="002060"/>
                                      </a:solidFill>
                                      <a:latin typeface="Cambria Math" panose="02040503050406030204" pitchFamily="18" charset="0"/>
                                      <a:ea typeface="Cambria Math" panose="02040503050406030204" pitchFamily="18" charset="0"/>
                                    </a:rPr>
                                  </m:ctrlPr>
                                </m:sSubPr>
                                <m:e>
                                  <m:acc>
                                    <m:accPr>
                                      <m:chr m:val="⃗"/>
                                      <m:ctrlPr>
                                        <a:rPr lang="en-US" i="1">
                                          <a:solidFill>
                                            <a:srgbClr val="002060"/>
                                          </a:solidFill>
                                          <a:latin typeface="Cambria Math" panose="02040503050406030204" pitchFamily="18" charset="0"/>
                                          <a:ea typeface="Cambria Math" panose="02040503050406030204" pitchFamily="18" charset="0"/>
                                        </a:rPr>
                                      </m:ctrlPr>
                                    </m:accPr>
                                    <m:e>
                                      <m:r>
                                        <a:rPr lang="en-US" i="1">
                                          <a:solidFill>
                                            <a:srgbClr val="002060"/>
                                          </a:solidFill>
                                          <a:latin typeface="Cambria Math" panose="02040503050406030204" pitchFamily="18" charset="0"/>
                                          <a:ea typeface="Cambria Math" panose="02040503050406030204" pitchFamily="18" charset="0"/>
                                        </a:rPr>
                                        <m:t>𝑃</m:t>
                                      </m:r>
                                    </m:e>
                                  </m:acc>
                                </m:e>
                                <m:sub>
                                  <m:r>
                                    <a:rPr lang="en-US" i="1">
                                      <a:solidFill>
                                        <a:srgbClr val="002060"/>
                                      </a:solidFill>
                                      <a:latin typeface="Cambria Math" panose="02040503050406030204" pitchFamily="18" charset="0"/>
                                      <a:ea typeface="Cambria Math" panose="02040503050406030204" pitchFamily="18" charset="0"/>
                                    </a:rPr>
                                    <m:t>h</m:t>
                                  </m:r>
                                </m:sub>
                              </m:sSub>
                            </m:e>
                          </m:d>
                        </m:den>
                      </m:f>
                    </m:oMath>
                  </m:oMathPara>
                </a14:m>
                <a:endParaRPr lang="en-US" dirty="0"/>
              </a:p>
            </p:txBody>
          </p:sp>
        </mc:Choice>
        <mc:Fallback xmlns="">
          <p:sp>
            <p:nvSpPr>
              <p:cNvPr id="18" name="Rectangle 17">
                <a:extLst>
                  <a:ext uri="{FF2B5EF4-FFF2-40B4-BE49-F238E27FC236}">
                    <a16:creationId xmlns:a16="http://schemas.microsoft.com/office/drawing/2014/main" id="{E3CFCD6C-B1C7-4BCA-AB74-93B6785F28D0}"/>
                  </a:ext>
                </a:extLst>
              </p:cNvPr>
              <p:cNvSpPr>
                <a:spLocks noRot="1" noChangeAspect="1" noMove="1" noResize="1" noEditPoints="1" noAdjustHandles="1" noChangeArrowheads="1" noChangeShapeType="1" noTextEdit="1"/>
              </p:cNvSpPr>
              <p:nvPr/>
            </p:nvSpPr>
            <p:spPr>
              <a:xfrm>
                <a:off x="293427" y="1819678"/>
                <a:ext cx="2924583" cy="811441"/>
              </a:xfrm>
              <a:prstGeom prst="rect">
                <a:avLst/>
              </a:prstGeom>
              <a:blipFill>
                <a:blip r:embed="rId8"/>
                <a:stretch>
                  <a:fillRect/>
                </a:stretch>
              </a:blipFill>
            </p:spPr>
            <p:txBody>
              <a:bodyPr/>
              <a:lstStyle/>
              <a:p>
                <a:r>
                  <a:rPr lang="en-US">
                    <a:noFill/>
                  </a:rPr>
                  <a:t> </a:t>
                </a:r>
              </a:p>
            </p:txBody>
          </p:sp>
        </mc:Fallback>
      </mc:AlternateContent>
      <p:sp>
        <p:nvSpPr>
          <p:cNvPr id="6" name="Date Placeholder 5">
            <a:extLst>
              <a:ext uri="{FF2B5EF4-FFF2-40B4-BE49-F238E27FC236}">
                <a16:creationId xmlns:a16="http://schemas.microsoft.com/office/drawing/2014/main" id="{3DDDC7F6-4A85-426A-BBF5-69C3C073ABF6}"/>
              </a:ext>
            </a:extLst>
          </p:cNvPr>
          <p:cNvSpPr>
            <a:spLocks noGrp="1"/>
          </p:cNvSpPr>
          <p:nvPr>
            <p:ph type="dt" sz="half" idx="10"/>
          </p:nvPr>
        </p:nvSpPr>
        <p:spPr/>
        <p:txBody>
          <a:bodyPr/>
          <a:lstStyle/>
          <a:p>
            <a:pPr defTabSz="342893" fontAlgn="auto">
              <a:spcBef>
                <a:spcPts val="0"/>
              </a:spcBef>
              <a:spcAft>
                <a:spcPts val="0"/>
              </a:spcAft>
            </a:pPr>
            <a:fld id="{DDB79C6B-08B5-44A7-B43C-9959F030BFB1}" type="datetime1">
              <a:rPr lang="en-US" smtClean="0">
                <a:solidFill>
                  <a:srgbClr val="FFFFFF"/>
                </a:solidFill>
              </a:rPr>
              <a:t>11/11/2024</a:t>
            </a:fld>
            <a:endParaRPr lang="en-US" dirty="0">
              <a:solidFill>
                <a:srgbClr val="FFFFFF"/>
              </a:solidFill>
            </a:endParaRPr>
          </a:p>
        </p:txBody>
      </p:sp>
      <p:sp>
        <p:nvSpPr>
          <p:cNvPr id="14" name="Footer Placeholder 13">
            <a:extLst>
              <a:ext uri="{FF2B5EF4-FFF2-40B4-BE49-F238E27FC236}">
                <a16:creationId xmlns:a16="http://schemas.microsoft.com/office/drawing/2014/main" id="{19198B2B-DFFF-49A5-AF3D-37367615A144}"/>
              </a:ext>
            </a:extLst>
          </p:cNvPr>
          <p:cNvSpPr>
            <a:spLocks noGrp="1"/>
          </p:cNvSpPr>
          <p:nvPr>
            <p:ph type="ftr" sz="quarter" idx="11"/>
          </p:nvPr>
        </p:nvSpPr>
        <p:spPr/>
        <p:txBody>
          <a:bodyPr/>
          <a:lstStyle/>
          <a:p>
            <a:pPr defTabSz="342893" fontAlgn="auto">
              <a:spcBef>
                <a:spcPts val="0"/>
              </a:spcBef>
              <a:spcAft>
                <a:spcPts val="0"/>
              </a:spcAft>
            </a:pPr>
            <a:r>
              <a:rPr lang="en-US">
                <a:solidFill>
                  <a:srgbClr val="FFFFFF"/>
                </a:solidFill>
              </a:rPr>
              <a:t>Circum-Pan-Pacific Symposium 2024</a:t>
            </a:r>
            <a:endParaRPr lang="en-US" dirty="0">
              <a:solidFill>
                <a:srgbClr val="FFFFFF"/>
              </a:solidFill>
            </a:endParaRPr>
          </a:p>
        </p:txBody>
      </p:sp>
      <p:sp>
        <p:nvSpPr>
          <p:cNvPr id="15" name="Slide Number Placeholder 14">
            <a:extLst>
              <a:ext uri="{FF2B5EF4-FFF2-40B4-BE49-F238E27FC236}">
                <a16:creationId xmlns:a16="http://schemas.microsoft.com/office/drawing/2014/main" id="{946EF99E-89AA-4F3D-8650-03FB32560864}"/>
              </a:ext>
            </a:extLst>
          </p:cNvPr>
          <p:cNvSpPr>
            <a:spLocks noGrp="1"/>
          </p:cNvSpPr>
          <p:nvPr>
            <p:ph type="sldNum" sz="quarter" idx="12"/>
          </p:nvPr>
        </p:nvSpPr>
        <p:spPr/>
        <p:txBody>
          <a:bodyPr/>
          <a:lstStyle/>
          <a:p>
            <a:pPr defTabSz="342893" fontAlgn="auto">
              <a:spcBef>
                <a:spcPts val="0"/>
              </a:spcBef>
              <a:spcAft>
                <a:spcPts val="0"/>
              </a:spcAft>
            </a:pPr>
            <a:fld id="{B9A5DFB4-3D23-4866-8D46-AE36D04BFD7D}" type="slidenum">
              <a:rPr lang="en-US" smtClean="0">
                <a:solidFill>
                  <a:srgbClr val="FFFFFF"/>
                </a:solidFill>
              </a:rPr>
              <a:pPr defTabSz="342893" fontAlgn="auto">
                <a:spcBef>
                  <a:spcPts val="0"/>
                </a:spcBef>
                <a:spcAft>
                  <a:spcPts val="0"/>
                </a:spcAft>
              </a:pPr>
              <a:t>17</a:t>
            </a:fld>
            <a:endParaRPr lang="en-US" dirty="0">
              <a:solidFill>
                <a:srgbClr val="FFFFFF"/>
              </a:solidFill>
            </a:endParaRPr>
          </a:p>
        </p:txBody>
      </p:sp>
    </p:spTree>
    <p:extLst>
      <p:ext uri="{BB962C8B-B14F-4D97-AF65-F5344CB8AC3E}">
        <p14:creationId xmlns:p14="http://schemas.microsoft.com/office/powerpoint/2010/main" val="2374520952"/>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Title 44"/>
          <p:cNvSpPr>
            <a:spLocks noGrp="1"/>
          </p:cNvSpPr>
          <p:nvPr>
            <p:ph type="title"/>
          </p:nvPr>
        </p:nvSpPr>
        <p:spPr/>
        <p:txBody>
          <a:bodyPr/>
          <a:lstStyle/>
          <a:p>
            <a:r>
              <a:rPr lang="it-IT"/>
              <a:t>Transverse structure of the Nucleon</a:t>
            </a:r>
            <a:endParaRPr lang="it-IT" dirty="0"/>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22408" y="1000585"/>
            <a:ext cx="4475163" cy="4475163"/>
          </a:xfrm>
        </p:spPr>
      </p:pic>
      <p:sp>
        <p:nvSpPr>
          <p:cNvPr id="47" name="Date Placeholder 46"/>
          <p:cNvSpPr>
            <a:spLocks noGrp="1"/>
          </p:cNvSpPr>
          <p:nvPr>
            <p:ph type="dt" sz="half" idx="10"/>
          </p:nvPr>
        </p:nvSpPr>
        <p:spPr/>
        <p:txBody>
          <a:bodyPr/>
          <a:lstStyle/>
          <a:p>
            <a:pPr lvl="0"/>
            <a:fld id="{85F0F000-2F21-48FB-8CE3-0ABB95F0B7D4}" type="datetime1">
              <a:rPr lang="en-US" noProof="0" smtClean="0"/>
              <a:t>11/11/2024</a:t>
            </a:fld>
            <a:endParaRPr lang="en-US" noProof="0" dirty="0"/>
          </a:p>
        </p:txBody>
      </p:sp>
      <p:sp>
        <p:nvSpPr>
          <p:cNvPr id="48" name="Footer Placeholder 47"/>
          <p:cNvSpPr>
            <a:spLocks noGrp="1"/>
          </p:cNvSpPr>
          <p:nvPr>
            <p:ph type="ftr" sz="quarter" idx="11"/>
          </p:nvPr>
        </p:nvSpPr>
        <p:spPr/>
        <p:txBody>
          <a:bodyPr/>
          <a:lstStyle/>
          <a:p>
            <a:pPr lvl="0"/>
            <a:r>
              <a:rPr lang="en-US" noProof="0"/>
              <a:t>Circum-Pan-Pacific Symposium 2024</a:t>
            </a:r>
            <a:endParaRPr lang="en-US" noProof="0" dirty="0"/>
          </a:p>
        </p:txBody>
      </p:sp>
      <p:sp>
        <p:nvSpPr>
          <p:cNvPr id="17" name="Slide Number Placeholder 16"/>
          <p:cNvSpPr>
            <a:spLocks noGrp="1"/>
          </p:cNvSpPr>
          <p:nvPr>
            <p:ph type="sldNum" sz="quarter" idx="12"/>
          </p:nvPr>
        </p:nvSpPr>
        <p:spPr/>
        <p:txBody>
          <a:bodyPr/>
          <a:lstStyle/>
          <a:p>
            <a:pPr lvl="0"/>
            <a:fld id="{B9A5DFB4-3D23-4866-8D46-AE36D04BFD7D}" type="slidenum">
              <a:rPr lang="en-US" noProof="0" smtClean="0"/>
              <a:pPr lvl="0"/>
              <a:t>18</a:t>
            </a:fld>
            <a:endParaRPr lang="en-US" noProof="0" dirty="0"/>
          </a:p>
        </p:txBody>
      </p:sp>
      <p:sp>
        <p:nvSpPr>
          <p:cNvPr id="5" name="Line 4"/>
          <p:cNvSpPr>
            <a:spLocks noChangeShapeType="1"/>
          </p:cNvSpPr>
          <p:nvPr/>
        </p:nvSpPr>
        <p:spPr bwMode="auto">
          <a:xfrm>
            <a:off x="1589058" y="6146215"/>
            <a:ext cx="7239000" cy="0"/>
          </a:xfrm>
          <a:prstGeom prst="line">
            <a:avLst/>
          </a:prstGeom>
          <a:noFill/>
          <a:ln w="9525">
            <a:noFill/>
            <a:round/>
            <a:headEnd/>
            <a:tailEnd/>
          </a:ln>
          <a:effectLst/>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itchFamily="34" charset="0"/>
              <a:ea typeface="+mn-ea"/>
              <a:cs typeface="+mn-cs"/>
            </a:endParaRPr>
          </a:p>
        </p:txBody>
      </p:sp>
      <p:cxnSp>
        <p:nvCxnSpPr>
          <p:cNvPr id="8" name="Straight Arrow Connector 7"/>
          <p:cNvCxnSpPr/>
          <p:nvPr/>
        </p:nvCxnSpPr>
        <p:spPr>
          <a:xfrm flipH="1" flipV="1">
            <a:off x="5449791" y="3766252"/>
            <a:ext cx="262948" cy="1145070"/>
          </a:xfrm>
          <a:prstGeom prst="straightConnector1">
            <a:avLst/>
          </a:prstGeom>
          <a:ln>
            <a:solidFill>
              <a:srgbClr val="FF0000"/>
            </a:solidFill>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flipV="1">
            <a:off x="5449791" y="3211732"/>
            <a:ext cx="917132" cy="509032"/>
          </a:xfrm>
          <a:prstGeom prst="straightConnector1">
            <a:avLst/>
          </a:prstGeom>
          <a:ln>
            <a:solidFill>
              <a:srgbClr val="FF0000"/>
            </a:solidFill>
            <a:tailEnd type="triangle" w="lg" len="lg"/>
          </a:ln>
          <a:effectLst/>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23" name="TextBox 22"/>
              <p:cNvSpPr txBox="1"/>
              <p:nvPr/>
            </p:nvSpPr>
            <p:spPr>
              <a:xfrm>
                <a:off x="6075296" y="3266398"/>
                <a:ext cx="291627"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800" b="0" i="1" u="none" strike="noStrike" kern="1200" cap="none" spc="0" normalizeH="0" baseline="0" noProof="0" dirty="0" smtClean="0">
                          <a:ln>
                            <a:noFill/>
                          </a:ln>
                          <a:solidFill>
                            <a:srgbClr val="FF0000"/>
                          </a:solidFill>
                          <a:effectLst/>
                          <a:uLnTx/>
                          <a:uFillTx/>
                          <a:latin typeface="Cambria Math" panose="02040503050406030204" pitchFamily="18" charset="0"/>
                          <a:ea typeface="Cambria Math" panose="02040503050406030204" pitchFamily="18" charset="0"/>
                          <a:cs typeface="Savoye LET"/>
                        </a:rPr>
                        <m:t>ℓ′</m:t>
                      </m:r>
                    </m:oMath>
                  </m:oMathPara>
                </a14:m>
                <a:endParaRPr kumimoji="0" lang="en-US" sz="1800" b="0" i="0" u="none" strike="noStrike" kern="1200" cap="none" spc="0" normalizeH="0" baseline="30000" noProof="0" dirty="0">
                  <a:ln>
                    <a:noFill/>
                  </a:ln>
                  <a:solidFill>
                    <a:srgbClr val="FF0000"/>
                  </a:solidFill>
                  <a:effectLst/>
                  <a:uLnTx/>
                  <a:uFillTx/>
                  <a:latin typeface="Savoye LET"/>
                  <a:ea typeface="+mn-ea"/>
                  <a:cs typeface="Savoye LET"/>
                </a:endParaRPr>
              </a:p>
            </p:txBody>
          </p:sp>
        </mc:Choice>
        <mc:Fallback xmlns="">
          <p:sp>
            <p:nvSpPr>
              <p:cNvPr id="23" name="TextBox 22"/>
              <p:cNvSpPr txBox="1">
                <a:spLocks noRot="1" noChangeAspect="1" noMove="1" noResize="1" noEditPoints="1" noAdjustHandles="1" noChangeArrowheads="1" noChangeShapeType="1" noTextEdit="1"/>
              </p:cNvSpPr>
              <p:nvPr/>
            </p:nvSpPr>
            <p:spPr>
              <a:xfrm>
                <a:off x="6075296" y="3266398"/>
                <a:ext cx="291627" cy="369332"/>
              </a:xfrm>
              <a:prstGeom prst="rect">
                <a:avLst/>
              </a:prstGeom>
              <a:blipFill>
                <a:blip r:embed="rId3"/>
                <a:stretch>
                  <a:fillRect r="-2766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Box 23"/>
              <p:cNvSpPr txBox="1"/>
              <p:nvPr/>
            </p:nvSpPr>
            <p:spPr>
              <a:xfrm>
                <a:off x="5129956" y="4157295"/>
                <a:ext cx="348172" cy="362984"/>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800" b="0" i="1" u="none" strike="noStrike" kern="1200" cap="none" spc="0" normalizeH="0" baseline="0" noProof="0" dirty="0">
                          <a:ln>
                            <a:noFill/>
                          </a:ln>
                          <a:solidFill>
                            <a:srgbClr val="FF0000"/>
                          </a:solidFill>
                          <a:effectLst/>
                          <a:uLnTx/>
                          <a:uFillTx/>
                          <a:latin typeface="Cambria Math" panose="02040503050406030204" pitchFamily="18" charset="0"/>
                          <a:ea typeface="Cambria Math" panose="02040503050406030204" pitchFamily="18" charset="0"/>
                          <a:cs typeface="Savoye LET"/>
                        </a:rPr>
                        <m:t>ℓ</m:t>
                      </m:r>
                    </m:oMath>
                  </m:oMathPara>
                </a14:m>
                <a:endParaRPr kumimoji="0" lang="en-US" sz="1800" b="0" i="0" u="none" strike="noStrike" kern="1200" cap="none" spc="0" normalizeH="0" baseline="30000" noProof="0" dirty="0">
                  <a:ln>
                    <a:noFill/>
                  </a:ln>
                  <a:solidFill>
                    <a:srgbClr val="FF0000"/>
                  </a:solidFill>
                  <a:effectLst/>
                  <a:uLnTx/>
                  <a:uFillTx/>
                  <a:latin typeface="Savoye LET"/>
                  <a:ea typeface="+mn-ea"/>
                  <a:cs typeface="Savoye LET"/>
                </a:endParaRPr>
              </a:p>
            </p:txBody>
          </p:sp>
        </mc:Choice>
        <mc:Fallback xmlns="">
          <p:sp>
            <p:nvSpPr>
              <p:cNvPr id="24" name="TextBox 23"/>
              <p:cNvSpPr txBox="1">
                <a:spLocks noRot="1" noChangeAspect="1" noMove="1" noResize="1" noEditPoints="1" noAdjustHandles="1" noChangeArrowheads="1" noChangeShapeType="1" noTextEdit="1"/>
              </p:cNvSpPr>
              <p:nvPr/>
            </p:nvSpPr>
            <p:spPr>
              <a:xfrm>
                <a:off x="5129956" y="4157295"/>
                <a:ext cx="348172" cy="362984"/>
              </a:xfrm>
              <a:prstGeom prst="rect">
                <a:avLst/>
              </a:prstGeom>
              <a:blipFill>
                <a:blip r:embed="rId4"/>
                <a:stretch>
                  <a:fillRect/>
                </a:stretch>
              </a:blipFill>
            </p:spPr>
            <p:txBody>
              <a:bodyPr/>
              <a:lstStyle/>
              <a:p>
                <a:r>
                  <a:rPr lang="en-US">
                    <a:noFill/>
                  </a:rPr>
                  <a:t> </a:t>
                </a:r>
              </a:p>
            </p:txBody>
          </p:sp>
        </mc:Fallback>
      </mc:AlternateContent>
      <p:sp>
        <p:nvSpPr>
          <p:cNvPr id="28" name="TextBox 27"/>
          <p:cNvSpPr txBox="1"/>
          <p:nvPr/>
        </p:nvSpPr>
        <p:spPr>
          <a:xfrm>
            <a:off x="3350911" y="3682893"/>
            <a:ext cx="2190274"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DF5327">
                    <a:lumMod val="75000"/>
                  </a:srgbClr>
                </a:solidFill>
                <a:effectLst/>
                <a:uLnTx/>
                <a:uFillTx/>
                <a:latin typeface="Arial" pitchFamily="34" charset="0"/>
                <a:ea typeface="+mn-ea"/>
                <a:cs typeface="+mn-cs"/>
              </a:rPr>
              <a:t>Photon </a:t>
            </a:r>
            <a:r>
              <a:rPr kumimoji="0" lang="en-US" sz="1400" b="0" i="0" u="none" strike="noStrike" kern="1200" cap="none" spc="0" normalizeH="0" baseline="0" noProof="0" dirty="0" err="1">
                <a:ln>
                  <a:noFill/>
                </a:ln>
                <a:solidFill>
                  <a:srgbClr val="DF5327">
                    <a:lumMod val="75000"/>
                  </a:srgbClr>
                </a:solidFill>
                <a:effectLst/>
                <a:uLnTx/>
                <a:uFillTx/>
                <a:latin typeface="Arial" pitchFamily="34" charset="0"/>
                <a:ea typeface="+mn-ea"/>
                <a:cs typeface="+mn-cs"/>
              </a:rPr>
              <a:t>Virtuality</a:t>
            </a:r>
            <a:r>
              <a:rPr kumimoji="0" lang="en-US" sz="1400" b="0" i="0" u="none" strike="noStrike" kern="1200" cap="none" spc="0" normalizeH="0" baseline="0" noProof="0" dirty="0">
                <a:ln>
                  <a:noFill/>
                </a:ln>
                <a:solidFill>
                  <a:srgbClr val="DF5327">
                    <a:lumMod val="75000"/>
                  </a:srgbClr>
                </a:solidFill>
                <a:effectLst/>
                <a:uLnTx/>
                <a:uFillTx/>
                <a:latin typeface="Arial" pitchFamily="34" charset="0"/>
                <a:ea typeface="+mn-ea"/>
                <a:cs typeface="+mn-cs"/>
              </a:rPr>
              <a:t> </a:t>
            </a:r>
            <a:r>
              <a:rPr kumimoji="0" lang="en-US" sz="1800" b="0" i="1" u="none" strike="noStrike" kern="1200" cap="none" spc="0" normalizeH="0" baseline="0" noProof="0" dirty="0">
                <a:ln>
                  <a:noFill/>
                </a:ln>
                <a:solidFill>
                  <a:srgbClr val="DF5327">
                    <a:lumMod val="75000"/>
                  </a:srgbClr>
                </a:solidFill>
                <a:effectLst/>
                <a:uLnTx/>
                <a:uFillTx/>
                <a:latin typeface="Arial" pitchFamily="34" charset="0"/>
                <a:ea typeface="+mn-ea"/>
                <a:cs typeface="+mn-cs"/>
              </a:rPr>
              <a:t>Q</a:t>
            </a:r>
            <a:r>
              <a:rPr kumimoji="0" lang="en-US" sz="1800" b="0" i="1" u="none" strike="noStrike" kern="1200" cap="none" spc="0" normalizeH="0" baseline="30000" noProof="0" dirty="0">
                <a:ln>
                  <a:noFill/>
                </a:ln>
                <a:solidFill>
                  <a:srgbClr val="DF5327">
                    <a:lumMod val="75000"/>
                  </a:srgbClr>
                </a:solidFill>
                <a:effectLst/>
                <a:uLnTx/>
                <a:uFillTx/>
                <a:latin typeface="Arial" pitchFamily="34" charset="0"/>
                <a:ea typeface="+mn-ea"/>
                <a:cs typeface="+mn-cs"/>
              </a:rPr>
              <a:t>2</a:t>
            </a:r>
          </a:p>
        </p:txBody>
      </p:sp>
      <p:sp>
        <p:nvSpPr>
          <p:cNvPr id="39" name="TextBox 38"/>
          <p:cNvSpPr txBox="1"/>
          <p:nvPr/>
        </p:nvSpPr>
        <p:spPr>
          <a:xfrm>
            <a:off x="183979" y="4881008"/>
            <a:ext cx="2133918" cy="646331"/>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Arial" pitchFamily="34" charset="0"/>
                <a:ea typeface="+mn-ea"/>
                <a:cs typeface="+mn-cs"/>
              </a:rPr>
              <a:t>Hard Scale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Arial" pitchFamily="34" charset="0"/>
                <a:ea typeface="+mn-ea"/>
                <a:cs typeface="+mn-cs"/>
              </a:rPr>
              <a:t>High Energy Probe</a:t>
            </a:r>
          </a:p>
        </p:txBody>
      </p:sp>
      <mc:AlternateContent xmlns:mc="http://schemas.openxmlformats.org/markup-compatibility/2006" xmlns:a14="http://schemas.microsoft.com/office/drawing/2010/main">
        <mc:Choice Requires="a14">
          <p:sp>
            <p:nvSpPr>
              <p:cNvPr id="55" name="TextBox 54"/>
              <p:cNvSpPr txBox="1"/>
              <p:nvPr/>
            </p:nvSpPr>
            <p:spPr>
              <a:xfrm>
                <a:off x="6221109" y="1570933"/>
                <a:ext cx="1981199" cy="354777"/>
              </a:xfrm>
              <a:prstGeom prst="rect">
                <a:avLst/>
              </a:prstGeom>
              <a:solidFill>
                <a:srgbClr val="D8E1AF"/>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5">
                  <a:shade val="50000"/>
                </a:schemeClr>
              </a:lnRef>
              <a:fillRef idx="1">
                <a:schemeClr val="accent5"/>
              </a:fillRef>
              <a:effectRef idx="0">
                <a:schemeClr val="accent5"/>
              </a:effectRef>
              <a:fontRef idx="minor">
                <a:schemeClr val="lt1"/>
              </a:fontRef>
            </p:style>
            <p:txBody>
              <a:bodyPr wrap="square" lIns="0" tIns="0" rIns="0" bIns="0"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sSubSup>
                        <m:sSubSupPr>
                          <m:ctrlPr>
                            <a:rPr kumimoji="0" lang="it-IT"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sSubSupPr>
                        <m:e>
                          <m: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𝑊</m:t>
                          </m:r>
                        </m:e>
                        <m:sub>
                          <m: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𝑝</m:t>
                          </m:r>
                        </m:sub>
                        <m:sup>
                          <m: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𝑞</m:t>
                          </m:r>
                        </m:sup>
                      </m:sSubSup>
                      <m:d>
                        <m:dPr>
                          <m:ctrlPr>
                            <a:rPr kumimoji="0" lang="it-IT"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dPr>
                        <m:e>
                          <m: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𝑥</m:t>
                          </m:r>
                          <m: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m:t>
                          </m:r>
                          <m:sSub>
                            <m:sSubPr>
                              <m:ctrlPr>
                                <a:rPr kumimoji="0" lang="it-IT"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sSubPr>
                            <m:e>
                              <m:acc>
                                <m:accPr>
                                  <m:chr m:val="⃗"/>
                                  <m:ctrlPr>
                                    <a:rPr kumimoji="0" lang="it-IT"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accPr>
                                <m:e>
                                  <m: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𝑘</m:t>
                                  </m:r>
                                </m:e>
                              </m:acc>
                            </m:e>
                            <m:sub>
                              <m: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sub>
                          </m:sSub>
                          <m: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m:t>
                          </m:r>
                          <m:sSub>
                            <m:sSubPr>
                              <m:ctrlPr>
                                <a:rPr kumimoji="0" lang="it-IT"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acc>
                                <m:accPr>
                                  <m:chr m:val="⃗"/>
                                  <m:ctrlPr>
                                    <a:rPr kumimoji="0" lang="it-IT"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accPr>
                                <m:e>
                                  <m: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𝑏</m:t>
                                  </m:r>
                                </m:e>
                              </m:acc>
                            </m:e>
                            <m:sub>
                              <m: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𝑇</m:t>
                              </m:r>
                            </m:sub>
                          </m:sSub>
                        </m:e>
                      </m:d>
                    </m:oMath>
                  </m:oMathPara>
                </a14:m>
                <a:endParaRPr kumimoji="0" lang="it-IT" sz="1800" b="0" i="0" u="none" strike="noStrike" kern="1200" cap="none" spc="0" normalizeH="0" baseline="0" noProof="0" dirty="0">
                  <a:ln>
                    <a:noFill/>
                  </a:ln>
                  <a:solidFill>
                    <a:srgbClr val="000000"/>
                  </a:solidFill>
                  <a:effectLst/>
                  <a:uLnTx/>
                  <a:uFillTx/>
                  <a:latin typeface="Corbel" panose="020B0503020204020204"/>
                  <a:ea typeface="+mn-ea"/>
                  <a:cs typeface="+mn-cs"/>
                </a:endParaRPr>
              </a:p>
            </p:txBody>
          </p:sp>
        </mc:Choice>
        <mc:Fallback xmlns="">
          <p:sp>
            <p:nvSpPr>
              <p:cNvPr id="55" name="TextBox 54"/>
              <p:cNvSpPr txBox="1">
                <a:spLocks noRot="1" noChangeAspect="1" noMove="1" noResize="1" noEditPoints="1" noAdjustHandles="1" noChangeArrowheads="1" noChangeShapeType="1" noTextEdit="1"/>
              </p:cNvSpPr>
              <p:nvPr/>
            </p:nvSpPr>
            <p:spPr>
              <a:xfrm>
                <a:off x="6221109" y="1570933"/>
                <a:ext cx="1981199" cy="354777"/>
              </a:xfrm>
              <a:prstGeom prst="rect">
                <a:avLst/>
              </a:prstGeom>
              <a:blipFill>
                <a:blip r:embed="rId5"/>
                <a:stretch>
                  <a:fillRect/>
                </a:stretch>
              </a:blipFill>
              <a:ln>
                <a:noFill/>
              </a:ln>
              <a:effectLst>
                <a:outerShdw blurRad="149987" dist="250190" dir="8460000" algn="ctr">
                  <a:srgbClr val="000000">
                    <a:alpha val="28000"/>
                  </a:srgbClr>
                </a:outerShdw>
              </a:effectLst>
            </p:spPr>
            <p:txBody>
              <a:bodyPr/>
              <a:lstStyle/>
              <a:p>
                <a:r>
                  <a:rPr lang="en-US">
                    <a:noFill/>
                  </a:rPr>
                  <a:t> </a:t>
                </a:r>
              </a:p>
            </p:txBody>
          </p:sp>
        </mc:Fallback>
      </mc:AlternateContent>
      <p:sp>
        <p:nvSpPr>
          <p:cNvPr id="10" name="TextBox 9"/>
          <p:cNvSpPr txBox="1"/>
          <p:nvPr/>
        </p:nvSpPr>
        <p:spPr>
          <a:xfrm>
            <a:off x="3225354" y="2324970"/>
            <a:ext cx="1302439" cy="52322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itchFamily="34" charset="0"/>
                <a:ea typeface="+mn-ea"/>
                <a:cs typeface="+mn-cs"/>
              </a:rPr>
              <a:t>Longitudinal momentum</a:t>
            </a:r>
          </a:p>
        </p:txBody>
      </p:sp>
      <p:sp>
        <p:nvSpPr>
          <p:cNvPr id="21" name="TextBox 20"/>
          <p:cNvSpPr txBox="1"/>
          <p:nvPr/>
        </p:nvSpPr>
        <p:spPr>
          <a:xfrm>
            <a:off x="1639380" y="2042702"/>
            <a:ext cx="1220946" cy="52322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pitchFamily="34" charset="0"/>
                <a:ea typeface="+mn-ea"/>
                <a:cs typeface="+mn-cs"/>
              </a:rPr>
              <a:t>Transverse momentum</a:t>
            </a:r>
          </a:p>
        </p:txBody>
      </p:sp>
      <p:sp>
        <p:nvSpPr>
          <p:cNvPr id="22" name="TextBox 21"/>
          <p:cNvSpPr txBox="1"/>
          <p:nvPr/>
        </p:nvSpPr>
        <p:spPr>
          <a:xfrm>
            <a:off x="1421789" y="2800757"/>
            <a:ext cx="1155738" cy="52322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pitchFamily="34" charset="0"/>
                <a:ea typeface="+mn-ea"/>
                <a:cs typeface="+mn-cs"/>
              </a:rPr>
              <a:t>Transverse position</a:t>
            </a:r>
          </a:p>
        </p:txBody>
      </p:sp>
      <p:sp>
        <p:nvSpPr>
          <p:cNvPr id="38" name="TextBox 37"/>
          <p:cNvSpPr txBox="1"/>
          <p:nvPr/>
        </p:nvSpPr>
        <p:spPr>
          <a:xfrm>
            <a:off x="199862" y="925569"/>
            <a:ext cx="2135020"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Arial" pitchFamily="34" charset="0"/>
                <a:ea typeface="+mn-ea"/>
                <a:cs typeface="+mn-cs"/>
              </a:rPr>
              <a:t>Confinement Scale</a:t>
            </a:r>
          </a:p>
        </p:txBody>
      </p:sp>
      <p:pic>
        <p:nvPicPr>
          <p:cNvPr id="222210" name="Picture 2" descr="Risultati immagini per feynman graph photon"/>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080000">
            <a:off x="2959593" y="3105102"/>
            <a:ext cx="2667000" cy="51206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p:cNvPicPr>
            <a:picLocks noChangeAspect="1"/>
          </p:cNvPicPr>
          <p:nvPr/>
        </p:nvPicPr>
        <p:blipFill>
          <a:blip r:embed="rId7"/>
          <a:stretch>
            <a:fillRect/>
          </a:stretch>
        </p:blipFill>
        <p:spPr>
          <a:xfrm>
            <a:off x="5962954" y="3660064"/>
            <a:ext cx="2228850" cy="1666875"/>
          </a:xfrm>
          <a:prstGeom prst="rect">
            <a:avLst/>
          </a:prstGeom>
        </p:spPr>
      </p:pic>
    </p:spTree>
    <p:extLst>
      <p:ext uri="{BB962C8B-B14F-4D97-AF65-F5344CB8AC3E}">
        <p14:creationId xmlns:p14="http://schemas.microsoft.com/office/powerpoint/2010/main" val="2821770223"/>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p:cNvSpPr>
                <a:spLocks noGrp="1"/>
              </p:cNvSpPr>
              <p:nvPr>
                <p:ph type="title"/>
              </p:nvPr>
            </p:nvSpPr>
            <p:spPr/>
            <p:txBody>
              <a:bodyPr/>
              <a:lstStyle/>
              <a:p>
                <a:r>
                  <a:rPr lang="en-US" dirty="0"/>
                  <a:t>Standard Cuts @ </a:t>
                </a:r>
                <a14:m>
                  <m:oMath xmlns:m="http://schemas.openxmlformats.org/officeDocument/2006/math">
                    <m:rad>
                      <m:radPr>
                        <m:degHide m:val="on"/>
                        <m:ctrlPr>
                          <a:rPr lang="en-US" i="1">
                            <a:latin typeface="Cambria Math" panose="02040503050406030204" pitchFamily="18" charset="0"/>
                          </a:rPr>
                        </m:ctrlPr>
                      </m:radPr>
                      <m:deg/>
                      <m:e>
                        <m:r>
                          <a:rPr lang="en-US" i="1">
                            <a:latin typeface="Cambria Math" panose="02040503050406030204" pitchFamily="18" charset="0"/>
                          </a:rPr>
                          <m:t>𝒔</m:t>
                        </m:r>
                      </m:e>
                    </m:rad>
                    <m:r>
                      <a:rPr lang="en-US" i="1">
                        <a:latin typeface="Cambria Math" panose="02040503050406030204" pitchFamily="18" charset="0"/>
                        <a:ea typeface="Cambria Math" panose="02040503050406030204" pitchFamily="18" charset="0"/>
                      </a:rPr>
                      <m:t>~</m:t>
                    </m:r>
                    <m:r>
                      <a:rPr lang="en-US" b="1" i="1" smtClean="0">
                        <a:latin typeface="Cambria Math" panose="02040503050406030204" pitchFamily="18" charset="0"/>
                      </a:rPr>
                      <m:t>𝟏𝟕</m:t>
                    </m:r>
                  </m:oMath>
                </a14:m>
                <a:r>
                  <a:rPr lang="en-US" dirty="0"/>
                  <a:t> GeV</a:t>
                </a:r>
              </a:p>
            </p:txBody>
          </p:sp>
        </mc:Choice>
        <mc:Fallback xmlns="">
          <p:sp>
            <p:nvSpPr>
              <p:cNvPr id="2" name="Title 1"/>
              <p:cNvSpPr>
                <a:spLocks noGrp="1" noRot="1" noChangeAspect="1" noMove="1" noResize="1" noEditPoints="1" noAdjustHandles="1" noChangeArrowheads="1" noChangeShapeType="1" noTextEdit="1"/>
              </p:cNvSpPr>
              <p:nvPr>
                <p:ph type="title"/>
              </p:nvPr>
            </p:nvSpPr>
            <p:spPr>
              <a:blipFill>
                <a:blip r:embed="rId2"/>
                <a:stretch>
                  <a:fillRect l="-1533"/>
                </a:stretch>
              </a:blipFill>
            </p:spPr>
            <p:txBody>
              <a:bodyPr/>
              <a:lstStyle/>
              <a:p>
                <a:r>
                  <a:rPr lang="en-US">
                    <a:noFill/>
                  </a:rPr>
                  <a:t> </a:t>
                </a:r>
              </a:p>
            </p:txBody>
          </p:sp>
        </mc:Fallback>
      </mc:AlternateContent>
      <p:grpSp>
        <p:nvGrpSpPr>
          <p:cNvPr id="4" name="Group 3"/>
          <p:cNvGrpSpPr/>
          <p:nvPr/>
        </p:nvGrpSpPr>
        <p:grpSpPr>
          <a:xfrm>
            <a:off x="4011704" y="1173031"/>
            <a:ext cx="4853774" cy="4046669"/>
            <a:chOff x="2675620" y="1167118"/>
            <a:chExt cx="6696743" cy="5382478"/>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75620" y="1167118"/>
              <a:ext cx="6696743" cy="5382478"/>
            </a:xfrm>
            <a:prstGeom prst="rect">
              <a:avLst/>
            </a:prstGeom>
          </p:spPr>
        </p:pic>
        <mc:AlternateContent xmlns:mc="http://schemas.openxmlformats.org/markup-compatibility/2006" xmlns:a14="http://schemas.microsoft.com/office/drawing/2010/main">
          <mc:Choice Requires="a14">
            <p:sp>
              <p:nvSpPr>
                <p:cNvPr id="8" name="TextBox 7"/>
                <p:cNvSpPr txBox="1"/>
                <p:nvPr/>
              </p:nvSpPr>
              <p:spPr>
                <a:xfrm rot="19020000">
                  <a:off x="3974265" y="4996435"/>
                  <a:ext cx="1318053" cy="49244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dirty="0" smtClean="0">
                            <a:latin typeface="Cambria Math" panose="02040503050406030204" pitchFamily="18" charset="0"/>
                          </a:rPr>
                          <m:t>𝑦</m:t>
                        </m:r>
                        <m:r>
                          <a:rPr lang="en-US" i="1" dirty="0" smtClean="0">
                            <a:latin typeface="Cambria Math" panose="02040503050406030204" pitchFamily="18" charset="0"/>
                          </a:rPr>
                          <m:t>=0.9</m:t>
                        </m:r>
                      </m:oMath>
                    </m:oMathPara>
                  </a14:m>
                  <a:endParaRPr lang="en-US" dirty="0"/>
                </a:p>
              </p:txBody>
            </p:sp>
          </mc:Choice>
          <mc:Fallback xmlns="">
            <p:sp>
              <p:nvSpPr>
                <p:cNvPr id="8" name="TextBox 7"/>
                <p:cNvSpPr txBox="1">
                  <a:spLocks noRot="1" noChangeAspect="1" noMove="1" noResize="1" noEditPoints="1" noAdjustHandles="1" noChangeArrowheads="1" noChangeShapeType="1" noTextEdit="1"/>
                </p:cNvSpPr>
                <p:nvPr/>
              </p:nvSpPr>
              <p:spPr>
                <a:xfrm rot="19020000">
                  <a:off x="3974265" y="4996435"/>
                  <a:ext cx="1318053" cy="492443"/>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p:cNvSpPr txBox="1"/>
                <p:nvPr/>
              </p:nvSpPr>
              <p:spPr>
                <a:xfrm rot="19020000">
                  <a:off x="5240325" y="5203099"/>
                  <a:ext cx="1318053" cy="49244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dirty="0" smtClean="0">
                            <a:latin typeface="Cambria Math" panose="02040503050406030204" pitchFamily="18" charset="0"/>
                          </a:rPr>
                          <m:t>𝑦</m:t>
                        </m:r>
                        <m:r>
                          <a:rPr lang="en-US" i="1" dirty="0" smtClean="0">
                            <a:latin typeface="Cambria Math" panose="02040503050406030204" pitchFamily="18" charset="0"/>
                          </a:rPr>
                          <m:t>=0.</m:t>
                        </m:r>
                        <m:r>
                          <a:rPr lang="en-US" b="0" i="1" dirty="0" smtClean="0">
                            <a:latin typeface="Cambria Math" panose="02040503050406030204" pitchFamily="18" charset="0"/>
                          </a:rPr>
                          <m:t>1</m:t>
                        </m:r>
                      </m:oMath>
                    </m:oMathPara>
                  </a14:m>
                  <a:endParaRPr lang="en-US" dirty="0"/>
                </a:p>
              </p:txBody>
            </p:sp>
          </mc:Choice>
          <mc:Fallback xmlns="">
            <p:sp>
              <p:nvSpPr>
                <p:cNvPr id="9" name="TextBox 8"/>
                <p:cNvSpPr txBox="1">
                  <a:spLocks noRot="1" noChangeAspect="1" noMove="1" noResize="1" noEditPoints="1" noAdjustHandles="1" noChangeArrowheads="1" noChangeShapeType="1" noTextEdit="1"/>
                </p:cNvSpPr>
                <p:nvPr/>
              </p:nvSpPr>
              <p:spPr>
                <a:xfrm rot="19020000">
                  <a:off x="5240325" y="5203099"/>
                  <a:ext cx="1318053" cy="492443"/>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p:cNvSpPr txBox="1"/>
                <p:nvPr/>
              </p:nvSpPr>
              <p:spPr>
                <a:xfrm rot="18480000">
                  <a:off x="5991214" y="3607991"/>
                  <a:ext cx="2976541" cy="50073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en-US" b="0" i="1" dirty="0" smtClean="0">
                                <a:solidFill>
                                  <a:srgbClr val="FFC000"/>
                                </a:solidFill>
                                <a:latin typeface="Cambria Math" panose="02040503050406030204" pitchFamily="18" charset="0"/>
                              </a:rPr>
                            </m:ctrlPr>
                          </m:sSupPr>
                          <m:e>
                            <m:r>
                              <a:rPr lang="en-US" b="0" i="1" dirty="0">
                                <a:solidFill>
                                  <a:srgbClr val="FFC000"/>
                                </a:solidFill>
                                <a:latin typeface="Cambria Math" panose="02040503050406030204" pitchFamily="18" charset="0"/>
                              </a:rPr>
                              <m:t>𝑊</m:t>
                            </m:r>
                          </m:e>
                          <m:sup>
                            <m:r>
                              <a:rPr lang="en-US" b="0" i="1" dirty="0" smtClean="0">
                                <a:solidFill>
                                  <a:srgbClr val="FFC000"/>
                                </a:solidFill>
                                <a:latin typeface="Cambria Math" panose="02040503050406030204" pitchFamily="18" charset="0"/>
                              </a:rPr>
                              <m:t>2</m:t>
                            </m:r>
                          </m:sup>
                        </m:sSup>
                        <m:r>
                          <a:rPr lang="en-US" i="1" dirty="0" smtClean="0">
                            <a:solidFill>
                              <a:srgbClr val="FFC000"/>
                            </a:solidFill>
                            <a:latin typeface="Cambria Math" panose="02040503050406030204" pitchFamily="18" charset="0"/>
                          </a:rPr>
                          <m:t>=</m:t>
                        </m:r>
                        <m:r>
                          <a:rPr lang="en-US" b="0" i="1" dirty="0" smtClean="0">
                            <a:solidFill>
                              <a:srgbClr val="FFC000"/>
                            </a:solidFill>
                            <a:latin typeface="Cambria Math" panose="02040503050406030204" pitchFamily="18" charset="0"/>
                          </a:rPr>
                          <m:t>25</m:t>
                        </m:r>
                        <m:r>
                          <a:rPr lang="en-US" b="1" i="1" dirty="0" smtClean="0">
                            <a:solidFill>
                              <a:srgbClr val="FFC000"/>
                            </a:solidFill>
                            <a:latin typeface="Cambria Math" panose="02040503050406030204" pitchFamily="18" charset="0"/>
                          </a:rPr>
                          <m:t> </m:t>
                        </m:r>
                        <m:sSup>
                          <m:sSupPr>
                            <m:ctrlPr>
                              <a:rPr lang="en-US" b="1" i="1" dirty="0" smtClean="0">
                                <a:solidFill>
                                  <a:srgbClr val="FFC000"/>
                                </a:solidFill>
                                <a:latin typeface="Cambria Math" panose="02040503050406030204" pitchFamily="18" charset="0"/>
                              </a:rPr>
                            </m:ctrlPr>
                          </m:sSupPr>
                          <m:e>
                            <m:d>
                              <m:dPr>
                                <m:ctrlPr>
                                  <a:rPr lang="en-US" b="1" i="1" dirty="0" smtClean="0">
                                    <a:solidFill>
                                      <a:srgbClr val="FFC000"/>
                                    </a:solidFill>
                                    <a:latin typeface="Cambria Math" panose="02040503050406030204" pitchFamily="18" charset="0"/>
                                  </a:rPr>
                                </m:ctrlPr>
                              </m:dPr>
                              <m:e>
                                <m:r>
                                  <m:rPr>
                                    <m:sty m:val="p"/>
                                  </m:rPr>
                                  <a:rPr lang="en-US" b="0" i="0" dirty="0" smtClean="0">
                                    <a:solidFill>
                                      <a:srgbClr val="FFC000"/>
                                    </a:solidFill>
                                    <a:latin typeface="Cambria Math" panose="02040503050406030204" pitchFamily="18" charset="0"/>
                                  </a:rPr>
                                  <m:t>GeV</m:t>
                                </m:r>
                                <m:r>
                                  <a:rPr lang="en-US" b="0" i="1" dirty="0" smtClean="0">
                                    <a:solidFill>
                                      <a:srgbClr val="FFC000"/>
                                    </a:solidFill>
                                    <a:latin typeface="Cambria Math" panose="02040503050406030204" pitchFamily="18" charset="0"/>
                                  </a:rPr>
                                  <m:t>/</m:t>
                                </m:r>
                                <m:sSup>
                                  <m:sSupPr>
                                    <m:ctrlPr>
                                      <a:rPr lang="en-US" b="0" i="1" dirty="0" smtClean="0">
                                        <a:solidFill>
                                          <a:srgbClr val="FFC000"/>
                                        </a:solidFill>
                                        <a:latin typeface="Cambria Math" panose="02040503050406030204" pitchFamily="18" charset="0"/>
                                      </a:rPr>
                                    </m:ctrlPr>
                                  </m:sSupPr>
                                  <m:e>
                                    <m:r>
                                      <a:rPr lang="en-US" b="0" i="1" dirty="0" smtClean="0">
                                        <a:solidFill>
                                          <a:srgbClr val="FFC000"/>
                                        </a:solidFill>
                                        <a:latin typeface="Cambria Math" panose="02040503050406030204" pitchFamily="18" charset="0"/>
                                      </a:rPr>
                                      <m:t>𝑐</m:t>
                                    </m:r>
                                  </m:e>
                                  <m:sup>
                                    <m:r>
                                      <a:rPr lang="en-US" b="0" i="1" dirty="0" smtClean="0">
                                        <a:solidFill>
                                          <a:srgbClr val="FFC000"/>
                                        </a:solidFill>
                                        <a:latin typeface="Cambria Math" panose="02040503050406030204" pitchFamily="18" charset="0"/>
                                      </a:rPr>
                                      <m:t>2</m:t>
                                    </m:r>
                                  </m:sup>
                                </m:sSup>
                              </m:e>
                            </m:d>
                          </m:e>
                          <m:sup>
                            <m:r>
                              <a:rPr lang="en-US" b="1" i="1" dirty="0" smtClean="0">
                                <a:solidFill>
                                  <a:srgbClr val="FFC000"/>
                                </a:solidFill>
                                <a:latin typeface="Cambria Math" panose="02040503050406030204" pitchFamily="18" charset="0"/>
                              </a:rPr>
                              <m:t>𝟐</m:t>
                            </m:r>
                          </m:sup>
                        </m:sSup>
                      </m:oMath>
                    </m:oMathPara>
                  </a14:m>
                  <a:endParaRPr lang="en-US" dirty="0"/>
                </a:p>
              </p:txBody>
            </p:sp>
          </mc:Choice>
          <mc:Fallback xmlns="">
            <p:sp>
              <p:nvSpPr>
                <p:cNvPr id="10" name="TextBox 9"/>
                <p:cNvSpPr txBox="1">
                  <a:spLocks noRot="1" noChangeAspect="1" noMove="1" noResize="1" noEditPoints="1" noAdjustHandles="1" noChangeArrowheads="1" noChangeShapeType="1" noTextEdit="1"/>
                </p:cNvSpPr>
                <p:nvPr/>
              </p:nvSpPr>
              <p:spPr>
                <a:xfrm rot="18480000">
                  <a:off x="5991214" y="3607991"/>
                  <a:ext cx="2976541" cy="500736"/>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p:cNvSpPr txBox="1"/>
                <p:nvPr/>
              </p:nvSpPr>
              <p:spPr>
                <a:xfrm rot="18480000">
                  <a:off x="6281143" y="4630438"/>
                  <a:ext cx="2976541" cy="50073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en-US" b="0" i="1" dirty="0" smtClean="0">
                                <a:solidFill>
                                  <a:srgbClr val="C00000"/>
                                </a:solidFill>
                                <a:latin typeface="Cambria Math" panose="02040503050406030204" pitchFamily="18" charset="0"/>
                              </a:rPr>
                            </m:ctrlPr>
                          </m:sSupPr>
                          <m:e>
                            <m:r>
                              <a:rPr lang="en-US" b="0" i="1" dirty="0">
                                <a:solidFill>
                                  <a:srgbClr val="C00000"/>
                                </a:solidFill>
                                <a:latin typeface="Cambria Math" panose="02040503050406030204" pitchFamily="18" charset="0"/>
                              </a:rPr>
                              <m:t>𝑊</m:t>
                            </m:r>
                          </m:e>
                          <m:sup>
                            <m:r>
                              <a:rPr lang="en-US" b="0" i="1" dirty="0" smtClean="0">
                                <a:solidFill>
                                  <a:srgbClr val="C00000"/>
                                </a:solidFill>
                                <a:latin typeface="Cambria Math" panose="02040503050406030204" pitchFamily="18" charset="0"/>
                              </a:rPr>
                              <m:t>2</m:t>
                            </m:r>
                          </m:sup>
                        </m:sSup>
                        <m:r>
                          <a:rPr lang="en-US" i="1" dirty="0" smtClean="0">
                            <a:solidFill>
                              <a:srgbClr val="C00000"/>
                            </a:solidFill>
                            <a:latin typeface="Cambria Math" panose="02040503050406030204" pitchFamily="18" charset="0"/>
                          </a:rPr>
                          <m:t>=</m:t>
                        </m:r>
                        <m:r>
                          <a:rPr lang="en-US" b="0" i="1" dirty="0" smtClean="0">
                            <a:solidFill>
                              <a:srgbClr val="C00000"/>
                            </a:solidFill>
                            <a:latin typeface="Cambria Math" panose="02040503050406030204" pitchFamily="18" charset="0"/>
                          </a:rPr>
                          <m:t>10</m:t>
                        </m:r>
                        <m:r>
                          <a:rPr lang="en-US" b="1" i="1" dirty="0" smtClean="0">
                            <a:solidFill>
                              <a:srgbClr val="C00000"/>
                            </a:solidFill>
                            <a:latin typeface="Cambria Math" panose="02040503050406030204" pitchFamily="18" charset="0"/>
                          </a:rPr>
                          <m:t> </m:t>
                        </m:r>
                        <m:sSup>
                          <m:sSupPr>
                            <m:ctrlPr>
                              <a:rPr lang="en-US" b="1" i="1" dirty="0" smtClean="0">
                                <a:solidFill>
                                  <a:srgbClr val="C00000"/>
                                </a:solidFill>
                                <a:latin typeface="Cambria Math" panose="02040503050406030204" pitchFamily="18" charset="0"/>
                              </a:rPr>
                            </m:ctrlPr>
                          </m:sSupPr>
                          <m:e>
                            <m:d>
                              <m:dPr>
                                <m:ctrlPr>
                                  <a:rPr lang="en-US" b="1" i="1" dirty="0" smtClean="0">
                                    <a:solidFill>
                                      <a:srgbClr val="C00000"/>
                                    </a:solidFill>
                                    <a:latin typeface="Cambria Math" panose="02040503050406030204" pitchFamily="18" charset="0"/>
                                  </a:rPr>
                                </m:ctrlPr>
                              </m:dPr>
                              <m:e>
                                <m:r>
                                  <m:rPr>
                                    <m:sty m:val="p"/>
                                  </m:rPr>
                                  <a:rPr lang="en-US" b="0" i="0" dirty="0" smtClean="0">
                                    <a:solidFill>
                                      <a:srgbClr val="C00000"/>
                                    </a:solidFill>
                                    <a:latin typeface="Cambria Math" panose="02040503050406030204" pitchFamily="18" charset="0"/>
                                  </a:rPr>
                                  <m:t>GeV</m:t>
                                </m:r>
                                <m:r>
                                  <a:rPr lang="en-US" b="0" i="1" dirty="0" smtClean="0">
                                    <a:solidFill>
                                      <a:srgbClr val="C00000"/>
                                    </a:solidFill>
                                    <a:latin typeface="Cambria Math" panose="02040503050406030204" pitchFamily="18" charset="0"/>
                                  </a:rPr>
                                  <m:t>/</m:t>
                                </m:r>
                                <m:sSup>
                                  <m:sSupPr>
                                    <m:ctrlPr>
                                      <a:rPr lang="en-US" b="0" i="1" dirty="0" smtClean="0">
                                        <a:solidFill>
                                          <a:srgbClr val="C00000"/>
                                        </a:solidFill>
                                        <a:latin typeface="Cambria Math" panose="02040503050406030204" pitchFamily="18" charset="0"/>
                                      </a:rPr>
                                    </m:ctrlPr>
                                  </m:sSupPr>
                                  <m:e>
                                    <m:r>
                                      <a:rPr lang="en-US" b="0" i="1" dirty="0" smtClean="0">
                                        <a:solidFill>
                                          <a:srgbClr val="C00000"/>
                                        </a:solidFill>
                                        <a:latin typeface="Cambria Math" panose="02040503050406030204" pitchFamily="18" charset="0"/>
                                      </a:rPr>
                                      <m:t>𝑐</m:t>
                                    </m:r>
                                  </m:e>
                                  <m:sup>
                                    <m:r>
                                      <a:rPr lang="en-US" b="0" i="1" dirty="0" smtClean="0">
                                        <a:solidFill>
                                          <a:srgbClr val="C00000"/>
                                        </a:solidFill>
                                        <a:latin typeface="Cambria Math" panose="02040503050406030204" pitchFamily="18" charset="0"/>
                                      </a:rPr>
                                      <m:t>2</m:t>
                                    </m:r>
                                  </m:sup>
                                </m:sSup>
                              </m:e>
                            </m:d>
                          </m:e>
                          <m:sup>
                            <m:r>
                              <a:rPr lang="en-US" b="1" i="1" dirty="0" smtClean="0">
                                <a:solidFill>
                                  <a:srgbClr val="C00000"/>
                                </a:solidFill>
                                <a:latin typeface="Cambria Math" panose="02040503050406030204" pitchFamily="18" charset="0"/>
                              </a:rPr>
                              <m:t>𝟐</m:t>
                            </m:r>
                          </m:sup>
                        </m:sSup>
                      </m:oMath>
                    </m:oMathPara>
                  </a14:m>
                  <a:endParaRPr lang="en-US" dirty="0"/>
                </a:p>
              </p:txBody>
            </p:sp>
          </mc:Choice>
          <mc:Fallback xmlns="">
            <p:sp>
              <p:nvSpPr>
                <p:cNvPr id="11" name="TextBox 10"/>
                <p:cNvSpPr txBox="1">
                  <a:spLocks noRot="1" noChangeAspect="1" noMove="1" noResize="1" noEditPoints="1" noAdjustHandles="1" noChangeArrowheads="1" noChangeShapeType="1" noTextEdit="1"/>
                </p:cNvSpPr>
                <p:nvPr/>
              </p:nvSpPr>
              <p:spPr>
                <a:xfrm rot="18480000">
                  <a:off x="6281143" y="4630438"/>
                  <a:ext cx="2976541" cy="500736"/>
                </a:xfrm>
                <a:prstGeom prst="rect">
                  <a:avLst/>
                </a:prstGeom>
                <a:blipFill>
                  <a:blip r:embed="rId7"/>
                  <a:stretch>
                    <a:fillRect/>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12" name="TextBox 11"/>
              <p:cNvSpPr txBox="1"/>
              <p:nvPr/>
            </p:nvSpPr>
            <p:spPr>
              <a:xfrm>
                <a:off x="278522" y="951688"/>
                <a:ext cx="4229997" cy="5084533"/>
              </a:xfrm>
              <a:prstGeom prst="rect">
                <a:avLst/>
              </a:prstGeom>
              <a:noFill/>
            </p:spPr>
            <p:txBody>
              <a:bodyPr wrap="square" rtlCol="0">
                <a:spAutoFit/>
              </a:bodyPr>
              <a:lstStyle/>
              <a:p>
                <a:pPr marL="257175" indent="-257175">
                  <a:buFont typeface="Arial" panose="020B0604020202020204" pitchFamily="34" charset="0"/>
                  <a:buChar char="•"/>
                </a:pPr>
                <a14:m>
                  <m:oMath xmlns:m="http://schemas.openxmlformats.org/officeDocument/2006/math">
                    <m:sSup>
                      <m:sSupPr>
                        <m:ctrlPr>
                          <a:rPr lang="en-US" i="1" smtClean="0">
                            <a:solidFill>
                              <a:schemeClr val="tx1"/>
                            </a:solidFill>
                            <a:latin typeface="Cambria Math" panose="02040503050406030204" pitchFamily="18" charset="0"/>
                          </a:rPr>
                        </m:ctrlPr>
                      </m:sSupPr>
                      <m:e>
                        <m:r>
                          <a:rPr lang="en-US" i="1">
                            <a:solidFill>
                              <a:schemeClr val="tx1"/>
                            </a:solidFill>
                            <a:latin typeface="Cambria Math" panose="02040503050406030204" pitchFamily="18" charset="0"/>
                          </a:rPr>
                          <m:t>𝑄</m:t>
                        </m:r>
                      </m:e>
                      <m:sup>
                        <m:r>
                          <a:rPr lang="en-US" i="1">
                            <a:solidFill>
                              <a:schemeClr val="tx1"/>
                            </a:solidFill>
                            <a:latin typeface="Cambria Math" panose="02040503050406030204" pitchFamily="18" charset="0"/>
                          </a:rPr>
                          <m:t>2</m:t>
                        </m:r>
                      </m:sup>
                    </m:sSup>
                    <m:r>
                      <a:rPr lang="en-US" i="1">
                        <a:solidFill>
                          <a:schemeClr val="tx1"/>
                        </a:solidFill>
                        <a:latin typeface="Cambria Math" panose="02040503050406030204" pitchFamily="18" charset="0"/>
                      </a:rPr>
                      <m:t>&gt;1 </m:t>
                    </m:r>
                    <m:sSup>
                      <m:sSupPr>
                        <m:ctrlPr>
                          <a:rPr lang="en-US" i="1">
                            <a:solidFill>
                              <a:schemeClr val="tx1"/>
                            </a:solidFill>
                            <a:latin typeface="Cambria Math" panose="02040503050406030204" pitchFamily="18" charset="0"/>
                          </a:rPr>
                        </m:ctrlPr>
                      </m:sSupPr>
                      <m:e>
                        <m:d>
                          <m:dPr>
                            <m:ctrlPr>
                              <a:rPr lang="en-US" i="1">
                                <a:solidFill>
                                  <a:schemeClr val="tx1"/>
                                </a:solidFill>
                                <a:latin typeface="Cambria Math" panose="02040503050406030204" pitchFamily="18" charset="0"/>
                              </a:rPr>
                            </m:ctrlPr>
                          </m:dPr>
                          <m:e>
                            <m:r>
                              <m:rPr>
                                <m:sty m:val="p"/>
                              </m:rPr>
                              <a:rPr lang="en-US">
                                <a:solidFill>
                                  <a:schemeClr val="tx1"/>
                                </a:solidFill>
                                <a:latin typeface="Cambria Math" panose="02040503050406030204" pitchFamily="18" charset="0"/>
                              </a:rPr>
                              <m:t>GeV</m:t>
                            </m:r>
                            <m:r>
                              <a:rPr lang="en-US" i="1">
                                <a:solidFill>
                                  <a:schemeClr val="tx1"/>
                                </a:solidFill>
                                <a:latin typeface="Cambria Math" panose="02040503050406030204" pitchFamily="18" charset="0"/>
                              </a:rPr>
                              <m:t>/</m:t>
                            </m:r>
                            <m:r>
                              <a:rPr lang="en-US" i="1">
                                <a:solidFill>
                                  <a:schemeClr val="tx1"/>
                                </a:solidFill>
                                <a:latin typeface="Cambria Math" panose="02040503050406030204" pitchFamily="18" charset="0"/>
                              </a:rPr>
                              <m:t>𝑐</m:t>
                            </m:r>
                          </m:e>
                        </m:d>
                      </m:e>
                      <m:sup>
                        <m:r>
                          <a:rPr lang="en-US" i="1">
                            <a:solidFill>
                              <a:schemeClr val="tx1"/>
                            </a:solidFill>
                            <a:latin typeface="Cambria Math" panose="02040503050406030204" pitchFamily="18" charset="0"/>
                          </a:rPr>
                          <m:t>2</m:t>
                        </m:r>
                      </m:sup>
                    </m:sSup>
                  </m:oMath>
                </a14:m>
                <a:endParaRPr lang="en-US" dirty="0"/>
              </a:p>
              <a:p>
                <a:r>
                  <a:rPr lang="en-US" dirty="0">
                    <a:solidFill>
                      <a:srgbClr val="FFC000"/>
                    </a:solidFill>
                    <a:latin typeface="Calibri Light" panose="020F0302020204030204" pitchFamily="34" charset="0"/>
                    <a:cs typeface="Calibri Light" panose="020F0302020204030204" pitchFamily="34" charset="0"/>
                  </a:rPr>
                  <a:t>    To be in the dis REGIME</a:t>
                </a:r>
              </a:p>
              <a:p>
                <a:r>
                  <a:rPr lang="en-US" dirty="0">
                    <a:solidFill>
                      <a:srgbClr val="FFC000"/>
                    </a:solidFill>
                    <a:latin typeface="Calibri Light" panose="020F0302020204030204" pitchFamily="34" charset="0"/>
                    <a:cs typeface="Calibri Light" panose="020F0302020204030204" pitchFamily="34" charset="0"/>
                  </a:rPr>
                  <a:t> </a:t>
                </a:r>
              </a:p>
              <a:p>
                <a:pPr marL="257175" indent="-257175">
                  <a:buFont typeface="Arial" panose="020B0604020202020204" pitchFamily="34" charset="0"/>
                  <a:buChar char="•"/>
                </a:pPr>
                <a14:m>
                  <m:oMath xmlns:m="http://schemas.openxmlformats.org/officeDocument/2006/math">
                    <m:r>
                      <a:rPr lang="en-US" i="1">
                        <a:solidFill>
                          <a:schemeClr val="tx1"/>
                        </a:solidFill>
                        <a:latin typeface="Cambria Math" panose="02040503050406030204" pitchFamily="18" charset="0"/>
                      </a:rPr>
                      <m:t>0.1&lt;</m:t>
                    </m:r>
                    <m:r>
                      <a:rPr lang="en-US" i="1">
                        <a:solidFill>
                          <a:schemeClr val="tx1"/>
                        </a:solidFill>
                        <a:latin typeface="Cambria Math" panose="02040503050406030204" pitchFamily="18" charset="0"/>
                      </a:rPr>
                      <m:t>𝑦</m:t>
                    </m:r>
                    <m:r>
                      <a:rPr lang="en-US" i="1">
                        <a:solidFill>
                          <a:schemeClr val="tx1"/>
                        </a:solidFill>
                        <a:latin typeface="Cambria Math" panose="02040503050406030204" pitchFamily="18" charset="0"/>
                      </a:rPr>
                      <m:t>&lt;0.9</m:t>
                    </m:r>
                  </m:oMath>
                </a14:m>
                <a:r>
                  <a:rPr lang="en-US" dirty="0">
                    <a:solidFill>
                      <a:schemeClr val="tx1"/>
                    </a:solidFill>
                  </a:rPr>
                  <a:t> </a:t>
                </a:r>
              </a:p>
              <a:p>
                <a:pPr marL="230188" indent="-230188"/>
                <a:r>
                  <a:rPr lang="en-US" dirty="0">
                    <a:solidFill>
                      <a:srgbClr val="FFC000"/>
                    </a:solidFill>
                    <a:latin typeface="Calibri Light" panose="020F0302020204030204" pitchFamily="34" charset="0"/>
                    <a:cs typeface="Calibri Light" panose="020F0302020204030204" pitchFamily="34" charset="0"/>
                  </a:rPr>
                  <a:t>    Limits RC effects and select a region with good resolution</a:t>
                </a:r>
              </a:p>
              <a:p>
                <a:pPr marL="230188" indent="-230188"/>
                <a:endParaRPr lang="en-US" dirty="0">
                  <a:solidFill>
                    <a:srgbClr val="FFC000"/>
                  </a:solidFill>
                  <a:latin typeface="Calibri Light" panose="020F0302020204030204" pitchFamily="34" charset="0"/>
                  <a:cs typeface="Calibri Light" panose="020F0302020204030204" pitchFamily="34" charset="0"/>
                </a:endParaRPr>
              </a:p>
              <a:p>
                <a:pPr marL="257175" indent="-257175">
                  <a:buFont typeface="Arial" panose="020B0604020202020204" pitchFamily="34" charset="0"/>
                  <a:buChar char="•"/>
                </a:pPr>
                <a14:m>
                  <m:oMath xmlns:m="http://schemas.openxmlformats.org/officeDocument/2006/math">
                    <m:sSup>
                      <m:sSupPr>
                        <m:ctrlPr>
                          <a:rPr lang="en-US" i="1" dirty="0" smtClean="0">
                            <a:solidFill>
                              <a:srgbClr val="92D050"/>
                            </a:solidFill>
                            <a:latin typeface="Cambria Math" panose="02040503050406030204" pitchFamily="18" charset="0"/>
                          </a:rPr>
                        </m:ctrlPr>
                      </m:sSupPr>
                      <m:e>
                        <m:r>
                          <a:rPr lang="en-US" i="1" dirty="0">
                            <a:solidFill>
                              <a:srgbClr val="92D050"/>
                            </a:solidFill>
                            <a:latin typeface="Cambria Math" panose="02040503050406030204" pitchFamily="18" charset="0"/>
                          </a:rPr>
                          <m:t>𝑊</m:t>
                        </m:r>
                      </m:e>
                      <m:sup>
                        <m:r>
                          <a:rPr lang="en-US" i="1" dirty="0">
                            <a:solidFill>
                              <a:srgbClr val="92D050"/>
                            </a:solidFill>
                            <a:latin typeface="Cambria Math" panose="02040503050406030204" pitchFamily="18" charset="0"/>
                          </a:rPr>
                          <m:t>2</m:t>
                        </m:r>
                      </m:sup>
                    </m:sSup>
                    <m:r>
                      <a:rPr lang="en-US" b="1" i="1" dirty="0">
                        <a:solidFill>
                          <a:srgbClr val="92D050"/>
                        </a:solidFill>
                        <a:latin typeface="Cambria Math" panose="02040503050406030204" pitchFamily="18" charset="0"/>
                      </a:rPr>
                      <m:t>&gt;</m:t>
                    </m:r>
                    <m:r>
                      <a:rPr lang="en-US" i="1" dirty="0">
                        <a:solidFill>
                          <a:srgbClr val="92D050"/>
                        </a:solidFill>
                        <a:latin typeface="Cambria Math" panose="02040503050406030204" pitchFamily="18" charset="0"/>
                      </a:rPr>
                      <m:t>25 </m:t>
                    </m:r>
                    <m:sSup>
                      <m:sSupPr>
                        <m:ctrlPr>
                          <a:rPr lang="en-US" i="1" dirty="0">
                            <a:solidFill>
                              <a:srgbClr val="92D050"/>
                            </a:solidFill>
                            <a:latin typeface="Cambria Math" panose="02040503050406030204" pitchFamily="18" charset="0"/>
                          </a:rPr>
                        </m:ctrlPr>
                      </m:sSupPr>
                      <m:e>
                        <m:d>
                          <m:dPr>
                            <m:ctrlPr>
                              <a:rPr lang="en-US" i="1" dirty="0">
                                <a:solidFill>
                                  <a:srgbClr val="92D050"/>
                                </a:solidFill>
                                <a:latin typeface="Cambria Math" panose="02040503050406030204" pitchFamily="18" charset="0"/>
                              </a:rPr>
                            </m:ctrlPr>
                          </m:dPr>
                          <m:e>
                            <m:r>
                              <m:rPr>
                                <m:sty m:val="p"/>
                              </m:rPr>
                              <a:rPr lang="en-US" dirty="0">
                                <a:solidFill>
                                  <a:srgbClr val="92D050"/>
                                </a:solidFill>
                                <a:latin typeface="Cambria Math" panose="02040503050406030204" pitchFamily="18" charset="0"/>
                              </a:rPr>
                              <m:t>GeV</m:t>
                            </m:r>
                            <m:r>
                              <a:rPr lang="en-US" i="1" dirty="0">
                                <a:solidFill>
                                  <a:srgbClr val="92D050"/>
                                </a:solidFill>
                                <a:latin typeface="Cambria Math" panose="02040503050406030204" pitchFamily="18" charset="0"/>
                              </a:rPr>
                              <m:t>/</m:t>
                            </m:r>
                            <m:sSup>
                              <m:sSupPr>
                                <m:ctrlPr>
                                  <a:rPr lang="en-US" i="1" dirty="0">
                                    <a:solidFill>
                                      <a:srgbClr val="92D050"/>
                                    </a:solidFill>
                                    <a:latin typeface="Cambria Math" panose="02040503050406030204" pitchFamily="18" charset="0"/>
                                  </a:rPr>
                                </m:ctrlPr>
                              </m:sSupPr>
                              <m:e>
                                <m:r>
                                  <a:rPr lang="en-US" i="1" dirty="0">
                                    <a:solidFill>
                                      <a:srgbClr val="92D050"/>
                                    </a:solidFill>
                                    <a:latin typeface="Cambria Math" panose="02040503050406030204" pitchFamily="18" charset="0"/>
                                  </a:rPr>
                                  <m:t>𝑐</m:t>
                                </m:r>
                              </m:e>
                              <m:sup>
                                <m:r>
                                  <a:rPr lang="en-US" i="1" dirty="0">
                                    <a:solidFill>
                                      <a:srgbClr val="92D050"/>
                                    </a:solidFill>
                                    <a:latin typeface="Cambria Math" panose="02040503050406030204" pitchFamily="18" charset="0"/>
                                  </a:rPr>
                                  <m:t>2</m:t>
                                </m:r>
                              </m:sup>
                            </m:sSup>
                          </m:e>
                        </m:d>
                      </m:e>
                      <m:sup>
                        <m:r>
                          <a:rPr lang="en-US" i="1" dirty="0">
                            <a:solidFill>
                              <a:srgbClr val="92D050"/>
                            </a:solidFill>
                            <a:latin typeface="Cambria Math" panose="02040503050406030204" pitchFamily="18" charset="0"/>
                          </a:rPr>
                          <m:t>𝟐</m:t>
                        </m:r>
                      </m:sup>
                    </m:sSup>
                  </m:oMath>
                </a14:m>
                <a:endParaRPr lang="en-US" dirty="0">
                  <a:solidFill>
                    <a:schemeClr val="tx1"/>
                  </a:solidFill>
                </a:endParaRPr>
              </a:p>
              <a:p>
                <a:pPr marL="230188" indent="-230188"/>
                <a:r>
                  <a:rPr lang="en-US" dirty="0">
                    <a:solidFill>
                      <a:srgbClr val="FFC000"/>
                    </a:solidFill>
                  </a:rPr>
                  <a:t>   </a:t>
                </a:r>
                <a:r>
                  <a:rPr lang="en-US" dirty="0">
                    <a:solidFill>
                      <a:srgbClr val="FFC000"/>
                    </a:solidFill>
                    <a:latin typeface="Calibri Light" panose="020F0302020204030204" pitchFamily="34" charset="0"/>
                    <a:cs typeface="Calibri Light" panose="020F0302020204030204" pitchFamily="34" charset="0"/>
                  </a:rPr>
                  <a:t>Enough space for hadrons and…    together with </a:t>
                </a:r>
                <a14:m>
                  <m:oMath xmlns:m="http://schemas.openxmlformats.org/officeDocument/2006/math">
                    <m:r>
                      <a:rPr lang="en-US" i="1" smtClean="0">
                        <a:solidFill>
                          <a:srgbClr val="FFC000"/>
                        </a:solidFill>
                        <a:latin typeface="Cambria Math" panose="02040503050406030204" pitchFamily="18" charset="0"/>
                      </a:rPr>
                      <m:t>𝑧</m:t>
                    </m:r>
                  </m:oMath>
                </a14:m>
                <a:r>
                  <a:rPr lang="en-US" dirty="0">
                    <a:solidFill>
                      <a:srgbClr val="FFC000"/>
                    </a:solidFill>
                    <a:latin typeface="Calibri Light" panose="020F0302020204030204" pitchFamily="34" charset="0"/>
                    <a:cs typeface="Calibri Light" panose="020F0302020204030204" pitchFamily="34" charset="0"/>
                  </a:rPr>
                  <a:t> select current hadronization region</a:t>
                </a:r>
              </a:p>
              <a:p>
                <a:pPr marL="230188" indent="-230188"/>
                <a:endParaRPr lang="en-US" dirty="0">
                  <a:solidFill>
                    <a:srgbClr val="FFC000"/>
                  </a:solidFill>
                  <a:latin typeface="Calibri Light" panose="020F0302020204030204" pitchFamily="34" charset="0"/>
                  <a:cs typeface="Calibri Light" panose="020F0302020204030204" pitchFamily="34" charset="0"/>
                </a:endParaRPr>
              </a:p>
              <a:p>
                <a:pPr marL="257175" indent="-257175">
                  <a:buFont typeface="Arial" panose="020B0604020202020204" pitchFamily="34" charset="0"/>
                  <a:buChar char="•"/>
                </a:pPr>
                <a14:m>
                  <m:oMath xmlns:m="http://schemas.openxmlformats.org/officeDocument/2006/math">
                    <m:r>
                      <a:rPr lang="en-US" i="1">
                        <a:solidFill>
                          <a:schemeClr val="tx1"/>
                        </a:solidFill>
                        <a:latin typeface="Cambria Math" panose="02040503050406030204" pitchFamily="18" charset="0"/>
                      </a:rPr>
                      <m:t>0.2&lt;</m:t>
                    </m:r>
                    <m:r>
                      <a:rPr lang="en-US" i="1">
                        <a:solidFill>
                          <a:schemeClr val="tx1"/>
                        </a:solidFill>
                        <a:latin typeface="Cambria Math" panose="02040503050406030204" pitchFamily="18" charset="0"/>
                      </a:rPr>
                      <m:t>𝑧</m:t>
                    </m:r>
                    <m:r>
                      <a:rPr lang="en-US" i="1">
                        <a:solidFill>
                          <a:schemeClr val="tx1"/>
                        </a:solidFill>
                        <a:latin typeface="Cambria Math" panose="02040503050406030204" pitchFamily="18" charset="0"/>
                      </a:rPr>
                      <m:t>&lt;0.85</m:t>
                    </m:r>
                  </m:oMath>
                </a14:m>
                <a:endParaRPr lang="en-US" dirty="0">
                  <a:solidFill>
                    <a:schemeClr val="tx1"/>
                  </a:solidFill>
                </a:endParaRPr>
              </a:p>
              <a:p>
                <a:pPr marL="230188"/>
                <a:r>
                  <a:rPr lang="en-US" dirty="0">
                    <a:solidFill>
                      <a:srgbClr val="FFC000"/>
                    </a:solidFill>
                    <a:latin typeface="Calibri Light" panose="020F0302020204030204" pitchFamily="34" charset="0"/>
                    <a:cs typeface="Calibri Light" panose="020F0302020204030204" pitchFamily="34" charset="0"/>
                  </a:rPr>
                  <a:t>CFR and cut exclusive process</a:t>
                </a:r>
                <a:endParaRPr lang="en-US" dirty="0">
                  <a:solidFill>
                    <a:schemeClr val="tx1"/>
                  </a:solidFill>
                  <a:latin typeface="Calibri Light" panose="020F0302020204030204" pitchFamily="34" charset="0"/>
                  <a:cs typeface="Calibri Light" panose="020F0302020204030204" pitchFamily="34" charset="0"/>
                </a:endParaRPr>
              </a:p>
              <a:p>
                <a:pPr marL="257175" indent="-257175">
                  <a:buFont typeface="Arial" panose="020B0604020202020204" pitchFamily="34" charset="0"/>
                  <a:buChar char="•"/>
                </a:pPr>
                <a:endParaRPr lang="en-US" dirty="0">
                  <a:solidFill>
                    <a:schemeClr val="tx1"/>
                  </a:solidFill>
                </a:endParaRPr>
              </a:p>
              <a:p>
                <a:pPr marL="257175" indent="-257175">
                  <a:buFont typeface="Arial" panose="020B0604020202020204" pitchFamily="34" charset="0"/>
                  <a:buChar char="•"/>
                </a:pPr>
                <a14:m>
                  <m:oMath xmlns:m="http://schemas.openxmlformats.org/officeDocument/2006/math">
                    <m:sSub>
                      <m:sSubPr>
                        <m:ctrlPr>
                          <a:rPr lang="en-US" i="1" smtClean="0">
                            <a:solidFill>
                              <a:schemeClr val="tx1"/>
                            </a:solidFill>
                            <a:latin typeface="Cambria Math" panose="02040503050406030204" pitchFamily="18" charset="0"/>
                          </a:rPr>
                        </m:ctrlPr>
                      </m:sSubPr>
                      <m:e>
                        <m:r>
                          <a:rPr lang="en-US" b="0" i="1" smtClean="0">
                            <a:solidFill>
                              <a:schemeClr val="tx1"/>
                            </a:solidFill>
                            <a:latin typeface="Cambria Math" panose="02040503050406030204" pitchFamily="18" charset="0"/>
                          </a:rPr>
                          <m:t>𝑃</m:t>
                        </m:r>
                      </m:e>
                      <m:sub>
                        <m:r>
                          <a:rPr lang="en-US" b="0" i="1" smtClean="0">
                            <a:solidFill>
                              <a:schemeClr val="tx1"/>
                            </a:solidFill>
                            <a:latin typeface="Cambria Math" panose="02040503050406030204" pitchFamily="18" charset="0"/>
                          </a:rPr>
                          <m:t>h𝑇</m:t>
                        </m:r>
                      </m:sub>
                    </m:sSub>
                    <m:r>
                      <a:rPr lang="en-US" b="0" i="1" smtClean="0">
                        <a:solidFill>
                          <a:schemeClr val="tx1"/>
                        </a:solidFill>
                        <a:latin typeface="Cambria Math" panose="02040503050406030204" pitchFamily="18" charset="0"/>
                      </a:rPr>
                      <m:t>&gt;0.05</m:t>
                    </m:r>
                    <m:r>
                      <a:rPr lang="en-US" b="0" i="0" smtClean="0">
                        <a:solidFill>
                          <a:schemeClr val="tx1"/>
                        </a:solidFill>
                        <a:latin typeface="Cambria Math" panose="02040503050406030204" pitchFamily="18" charset="0"/>
                      </a:rPr>
                      <m:t>  </m:t>
                    </m:r>
                    <m:r>
                      <m:rPr>
                        <m:sty m:val="p"/>
                      </m:rPr>
                      <a:rPr lang="en-US">
                        <a:solidFill>
                          <a:schemeClr val="tx1"/>
                        </a:solidFill>
                        <a:latin typeface="Cambria Math" panose="02040503050406030204" pitchFamily="18" charset="0"/>
                      </a:rPr>
                      <m:t>GeV</m:t>
                    </m:r>
                    <m:r>
                      <a:rPr lang="en-US" i="1">
                        <a:solidFill>
                          <a:schemeClr val="tx1"/>
                        </a:solidFill>
                        <a:latin typeface="Cambria Math" panose="02040503050406030204" pitchFamily="18" charset="0"/>
                      </a:rPr>
                      <m:t>/</m:t>
                    </m:r>
                    <m:r>
                      <a:rPr lang="en-US" i="1">
                        <a:solidFill>
                          <a:schemeClr val="tx1"/>
                        </a:solidFill>
                        <a:latin typeface="Cambria Math" panose="02040503050406030204" pitchFamily="18" charset="0"/>
                      </a:rPr>
                      <m:t>𝑐</m:t>
                    </m:r>
                  </m:oMath>
                </a14:m>
                <a:r>
                  <a:rPr lang="en-US" dirty="0">
                    <a:solidFill>
                      <a:schemeClr val="tx1"/>
                    </a:solidFill>
                  </a:rPr>
                  <a:t> </a:t>
                </a:r>
                <a:r>
                  <a:rPr lang="en-US" dirty="0">
                    <a:solidFill>
                      <a:srgbClr val="FFC000"/>
                    </a:solidFill>
                    <a:latin typeface="Calibri Light" panose="020F0302020204030204" pitchFamily="34" charset="0"/>
                    <a:cs typeface="Calibri Light" panose="020F0302020204030204" pitchFamily="34" charset="0"/>
                  </a:rPr>
                  <a:t>Resolution on </a:t>
                </a:r>
                <a14:m>
                  <m:oMath xmlns:m="http://schemas.openxmlformats.org/officeDocument/2006/math">
                    <m:sSub>
                      <m:sSubPr>
                        <m:ctrlPr>
                          <a:rPr lang="en-US" i="1" smtClean="0">
                            <a:solidFill>
                              <a:srgbClr val="FFC000"/>
                            </a:solidFill>
                            <a:latin typeface="Cambria Math" panose="02040503050406030204" pitchFamily="18" charset="0"/>
                            <a:cs typeface="Calibri Light" panose="020F0302020204030204" pitchFamily="34" charset="0"/>
                          </a:rPr>
                        </m:ctrlPr>
                      </m:sSubPr>
                      <m:e>
                        <m:r>
                          <a:rPr lang="en-US" i="1">
                            <a:solidFill>
                              <a:srgbClr val="FFC000"/>
                            </a:solidFill>
                            <a:latin typeface="Cambria Math" panose="02040503050406030204" pitchFamily="18" charset="0"/>
                            <a:ea typeface="Cambria Math" panose="02040503050406030204" pitchFamily="18" charset="0"/>
                            <a:cs typeface="Calibri Light" panose="020F0302020204030204" pitchFamily="34" charset="0"/>
                          </a:rPr>
                          <m:t>𝜙</m:t>
                        </m:r>
                      </m:e>
                      <m:sub>
                        <m:r>
                          <a:rPr lang="en-US" b="0" i="1" smtClean="0">
                            <a:solidFill>
                              <a:srgbClr val="FFC000"/>
                            </a:solidFill>
                            <a:latin typeface="Cambria Math" panose="02040503050406030204" pitchFamily="18" charset="0"/>
                            <a:cs typeface="Calibri Light" panose="020F0302020204030204" pitchFamily="34" charset="0"/>
                          </a:rPr>
                          <m:t>h</m:t>
                        </m:r>
                      </m:sub>
                    </m:sSub>
                  </m:oMath>
                </a14:m>
                <a:endParaRPr lang="en-US" dirty="0">
                  <a:solidFill>
                    <a:schemeClr val="tx1"/>
                  </a:solidFill>
                </a:endParaRPr>
              </a:p>
              <a:p>
                <a:pPr marL="257175" indent="-257175">
                  <a:buFont typeface="Arial" panose="020B0604020202020204" pitchFamily="34" charset="0"/>
                  <a:buChar char="•"/>
                </a:pPr>
                <a:endParaRPr lang="en-US" b="0" dirty="0">
                  <a:solidFill>
                    <a:schemeClr val="tx1"/>
                  </a:solidFill>
                </a:endParaRPr>
              </a:p>
              <a:p>
                <a:endParaRPr lang="en-US" b="0" dirty="0">
                  <a:solidFill>
                    <a:schemeClr val="tx1"/>
                  </a:solidFill>
                </a:endParaRPr>
              </a:p>
            </p:txBody>
          </p:sp>
        </mc:Choice>
        <mc:Fallback xmlns="">
          <p:sp>
            <p:nvSpPr>
              <p:cNvPr id="12" name="TextBox 11"/>
              <p:cNvSpPr txBox="1">
                <a:spLocks noRot="1" noChangeAspect="1" noMove="1" noResize="1" noEditPoints="1" noAdjustHandles="1" noChangeArrowheads="1" noChangeShapeType="1" noTextEdit="1"/>
              </p:cNvSpPr>
              <p:nvPr/>
            </p:nvSpPr>
            <p:spPr>
              <a:xfrm>
                <a:off x="278522" y="951688"/>
                <a:ext cx="4229997" cy="5084533"/>
              </a:xfrm>
              <a:prstGeom prst="rect">
                <a:avLst/>
              </a:prstGeom>
              <a:blipFill>
                <a:blip r:embed="rId8"/>
                <a:stretch>
                  <a:fillRect l="-1009" t="-120" r="-144"/>
                </a:stretch>
              </a:blipFill>
            </p:spPr>
            <p:txBody>
              <a:bodyPr/>
              <a:lstStyle/>
              <a:p>
                <a:r>
                  <a:rPr lang="en-US">
                    <a:noFill/>
                  </a:rPr>
                  <a:t> </a:t>
                </a:r>
              </a:p>
            </p:txBody>
          </p:sp>
        </mc:Fallback>
      </mc:AlternateContent>
      <p:sp>
        <p:nvSpPr>
          <p:cNvPr id="13" name="Date Placeholder 12">
            <a:extLst>
              <a:ext uri="{FF2B5EF4-FFF2-40B4-BE49-F238E27FC236}">
                <a16:creationId xmlns:a16="http://schemas.microsoft.com/office/drawing/2014/main" id="{D59AA4B1-256C-40B8-A89F-E9B50BA8FBEB}"/>
              </a:ext>
            </a:extLst>
          </p:cNvPr>
          <p:cNvSpPr>
            <a:spLocks noGrp="1"/>
          </p:cNvSpPr>
          <p:nvPr>
            <p:ph type="dt" sz="half" idx="10"/>
          </p:nvPr>
        </p:nvSpPr>
        <p:spPr/>
        <p:txBody>
          <a:bodyPr/>
          <a:lstStyle/>
          <a:p>
            <a:pPr defTabSz="342893" fontAlgn="auto">
              <a:spcBef>
                <a:spcPts val="0"/>
              </a:spcBef>
              <a:spcAft>
                <a:spcPts val="0"/>
              </a:spcAft>
            </a:pPr>
            <a:fld id="{07E21CA6-94B0-418F-8B62-256189EB6015}" type="datetime1">
              <a:rPr lang="en-US" smtClean="0">
                <a:solidFill>
                  <a:srgbClr val="FFFFFF"/>
                </a:solidFill>
              </a:rPr>
              <a:t>11/11/2024</a:t>
            </a:fld>
            <a:endParaRPr lang="en-US" dirty="0">
              <a:solidFill>
                <a:srgbClr val="FFFFFF"/>
              </a:solidFill>
            </a:endParaRPr>
          </a:p>
        </p:txBody>
      </p:sp>
      <p:sp>
        <p:nvSpPr>
          <p:cNvPr id="14" name="Footer Placeholder 13">
            <a:extLst>
              <a:ext uri="{FF2B5EF4-FFF2-40B4-BE49-F238E27FC236}">
                <a16:creationId xmlns:a16="http://schemas.microsoft.com/office/drawing/2014/main" id="{63F098EC-3824-4E5C-BFE2-36A639A9DFDA}"/>
              </a:ext>
            </a:extLst>
          </p:cNvPr>
          <p:cNvSpPr>
            <a:spLocks noGrp="1"/>
          </p:cNvSpPr>
          <p:nvPr>
            <p:ph type="ftr" sz="quarter" idx="11"/>
          </p:nvPr>
        </p:nvSpPr>
        <p:spPr/>
        <p:txBody>
          <a:bodyPr/>
          <a:lstStyle/>
          <a:p>
            <a:pPr defTabSz="342893" fontAlgn="auto">
              <a:spcBef>
                <a:spcPts val="0"/>
              </a:spcBef>
              <a:spcAft>
                <a:spcPts val="0"/>
              </a:spcAft>
            </a:pPr>
            <a:r>
              <a:rPr lang="en-US">
                <a:solidFill>
                  <a:srgbClr val="FFFFFF"/>
                </a:solidFill>
              </a:rPr>
              <a:t>Circum-Pan-Pacific Symposium 2024</a:t>
            </a:r>
            <a:endParaRPr lang="en-US" dirty="0">
              <a:solidFill>
                <a:srgbClr val="FFFFFF"/>
              </a:solidFill>
            </a:endParaRPr>
          </a:p>
        </p:txBody>
      </p:sp>
      <p:sp>
        <p:nvSpPr>
          <p:cNvPr id="15" name="Slide Number Placeholder 14">
            <a:extLst>
              <a:ext uri="{FF2B5EF4-FFF2-40B4-BE49-F238E27FC236}">
                <a16:creationId xmlns:a16="http://schemas.microsoft.com/office/drawing/2014/main" id="{EFBBD0C3-C7E5-45A3-B8E4-CEB0BFA2EE1B}"/>
              </a:ext>
            </a:extLst>
          </p:cNvPr>
          <p:cNvSpPr>
            <a:spLocks noGrp="1"/>
          </p:cNvSpPr>
          <p:nvPr>
            <p:ph type="sldNum" sz="quarter" idx="12"/>
          </p:nvPr>
        </p:nvSpPr>
        <p:spPr/>
        <p:txBody>
          <a:bodyPr/>
          <a:lstStyle/>
          <a:p>
            <a:pPr defTabSz="342893" fontAlgn="auto">
              <a:spcBef>
                <a:spcPts val="0"/>
              </a:spcBef>
              <a:spcAft>
                <a:spcPts val="0"/>
              </a:spcAft>
            </a:pPr>
            <a:fld id="{B9A5DFB4-3D23-4866-8D46-AE36D04BFD7D}" type="slidenum">
              <a:rPr lang="en-US" smtClean="0">
                <a:solidFill>
                  <a:srgbClr val="FFFFFF"/>
                </a:solidFill>
              </a:rPr>
              <a:pPr defTabSz="342893" fontAlgn="auto">
                <a:spcBef>
                  <a:spcPts val="0"/>
                </a:spcBef>
                <a:spcAft>
                  <a:spcPts val="0"/>
                </a:spcAft>
              </a:pPr>
              <a:t>19</a:t>
            </a:fld>
            <a:endParaRPr lang="en-US" dirty="0">
              <a:solidFill>
                <a:srgbClr val="FFFFFF"/>
              </a:solidFill>
            </a:endParaRPr>
          </a:p>
        </p:txBody>
      </p:sp>
    </p:spTree>
    <p:extLst>
      <p:ext uri="{BB962C8B-B14F-4D97-AF65-F5344CB8AC3E}">
        <p14:creationId xmlns:p14="http://schemas.microsoft.com/office/powerpoint/2010/main" val="1277439537"/>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ontent Placeholder 4"/>
          <p:cNvSpPr>
            <a:spLocks noGrp="1"/>
          </p:cNvSpPr>
          <p:nvPr>
            <p:ph idx="1"/>
          </p:nvPr>
        </p:nvSpPr>
        <p:spPr/>
        <p:txBody>
          <a:bodyPr>
            <a:noAutofit/>
          </a:bodyPr>
          <a:lstStyle/>
          <a:p>
            <a:pPr marL="0" indent="0">
              <a:buNone/>
            </a:pPr>
            <a:r>
              <a:rPr lang="en-GB" sz="2000" dirty="0"/>
              <a:t>COMPASS: NA58, EHN2, building 888: </a:t>
            </a:r>
          </a:p>
          <a:p>
            <a:pPr marL="0" indent="0">
              <a:buNone/>
            </a:pPr>
            <a:r>
              <a:rPr lang="en-GB" sz="2000" dirty="0"/>
              <a:t>	</a:t>
            </a:r>
            <a:r>
              <a:rPr lang="en-GB" sz="3600" b="1" u="sng" dirty="0" err="1"/>
              <a:t>CO</a:t>
            </a:r>
            <a:r>
              <a:rPr lang="en-GB" sz="2800" dirty="0" err="1"/>
              <a:t>mmon</a:t>
            </a:r>
            <a:endParaRPr lang="en-GB" sz="2800" dirty="0"/>
          </a:p>
          <a:p>
            <a:pPr marL="0" indent="0">
              <a:buNone/>
            </a:pPr>
            <a:r>
              <a:rPr lang="en-GB" sz="2800" dirty="0"/>
              <a:t>		</a:t>
            </a:r>
            <a:r>
              <a:rPr lang="en-GB" sz="3600" b="1" u="sng" dirty="0" err="1"/>
              <a:t>M</a:t>
            </a:r>
            <a:r>
              <a:rPr lang="en-GB" sz="2800" dirty="0" err="1"/>
              <a:t>uon</a:t>
            </a:r>
            <a:endParaRPr lang="en-GB" sz="2800" dirty="0"/>
          </a:p>
          <a:p>
            <a:pPr marL="0" indent="0">
              <a:buNone/>
            </a:pPr>
            <a:r>
              <a:rPr lang="en-GB" sz="2800" dirty="0"/>
              <a:t>			</a:t>
            </a:r>
            <a:r>
              <a:rPr lang="en-GB" sz="3600" b="1" u="sng" dirty="0"/>
              <a:t>P</a:t>
            </a:r>
            <a:r>
              <a:rPr lang="en-GB" sz="2800" dirty="0"/>
              <a:t>roton</a:t>
            </a:r>
          </a:p>
          <a:p>
            <a:pPr marL="0" indent="0">
              <a:buNone/>
            </a:pPr>
            <a:r>
              <a:rPr lang="en-GB" sz="2800" dirty="0"/>
              <a:t>				</a:t>
            </a:r>
            <a:r>
              <a:rPr lang="en-GB" sz="3600" b="1" u="sng" dirty="0"/>
              <a:t>A</a:t>
            </a:r>
            <a:r>
              <a:rPr lang="en-GB" sz="2800" dirty="0"/>
              <a:t>pparatus for </a:t>
            </a:r>
          </a:p>
          <a:p>
            <a:pPr marL="0" indent="0">
              <a:buNone/>
            </a:pPr>
            <a:r>
              <a:rPr lang="en-GB" sz="2800" dirty="0"/>
              <a:t>					</a:t>
            </a:r>
            <a:r>
              <a:rPr lang="en-GB" sz="3600" b="1" u="sng" dirty="0"/>
              <a:t>S</a:t>
            </a:r>
            <a:r>
              <a:rPr lang="en-GB" sz="2800" dirty="0"/>
              <a:t>tructure and </a:t>
            </a:r>
          </a:p>
          <a:p>
            <a:pPr marL="0" indent="0">
              <a:buNone/>
            </a:pPr>
            <a:r>
              <a:rPr lang="en-GB" sz="2800" dirty="0"/>
              <a:t>						</a:t>
            </a:r>
            <a:r>
              <a:rPr lang="en-GB" sz="3600" b="1" u="sng" dirty="0"/>
              <a:t>S</a:t>
            </a:r>
            <a:r>
              <a:rPr lang="en-GB" sz="2800" dirty="0"/>
              <a:t>pectroscopy</a:t>
            </a:r>
          </a:p>
          <a:p>
            <a:pPr marL="0" indent="0" algn="ctr">
              <a:buNone/>
            </a:pPr>
            <a:r>
              <a:rPr lang="en-GB" sz="2000" dirty="0"/>
              <a:t>COMPASS was the </a:t>
            </a:r>
            <a:r>
              <a:rPr lang="en-GB" sz="2000" b="1" i="1" dirty="0"/>
              <a:t>largest surface experiment</a:t>
            </a:r>
            <a:r>
              <a:rPr lang="en-GB" sz="2000" b="1" dirty="0"/>
              <a:t> </a:t>
            </a:r>
            <a:r>
              <a:rPr lang="en-GB" sz="2000" dirty="0"/>
              <a:t>at CERN</a:t>
            </a:r>
          </a:p>
          <a:p>
            <a:pPr algn="ctr"/>
            <a:endParaRPr lang="en-GB" sz="2000" dirty="0"/>
          </a:p>
        </p:txBody>
      </p:sp>
      <p:sp>
        <p:nvSpPr>
          <p:cNvPr id="3" name="Date Placeholder 2"/>
          <p:cNvSpPr>
            <a:spLocks noGrp="1"/>
          </p:cNvSpPr>
          <p:nvPr>
            <p:ph type="dt" sz="half" idx="10"/>
          </p:nvPr>
        </p:nvSpPr>
        <p:spPr/>
        <p:txBody>
          <a:bodyPr/>
          <a:lstStyle/>
          <a:p>
            <a:fld id="{A260C62F-566F-4E1B-935B-007AA2460572}" type="datetime1">
              <a:rPr lang="en-US" smtClean="0"/>
              <a:t>11/11/2024</a:t>
            </a:fld>
            <a:endParaRPr lang="en-GB"/>
          </a:p>
        </p:txBody>
      </p:sp>
      <p:sp>
        <p:nvSpPr>
          <p:cNvPr id="4" name="Footer Placeholder 3"/>
          <p:cNvSpPr>
            <a:spLocks noGrp="1"/>
          </p:cNvSpPr>
          <p:nvPr>
            <p:ph type="ftr" sz="quarter" idx="11"/>
          </p:nvPr>
        </p:nvSpPr>
        <p:spPr/>
        <p:txBody>
          <a:bodyPr/>
          <a:lstStyle/>
          <a:p>
            <a:r>
              <a:rPr lang="en-GB"/>
              <a:t>Circum-Pan-Pacific Symposium 2024</a:t>
            </a:r>
            <a:endParaRPr lang="en-GB" dirty="0"/>
          </a:p>
        </p:txBody>
      </p:sp>
      <p:sp>
        <p:nvSpPr>
          <p:cNvPr id="5" name="Slide Number Placeholder 4"/>
          <p:cNvSpPr>
            <a:spLocks noGrp="1"/>
          </p:cNvSpPr>
          <p:nvPr>
            <p:ph type="sldNum" sz="quarter" idx="12"/>
          </p:nvPr>
        </p:nvSpPr>
        <p:spPr/>
        <p:txBody>
          <a:bodyPr/>
          <a:lstStyle/>
          <a:p>
            <a:fld id="{9557D183-51D8-4E14-896F-B82575AC502D}" type="slidenum">
              <a:rPr lang="en-GB" smtClean="0"/>
              <a:pPr/>
              <a:t>2</a:t>
            </a:fld>
            <a:endParaRPr lang="en-GB" dirty="0"/>
          </a:p>
        </p:txBody>
      </p:sp>
      <p:sp>
        <p:nvSpPr>
          <p:cNvPr id="6" name="Title 5"/>
          <p:cNvSpPr>
            <a:spLocks noGrp="1"/>
          </p:cNvSpPr>
          <p:nvPr>
            <p:ph type="title"/>
          </p:nvPr>
        </p:nvSpPr>
        <p:spPr/>
        <p:txBody>
          <a:bodyPr/>
          <a:lstStyle/>
          <a:p>
            <a:r>
              <a:rPr lang="en-GB" dirty="0"/>
              <a:t>What does “COMPASS” stand for?</a:t>
            </a:r>
          </a:p>
        </p:txBody>
      </p:sp>
      <p:pic>
        <p:nvPicPr>
          <p:cNvPr id="2" name="Picture 1">
            <a:extLst>
              <a:ext uri="{FF2B5EF4-FFF2-40B4-BE49-F238E27FC236}">
                <a16:creationId xmlns:a16="http://schemas.microsoft.com/office/drawing/2014/main" id="{CE01EC9B-C7D9-C7B4-C076-FE51CD555C5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42381" y="723900"/>
            <a:ext cx="3323120" cy="3303366"/>
          </a:xfrm>
          <a:prstGeom prst="rect">
            <a:avLst/>
          </a:prstGeom>
        </p:spPr>
      </p:pic>
      <p:pic>
        <p:nvPicPr>
          <p:cNvPr id="7" name="Picture 6">
            <a:extLst>
              <a:ext uri="{FF2B5EF4-FFF2-40B4-BE49-F238E27FC236}">
                <a16:creationId xmlns:a16="http://schemas.microsoft.com/office/drawing/2014/main" id="{752FA0F4-9769-69E6-9EEE-49F570140763}"/>
              </a:ext>
            </a:extLst>
          </p:cNvPr>
          <p:cNvPicPr>
            <a:picLocks noChangeAspect="1"/>
          </p:cNvPicPr>
          <p:nvPr/>
        </p:nvPicPr>
        <p:blipFill>
          <a:blip r:embed="rId3" cstate="print">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7696200" y="4114181"/>
            <a:ext cx="914400" cy="914400"/>
          </a:xfrm>
          <a:prstGeom prst="rect">
            <a:avLst/>
          </a:prstGeom>
        </p:spPr>
      </p:pic>
    </p:spTree>
    <p:extLst>
      <p:ext uri="{BB962C8B-B14F-4D97-AF65-F5344CB8AC3E}">
        <p14:creationId xmlns:p14="http://schemas.microsoft.com/office/powerpoint/2010/main" val="3563232603"/>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71" name="Picture 19" descr="q"/>
          <p:cNvPicPr>
            <a:picLocks noChangeAspect="1" noChangeArrowheads="1"/>
          </p:cNvPicPr>
          <p:nvPr/>
        </p:nvPicPr>
        <p:blipFill>
          <a:blip r:embed="rId3" cstate="print"/>
          <a:srcRect/>
          <a:stretch>
            <a:fillRect/>
          </a:stretch>
        </p:blipFill>
        <p:spPr bwMode="auto">
          <a:xfrm>
            <a:off x="409588" y="800101"/>
            <a:ext cx="3400412" cy="2412238"/>
          </a:xfrm>
          <a:prstGeom prst="rect">
            <a:avLst/>
          </a:prstGeom>
          <a:noFill/>
        </p:spPr>
      </p:pic>
      <p:pic>
        <p:nvPicPr>
          <p:cNvPr id="23572" name="Picture 20" descr="x"/>
          <p:cNvPicPr>
            <a:picLocks noChangeAspect="1" noChangeArrowheads="1"/>
          </p:cNvPicPr>
          <p:nvPr/>
        </p:nvPicPr>
        <p:blipFill>
          <a:blip r:embed="rId4" cstate="print"/>
          <a:srcRect/>
          <a:stretch>
            <a:fillRect/>
          </a:stretch>
        </p:blipFill>
        <p:spPr bwMode="auto">
          <a:xfrm>
            <a:off x="4628194" y="982690"/>
            <a:ext cx="3744000" cy="2539467"/>
          </a:xfrm>
          <a:prstGeom prst="rect">
            <a:avLst/>
          </a:prstGeom>
          <a:noFill/>
        </p:spPr>
      </p:pic>
      <p:sp>
        <p:nvSpPr>
          <p:cNvPr id="3" name="Title 2"/>
          <p:cNvSpPr>
            <a:spLocks noGrp="1"/>
          </p:cNvSpPr>
          <p:nvPr>
            <p:ph type="title"/>
          </p:nvPr>
        </p:nvSpPr>
        <p:spPr>
          <a:xfrm>
            <a:off x="0" y="0"/>
            <a:ext cx="9144000" cy="723900"/>
          </a:xfrm>
        </p:spPr>
        <p:txBody>
          <a:bodyPr/>
          <a:lstStyle/>
          <a:p>
            <a:r>
              <a:rPr lang="en-US" dirty="0"/>
              <a:t>Kinematic distributions</a:t>
            </a:r>
            <a:endParaRPr lang="it-IT" dirty="0"/>
          </a:p>
        </p:txBody>
      </p:sp>
      <p:sp>
        <p:nvSpPr>
          <p:cNvPr id="4" name="Date Placeholder 3"/>
          <p:cNvSpPr>
            <a:spLocks noGrp="1"/>
          </p:cNvSpPr>
          <p:nvPr>
            <p:ph type="dt" sz="half" idx="10"/>
          </p:nvPr>
        </p:nvSpPr>
        <p:spPr>
          <a:xfrm>
            <a:off x="0" y="5490795"/>
            <a:ext cx="1746806" cy="224206"/>
          </a:xfrm>
        </p:spPr>
        <p:txBody>
          <a:bodyPr/>
          <a:lstStyle/>
          <a:p>
            <a:fld id="{EE70A461-9773-49B6-8819-71EECCEBA591}" type="datetime1">
              <a:rPr lang="en-US" smtClean="0"/>
              <a:t>11/11/2024</a:t>
            </a:fld>
            <a:endParaRPr lang="en-US" dirty="0"/>
          </a:p>
        </p:txBody>
      </p:sp>
      <p:sp>
        <p:nvSpPr>
          <p:cNvPr id="5" name="Footer Placeholder 4"/>
          <p:cNvSpPr>
            <a:spLocks noGrp="1"/>
          </p:cNvSpPr>
          <p:nvPr>
            <p:ph type="ftr" sz="quarter" idx="11"/>
          </p:nvPr>
        </p:nvSpPr>
        <p:spPr>
          <a:xfrm>
            <a:off x="2961863" y="5490794"/>
            <a:ext cx="3538331" cy="224206"/>
          </a:xfrm>
        </p:spPr>
        <p:txBody>
          <a:bodyPr/>
          <a:lstStyle/>
          <a:p>
            <a:r>
              <a:rPr lang="en-US"/>
              <a:t>Circum-Pan-Pacific Symposium 2024</a:t>
            </a:r>
            <a:endParaRPr lang="en-US" dirty="0"/>
          </a:p>
        </p:txBody>
      </p:sp>
      <p:sp>
        <p:nvSpPr>
          <p:cNvPr id="6" name="Slide Number Placeholder 5"/>
          <p:cNvSpPr>
            <a:spLocks noGrp="1"/>
          </p:cNvSpPr>
          <p:nvPr>
            <p:ph type="sldNum" sz="quarter" idx="12"/>
          </p:nvPr>
        </p:nvSpPr>
        <p:spPr>
          <a:xfrm>
            <a:off x="7864340" y="5490798"/>
            <a:ext cx="1279663" cy="224205"/>
          </a:xfrm>
        </p:spPr>
        <p:txBody>
          <a:bodyPr/>
          <a:lstStyle/>
          <a:p>
            <a:fld id="{B9A5DFB4-3D23-4866-8D46-AE36D04BFD7D}" type="slidenum">
              <a:rPr lang="en-US" smtClean="0"/>
              <a:pPr/>
              <a:t>20</a:t>
            </a:fld>
            <a:endParaRPr lang="en-US" dirty="0"/>
          </a:p>
        </p:txBody>
      </p:sp>
      <p:pic>
        <p:nvPicPr>
          <p:cNvPr id="2" name="Picture 1">
            <a:extLst>
              <a:ext uri="{FF2B5EF4-FFF2-40B4-BE49-F238E27FC236}">
                <a16:creationId xmlns:a16="http://schemas.microsoft.com/office/drawing/2014/main" id="{905DD794-3F67-64BF-53BD-CBDE0F8A0016}"/>
              </a:ext>
            </a:extLst>
          </p:cNvPr>
          <p:cNvPicPr>
            <a:picLocks noChangeAspect="1"/>
          </p:cNvPicPr>
          <p:nvPr/>
        </p:nvPicPr>
        <p:blipFill>
          <a:blip r:embed="rId5"/>
          <a:stretch>
            <a:fillRect/>
          </a:stretch>
        </p:blipFill>
        <p:spPr>
          <a:xfrm>
            <a:off x="708531" y="3212340"/>
            <a:ext cx="3056610" cy="2159760"/>
          </a:xfrm>
          <a:prstGeom prst="rect">
            <a:avLst/>
          </a:prstGeom>
        </p:spPr>
      </p:pic>
      <p:pic>
        <p:nvPicPr>
          <p:cNvPr id="7" name="Picture 10" descr="pt">
            <a:extLst>
              <a:ext uri="{FF2B5EF4-FFF2-40B4-BE49-F238E27FC236}">
                <a16:creationId xmlns:a16="http://schemas.microsoft.com/office/drawing/2014/main" id="{6BB27660-8F16-2A31-726A-E5B40B527489}"/>
              </a:ext>
            </a:extLst>
          </p:cNvPr>
          <p:cNvPicPr>
            <a:picLocks noChangeAspect="1" noChangeArrowheads="1"/>
          </p:cNvPicPr>
          <p:nvPr/>
        </p:nvPicPr>
        <p:blipFill>
          <a:blip r:embed="rId6" cstate="print"/>
          <a:srcRect/>
          <a:stretch>
            <a:fillRect/>
          </a:stretch>
        </p:blipFill>
        <p:spPr bwMode="auto">
          <a:xfrm>
            <a:off x="4372669" y="3674352"/>
            <a:ext cx="2153345" cy="1460500"/>
          </a:xfrm>
          <a:prstGeom prst="rect">
            <a:avLst/>
          </a:prstGeom>
          <a:noFill/>
        </p:spPr>
      </p:pic>
      <p:pic>
        <p:nvPicPr>
          <p:cNvPr id="8" name="Picture 7">
            <a:extLst>
              <a:ext uri="{FF2B5EF4-FFF2-40B4-BE49-F238E27FC236}">
                <a16:creationId xmlns:a16="http://schemas.microsoft.com/office/drawing/2014/main" id="{E9DDE703-532F-D56F-C84B-F94E9F6C92A0}"/>
              </a:ext>
            </a:extLst>
          </p:cNvPr>
          <p:cNvPicPr>
            <a:picLocks noChangeAspect="1"/>
          </p:cNvPicPr>
          <p:nvPr/>
        </p:nvPicPr>
        <p:blipFill>
          <a:blip r:embed="rId7"/>
          <a:stretch>
            <a:fillRect/>
          </a:stretch>
        </p:blipFill>
        <p:spPr>
          <a:xfrm>
            <a:off x="6906962" y="3674352"/>
            <a:ext cx="1914756" cy="1354430"/>
          </a:xfrm>
          <a:prstGeom prst="rect">
            <a:avLst/>
          </a:prstGeom>
        </p:spPr>
      </p:pic>
    </p:spTree>
    <p:extLst>
      <p:ext uri="{BB962C8B-B14F-4D97-AF65-F5344CB8AC3E}">
        <p14:creationId xmlns:p14="http://schemas.microsoft.com/office/powerpoint/2010/main" val="3024523109"/>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Kinematic coverage</a:t>
            </a:r>
            <a:endParaRPr lang="it-IT" dirty="0"/>
          </a:p>
        </p:txBody>
      </p:sp>
      <p:graphicFrame>
        <p:nvGraphicFramePr>
          <p:cNvPr id="6" name="Object 5"/>
          <p:cNvGraphicFramePr>
            <a:graphicFrameLocks noChangeAspect="1"/>
          </p:cNvGraphicFramePr>
          <p:nvPr/>
        </p:nvGraphicFramePr>
        <p:xfrm>
          <a:off x="228602" y="1257302"/>
          <a:ext cx="8499871" cy="3048000"/>
        </p:xfrm>
        <a:graphic>
          <a:graphicData uri="http://schemas.openxmlformats.org/presentationml/2006/ole">
            <mc:AlternateContent xmlns:mc="http://schemas.openxmlformats.org/markup-compatibility/2006">
              <mc:Choice xmlns:v="urn:schemas-microsoft-com:vml" Requires="v">
                <p:oleObj r:id="rId3" imgW="18488880" imgH="6628320" progId="">
                  <p:embed/>
                </p:oleObj>
              </mc:Choice>
              <mc:Fallback>
                <p:oleObj r:id="rId3" imgW="18488880" imgH="6628320" progId="">
                  <p:embed/>
                  <p:pic>
                    <p:nvPicPr>
                      <p:cNvPr id="6" name="Object 5"/>
                      <p:cNvPicPr/>
                      <p:nvPr/>
                    </p:nvPicPr>
                    <p:blipFill>
                      <a:blip r:embed="rId4"/>
                      <a:stretch>
                        <a:fillRect/>
                      </a:stretch>
                    </p:blipFill>
                    <p:spPr>
                      <a:xfrm>
                        <a:off x="228602" y="1257302"/>
                        <a:ext cx="8499871" cy="3048000"/>
                      </a:xfrm>
                      <a:prstGeom prst="rect">
                        <a:avLst/>
                      </a:prstGeom>
                    </p:spPr>
                  </p:pic>
                </p:oleObj>
              </mc:Fallback>
            </mc:AlternateContent>
          </a:graphicData>
        </a:graphic>
      </p:graphicFrame>
      <p:sp>
        <p:nvSpPr>
          <p:cNvPr id="3" name="Date Placeholder 2"/>
          <p:cNvSpPr>
            <a:spLocks noGrp="1"/>
          </p:cNvSpPr>
          <p:nvPr>
            <p:ph type="dt" sz="half" idx="10"/>
          </p:nvPr>
        </p:nvSpPr>
        <p:spPr/>
        <p:txBody>
          <a:bodyPr/>
          <a:lstStyle/>
          <a:p>
            <a:pPr defTabSz="342893" fontAlgn="auto">
              <a:spcBef>
                <a:spcPts val="0"/>
              </a:spcBef>
              <a:spcAft>
                <a:spcPts val="0"/>
              </a:spcAft>
            </a:pPr>
            <a:fld id="{A6776510-5808-481F-8A0B-FB91F399E52E}" type="datetime1">
              <a:rPr lang="en-US" smtClean="0">
                <a:solidFill>
                  <a:srgbClr val="FFFFFF"/>
                </a:solidFill>
                <a:latin typeface="Corbel" panose="020B0503020204020204"/>
              </a:rPr>
              <a:t>11/11/2024</a:t>
            </a:fld>
            <a:endParaRPr lang="en-US" dirty="0">
              <a:solidFill>
                <a:srgbClr val="FFFFFF"/>
              </a:solidFill>
              <a:latin typeface="Corbel" panose="020B0503020204020204"/>
            </a:endParaRPr>
          </a:p>
        </p:txBody>
      </p:sp>
      <p:sp>
        <p:nvSpPr>
          <p:cNvPr id="4" name="Footer Placeholder 3"/>
          <p:cNvSpPr>
            <a:spLocks noGrp="1"/>
          </p:cNvSpPr>
          <p:nvPr>
            <p:ph type="ftr" sz="quarter" idx="11"/>
          </p:nvPr>
        </p:nvSpPr>
        <p:spPr/>
        <p:txBody>
          <a:bodyPr/>
          <a:lstStyle/>
          <a:p>
            <a:pPr defTabSz="342893" fontAlgn="auto">
              <a:spcBef>
                <a:spcPts val="0"/>
              </a:spcBef>
              <a:spcAft>
                <a:spcPts val="0"/>
              </a:spcAft>
            </a:pPr>
            <a:r>
              <a:rPr lang="en-US">
                <a:solidFill>
                  <a:srgbClr val="FFFFFF"/>
                </a:solidFill>
                <a:latin typeface="Corbel" panose="020B0503020204020204"/>
              </a:rPr>
              <a:t>Circum-Pan-Pacific Symposium 2024</a:t>
            </a:r>
            <a:endParaRPr lang="en-US" dirty="0">
              <a:solidFill>
                <a:srgbClr val="FFFFFF"/>
              </a:solidFill>
              <a:latin typeface="Corbel" panose="020B0503020204020204"/>
            </a:endParaRPr>
          </a:p>
        </p:txBody>
      </p:sp>
      <p:sp>
        <p:nvSpPr>
          <p:cNvPr id="5" name="Slide Number Placeholder 4"/>
          <p:cNvSpPr>
            <a:spLocks noGrp="1"/>
          </p:cNvSpPr>
          <p:nvPr>
            <p:ph type="sldNum" sz="quarter" idx="12"/>
          </p:nvPr>
        </p:nvSpPr>
        <p:spPr/>
        <p:txBody>
          <a:bodyPr/>
          <a:lstStyle/>
          <a:p>
            <a:pPr defTabSz="342893" fontAlgn="auto">
              <a:spcBef>
                <a:spcPts val="0"/>
              </a:spcBef>
              <a:spcAft>
                <a:spcPts val="0"/>
              </a:spcAft>
            </a:pPr>
            <a:fld id="{B9A5DFB4-3D23-4866-8D46-AE36D04BFD7D}" type="slidenum">
              <a:rPr lang="en-US" smtClean="0">
                <a:solidFill>
                  <a:srgbClr val="FFFFFF"/>
                </a:solidFill>
                <a:latin typeface="Corbel" panose="020B0503020204020204"/>
              </a:rPr>
              <a:pPr defTabSz="342893" fontAlgn="auto">
                <a:spcBef>
                  <a:spcPts val="0"/>
                </a:spcBef>
                <a:spcAft>
                  <a:spcPts val="0"/>
                </a:spcAft>
              </a:pPr>
              <a:t>21</a:t>
            </a:fld>
            <a:endParaRPr lang="en-US" dirty="0">
              <a:solidFill>
                <a:srgbClr val="FFFFFF"/>
              </a:solidFill>
              <a:latin typeface="Corbel" panose="020B0503020204020204"/>
            </a:endParaRPr>
          </a:p>
        </p:txBody>
      </p:sp>
    </p:spTree>
    <p:extLst>
      <p:ext uri="{BB962C8B-B14F-4D97-AF65-F5344CB8AC3E}">
        <p14:creationId xmlns:p14="http://schemas.microsoft.com/office/powerpoint/2010/main" val="1338210584"/>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Results with the longitudinally polarized target</a:t>
            </a:r>
            <a:endParaRPr lang="en-GB" dirty="0"/>
          </a:p>
        </p:txBody>
      </p:sp>
      <p:graphicFrame>
        <p:nvGraphicFramePr>
          <p:cNvPr id="7" name="Object 6"/>
          <p:cNvGraphicFramePr>
            <a:graphicFrameLocks noChangeAspect="1"/>
          </p:cNvGraphicFramePr>
          <p:nvPr/>
        </p:nvGraphicFramePr>
        <p:xfrm>
          <a:off x="4991100" y="3181350"/>
          <a:ext cx="685800" cy="148829"/>
        </p:xfrm>
        <a:graphic>
          <a:graphicData uri="http://schemas.openxmlformats.org/presentationml/2006/ole">
            <mc:AlternateContent xmlns:mc="http://schemas.openxmlformats.org/markup-compatibility/2006">
              <mc:Choice xmlns:v="urn:schemas-microsoft-com:vml" Requires="v">
                <p:oleObj name="Equation" r:id="rId3" imgW="914400" imgH="198720" progId="Equation.DSMT4">
                  <p:embed/>
                </p:oleObj>
              </mc:Choice>
              <mc:Fallback>
                <p:oleObj name="Equation" r:id="rId3" imgW="914400" imgH="198720" progId="Equation.DSMT4">
                  <p:embed/>
                  <p:pic>
                    <p:nvPicPr>
                      <p:cNvPr id="7" name="Object 6"/>
                      <p:cNvPicPr/>
                      <p:nvPr/>
                    </p:nvPicPr>
                    <p:blipFill>
                      <a:blip r:embed="rId4"/>
                      <a:stretch>
                        <a:fillRect/>
                      </a:stretch>
                    </p:blipFill>
                    <p:spPr>
                      <a:xfrm>
                        <a:off x="4991100" y="3181350"/>
                        <a:ext cx="685800" cy="148829"/>
                      </a:xfrm>
                      <a:prstGeom prst="rect">
                        <a:avLst/>
                      </a:prstGeom>
                    </p:spPr>
                  </p:pic>
                </p:oleObj>
              </mc:Fallback>
            </mc:AlternateContent>
          </a:graphicData>
        </a:graphic>
      </p:graphicFrame>
      <mc:AlternateContent xmlns:mc="http://schemas.openxmlformats.org/markup-compatibility/2006" xmlns:a14="http://schemas.microsoft.com/office/drawing/2010/main">
        <mc:Choice Requires="a14">
          <p:graphicFrame>
            <p:nvGraphicFramePr>
              <p:cNvPr id="3" name="Table 2"/>
              <p:cNvGraphicFramePr>
                <a:graphicFrameLocks noGrp="1"/>
              </p:cNvGraphicFramePr>
              <p:nvPr>
                <p:extLst>
                  <p:ext uri="{D42A27DB-BD31-4B8C-83A1-F6EECF244321}">
                    <p14:modId xmlns:p14="http://schemas.microsoft.com/office/powerpoint/2010/main" val="2579330748"/>
                  </p:ext>
                </p:extLst>
              </p:nvPr>
            </p:nvGraphicFramePr>
            <p:xfrm>
              <a:off x="152400" y="723900"/>
              <a:ext cx="8839199" cy="4766894"/>
            </p:xfrm>
            <a:graphic>
              <a:graphicData uri="http://schemas.openxmlformats.org/drawingml/2006/table">
                <a:tbl>
                  <a:tblPr firstRow="1" bandRow="1">
                    <a:tableStyleId>{7DF18680-E054-41AD-8BC1-D1AEF772440D}</a:tableStyleId>
                  </a:tblPr>
                  <a:tblGrid>
                    <a:gridCol w="1546860">
                      <a:extLst>
                        <a:ext uri="{9D8B030D-6E8A-4147-A177-3AD203B41FA5}">
                          <a16:colId xmlns:a16="http://schemas.microsoft.com/office/drawing/2014/main" val="20000"/>
                        </a:ext>
                      </a:extLst>
                    </a:gridCol>
                    <a:gridCol w="3773823">
                      <a:extLst>
                        <a:ext uri="{9D8B030D-6E8A-4147-A177-3AD203B41FA5}">
                          <a16:colId xmlns:a16="http://schemas.microsoft.com/office/drawing/2014/main" val="20001"/>
                        </a:ext>
                      </a:extLst>
                    </a:gridCol>
                    <a:gridCol w="3518516">
                      <a:extLst>
                        <a:ext uri="{9D8B030D-6E8A-4147-A177-3AD203B41FA5}">
                          <a16:colId xmlns:a16="http://schemas.microsoft.com/office/drawing/2014/main" val="20002"/>
                        </a:ext>
                      </a:extLst>
                    </a:gridCol>
                  </a:tblGrid>
                  <a:tr h="307088">
                    <a:tc>
                      <a:txBody>
                        <a:bodyPr/>
                        <a:lstStyle/>
                        <a:p>
                          <a:pPr algn="ctr"/>
                          <a:r>
                            <a:rPr lang="en-US" sz="1100" dirty="0"/>
                            <a:t>Year</a:t>
                          </a:r>
                          <a:endParaRPr lang="en-GB" sz="1100" dirty="0"/>
                        </a:p>
                      </a:txBody>
                      <a:tcPr marL="68580" marR="68580" marT="34290" marB="34290" anchor="ctr"/>
                    </a:tc>
                    <a:tc>
                      <a:txBody>
                        <a:bodyPr/>
                        <a:lstStyle/>
                        <a:p>
                          <a:pPr algn="ctr"/>
                          <a:r>
                            <a:rPr lang="en-GB" sz="1100" dirty="0"/>
                            <a:t>Obs.</a:t>
                          </a:r>
                        </a:p>
                      </a:txBody>
                      <a:tcPr marL="68580" marR="68580" marT="34290" marB="34290" anchor="ctr"/>
                    </a:tc>
                    <a:tc>
                      <a:txBody>
                        <a:bodyPr/>
                        <a:lstStyle/>
                        <a:p>
                          <a:pPr algn="ctr"/>
                          <a:endParaRPr lang="en-GB" sz="1100" dirty="0"/>
                        </a:p>
                      </a:txBody>
                      <a:tcPr marL="68580" marR="68580" marT="34290" marB="34290" anchor="ctr"/>
                    </a:tc>
                    <a:extLst>
                      <a:ext uri="{0D108BD9-81ED-4DB2-BD59-A6C34878D82A}">
                        <a16:rowId xmlns:a16="http://schemas.microsoft.com/office/drawing/2014/main" val="10000"/>
                      </a:ext>
                    </a:extLst>
                  </a:tr>
                  <a:tr h="338871">
                    <a:tc>
                      <a:txBody>
                        <a:bodyPr/>
                        <a:lstStyle/>
                        <a:p>
                          <a:pPr algn="ctr"/>
                          <a:r>
                            <a:rPr lang="en-US" sz="1100" dirty="0"/>
                            <a:t>2006</a:t>
                          </a:r>
                          <a:endParaRPr lang="en-GB" sz="1100" dirty="0"/>
                        </a:p>
                      </a:txBody>
                      <a:tcPr marL="68580" marR="68580" marT="34290" marB="34290" anchor="ctr"/>
                    </a:tc>
                    <a:tc>
                      <a:txBody>
                        <a:bodyPr/>
                        <a:lstStyle/>
                        <a:p>
                          <a:pPr algn="ctr"/>
                          <a14:m>
                            <m:oMathPara xmlns:m="http://schemas.openxmlformats.org/officeDocument/2006/math">
                              <m:oMathParaPr>
                                <m:jc m:val="centerGroup"/>
                              </m:oMathParaPr>
                              <m:oMath xmlns:m="http://schemas.openxmlformats.org/officeDocument/2006/math">
                                <m:sSubSup>
                                  <m:sSubSupPr>
                                    <m:ctrlPr>
                                      <a:rPr lang="en-GB" sz="1100" i="1" smtClean="0">
                                        <a:latin typeface="Cambria Math" panose="02040503050406030204" pitchFamily="18" charset="0"/>
                                      </a:rPr>
                                    </m:ctrlPr>
                                  </m:sSubSupPr>
                                  <m:e>
                                    <m:r>
                                      <a:rPr lang="en-US" sz="1100" b="0" smtClean="0">
                                        <a:latin typeface="Cambria Math" panose="02040503050406030204" pitchFamily="18" charset="0"/>
                                      </a:rPr>
                                      <m:t>𝐴</m:t>
                                    </m:r>
                                  </m:e>
                                  <m:sub>
                                    <m:r>
                                      <a:rPr lang="en-US" sz="1100" b="0" smtClean="0">
                                        <a:latin typeface="Cambria Math" panose="02040503050406030204" pitchFamily="18" charset="0"/>
                                      </a:rPr>
                                      <m:t>𝐿𝐿</m:t>
                                    </m:r>
                                  </m:sub>
                                  <m:sup>
                                    <m:r>
                                      <a:rPr lang="en-US" sz="1100" b="0" smtClean="0">
                                        <a:latin typeface="Cambria Math" panose="02040503050406030204" pitchFamily="18" charset="0"/>
                                      </a:rPr>
                                      <m:t>2</m:t>
                                    </m:r>
                                    <m:r>
                                      <a:rPr lang="en-US" sz="1100" b="0" smtClean="0">
                                        <a:latin typeface="Cambria Math" panose="02040503050406030204" pitchFamily="18" charset="0"/>
                                      </a:rPr>
                                      <m:t>h</m:t>
                                    </m:r>
                                  </m:sup>
                                </m:sSubSup>
                                <m:d>
                                  <m:dPr>
                                    <m:ctrlPr>
                                      <a:rPr lang="en-US" sz="1100" b="0" i="1" smtClean="0">
                                        <a:latin typeface="Cambria Math" panose="02040503050406030204" pitchFamily="18" charset="0"/>
                                      </a:rPr>
                                    </m:ctrlPr>
                                  </m:dPr>
                                  <m:e>
                                    <m:sSup>
                                      <m:sSupPr>
                                        <m:ctrlPr>
                                          <a:rPr lang="en-US" sz="1100" b="0" i="1" smtClean="0">
                                            <a:latin typeface="Cambria Math" panose="02040503050406030204" pitchFamily="18" charset="0"/>
                                          </a:rPr>
                                        </m:ctrlPr>
                                      </m:sSupPr>
                                      <m:e>
                                        <m:r>
                                          <a:rPr lang="en-US" sz="1100" b="0" smtClean="0">
                                            <a:latin typeface="Cambria Math" panose="02040503050406030204" pitchFamily="18" charset="0"/>
                                          </a:rPr>
                                          <m:t>𝑄</m:t>
                                        </m:r>
                                      </m:e>
                                      <m:sup>
                                        <m:r>
                                          <a:rPr lang="en-US" sz="1100" b="0" smtClean="0">
                                            <a:latin typeface="Cambria Math" panose="02040503050406030204" pitchFamily="18" charset="0"/>
                                          </a:rPr>
                                          <m:t>2</m:t>
                                        </m:r>
                                      </m:sup>
                                    </m:sSup>
                                    <m:r>
                                      <a:rPr lang="en-US" sz="1100" b="0" smtClean="0">
                                        <a:latin typeface="Cambria Math" panose="02040503050406030204" pitchFamily="18" charset="0"/>
                                      </a:rPr>
                                      <m:t>&lt;0</m:t>
                                    </m:r>
                                  </m:e>
                                </m:d>
                              </m:oMath>
                            </m:oMathPara>
                          </a14:m>
                          <a:endParaRPr lang="en-GB" sz="1100" dirty="0"/>
                        </a:p>
                      </a:txBody>
                      <a:tcPr marL="68580" marR="68580" marT="34290" marB="3429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sty m:val="p"/>
                                  </m:rPr>
                                  <a:rPr lang="el-GR" sz="1100" smtClean="0">
                                    <a:latin typeface="Cambria Math" panose="02040503050406030204" pitchFamily="18" charset="0"/>
                                  </a:rPr>
                                  <m:t>Δ</m:t>
                                </m:r>
                                <m:r>
                                  <a:rPr lang="en-US" sz="1100" b="0" smtClean="0">
                                    <a:latin typeface="Cambria Math" panose="02040503050406030204" pitchFamily="18" charset="0"/>
                                  </a:rPr>
                                  <m:t>𝑔</m:t>
                                </m:r>
                                <m:r>
                                  <a:rPr lang="en-US" sz="1100" b="0" smtClean="0">
                                    <a:latin typeface="Cambria Math" panose="02040503050406030204" pitchFamily="18" charset="0"/>
                                  </a:rPr>
                                  <m:t>/</m:t>
                                </m:r>
                                <m:r>
                                  <a:rPr lang="en-US" sz="1100" b="0" smtClean="0">
                                    <a:latin typeface="Cambria Math" panose="02040503050406030204" pitchFamily="18" charset="0"/>
                                  </a:rPr>
                                  <m:t>𝑔</m:t>
                                </m:r>
                              </m:oMath>
                            </m:oMathPara>
                          </a14:m>
                          <a:endParaRPr lang="en-GB" sz="1100" dirty="0"/>
                        </a:p>
                      </a:txBody>
                      <a:tcPr marL="68580" marR="68580" marT="34290" marB="34290" anchor="ctr"/>
                    </a:tc>
                    <a:extLst>
                      <a:ext uri="{0D108BD9-81ED-4DB2-BD59-A6C34878D82A}">
                        <a16:rowId xmlns:a16="http://schemas.microsoft.com/office/drawing/2014/main" val="10001"/>
                      </a:ext>
                    </a:extLst>
                  </a:tr>
                  <a:tr h="325333">
                    <a:tc>
                      <a:txBody>
                        <a:bodyPr/>
                        <a:lstStyle/>
                        <a:p>
                          <a:pPr algn="ctr"/>
                          <a:r>
                            <a:rPr lang="en-US" sz="1100" dirty="0"/>
                            <a:t>2007</a:t>
                          </a:r>
                          <a:endParaRPr lang="en-GB" sz="1100" dirty="0"/>
                        </a:p>
                      </a:txBody>
                      <a:tcPr marL="68580" marR="68580" marT="34290" marB="34290" anchor="ctr"/>
                    </a:tc>
                    <a:tc>
                      <a:txBody>
                        <a:bodyPr/>
                        <a:lstStyle/>
                        <a:p>
                          <a:pPr algn="ctr"/>
                          <a14:m>
                            <m:oMathPara xmlns:m="http://schemas.openxmlformats.org/officeDocument/2006/math">
                              <m:oMathParaPr>
                                <m:jc m:val="centerGroup"/>
                              </m:oMathParaPr>
                              <m:oMath xmlns:m="http://schemas.openxmlformats.org/officeDocument/2006/math">
                                <m:sSubSup>
                                  <m:sSubSupPr>
                                    <m:ctrlPr>
                                      <a:rPr lang="en-US" sz="1100" b="0" i="1" smtClean="0">
                                        <a:latin typeface="Cambria Math" panose="02040503050406030204" pitchFamily="18" charset="0"/>
                                      </a:rPr>
                                    </m:ctrlPr>
                                  </m:sSubSupPr>
                                  <m:e>
                                    <m:r>
                                      <a:rPr lang="en-US" sz="1100" b="0" smtClean="0">
                                        <a:latin typeface="Cambria Math" panose="02040503050406030204" pitchFamily="18" charset="0"/>
                                      </a:rPr>
                                      <m:t>𝑔</m:t>
                                    </m:r>
                                  </m:e>
                                  <m:sub>
                                    <m:r>
                                      <a:rPr lang="en-US" sz="1100" b="0" smtClean="0">
                                        <a:latin typeface="Cambria Math" panose="02040503050406030204" pitchFamily="18" charset="0"/>
                                      </a:rPr>
                                      <m:t>1</m:t>
                                    </m:r>
                                  </m:sub>
                                  <m:sup>
                                    <m:r>
                                      <a:rPr lang="en-US" sz="1100" b="0" smtClean="0">
                                        <a:latin typeface="Cambria Math" panose="02040503050406030204" pitchFamily="18" charset="0"/>
                                      </a:rPr>
                                      <m:t>𝑑</m:t>
                                    </m:r>
                                  </m:sup>
                                </m:sSubSup>
                                <m:d>
                                  <m:dPr>
                                    <m:ctrlPr>
                                      <a:rPr lang="en-US" sz="1100" b="0" i="1" smtClean="0">
                                        <a:latin typeface="Cambria Math" panose="02040503050406030204" pitchFamily="18" charset="0"/>
                                      </a:rPr>
                                    </m:ctrlPr>
                                  </m:dPr>
                                  <m:e>
                                    <m:r>
                                      <a:rPr lang="en-US" sz="1100" b="0" smtClean="0">
                                        <a:latin typeface="Cambria Math" panose="02040503050406030204" pitchFamily="18" charset="0"/>
                                      </a:rPr>
                                      <m:t>𝑥</m:t>
                                    </m:r>
                                  </m:e>
                                </m:d>
                                <m:r>
                                  <a:rPr lang="en-US" sz="1100" b="0" smtClean="0">
                                    <a:latin typeface="Cambria Math" panose="02040503050406030204" pitchFamily="18" charset="0"/>
                                  </a:rPr>
                                  <m:t>,  </m:t>
                                </m:r>
                              </m:oMath>
                            </m:oMathPara>
                          </a14:m>
                          <a:endParaRPr lang="en-GB" sz="1100" dirty="0"/>
                        </a:p>
                      </a:txBody>
                      <a:tcPr marL="68580" marR="68580" marT="34290" marB="34290" anchor="ctr"/>
                    </a:tc>
                    <a:tc>
                      <a:txBody>
                        <a:bodyPr/>
                        <a:lstStyle/>
                        <a:p>
                          <a:pPr algn="ctr"/>
                          <a14:m>
                            <m:oMathPara xmlns:m="http://schemas.openxmlformats.org/officeDocument/2006/math">
                              <m:oMathParaPr>
                                <m:jc m:val="centerGroup"/>
                              </m:oMathParaPr>
                              <m:oMath xmlns:m="http://schemas.openxmlformats.org/officeDocument/2006/math">
                                <m:sSubSup>
                                  <m:sSubSupPr>
                                    <m:ctrlPr>
                                      <a:rPr lang="en-GB" sz="1100" i="1" smtClean="0">
                                        <a:latin typeface="Cambria Math" panose="02040503050406030204" pitchFamily="18" charset="0"/>
                                      </a:rPr>
                                    </m:ctrlPr>
                                  </m:sSubSupPr>
                                  <m:e>
                                    <m:r>
                                      <m:rPr>
                                        <m:sty m:val="p"/>
                                      </m:rPr>
                                      <a:rPr lang="el-GR" sz="1100" smtClean="0">
                                        <a:latin typeface="Cambria Math" panose="02040503050406030204" pitchFamily="18" charset="0"/>
                                      </a:rPr>
                                      <m:t>Γ</m:t>
                                    </m:r>
                                  </m:e>
                                  <m:sub>
                                    <m:r>
                                      <a:rPr lang="en-US" sz="1100" b="0" smtClean="0">
                                        <a:latin typeface="Cambria Math" panose="02040503050406030204" pitchFamily="18" charset="0"/>
                                      </a:rPr>
                                      <m:t>1</m:t>
                                    </m:r>
                                  </m:sub>
                                  <m:sup>
                                    <m:r>
                                      <a:rPr lang="en-US" sz="1100" b="0" smtClean="0">
                                        <a:latin typeface="Cambria Math" panose="02040503050406030204" pitchFamily="18" charset="0"/>
                                      </a:rPr>
                                      <m:t>𝑑</m:t>
                                    </m:r>
                                  </m:sup>
                                </m:sSubSup>
                                <m:r>
                                  <a:rPr lang="en-US" sz="1100" b="0" smtClean="0">
                                    <a:latin typeface="Cambria Math" panose="02040503050406030204" pitchFamily="18" charset="0"/>
                                  </a:rPr>
                                  <m:t>, </m:t>
                                </m:r>
                                <m:r>
                                  <a:rPr lang="en-GB" sz="1100" smtClean="0">
                                    <a:latin typeface="Cambria Math" panose="02040503050406030204" pitchFamily="18" charset="0"/>
                                  </a:rPr>
                                  <m:t>∆</m:t>
                                </m:r>
                                <m:r>
                                  <m:rPr>
                                    <m:sty m:val="p"/>
                                  </m:rPr>
                                  <a:rPr lang="el-GR" sz="1100" smtClean="0">
                                    <a:latin typeface="Cambria Math" panose="02040503050406030204" pitchFamily="18" charset="0"/>
                                  </a:rPr>
                                  <m:t>Σ</m:t>
                                </m:r>
                              </m:oMath>
                            </m:oMathPara>
                          </a14:m>
                          <a:endParaRPr lang="en-GB" sz="1100" dirty="0"/>
                        </a:p>
                      </a:txBody>
                      <a:tcPr marL="68580" marR="68580" marT="34290" marB="34290" anchor="ctr"/>
                    </a:tc>
                    <a:extLst>
                      <a:ext uri="{0D108BD9-81ED-4DB2-BD59-A6C34878D82A}">
                        <a16:rowId xmlns:a16="http://schemas.microsoft.com/office/drawing/2014/main" val="10002"/>
                      </a:ext>
                    </a:extLst>
                  </a:tr>
                  <a:tr h="393106">
                    <a:tc>
                      <a:txBody>
                        <a:bodyPr/>
                        <a:lstStyle/>
                        <a:p>
                          <a:pPr algn="ctr"/>
                          <a:r>
                            <a:rPr lang="en-US" sz="1100" dirty="0"/>
                            <a:t>2008</a:t>
                          </a:r>
                          <a:endParaRPr lang="en-GB" sz="1100" dirty="0"/>
                        </a:p>
                      </a:txBody>
                      <a:tcPr marL="68580" marR="68580" marT="34290" marB="34290" anchor="ctr"/>
                    </a:tc>
                    <a:tc>
                      <a:txBody>
                        <a:bodyPr/>
                        <a:lstStyle/>
                        <a:p>
                          <a:pPr algn="ctr"/>
                          <a14:m>
                            <m:oMathPara xmlns:m="http://schemas.openxmlformats.org/officeDocument/2006/math">
                              <m:oMathParaPr>
                                <m:jc m:val="centerGroup"/>
                              </m:oMathParaPr>
                              <m:oMath xmlns:m="http://schemas.openxmlformats.org/officeDocument/2006/math">
                                <m:sSubSup>
                                  <m:sSubSupPr>
                                    <m:ctrlPr>
                                      <a:rPr lang="en-GB" sz="1200" i="1" smtClean="0">
                                        <a:latin typeface="Cambria Math" panose="02040503050406030204" pitchFamily="18" charset="0"/>
                                      </a:rPr>
                                    </m:ctrlPr>
                                  </m:sSubSupPr>
                                  <m:e>
                                    <m:r>
                                      <a:rPr lang="en-US" sz="1200" b="0" smtClean="0">
                                        <a:latin typeface="Cambria Math" panose="02040503050406030204" pitchFamily="18" charset="0"/>
                                      </a:rPr>
                                      <m:t>𝐴</m:t>
                                    </m:r>
                                  </m:e>
                                  <m:sub>
                                    <m:r>
                                      <a:rPr lang="en-US" sz="1200" b="0" smtClean="0">
                                        <a:latin typeface="Cambria Math" panose="02040503050406030204" pitchFamily="18" charset="0"/>
                                      </a:rPr>
                                      <m:t>1,</m:t>
                                    </m:r>
                                    <m:r>
                                      <a:rPr lang="en-US" sz="1200" b="0" smtClean="0">
                                        <a:latin typeface="Cambria Math" panose="02040503050406030204" pitchFamily="18" charset="0"/>
                                      </a:rPr>
                                      <m:t>𝑑</m:t>
                                    </m:r>
                                  </m:sub>
                                  <m:sup>
                                    <m:sSup>
                                      <m:sSupPr>
                                        <m:ctrlPr>
                                          <a:rPr lang="en-US" sz="1200" b="0" i="1" smtClean="0">
                                            <a:latin typeface="Cambria Math" panose="02040503050406030204" pitchFamily="18" charset="0"/>
                                          </a:rPr>
                                        </m:ctrlPr>
                                      </m:sSupPr>
                                      <m:e>
                                        <m:r>
                                          <a:rPr lang="en-US" sz="1200" b="0" smtClean="0">
                                            <a:latin typeface="Cambria Math" panose="02040503050406030204" pitchFamily="18" charset="0"/>
                                          </a:rPr>
                                          <m:t>h</m:t>
                                        </m:r>
                                      </m:e>
                                      <m:sup>
                                        <m:r>
                                          <a:rPr lang="en-US" sz="1200" b="0" smtClean="0">
                                            <a:latin typeface="Cambria Math" panose="02040503050406030204" pitchFamily="18" charset="0"/>
                                          </a:rPr>
                                          <m:t>+</m:t>
                                        </m:r>
                                      </m:sup>
                                    </m:sSup>
                                    <m:r>
                                      <a:rPr lang="en-US" sz="1200" b="0" smtClean="0">
                                        <a:latin typeface="Cambria Math" panose="02040503050406030204" pitchFamily="18" charset="0"/>
                                      </a:rPr>
                                      <m:t>−</m:t>
                                    </m:r>
                                    <m:sSup>
                                      <m:sSupPr>
                                        <m:ctrlPr>
                                          <a:rPr lang="en-US" sz="1200" b="0" i="1" smtClean="0">
                                            <a:latin typeface="Cambria Math" panose="02040503050406030204" pitchFamily="18" charset="0"/>
                                          </a:rPr>
                                        </m:ctrlPr>
                                      </m:sSupPr>
                                      <m:e>
                                        <m:r>
                                          <a:rPr lang="en-US" sz="1200" b="0" smtClean="0">
                                            <a:latin typeface="Cambria Math" panose="02040503050406030204" pitchFamily="18" charset="0"/>
                                          </a:rPr>
                                          <m:t>h</m:t>
                                        </m:r>
                                      </m:e>
                                      <m:sup>
                                        <m:r>
                                          <a:rPr lang="en-US" sz="1200" b="0" smtClean="0">
                                            <a:latin typeface="Cambria Math" panose="02040503050406030204" pitchFamily="18" charset="0"/>
                                          </a:rPr>
                                          <m:t>−</m:t>
                                        </m:r>
                                      </m:sup>
                                    </m:sSup>
                                  </m:sup>
                                </m:sSubSup>
                              </m:oMath>
                            </m:oMathPara>
                          </a14:m>
                          <a:endParaRPr lang="en-GB" sz="1200" dirty="0"/>
                        </a:p>
                      </a:txBody>
                      <a:tcPr marL="68580" marR="68580" marT="34290" marB="34290" anchor="ctr"/>
                    </a:tc>
                    <a:tc>
                      <a:txBody>
                        <a:bodyPr/>
                        <a:lstStyle/>
                        <a:p>
                          <a:pPr algn="ctr"/>
                          <a14:m>
                            <m:oMathPara xmlns:m="http://schemas.openxmlformats.org/officeDocument/2006/math">
                              <m:oMathParaPr>
                                <m:jc m:val="centerGroup"/>
                              </m:oMathParaPr>
                              <m:oMath xmlns:m="http://schemas.openxmlformats.org/officeDocument/2006/math">
                                <m:r>
                                  <m:rPr>
                                    <m:sty m:val="p"/>
                                  </m:rPr>
                                  <a:rPr lang="el-GR" sz="1100" smtClean="0">
                                    <a:latin typeface="Cambria Math" panose="02040503050406030204" pitchFamily="18" charset="0"/>
                                  </a:rPr>
                                  <m:t>Δ</m:t>
                                </m:r>
                                <m:sSub>
                                  <m:sSubPr>
                                    <m:ctrlPr>
                                      <a:rPr lang="en-US" sz="1100" b="0" i="1" smtClean="0">
                                        <a:latin typeface="Cambria Math" panose="02040503050406030204" pitchFamily="18" charset="0"/>
                                      </a:rPr>
                                    </m:ctrlPr>
                                  </m:sSubPr>
                                  <m:e>
                                    <m:r>
                                      <a:rPr lang="en-US" sz="1100" b="0" smtClean="0">
                                        <a:latin typeface="Cambria Math" panose="02040503050406030204" pitchFamily="18" charset="0"/>
                                      </a:rPr>
                                      <m:t>𝑢</m:t>
                                    </m:r>
                                  </m:e>
                                  <m:sub>
                                    <m:r>
                                      <a:rPr lang="en-US" sz="1100" b="0" smtClean="0">
                                        <a:latin typeface="Cambria Math" panose="02040503050406030204" pitchFamily="18" charset="0"/>
                                      </a:rPr>
                                      <m:t>𝑣</m:t>
                                    </m:r>
                                  </m:sub>
                                </m:sSub>
                                <m:r>
                                  <a:rPr lang="en-US" sz="1100" b="0" smtClean="0">
                                    <a:latin typeface="Cambria Math" panose="02040503050406030204" pitchFamily="18" charset="0"/>
                                  </a:rPr>
                                  <m:t>+</m:t>
                                </m:r>
                                <m:r>
                                  <m:rPr>
                                    <m:sty m:val="p"/>
                                  </m:rPr>
                                  <a:rPr lang="el-GR" sz="1100" smtClean="0">
                                    <a:latin typeface="Cambria Math" panose="02040503050406030204" pitchFamily="18" charset="0"/>
                                  </a:rPr>
                                  <m:t>Δ</m:t>
                                </m:r>
                                <m:sSub>
                                  <m:sSubPr>
                                    <m:ctrlPr>
                                      <a:rPr lang="en-US" sz="1100" b="0" i="1" smtClean="0">
                                        <a:latin typeface="Cambria Math" panose="02040503050406030204" pitchFamily="18" charset="0"/>
                                      </a:rPr>
                                    </m:ctrlPr>
                                  </m:sSubPr>
                                  <m:e>
                                    <m:r>
                                      <a:rPr lang="en-US" sz="1100" b="0" smtClean="0">
                                        <a:latin typeface="Cambria Math" panose="02040503050406030204" pitchFamily="18" charset="0"/>
                                      </a:rPr>
                                      <m:t>𝑑</m:t>
                                    </m:r>
                                  </m:e>
                                  <m:sub>
                                    <m:r>
                                      <a:rPr lang="en-US" sz="1100" b="0" smtClean="0">
                                        <a:latin typeface="Cambria Math" panose="02040503050406030204" pitchFamily="18" charset="0"/>
                                      </a:rPr>
                                      <m:t>𝑣</m:t>
                                    </m:r>
                                  </m:sub>
                                </m:sSub>
                              </m:oMath>
                            </m:oMathPara>
                          </a14:m>
                          <a:endParaRPr lang="en-GB" sz="1100" dirty="0"/>
                        </a:p>
                      </a:txBody>
                      <a:tcPr marL="68580" marR="68580" marT="34290" marB="34290" anchor="ctr"/>
                    </a:tc>
                    <a:extLst>
                      <a:ext uri="{0D108BD9-81ED-4DB2-BD59-A6C34878D82A}">
                        <a16:rowId xmlns:a16="http://schemas.microsoft.com/office/drawing/2014/main" val="10003"/>
                      </a:ext>
                    </a:extLst>
                  </a:tr>
                  <a:tr h="369250">
                    <a:tc>
                      <a:txBody>
                        <a:bodyPr/>
                        <a:lstStyle/>
                        <a:p>
                          <a:pPr algn="ctr"/>
                          <a:r>
                            <a:rPr lang="en-US" sz="1100" dirty="0"/>
                            <a:t>2009</a:t>
                          </a:r>
                          <a:endParaRPr lang="en-GB" sz="1100" dirty="0"/>
                        </a:p>
                      </a:txBody>
                      <a:tcPr marL="68580" marR="68580" marT="34290" marB="34290" anchor="ctr"/>
                    </a:tc>
                    <a:tc>
                      <a:txBody>
                        <a:bodyPr/>
                        <a:lstStyle/>
                        <a:p>
                          <a:pPr algn="ctr"/>
                          <a14:m>
                            <m:oMathPara xmlns:m="http://schemas.openxmlformats.org/officeDocument/2006/math">
                              <m:oMathParaPr>
                                <m:jc m:val="centerGroup"/>
                              </m:oMathParaPr>
                              <m:oMath xmlns:m="http://schemas.openxmlformats.org/officeDocument/2006/math">
                                <m:sSubSup>
                                  <m:sSubSupPr>
                                    <m:ctrlPr>
                                      <a:rPr lang="en-GB" sz="1050" i="1" smtClean="0">
                                        <a:latin typeface="Cambria Math" panose="02040503050406030204" pitchFamily="18" charset="0"/>
                                      </a:rPr>
                                    </m:ctrlPr>
                                  </m:sSubSupPr>
                                  <m:e>
                                    <m:r>
                                      <a:rPr lang="en-US" sz="1050" b="0" smtClean="0">
                                        <a:latin typeface="Cambria Math" panose="02040503050406030204" pitchFamily="18" charset="0"/>
                                      </a:rPr>
                                      <m:t>𝐴</m:t>
                                    </m:r>
                                  </m:e>
                                  <m:sub>
                                    <m:r>
                                      <a:rPr lang="en-US" sz="1050" b="0" smtClean="0">
                                        <a:latin typeface="Cambria Math" panose="02040503050406030204" pitchFamily="18" charset="0"/>
                                      </a:rPr>
                                      <m:t>1,</m:t>
                                    </m:r>
                                    <m:r>
                                      <a:rPr lang="en-US" sz="1050" b="0" smtClean="0">
                                        <a:latin typeface="Cambria Math" panose="02040503050406030204" pitchFamily="18" charset="0"/>
                                      </a:rPr>
                                      <m:t>𝑑</m:t>
                                    </m:r>
                                  </m:sub>
                                  <m:sup/>
                                </m:sSubSup>
                                <m:r>
                                  <a:rPr lang="en-US" sz="1050" b="0" smtClean="0">
                                    <a:latin typeface="Cambria Math" panose="02040503050406030204" pitchFamily="18" charset="0"/>
                                  </a:rPr>
                                  <m:t>,</m:t>
                                </m:r>
                                <m:sSubSup>
                                  <m:sSubSupPr>
                                    <m:ctrlPr>
                                      <a:rPr lang="en-GB" sz="1100" i="1" smtClean="0">
                                        <a:latin typeface="Cambria Math" panose="02040503050406030204" pitchFamily="18" charset="0"/>
                                      </a:rPr>
                                    </m:ctrlPr>
                                  </m:sSubSupPr>
                                  <m:e>
                                    <m:r>
                                      <a:rPr lang="en-US" sz="1100" b="0" smtClean="0">
                                        <a:latin typeface="Cambria Math" panose="02040503050406030204" pitchFamily="18" charset="0"/>
                                      </a:rPr>
                                      <m:t> </m:t>
                                    </m:r>
                                    <m:r>
                                      <a:rPr lang="en-US" sz="1100" b="0" smtClean="0">
                                        <a:latin typeface="Cambria Math" panose="02040503050406030204" pitchFamily="18" charset="0"/>
                                      </a:rPr>
                                      <m:t>𝐴</m:t>
                                    </m:r>
                                  </m:e>
                                  <m:sub>
                                    <m:r>
                                      <a:rPr lang="en-US" sz="1100" b="0" smtClean="0">
                                        <a:latin typeface="Cambria Math" panose="02040503050406030204" pitchFamily="18" charset="0"/>
                                      </a:rPr>
                                      <m:t>1,</m:t>
                                    </m:r>
                                    <m:r>
                                      <a:rPr lang="en-US" sz="1100" b="0" smtClean="0">
                                        <a:latin typeface="Cambria Math" panose="02040503050406030204" pitchFamily="18" charset="0"/>
                                      </a:rPr>
                                      <m:t>𝑑</m:t>
                                    </m:r>
                                  </m:sub>
                                  <m:sup>
                                    <m:sSup>
                                      <m:sSupPr>
                                        <m:ctrlPr>
                                          <a:rPr lang="en-US" sz="1100" b="0" i="1" smtClean="0">
                                            <a:latin typeface="Cambria Math" panose="02040503050406030204" pitchFamily="18" charset="0"/>
                                          </a:rPr>
                                        </m:ctrlPr>
                                      </m:sSupPr>
                                      <m:e>
                                        <m:r>
                                          <a:rPr lang="en-US" sz="1100" b="0" smtClean="0">
                                            <a:latin typeface="Cambria Math" panose="02040503050406030204" pitchFamily="18" charset="0"/>
                                          </a:rPr>
                                          <m:t>𝜋</m:t>
                                        </m:r>
                                      </m:e>
                                      <m:sup>
                                        <m:r>
                                          <a:rPr lang="en-US" sz="1100" b="0" smtClean="0">
                                            <a:latin typeface="Cambria Math" panose="02040503050406030204" pitchFamily="18" charset="0"/>
                                          </a:rPr>
                                          <m:t>±</m:t>
                                        </m:r>
                                      </m:sup>
                                    </m:sSup>
                                  </m:sup>
                                </m:sSubSup>
                                <m:r>
                                  <a:rPr lang="en-US" sz="1100" b="0" smtClean="0">
                                    <a:latin typeface="Cambria Math" panose="02040503050406030204" pitchFamily="18" charset="0"/>
                                  </a:rPr>
                                  <m:t>,</m:t>
                                </m:r>
                                <m:sSubSup>
                                  <m:sSubSupPr>
                                    <m:ctrlPr>
                                      <a:rPr lang="en-GB" sz="1100" i="1" smtClean="0">
                                        <a:latin typeface="Cambria Math" panose="02040503050406030204" pitchFamily="18" charset="0"/>
                                      </a:rPr>
                                    </m:ctrlPr>
                                  </m:sSubSupPr>
                                  <m:e>
                                    <m:r>
                                      <a:rPr lang="en-US" sz="1100" b="0" smtClean="0">
                                        <a:latin typeface="Cambria Math" panose="02040503050406030204" pitchFamily="18" charset="0"/>
                                      </a:rPr>
                                      <m:t>𝐴</m:t>
                                    </m:r>
                                  </m:e>
                                  <m:sub>
                                    <m:r>
                                      <a:rPr lang="en-US" sz="1100" b="0" smtClean="0">
                                        <a:latin typeface="Cambria Math" panose="02040503050406030204" pitchFamily="18" charset="0"/>
                                      </a:rPr>
                                      <m:t>1,</m:t>
                                    </m:r>
                                    <m:r>
                                      <a:rPr lang="en-US" sz="1100" b="0" smtClean="0">
                                        <a:latin typeface="Cambria Math" panose="02040503050406030204" pitchFamily="18" charset="0"/>
                                      </a:rPr>
                                      <m:t>𝑑</m:t>
                                    </m:r>
                                  </m:sub>
                                  <m:sup>
                                    <m:sSup>
                                      <m:sSupPr>
                                        <m:ctrlPr>
                                          <a:rPr lang="en-US" sz="1100" b="0" i="1" smtClean="0">
                                            <a:latin typeface="Cambria Math" panose="02040503050406030204" pitchFamily="18" charset="0"/>
                                          </a:rPr>
                                        </m:ctrlPr>
                                      </m:sSupPr>
                                      <m:e>
                                        <m:r>
                                          <a:rPr lang="en-US" sz="1100" b="0" smtClean="0">
                                            <a:latin typeface="Cambria Math" panose="02040503050406030204" pitchFamily="18" charset="0"/>
                                          </a:rPr>
                                          <m:t>𝐾</m:t>
                                        </m:r>
                                      </m:e>
                                      <m:sup>
                                        <m:r>
                                          <a:rPr lang="en-US" sz="1100" b="0" smtClean="0">
                                            <a:latin typeface="Cambria Math" panose="02040503050406030204" pitchFamily="18" charset="0"/>
                                          </a:rPr>
                                          <m:t>±</m:t>
                                        </m:r>
                                      </m:sup>
                                    </m:sSup>
                                  </m:sup>
                                </m:sSubSup>
                              </m:oMath>
                            </m:oMathPara>
                          </a14:m>
                          <a:endParaRPr lang="en-GB" sz="1100" dirty="0"/>
                        </a:p>
                      </a:txBody>
                      <a:tcPr marL="68580" marR="68580" marT="34290" marB="3429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sty m:val="p"/>
                                  </m:rPr>
                                  <a:rPr lang="el-GR" sz="1100" smtClean="0">
                                    <a:latin typeface="Cambria Math" panose="02040503050406030204" pitchFamily="18" charset="0"/>
                                  </a:rPr>
                                  <m:t>Δ</m:t>
                                </m:r>
                                <m:sSub>
                                  <m:sSubPr>
                                    <m:ctrlPr>
                                      <a:rPr lang="en-US" sz="1100" b="0" i="1" smtClean="0">
                                        <a:latin typeface="Cambria Math" panose="02040503050406030204" pitchFamily="18" charset="0"/>
                                      </a:rPr>
                                    </m:ctrlPr>
                                  </m:sSubPr>
                                  <m:e>
                                    <m:r>
                                      <a:rPr lang="en-US" sz="1100" b="0" smtClean="0">
                                        <a:latin typeface="Cambria Math" panose="02040503050406030204" pitchFamily="18" charset="0"/>
                                      </a:rPr>
                                      <m:t>𝑢</m:t>
                                    </m:r>
                                  </m:e>
                                  <m:sub>
                                    <m:r>
                                      <a:rPr lang="en-US" sz="1100" b="0" smtClean="0">
                                        <a:latin typeface="Cambria Math" panose="02040503050406030204" pitchFamily="18" charset="0"/>
                                      </a:rPr>
                                      <m:t>𝑣</m:t>
                                    </m:r>
                                  </m:sub>
                                </m:sSub>
                                <m:r>
                                  <a:rPr lang="en-US" sz="1100" b="0" smtClean="0">
                                    <a:latin typeface="Cambria Math" panose="02040503050406030204" pitchFamily="18" charset="0"/>
                                  </a:rPr>
                                  <m:t>+</m:t>
                                </m:r>
                                <m:r>
                                  <m:rPr>
                                    <m:sty m:val="p"/>
                                  </m:rPr>
                                  <a:rPr lang="el-GR" sz="1100" smtClean="0">
                                    <a:latin typeface="Cambria Math" panose="02040503050406030204" pitchFamily="18" charset="0"/>
                                  </a:rPr>
                                  <m:t>Δ</m:t>
                                </m:r>
                                <m:sSub>
                                  <m:sSubPr>
                                    <m:ctrlPr>
                                      <a:rPr lang="en-US" sz="1100" b="0" i="1" smtClean="0">
                                        <a:latin typeface="Cambria Math" panose="02040503050406030204" pitchFamily="18" charset="0"/>
                                      </a:rPr>
                                    </m:ctrlPr>
                                  </m:sSubPr>
                                  <m:e>
                                    <m:r>
                                      <a:rPr lang="en-US" sz="1100" b="0" smtClean="0">
                                        <a:latin typeface="Cambria Math" panose="02040503050406030204" pitchFamily="18" charset="0"/>
                                      </a:rPr>
                                      <m:t>𝑑</m:t>
                                    </m:r>
                                  </m:e>
                                  <m:sub>
                                    <m:r>
                                      <a:rPr lang="en-US" sz="1100" b="0" smtClean="0">
                                        <a:latin typeface="Cambria Math" panose="02040503050406030204" pitchFamily="18" charset="0"/>
                                      </a:rPr>
                                      <m:t>𝑣</m:t>
                                    </m:r>
                                  </m:sub>
                                </m:sSub>
                                <m:r>
                                  <a:rPr lang="en-US" sz="1100" b="0" smtClean="0">
                                    <a:latin typeface="Cambria Math" panose="02040503050406030204" pitchFamily="18" charset="0"/>
                                  </a:rPr>
                                  <m:t>,</m:t>
                                </m:r>
                                <m:r>
                                  <m:rPr>
                                    <m:sty m:val="p"/>
                                  </m:rPr>
                                  <a:rPr lang="el-GR" sz="1100" smtClean="0">
                                    <a:latin typeface="Cambria Math" panose="02040503050406030204" pitchFamily="18" charset="0"/>
                                  </a:rPr>
                                  <m:t>Δ</m:t>
                                </m:r>
                                <m:acc>
                                  <m:accPr>
                                    <m:chr m:val="̅"/>
                                    <m:ctrlPr>
                                      <a:rPr lang="el-GR" sz="1100" i="1" smtClean="0">
                                        <a:latin typeface="Cambria Math" panose="02040503050406030204" pitchFamily="18" charset="0"/>
                                      </a:rPr>
                                    </m:ctrlPr>
                                  </m:accPr>
                                  <m:e>
                                    <m:r>
                                      <a:rPr lang="en-US" sz="1100" b="0" smtClean="0">
                                        <a:latin typeface="Cambria Math" panose="02040503050406030204" pitchFamily="18" charset="0"/>
                                      </a:rPr>
                                      <m:t>𝑢</m:t>
                                    </m:r>
                                  </m:e>
                                </m:acc>
                                <m:r>
                                  <a:rPr lang="en-US" sz="1100" b="0" smtClean="0">
                                    <a:latin typeface="Cambria Math" panose="02040503050406030204" pitchFamily="18" charset="0"/>
                                  </a:rPr>
                                  <m:t>+</m:t>
                                </m:r>
                                <m:r>
                                  <m:rPr>
                                    <m:sty m:val="p"/>
                                  </m:rPr>
                                  <a:rPr lang="el-GR" sz="1100" smtClean="0">
                                    <a:latin typeface="Cambria Math" panose="02040503050406030204" pitchFamily="18" charset="0"/>
                                  </a:rPr>
                                  <m:t>Δ</m:t>
                                </m:r>
                                <m:acc>
                                  <m:accPr>
                                    <m:chr m:val="̅"/>
                                    <m:ctrlPr>
                                      <a:rPr lang="el-GR" sz="1100" i="1" smtClean="0">
                                        <a:latin typeface="Cambria Math" panose="02040503050406030204" pitchFamily="18" charset="0"/>
                                      </a:rPr>
                                    </m:ctrlPr>
                                  </m:accPr>
                                  <m:e>
                                    <m:r>
                                      <a:rPr lang="en-US" sz="1100" b="0" smtClean="0">
                                        <a:latin typeface="Cambria Math" panose="02040503050406030204" pitchFamily="18" charset="0"/>
                                      </a:rPr>
                                      <m:t>𝑑</m:t>
                                    </m:r>
                                  </m:e>
                                </m:acc>
                                <m:r>
                                  <a:rPr lang="en-US" sz="1100" b="0" smtClean="0">
                                    <a:latin typeface="Cambria Math" panose="02040503050406030204" pitchFamily="18" charset="0"/>
                                  </a:rPr>
                                  <m:t>, </m:t>
                                </m:r>
                                <m:r>
                                  <m:rPr>
                                    <m:sty m:val="p"/>
                                  </m:rPr>
                                  <a:rPr lang="el-GR" sz="1100" smtClean="0">
                                    <a:latin typeface="Cambria Math" panose="02040503050406030204" pitchFamily="18" charset="0"/>
                                  </a:rPr>
                                  <m:t>Δ</m:t>
                                </m:r>
                                <m:r>
                                  <a:rPr lang="en-US" sz="1100" b="0" smtClean="0">
                                    <a:latin typeface="Cambria Math" panose="02040503050406030204" pitchFamily="18" charset="0"/>
                                  </a:rPr>
                                  <m:t>𝑠</m:t>
                                </m:r>
                                <m:d>
                                  <m:dPr>
                                    <m:ctrlPr>
                                      <a:rPr lang="en-US" sz="1100" b="0" i="1" smtClean="0">
                                        <a:latin typeface="Cambria Math" panose="02040503050406030204" pitchFamily="18" charset="0"/>
                                      </a:rPr>
                                    </m:ctrlPr>
                                  </m:dPr>
                                  <m:e>
                                    <m:r>
                                      <a:rPr lang="en-US" sz="1100" b="0" smtClean="0">
                                        <a:latin typeface="Cambria Math" panose="02040503050406030204" pitchFamily="18" charset="0"/>
                                      </a:rPr>
                                      <m:t>=</m:t>
                                    </m:r>
                                    <m:r>
                                      <m:rPr>
                                        <m:sty m:val="p"/>
                                      </m:rPr>
                                      <a:rPr lang="el-GR" sz="1100" smtClean="0">
                                        <a:latin typeface="Cambria Math" panose="02040503050406030204" pitchFamily="18" charset="0"/>
                                      </a:rPr>
                                      <m:t>Δ</m:t>
                                    </m:r>
                                    <m:acc>
                                      <m:accPr>
                                        <m:chr m:val="̅"/>
                                        <m:ctrlPr>
                                          <a:rPr lang="el-GR" sz="1100" i="1" smtClean="0">
                                            <a:latin typeface="Cambria Math" panose="02040503050406030204" pitchFamily="18" charset="0"/>
                                          </a:rPr>
                                        </m:ctrlPr>
                                      </m:accPr>
                                      <m:e>
                                        <m:r>
                                          <a:rPr lang="en-US" sz="1100" b="0" smtClean="0">
                                            <a:latin typeface="Cambria Math" panose="02040503050406030204" pitchFamily="18" charset="0"/>
                                          </a:rPr>
                                          <m:t>𝑠</m:t>
                                        </m:r>
                                      </m:e>
                                    </m:acc>
                                  </m:e>
                                </m:d>
                              </m:oMath>
                            </m:oMathPara>
                          </a14:m>
                          <a:endParaRPr lang="en-GB" sz="1100" dirty="0"/>
                        </a:p>
                      </a:txBody>
                      <a:tcPr marL="68580" marR="68580" marT="34290" marB="34290" anchor="ctr"/>
                    </a:tc>
                    <a:extLst>
                      <a:ext uri="{0D108BD9-81ED-4DB2-BD59-A6C34878D82A}">
                        <a16:rowId xmlns:a16="http://schemas.microsoft.com/office/drawing/2014/main" val="10004"/>
                      </a:ext>
                    </a:extLst>
                  </a:tr>
                  <a:tr h="331607">
                    <a:tc>
                      <a:txBody>
                        <a:bodyPr/>
                        <a:lstStyle/>
                        <a:p>
                          <a:pPr algn="ctr"/>
                          <a:r>
                            <a:rPr lang="en-US" sz="1100" dirty="0"/>
                            <a:t>2010</a:t>
                          </a:r>
                          <a:endParaRPr lang="en-GB" sz="1100" dirty="0"/>
                        </a:p>
                      </a:txBody>
                      <a:tcPr marL="68580" marR="68580" marT="34290" marB="34290" anchor="ctr"/>
                    </a:tc>
                    <a:tc>
                      <a:txBody>
                        <a:bodyPr/>
                        <a:lstStyle/>
                        <a:p>
                          <a:pPr algn="ctr"/>
                          <a14:m>
                            <m:oMathPara xmlns:m="http://schemas.openxmlformats.org/officeDocument/2006/math">
                              <m:oMathParaPr>
                                <m:jc m:val="centerGroup"/>
                              </m:oMathParaPr>
                              <m:oMath xmlns:m="http://schemas.openxmlformats.org/officeDocument/2006/math">
                                <m:sSubSup>
                                  <m:sSubSupPr>
                                    <m:ctrlPr>
                                      <a:rPr lang="en-US" sz="1100" b="0" i="1" smtClean="0">
                                        <a:latin typeface="Cambria Math" panose="02040503050406030204" pitchFamily="18" charset="0"/>
                                      </a:rPr>
                                    </m:ctrlPr>
                                  </m:sSubSupPr>
                                  <m:e>
                                    <m:r>
                                      <a:rPr lang="en-US" sz="1100" b="0" smtClean="0">
                                        <a:latin typeface="Cambria Math" panose="02040503050406030204" pitchFamily="18" charset="0"/>
                                      </a:rPr>
                                      <m:t>𝑔</m:t>
                                    </m:r>
                                  </m:e>
                                  <m:sub>
                                    <m:r>
                                      <a:rPr lang="en-US" sz="1100" b="0" smtClean="0">
                                        <a:latin typeface="Cambria Math" panose="02040503050406030204" pitchFamily="18" charset="0"/>
                                      </a:rPr>
                                      <m:t>1</m:t>
                                    </m:r>
                                  </m:sub>
                                  <m:sup>
                                    <m:r>
                                      <a:rPr lang="en-US" sz="1100" b="0" smtClean="0">
                                        <a:latin typeface="Cambria Math" panose="02040503050406030204" pitchFamily="18" charset="0"/>
                                      </a:rPr>
                                      <m:t>𝑝</m:t>
                                    </m:r>
                                  </m:sup>
                                </m:sSubSup>
                                <m:d>
                                  <m:dPr>
                                    <m:ctrlPr>
                                      <a:rPr lang="en-US" sz="1100" b="0" i="1" smtClean="0">
                                        <a:latin typeface="Cambria Math" panose="02040503050406030204" pitchFamily="18" charset="0"/>
                                      </a:rPr>
                                    </m:ctrlPr>
                                  </m:dPr>
                                  <m:e>
                                    <m:r>
                                      <a:rPr lang="en-US" sz="1100" b="0" smtClean="0">
                                        <a:latin typeface="Cambria Math" panose="02040503050406030204" pitchFamily="18" charset="0"/>
                                      </a:rPr>
                                      <m:t>𝑥</m:t>
                                    </m:r>
                                  </m:e>
                                </m:d>
                                <m:r>
                                  <a:rPr lang="en-US" sz="1100" b="0" smtClean="0">
                                    <a:latin typeface="Cambria Math" panose="02040503050406030204" pitchFamily="18" charset="0"/>
                                  </a:rPr>
                                  <m:t>,  </m:t>
                                </m:r>
                              </m:oMath>
                            </m:oMathPara>
                          </a14:m>
                          <a:endParaRPr lang="en-GB" sz="1100" dirty="0"/>
                        </a:p>
                      </a:txBody>
                      <a:tcPr marL="68580" marR="68580" marT="34290" marB="34290" anchor="ctr"/>
                    </a:tc>
                    <a:tc>
                      <a:txBody>
                        <a:bodyPr/>
                        <a:lstStyle/>
                        <a:p>
                          <a:pPr algn="ctr"/>
                          <a14:m>
                            <m:oMathPara xmlns:m="http://schemas.openxmlformats.org/officeDocument/2006/math">
                              <m:oMathParaPr>
                                <m:jc m:val="centerGroup"/>
                              </m:oMathParaPr>
                              <m:oMath xmlns:m="http://schemas.openxmlformats.org/officeDocument/2006/math">
                                <m:sSubSup>
                                  <m:sSubSupPr>
                                    <m:ctrlPr>
                                      <a:rPr lang="en-GB" sz="1100" i="1" smtClean="0">
                                        <a:latin typeface="Cambria Math" panose="02040503050406030204" pitchFamily="18" charset="0"/>
                                      </a:rPr>
                                    </m:ctrlPr>
                                  </m:sSubSupPr>
                                  <m:e>
                                    <m:r>
                                      <m:rPr>
                                        <m:sty m:val="p"/>
                                      </m:rPr>
                                      <a:rPr lang="el-GR" sz="1100" smtClean="0">
                                        <a:latin typeface="Cambria Math" panose="02040503050406030204" pitchFamily="18" charset="0"/>
                                      </a:rPr>
                                      <m:t>Γ</m:t>
                                    </m:r>
                                  </m:e>
                                  <m:sub>
                                    <m:r>
                                      <a:rPr lang="en-US" sz="1100" b="0" smtClean="0">
                                        <a:latin typeface="Cambria Math" panose="02040503050406030204" pitchFamily="18" charset="0"/>
                                      </a:rPr>
                                      <m:t>1</m:t>
                                    </m:r>
                                  </m:sub>
                                  <m:sup>
                                    <m:r>
                                      <a:rPr lang="en-US" sz="1100" b="0" smtClean="0">
                                        <a:latin typeface="Cambria Math" panose="02040503050406030204" pitchFamily="18" charset="0"/>
                                      </a:rPr>
                                      <m:t>𝑁𝑆</m:t>
                                    </m:r>
                                  </m:sup>
                                </m:sSubSup>
                                <m:r>
                                  <a:rPr lang="en-US" sz="1100" b="0" smtClean="0">
                                    <a:latin typeface="Cambria Math" panose="02040503050406030204" pitchFamily="18" charset="0"/>
                                  </a:rPr>
                                  <m:t>, </m:t>
                                </m:r>
                                <m:d>
                                  <m:dPr>
                                    <m:begChr m:val="|"/>
                                    <m:endChr m:val="|"/>
                                    <m:ctrlPr>
                                      <a:rPr lang="en-GB" sz="1100" i="1" smtClean="0">
                                        <a:latin typeface="Cambria Math" panose="02040503050406030204" pitchFamily="18" charset="0"/>
                                      </a:rPr>
                                    </m:ctrlPr>
                                  </m:dPr>
                                  <m:e>
                                    <m:f>
                                      <m:fPr>
                                        <m:type m:val="lin"/>
                                        <m:ctrlPr>
                                          <a:rPr lang="en-GB" sz="1100" i="1" smtClean="0">
                                            <a:latin typeface="Cambria Math" panose="02040503050406030204" pitchFamily="18" charset="0"/>
                                          </a:rPr>
                                        </m:ctrlPr>
                                      </m:fPr>
                                      <m:num>
                                        <m:sSub>
                                          <m:sSubPr>
                                            <m:ctrlPr>
                                              <a:rPr lang="en-GB" sz="1100" i="1" smtClean="0">
                                                <a:latin typeface="Cambria Math" panose="02040503050406030204" pitchFamily="18" charset="0"/>
                                              </a:rPr>
                                            </m:ctrlPr>
                                          </m:sSubPr>
                                          <m:e>
                                            <m:r>
                                              <a:rPr lang="en-US" sz="1100" b="0" smtClean="0">
                                                <a:latin typeface="Cambria Math" panose="02040503050406030204" pitchFamily="18" charset="0"/>
                                              </a:rPr>
                                              <m:t>𝑔</m:t>
                                            </m:r>
                                          </m:e>
                                          <m:sub>
                                            <m:r>
                                              <a:rPr lang="en-US" sz="1100" b="0" smtClean="0">
                                                <a:latin typeface="Cambria Math" panose="02040503050406030204" pitchFamily="18" charset="0"/>
                                              </a:rPr>
                                              <m:t>𝐴</m:t>
                                            </m:r>
                                          </m:sub>
                                        </m:sSub>
                                      </m:num>
                                      <m:den>
                                        <m:sSub>
                                          <m:sSubPr>
                                            <m:ctrlPr>
                                              <a:rPr lang="en-GB" sz="1100" i="1" smtClean="0">
                                                <a:latin typeface="Cambria Math" panose="02040503050406030204" pitchFamily="18" charset="0"/>
                                              </a:rPr>
                                            </m:ctrlPr>
                                          </m:sSubPr>
                                          <m:e>
                                            <m:r>
                                              <a:rPr lang="en-US" sz="1100" b="0" smtClean="0">
                                                <a:latin typeface="Cambria Math" panose="02040503050406030204" pitchFamily="18" charset="0"/>
                                              </a:rPr>
                                              <m:t>𝑔</m:t>
                                            </m:r>
                                          </m:e>
                                          <m:sub>
                                            <m:r>
                                              <a:rPr lang="en-US" sz="1100" b="0" smtClean="0">
                                                <a:latin typeface="Cambria Math" panose="02040503050406030204" pitchFamily="18" charset="0"/>
                                              </a:rPr>
                                              <m:t>𝑉</m:t>
                                            </m:r>
                                          </m:sub>
                                        </m:sSub>
                                      </m:den>
                                    </m:f>
                                  </m:e>
                                </m:d>
                              </m:oMath>
                            </m:oMathPara>
                          </a14:m>
                          <a:endParaRPr lang="en-GB" sz="1100" dirty="0"/>
                        </a:p>
                      </a:txBody>
                      <a:tcPr marL="68580" marR="68580" marT="34290" marB="34290" anchor="ctr"/>
                    </a:tc>
                    <a:extLst>
                      <a:ext uri="{0D108BD9-81ED-4DB2-BD59-A6C34878D82A}">
                        <a16:rowId xmlns:a16="http://schemas.microsoft.com/office/drawing/2014/main" val="10005"/>
                      </a:ext>
                    </a:extLst>
                  </a:tr>
                  <a:tr h="377670">
                    <a:tc>
                      <a:txBody>
                        <a:bodyPr/>
                        <a:lstStyle/>
                        <a:p>
                          <a:pPr algn="ctr"/>
                          <a:r>
                            <a:rPr lang="en-US" sz="1100" dirty="0"/>
                            <a:t>2010</a:t>
                          </a:r>
                          <a:endParaRPr lang="en-GB" sz="1100" dirty="0"/>
                        </a:p>
                      </a:txBody>
                      <a:tcPr marL="68580" marR="68580" marT="34290" marB="3429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Sup>
                                  <m:sSubSupPr>
                                    <m:ctrlPr>
                                      <a:rPr lang="en-GB" sz="1050" i="1" smtClean="0">
                                        <a:latin typeface="Cambria Math" panose="02040503050406030204" pitchFamily="18" charset="0"/>
                                      </a:rPr>
                                    </m:ctrlPr>
                                  </m:sSubSupPr>
                                  <m:e>
                                    <m:r>
                                      <a:rPr lang="en-US" sz="1050" b="0" smtClean="0">
                                        <a:latin typeface="Cambria Math" panose="02040503050406030204" pitchFamily="18" charset="0"/>
                                      </a:rPr>
                                      <m:t>𝐴</m:t>
                                    </m:r>
                                  </m:e>
                                  <m:sub>
                                    <m:r>
                                      <a:rPr lang="en-US" sz="1050" b="0" smtClean="0">
                                        <a:latin typeface="Cambria Math" panose="02040503050406030204" pitchFamily="18" charset="0"/>
                                      </a:rPr>
                                      <m:t>1,</m:t>
                                    </m:r>
                                    <m:r>
                                      <a:rPr lang="en-US" sz="1050" b="0" smtClean="0">
                                        <a:latin typeface="Cambria Math" panose="02040503050406030204" pitchFamily="18" charset="0"/>
                                      </a:rPr>
                                      <m:t>𝑑</m:t>
                                    </m:r>
                                  </m:sub>
                                  <m:sup/>
                                </m:sSubSup>
                                <m:r>
                                  <a:rPr lang="en-US" sz="1050" b="0" smtClean="0">
                                    <a:latin typeface="Cambria Math" panose="02040503050406030204" pitchFamily="18" charset="0"/>
                                  </a:rPr>
                                  <m:t>,</m:t>
                                </m:r>
                                <m:sSubSup>
                                  <m:sSubSupPr>
                                    <m:ctrlPr>
                                      <a:rPr lang="en-GB" sz="1100" i="1" smtClean="0">
                                        <a:latin typeface="Cambria Math" panose="02040503050406030204" pitchFamily="18" charset="0"/>
                                      </a:rPr>
                                    </m:ctrlPr>
                                  </m:sSubSupPr>
                                  <m:e>
                                    <m:r>
                                      <a:rPr lang="en-US" sz="1100" b="0" smtClean="0">
                                        <a:latin typeface="Cambria Math" panose="02040503050406030204" pitchFamily="18" charset="0"/>
                                      </a:rPr>
                                      <m:t> </m:t>
                                    </m:r>
                                    <m:r>
                                      <a:rPr lang="en-US" sz="1100" b="0" smtClean="0">
                                        <a:latin typeface="Cambria Math" panose="02040503050406030204" pitchFamily="18" charset="0"/>
                                      </a:rPr>
                                      <m:t>𝐴</m:t>
                                    </m:r>
                                  </m:e>
                                  <m:sub>
                                    <m:r>
                                      <a:rPr lang="en-US" sz="1100" b="0" smtClean="0">
                                        <a:latin typeface="Cambria Math" panose="02040503050406030204" pitchFamily="18" charset="0"/>
                                      </a:rPr>
                                      <m:t>1,</m:t>
                                    </m:r>
                                    <m:r>
                                      <a:rPr lang="en-US" sz="1100" b="0" smtClean="0">
                                        <a:latin typeface="Cambria Math" panose="02040503050406030204" pitchFamily="18" charset="0"/>
                                      </a:rPr>
                                      <m:t>𝑑</m:t>
                                    </m:r>
                                  </m:sub>
                                  <m:sup>
                                    <m:sSup>
                                      <m:sSupPr>
                                        <m:ctrlPr>
                                          <a:rPr lang="en-US" sz="1100" b="0" i="1" smtClean="0">
                                            <a:latin typeface="Cambria Math" panose="02040503050406030204" pitchFamily="18" charset="0"/>
                                          </a:rPr>
                                        </m:ctrlPr>
                                      </m:sSupPr>
                                      <m:e>
                                        <m:r>
                                          <a:rPr lang="en-US" sz="1100" b="0" smtClean="0">
                                            <a:latin typeface="Cambria Math" panose="02040503050406030204" pitchFamily="18" charset="0"/>
                                          </a:rPr>
                                          <m:t>𝜋</m:t>
                                        </m:r>
                                      </m:e>
                                      <m:sup>
                                        <m:r>
                                          <a:rPr lang="en-US" sz="1100" b="0" smtClean="0">
                                            <a:latin typeface="Cambria Math" panose="02040503050406030204" pitchFamily="18" charset="0"/>
                                          </a:rPr>
                                          <m:t>±</m:t>
                                        </m:r>
                                      </m:sup>
                                    </m:sSup>
                                  </m:sup>
                                </m:sSubSup>
                                <m:r>
                                  <a:rPr lang="en-US" sz="1100" b="0" smtClean="0">
                                    <a:latin typeface="Cambria Math" panose="02040503050406030204" pitchFamily="18" charset="0"/>
                                  </a:rPr>
                                  <m:t>,</m:t>
                                </m:r>
                                <m:sSubSup>
                                  <m:sSubSupPr>
                                    <m:ctrlPr>
                                      <a:rPr lang="en-GB" sz="1100" i="1" smtClean="0">
                                        <a:latin typeface="Cambria Math" panose="02040503050406030204" pitchFamily="18" charset="0"/>
                                      </a:rPr>
                                    </m:ctrlPr>
                                  </m:sSubSupPr>
                                  <m:e>
                                    <m:r>
                                      <a:rPr lang="en-US" sz="1100" b="0" smtClean="0">
                                        <a:latin typeface="Cambria Math" panose="02040503050406030204" pitchFamily="18" charset="0"/>
                                      </a:rPr>
                                      <m:t>𝐴</m:t>
                                    </m:r>
                                  </m:e>
                                  <m:sub>
                                    <m:r>
                                      <a:rPr lang="en-US" sz="1100" b="0" smtClean="0">
                                        <a:latin typeface="Cambria Math" panose="02040503050406030204" pitchFamily="18" charset="0"/>
                                      </a:rPr>
                                      <m:t>1,</m:t>
                                    </m:r>
                                    <m:r>
                                      <a:rPr lang="en-US" sz="1100" b="0" smtClean="0">
                                        <a:latin typeface="Cambria Math" panose="02040503050406030204" pitchFamily="18" charset="0"/>
                                      </a:rPr>
                                      <m:t>𝑑</m:t>
                                    </m:r>
                                  </m:sub>
                                  <m:sup>
                                    <m:sSup>
                                      <m:sSupPr>
                                        <m:ctrlPr>
                                          <a:rPr lang="en-US" sz="1100" b="0" i="1" smtClean="0">
                                            <a:latin typeface="Cambria Math" panose="02040503050406030204" pitchFamily="18" charset="0"/>
                                          </a:rPr>
                                        </m:ctrlPr>
                                      </m:sSupPr>
                                      <m:e>
                                        <m:r>
                                          <a:rPr lang="en-US" sz="1100" b="0" smtClean="0">
                                            <a:latin typeface="Cambria Math" panose="02040503050406030204" pitchFamily="18" charset="0"/>
                                          </a:rPr>
                                          <m:t>𝐾</m:t>
                                        </m:r>
                                      </m:e>
                                      <m:sup>
                                        <m:r>
                                          <a:rPr lang="en-US" sz="1100" b="0" smtClean="0">
                                            <a:latin typeface="Cambria Math" panose="02040503050406030204" pitchFamily="18" charset="0"/>
                                          </a:rPr>
                                          <m:t>±</m:t>
                                        </m:r>
                                      </m:sup>
                                    </m:sSup>
                                  </m:sup>
                                </m:sSubSup>
                                <m:r>
                                  <a:rPr lang="en-US" sz="1100" b="0" smtClean="0">
                                    <a:latin typeface="Cambria Math" panose="02040503050406030204" pitchFamily="18" charset="0"/>
                                  </a:rPr>
                                  <m:t>,</m:t>
                                </m:r>
                                <m:sSubSup>
                                  <m:sSubSupPr>
                                    <m:ctrlPr>
                                      <a:rPr lang="en-GB" sz="1050" i="1" smtClean="0">
                                        <a:latin typeface="Cambria Math" panose="02040503050406030204" pitchFamily="18" charset="0"/>
                                      </a:rPr>
                                    </m:ctrlPr>
                                  </m:sSubSupPr>
                                  <m:e>
                                    <m:r>
                                      <a:rPr lang="en-US" sz="1050" b="0" smtClean="0">
                                        <a:latin typeface="Cambria Math" panose="02040503050406030204" pitchFamily="18" charset="0"/>
                                      </a:rPr>
                                      <m:t>𝐴</m:t>
                                    </m:r>
                                  </m:e>
                                  <m:sub>
                                    <m:r>
                                      <a:rPr lang="en-US" sz="1050" b="0" smtClean="0">
                                        <a:latin typeface="Cambria Math" panose="02040503050406030204" pitchFamily="18" charset="0"/>
                                      </a:rPr>
                                      <m:t>1,</m:t>
                                    </m:r>
                                    <m:r>
                                      <a:rPr lang="en-US" sz="1050" b="0" smtClean="0">
                                        <a:latin typeface="Cambria Math" panose="02040503050406030204" pitchFamily="18" charset="0"/>
                                      </a:rPr>
                                      <m:t>𝑝</m:t>
                                    </m:r>
                                  </m:sub>
                                  <m:sup/>
                                </m:sSubSup>
                                <m:r>
                                  <a:rPr lang="en-US" sz="1050" b="0" smtClean="0">
                                    <a:latin typeface="Cambria Math" panose="02040503050406030204" pitchFamily="18" charset="0"/>
                                  </a:rPr>
                                  <m:t>,</m:t>
                                </m:r>
                                <m:sSubSup>
                                  <m:sSubSupPr>
                                    <m:ctrlPr>
                                      <a:rPr lang="en-GB" sz="1100" i="1" smtClean="0">
                                        <a:latin typeface="Cambria Math" panose="02040503050406030204" pitchFamily="18" charset="0"/>
                                      </a:rPr>
                                    </m:ctrlPr>
                                  </m:sSubSupPr>
                                  <m:e>
                                    <m:r>
                                      <a:rPr lang="en-US" sz="1100" b="0" smtClean="0">
                                        <a:latin typeface="Cambria Math" panose="02040503050406030204" pitchFamily="18" charset="0"/>
                                      </a:rPr>
                                      <m:t> </m:t>
                                    </m:r>
                                    <m:r>
                                      <a:rPr lang="en-US" sz="1100" b="0" smtClean="0">
                                        <a:latin typeface="Cambria Math" panose="02040503050406030204" pitchFamily="18" charset="0"/>
                                      </a:rPr>
                                      <m:t>𝐴</m:t>
                                    </m:r>
                                  </m:e>
                                  <m:sub>
                                    <m:r>
                                      <a:rPr lang="en-US" sz="1100" b="0" smtClean="0">
                                        <a:latin typeface="Cambria Math" panose="02040503050406030204" pitchFamily="18" charset="0"/>
                                      </a:rPr>
                                      <m:t>1,</m:t>
                                    </m:r>
                                    <m:r>
                                      <a:rPr lang="en-US" sz="1100" b="0" smtClean="0">
                                        <a:latin typeface="Cambria Math" panose="02040503050406030204" pitchFamily="18" charset="0"/>
                                      </a:rPr>
                                      <m:t>𝑝</m:t>
                                    </m:r>
                                  </m:sub>
                                  <m:sup>
                                    <m:sSup>
                                      <m:sSupPr>
                                        <m:ctrlPr>
                                          <a:rPr lang="en-US" sz="1100" b="0" i="1" smtClean="0">
                                            <a:latin typeface="Cambria Math" panose="02040503050406030204" pitchFamily="18" charset="0"/>
                                          </a:rPr>
                                        </m:ctrlPr>
                                      </m:sSupPr>
                                      <m:e>
                                        <m:r>
                                          <a:rPr lang="en-US" sz="1100" b="0" smtClean="0">
                                            <a:latin typeface="Cambria Math" panose="02040503050406030204" pitchFamily="18" charset="0"/>
                                          </a:rPr>
                                          <m:t>𝜋</m:t>
                                        </m:r>
                                      </m:e>
                                      <m:sup>
                                        <m:r>
                                          <a:rPr lang="en-US" sz="1100" b="0" smtClean="0">
                                            <a:latin typeface="Cambria Math" panose="02040503050406030204" pitchFamily="18" charset="0"/>
                                          </a:rPr>
                                          <m:t>±</m:t>
                                        </m:r>
                                      </m:sup>
                                    </m:sSup>
                                  </m:sup>
                                </m:sSubSup>
                                <m:r>
                                  <a:rPr lang="en-US" sz="1100" b="0" smtClean="0">
                                    <a:latin typeface="Cambria Math" panose="02040503050406030204" pitchFamily="18" charset="0"/>
                                  </a:rPr>
                                  <m:t>,</m:t>
                                </m:r>
                                <m:sSubSup>
                                  <m:sSubSupPr>
                                    <m:ctrlPr>
                                      <a:rPr lang="en-GB" sz="1100" i="1" smtClean="0">
                                        <a:latin typeface="Cambria Math" panose="02040503050406030204" pitchFamily="18" charset="0"/>
                                      </a:rPr>
                                    </m:ctrlPr>
                                  </m:sSubSupPr>
                                  <m:e>
                                    <m:r>
                                      <a:rPr lang="en-US" sz="1100" b="0" smtClean="0">
                                        <a:latin typeface="Cambria Math" panose="02040503050406030204" pitchFamily="18" charset="0"/>
                                      </a:rPr>
                                      <m:t>𝐴</m:t>
                                    </m:r>
                                  </m:e>
                                  <m:sub>
                                    <m:r>
                                      <a:rPr lang="en-US" sz="1100" b="0" smtClean="0">
                                        <a:latin typeface="Cambria Math" panose="02040503050406030204" pitchFamily="18" charset="0"/>
                                      </a:rPr>
                                      <m:t>1,</m:t>
                                    </m:r>
                                    <m:r>
                                      <a:rPr lang="en-US" sz="1100" b="0" smtClean="0">
                                        <a:latin typeface="Cambria Math" panose="02040503050406030204" pitchFamily="18" charset="0"/>
                                      </a:rPr>
                                      <m:t>𝑝</m:t>
                                    </m:r>
                                  </m:sub>
                                  <m:sup>
                                    <m:sSup>
                                      <m:sSupPr>
                                        <m:ctrlPr>
                                          <a:rPr lang="en-US" sz="1100" b="0" i="1" smtClean="0">
                                            <a:latin typeface="Cambria Math" panose="02040503050406030204" pitchFamily="18" charset="0"/>
                                          </a:rPr>
                                        </m:ctrlPr>
                                      </m:sSupPr>
                                      <m:e>
                                        <m:r>
                                          <a:rPr lang="en-US" sz="1100" b="0" smtClean="0">
                                            <a:latin typeface="Cambria Math" panose="02040503050406030204" pitchFamily="18" charset="0"/>
                                          </a:rPr>
                                          <m:t>𝐾</m:t>
                                        </m:r>
                                      </m:e>
                                      <m:sup>
                                        <m:r>
                                          <a:rPr lang="en-US" sz="1100" b="0" smtClean="0">
                                            <a:latin typeface="Cambria Math" panose="02040503050406030204" pitchFamily="18" charset="0"/>
                                          </a:rPr>
                                          <m:t>±</m:t>
                                        </m:r>
                                      </m:sup>
                                    </m:sSup>
                                  </m:sup>
                                </m:sSubSup>
                              </m:oMath>
                            </m:oMathPara>
                          </a14:m>
                          <a:endParaRPr lang="en-GB" sz="1100" dirty="0"/>
                        </a:p>
                      </a:txBody>
                      <a:tcPr marL="68580" marR="68580" marT="34290" marB="34290" anchor="ctr"/>
                    </a:tc>
                    <a:tc>
                      <a:txBody>
                        <a:bodyPr/>
                        <a:lstStyle/>
                        <a:p>
                          <a:pPr algn="ctr"/>
                          <a14:m>
                            <m:oMathPara xmlns:m="http://schemas.openxmlformats.org/officeDocument/2006/math">
                              <m:oMathParaPr>
                                <m:jc m:val="centerGroup"/>
                              </m:oMathParaPr>
                              <m:oMath xmlns:m="http://schemas.openxmlformats.org/officeDocument/2006/math">
                                <m:r>
                                  <m:rPr>
                                    <m:sty m:val="p"/>
                                  </m:rPr>
                                  <a:rPr lang="el-GR" sz="1100" smtClean="0">
                                    <a:latin typeface="Cambria Math" panose="02040503050406030204" pitchFamily="18" charset="0"/>
                                  </a:rPr>
                                  <m:t>Δ</m:t>
                                </m:r>
                                <m:r>
                                  <a:rPr lang="en-US" sz="1100" b="0" smtClean="0">
                                    <a:latin typeface="Cambria Math" panose="02040503050406030204" pitchFamily="18" charset="0"/>
                                  </a:rPr>
                                  <m:t>𝑢</m:t>
                                </m:r>
                                <m:r>
                                  <a:rPr lang="en-US" sz="1100" b="0" smtClean="0">
                                    <a:latin typeface="Cambria Math" panose="02040503050406030204" pitchFamily="18" charset="0"/>
                                  </a:rPr>
                                  <m:t>, </m:t>
                                </m:r>
                                <m:r>
                                  <m:rPr>
                                    <m:sty m:val="p"/>
                                  </m:rPr>
                                  <a:rPr lang="el-GR" sz="1100" smtClean="0">
                                    <a:latin typeface="Cambria Math" panose="02040503050406030204" pitchFamily="18" charset="0"/>
                                  </a:rPr>
                                  <m:t>Δ</m:t>
                                </m:r>
                                <m:r>
                                  <a:rPr lang="en-US" sz="1100" b="0" smtClean="0">
                                    <a:latin typeface="Cambria Math" panose="02040503050406030204" pitchFamily="18" charset="0"/>
                                  </a:rPr>
                                  <m:t>𝑑</m:t>
                                </m:r>
                                <m:r>
                                  <a:rPr lang="en-US" sz="1100" b="0" smtClean="0">
                                    <a:latin typeface="Cambria Math" panose="02040503050406030204" pitchFamily="18" charset="0"/>
                                  </a:rPr>
                                  <m:t>,</m:t>
                                </m:r>
                                <m:r>
                                  <m:rPr>
                                    <m:sty m:val="p"/>
                                  </m:rPr>
                                  <a:rPr lang="el-GR" sz="1100" smtClean="0">
                                    <a:latin typeface="Cambria Math" panose="02040503050406030204" pitchFamily="18" charset="0"/>
                                  </a:rPr>
                                  <m:t>Δ</m:t>
                                </m:r>
                                <m:acc>
                                  <m:accPr>
                                    <m:chr m:val="̅"/>
                                    <m:ctrlPr>
                                      <a:rPr lang="el-GR" sz="1100" i="1" smtClean="0">
                                        <a:latin typeface="Cambria Math" panose="02040503050406030204" pitchFamily="18" charset="0"/>
                                      </a:rPr>
                                    </m:ctrlPr>
                                  </m:accPr>
                                  <m:e>
                                    <m:r>
                                      <a:rPr lang="en-US" sz="1100" b="0" smtClean="0">
                                        <a:latin typeface="Cambria Math" panose="02040503050406030204" pitchFamily="18" charset="0"/>
                                      </a:rPr>
                                      <m:t>𝑢</m:t>
                                    </m:r>
                                  </m:e>
                                </m:acc>
                                <m:r>
                                  <a:rPr lang="en-US" sz="1100" b="0" smtClean="0">
                                    <a:latin typeface="Cambria Math" panose="02040503050406030204" pitchFamily="18" charset="0"/>
                                  </a:rPr>
                                  <m:t>, </m:t>
                                </m:r>
                                <m:r>
                                  <m:rPr>
                                    <m:sty m:val="p"/>
                                  </m:rPr>
                                  <a:rPr lang="el-GR" sz="1100" smtClean="0">
                                    <a:latin typeface="Cambria Math" panose="02040503050406030204" pitchFamily="18" charset="0"/>
                                  </a:rPr>
                                  <m:t>Δ</m:t>
                                </m:r>
                                <m:acc>
                                  <m:accPr>
                                    <m:chr m:val="̅"/>
                                    <m:ctrlPr>
                                      <a:rPr lang="el-GR" sz="1100" i="1" smtClean="0">
                                        <a:latin typeface="Cambria Math" panose="02040503050406030204" pitchFamily="18" charset="0"/>
                                      </a:rPr>
                                    </m:ctrlPr>
                                  </m:accPr>
                                  <m:e>
                                    <m:r>
                                      <a:rPr lang="en-US" sz="1100" b="0" smtClean="0">
                                        <a:latin typeface="Cambria Math" panose="02040503050406030204" pitchFamily="18" charset="0"/>
                                      </a:rPr>
                                      <m:t>𝑑</m:t>
                                    </m:r>
                                  </m:e>
                                </m:acc>
                                <m:r>
                                  <a:rPr lang="en-US" sz="1100" b="0" smtClean="0">
                                    <a:latin typeface="Cambria Math" panose="02040503050406030204" pitchFamily="18" charset="0"/>
                                  </a:rPr>
                                  <m:t>,</m:t>
                                </m:r>
                                <m:r>
                                  <m:rPr>
                                    <m:sty m:val="p"/>
                                  </m:rPr>
                                  <a:rPr lang="el-GR" sz="1100" smtClean="0">
                                    <a:latin typeface="Cambria Math" panose="02040503050406030204" pitchFamily="18" charset="0"/>
                                  </a:rPr>
                                  <m:t>Δ</m:t>
                                </m:r>
                                <m:acc>
                                  <m:accPr>
                                    <m:chr m:val="̅"/>
                                    <m:ctrlPr>
                                      <a:rPr lang="el-GR" sz="1100" i="1" smtClean="0">
                                        <a:latin typeface="Cambria Math" panose="02040503050406030204" pitchFamily="18" charset="0"/>
                                      </a:rPr>
                                    </m:ctrlPr>
                                  </m:accPr>
                                  <m:e>
                                    <m:r>
                                      <a:rPr lang="en-US" sz="1100" b="0" smtClean="0">
                                        <a:latin typeface="Cambria Math" panose="02040503050406030204" pitchFamily="18" charset="0"/>
                                      </a:rPr>
                                      <m:t>𝑑</m:t>
                                    </m:r>
                                  </m:e>
                                </m:acc>
                                <m:r>
                                  <a:rPr lang="en-US" sz="1100" b="0" smtClean="0">
                                    <a:latin typeface="Cambria Math" panose="02040503050406030204" pitchFamily="18" charset="0"/>
                                  </a:rPr>
                                  <m:t>, </m:t>
                                </m:r>
                                <m:r>
                                  <m:rPr>
                                    <m:sty m:val="p"/>
                                  </m:rPr>
                                  <a:rPr lang="el-GR" sz="1100" smtClean="0">
                                    <a:latin typeface="Cambria Math" panose="02040503050406030204" pitchFamily="18" charset="0"/>
                                  </a:rPr>
                                  <m:t>Δ</m:t>
                                </m:r>
                                <m:r>
                                  <a:rPr lang="en-US" sz="1100" b="0" smtClean="0">
                                    <a:latin typeface="Cambria Math" panose="02040503050406030204" pitchFamily="18" charset="0"/>
                                  </a:rPr>
                                  <m:t>𝑠</m:t>
                                </m:r>
                                <m:r>
                                  <a:rPr lang="en-US" sz="1100" b="0" smtClean="0">
                                    <a:latin typeface="Cambria Math" panose="02040503050406030204" pitchFamily="18" charset="0"/>
                                  </a:rPr>
                                  <m:t>,</m:t>
                                </m:r>
                                <m:r>
                                  <m:rPr>
                                    <m:sty m:val="p"/>
                                  </m:rPr>
                                  <a:rPr lang="el-GR" sz="1100" smtClean="0">
                                    <a:latin typeface="Cambria Math" panose="02040503050406030204" pitchFamily="18" charset="0"/>
                                  </a:rPr>
                                  <m:t>Δ</m:t>
                                </m:r>
                                <m:acc>
                                  <m:accPr>
                                    <m:chr m:val="̅"/>
                                    <m:ctrlPr>
                                      <a:rPr lang="el-GR" sz="1100" i="1" smtClean="0">
                                        <a:latin typeface="Cambria Math" panose="02040503050406030204" pitchFamily="18" charset="0"/>
                                      </a:rPr>
                                    </m:ctrlPr>
                                  </m:accPr>
                                  <m:e>
                                    <m:r>
                                      <a:rPr lang="en-US" sz="1100" b="0" smtClean="0">
                                        <a:latin typeface="Cambria Math" panose="02040503050406030204" pitchFamily="18" charset="0"/>
                                      </a:rPr>
                                      <m:t>𝑠</m:t>
                                    </m:r>
                                  </m:e>
                                </m:acc>
                              </m:oMath>
                            </m:oMathPara>
                          </a14:m>
                          <a:endParaRPr lang="en-GB" sz="1100" dirty="0"/>
                        </a:p>
                      </a:txBody>
                      <a:tcPr marL="68580" marR="68580" marT="34290" marB="34290" anchor="ctr"/>
                    </a:tc>
                    <a:extLst>
                      <a:ext uri="{0D108BD9-81ED-4DB2-BD59-A6C34878D82A}">
                        <a16:rowId xmlns:a16="http://schemas.microsoft.com/office/drawing/2014/main" val="10006"/>
                      </a:ext>
                    </a:extLst>
                  </a:tr>
                  <a:tr h="314271">
                    <a:tc>
                      <a:txBody>
                        <a:bodyPr/>
                        <a:lstStyle/>
                        <a:p>
                          <a:pPr algn="ctr"/>
                          <a:r>
                            <a:rPr lang="en-GB" sz="1100" dirty="0"/>
                            <a:t>2010</a:t>
                          </a:r>
                        </a:p>
                      </a:txBody>
                      <a:tcPr marL="68580" marR="68580" marT="34290" marB="3429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func>
                                <m:funcPr>
                                  <m:ctrlPr>
                                    <a:rPr lang="en-US" sz="1100" b="0" i="1" smtClean="0">
                                      <a:latin typeface="Cambria Math" panose="02040503050406030204" pitchFamily="18" charset="0"/>
                                    </a:rPr>
                                  </m:ctrlPr>
                                </m:funcPr>
                                <m:fName>
                                  <m:r>
                                    <m:rPr>
                                      <m:sty m:val="p"/>
                                    </m:rPr>
                                    <a:rPr lang="en-US" sz="1100" b="0" smtClean="0">
                                      <a:latin typeface="Cambria Math" panose="02040503050406030204" pitchFamily="18" charset="0"/>
                                    </a:rPr>
                                    <m:t>sin</m:t>
                                  </m:r>
                                </m:fName>
                                <m:e>
                                  <m:r>
                                    <a:rPr lang="en-US" sz="1100" b="0" smtClean="0">
                                      <a:latin typeface="Cambria Math" panose="02040503050406030204" pitchFamily="18" charset="0"/>
                                    </a:rPr>
                                    <m:t>𝜙</m:t>
                                  </m:r>
                                </m:e>
                              </m:func>
                              <m:r>
                                <a:rPr lang="en-US" sz="1100" b="0" smtClean="0">
                                  <a:latin typeface="Cambria Math" panose="02040503050406030204" pitchFamily="18" charset="0"/>
                                </a:rPr>
                                <m:t>,  </m:t>
                              </m:r>
                              <m:func>
                                <m:funcPr>
                                  <m:ctrlPr>
                                    <a:rPr lang="en-US" sz="1100" b="0" i="1" smtClean="0">
                                      <a:latin typeface="Cambria Math" panose="02040503050406030204" pitchFamily="18" charset="0"/>
                                    </a:rPr>
                                  </m:ctrlPr>
                                </m:funcPr>
                                <m:fName>
                                  <m:r>
                                    <m:rPr>
                                      <m:sty m:val="p"/>
                                    </m:rPr>
                                    <a:rPr lang="en-US" sz="1100" b="0" smtClean="0">
                                      <a:latin typeface="Cambria Math" panose="02040503050406030204" pitchFamily="18" charset="0"/>
                                    </a:rPr>
                                    <m:t>sin</m:t>
                                  </m:r>
                                </m:fName>
                                <m:e>
                                  <m:r>
                                    <a:rPr lang="en-US" sz="1100" b="0" smtClean="0">
                                      <a:latin typeface="Cambria Math" panose="02040503050406030204" pitchFamily="18" charset="0"/>
                                    </a:rPr>
                                    <m:t>2</m:t>
                                  </m:r>
                                  <m:r>
                                    <a:rPr lang="en-US" sz="1100" b="0" smtClean="0">
                                      <a:latin typeface="Cambria Math" panose="02040503050406030204" pitchFamily="18" charset="0"/>
                                    </a:rPr>
                                    <m:t>𝜙</m:t>
                                  </m:r>
                                </m:e>
                              </m:func>
                              <m:r>
                                <a:rPr lang="en-US" sz="1100" b="0" smtClean="0">
                                  <a:latin typeface="Cambria Math" panose="02040503050406030204" pitchFamily="18" charset="0"/>
                                </a:rPr>
                                <m:t>, </m:t>
                              </m:r>
                              <m:func>
                                <m:funcPr>
                                  <m:ctrlPr>
                                    <a:rPr lang="en-US" sz="1100" b="0" i="1" smtClean="0">
                                      <a:latin typeface="Cambria Math" panose="02040503050406030204" pitchFamily="18" charset="0"/>
                                    </a:rPr>
                                  </m:ctrlPr>
                                </m:funcPr>
                                <m:fName>
                                  <m:r>
                                    <m:rPr>
                                      <m:sty m:val="p"/>
                                    </m:rPr>
                                    <a:rPr lang="en-US" sz="1100" b="0" smtClean="0">
                                      <a:latin typeface="Cambria Math" panose="02040503050406030204" pitchFamily="18" charset="0"/>
                                    </a:rPr>
                                    <m:t>sin</m:t>
                                  </m:r>
                                </m:fName>
                                <m:e>
                                  <m:r>
                                    <a:rPr lang="en-US" sz="1100" b="0" smtClean="0">
                                      <a:latin typeface="Cambria Math" panose="02040503050406030204" pitchFamily="18" charset="0"/>
                                    </a:rPr>
                                    <m:t>3</m:t>
                                  </m:r>
                                  <m:r>
                                    <a:rPr lang="en-US" sz="1100" b="0" smtClean="0">
                                      <a:latin typeface="Cambria Math" panose="02040503050406030204" pitchFamily="18" charset="0"/>
                                    </a:rPr>
                                    <m:t>𝜙</m:t>
                                  </m:r>
                                </m:e>
                              </m:func>
                            </m:oMath>
                          </a14:m>
                          <a:r>
                            <a:rPr lang="en-GB" sz="1100" dirty="0"/>
                            <a:t>, </a:t>
                          </a:r>
                          <a14:m>
                            <m:oMath xmlns:m="http://schemas.openxmlformats.org/officeDocument/2006/math">
                              <m:r>
                                <a:rPr lang="en-US" sz="1100" b="0" smtClean="0">
                                  <a:latin typeface="Cambria Math" panose="02040503050406030204" pitchFamily="18" charset="0"/>
                                </a:rPr>
                                <m:t> </m:t>
                              </m:r>
                              <m:func>
                                <m:funcPr>
                                  <m:ctrlPr>
                                    <a:rPr lang="en-US" sz="1100" b="0" i="1" smtClean="0">
                                      <a:latin typeface="Cambria Math" panose="02040503050406030204" pitchFamily="18" charset="0"/>
                                    </a:rPr>
                                  </m:ctrlPr>
                                </m:funcPr>
                                <m:fName>
                                  <m:r>
                                    <m:rPr>
                                      <m:sty m:val="p"/>
                                    </m:rPr>
                                    <a:rPr lang="en-US" sz="1100" b="0" smtClean="0">
                                      <a:latin typeface="Cambria Math" panose="02040503050406030204" pitchFamily="18" charset="0"/>
                                    </a:rPr>
                                    <m:t>cos</m:t>
                                  </m:r>
                                </m:fName>
                                <m:e>
                                  <m:r>
                                    <a:rPr lang="en-US" sz="1100" b="0" smtClean="0">
                                      <a:latin typeface="Cambria Math" panose="02040503050406030204" pitchFamily="18" charset="0"/>
                                    </a:rPr>
                                    <m:t>𝜙</m:t>
                                  </m:r>
                                </m:e>
                              </m:func>
                            </m:oMath>
                          </a14:m>
                          <a:r>
                            <a:rPr lang="en-GB" sz="1100" dirty="0"/>
                            <a:t> asyms</a:t>
                          </a:r>
                        </a:p>
                      </a:txBody>
                      <a:tcPr marL="68580" marR="68580" marT="34290" marB="34290" anchor="ctr"/>
                    </a:tc>
                    <a:tc>
                      <a:txBody>
                        <a:bodyPr/>
                        <a:lstStyle/>
                        <a:p>
                          <a:pPr algn="ctr"/>
                          <a14:m>
                            <m:oMath xmlns:m="http://schemas.openxmlformats.org/officeDocument/2006/math">
                              <m:sSub>
                                <m:sSubPr>
                                  <m:ctrlPr>
                                    <a:rPr lang="en-GB" sz="1100" i="1" smtClean="0">
                                      <a:latin typeface="Cambria Math" panose="02040503050406030204" pitchFamily="18" charset="0"/>
                                    </a:rPr>
                                  </m:ctrlPr>
                                </m:sSubPr>
                                <m:e>
                                  <m:r>
                                    <a:rPr lang="en-US" sz="1100" b="0" smtClean="0">
                                      <a:latin typeface="Cambria Math" panose="02040503050406030204" pitchFamily="18" charset="0"/>
                                    </a:rPr>
                                    <m:t>h</m:t>
                                  </m:r>
                                </m:e>
                                <m:sub>
                                  <m:r>
                                    <a:rPr lang="en-US" sz="1100" b="0" smtClean="0">
                                      <a:latin typeface="Cambria Math" panose="02040503050406030204" pitchFamily="18" charset="0"/>
                                    </a:rPr>
                                    <m:t>𝐿</m:t>
                                  </m:r>
                                </m:sub>
                              </m:sSub>
                            </m:oMath>
                          </a14:m>
                          <a:r>
                            <a:rPr lang="en-GB" sz="1100" dirty="0"/>
                            <a:t>, </a:t>
                          </a:r>
                          <a14:m>
                            <m:oMath xmlns:m="http://schemas.openxmlformats.org/officeDocument/2006/math">
                              <m:sSubSup>
                                <m:sSubSupPr>
                                  <m:ctrlPr>
                                    <a:rPr lang="en-GB" sz="1100" i="1" smtClean="0">
                                      <a:latin typeface="Cambria Math" panose="02040503050406030204" pitchFamily="18" charset="0"/>
                                    </a:rPr>
                                  </m:ctrlPr>
                                </m:sSubSupPr>
                                <m:e>
                                  <m:r>
                                    <a:rPr lang="en-US" sz="1100" b="0" smtClean="0">
                                      <a:latin typeface="Cambria Math" panose="02040503050406030204" pitchFamily="18" charset="0"/>
                                    </a:rPr>
                                    <m:t>𝑓</m:t>
                                  </m:r>
                                </m:e>
                                <m:sub>
                                  <m:r>
                                    <a:rPr lang="en-US" sz="1100" b="0" smtClean="0">
                                      <a:latin typeface="Cambria Math" panose="02040503050406030204" pitchFamily="18" charset="0"/>
                                    </a:rPr>
                                    <m:t>𝐿</m:t>
                                  </m:r>
                                </m:sub>
                                <m:sup>
                                  <m:r>
                                    <a:rPr lang="en-GB" sz="1100" smtClean="0">
                                      <a:latin typeface="Cambria Math" panose="02040503050406030204" pitchFamily="18" charset="0"/>
                                    </a:rPr>
                                    <m:t>⊥</m:t>
                                  </m:r>
                                </m:sup>
                              </m:sSubSup>
                            </m:oMath>
                          </a14:m>
                          <a:r>
                            <a:rPr lang="en-GB" sz="1100" dirty="0"/>
                            <a:t>,</a:t>
                          </a:r>
                          <a14:m>
                            <m:oMath xmlns:m="http://schemas.openxmlformats.org/officeDocument/2006/math">
                              <m:sSub>
                                <m:sSubPr>
                                  <m:ctrlPr>
                                    <a:rPr lang="en-GB" sz="1100" i="1" smtClean="0">
                                      <a:latin typeface="Cambria Math" panose="02040503050406030204" pitchFamily="18" charset="0"/>
                                    </a:rPr>
                                  </m:ctrlPr>
                                </m:sSubPr>
                                <m:e>
                                  <m:r>
                                    <a:rPr lang="en-US" sz="1100" b="0" smtClean="0">
                                      <a:latin typeface="Cambria Math" panose="02040503050406030204" pitchFamily="18" charset="0"/>
                                    </a:rPr>
                                    <m:t>h</m:t>
                                  </m:r>
                                </m:e>
                                <m:sub>
                                  <m:r>
                                    <a:rPr lang="en-US" sz="1100" b="0" smtClean="0">
                                      <a:latin typeface="Cambria Math" panose="02040503050406030204" pitchFamily="18" charset="0"/>
                                    </a:rPr>
                                    <m:t>1</m:t>
                                  </m:r>
                                </m:sub>
                              </m:sSub>
                            </m:oMath>
                          </a14:m>
                          <a:r>
                            <a:rPr lang="en-GB" sz="1100" dirty="0"/>
                            <a:t>, </a:t>
                          </a:r>
                          <a14:m>
                            <m:oMath xmlns:m="http://schemas.openxmlformats.org/officeDocument/2006/math">
                              <m:sSubSup>
                                <m:sSubSupPr>
                                  <m:ctrlPr>
                                    <a:rPr lang="en-GB" sz="1100" i="1" smtClean="0">
                                      <a:latin typeface="Cambria Math" panose="02040503050406030204" pitchFamily="18" charset="0"/>
                                    </a:rPr>
                                  </m:ctrlPr>
                                </m:sSubSupPr>
                                <m:e>
                                  <m:r>
                                    <a:rPr lang="en-US" sz="1100" b="0" smtClean="0">
                                      <a:latin typeface="Cambria Math" panose="02040503050406030204" pitchFamily="18" charset="0"/>
                                    </a:rPr>
                                    <m:t>𝑓</m:t>
                                  </m:r>
                                </m:e>
                                <m:sub>
                                  <m:r>
                                    <a:rPr lang="en-US" sz="1100" b="0" smtClean="0">
                                      <a:latin typeface="Cambria Math" panose="02040503050406030204" pitchFamily="18" charset="0"/>
                                    </a:rPr>
                                    <m:t>1</m:t>
                                  </m:r>
                                  <m:r>
                                    <a:rPr lang="en-US" sz="1100" b="0" smtClean="0">
                                      <a:latin typeface="Cambria Math" panose="02040503050406030204" pitchFamily="18" charset="0"/>
                                    </a:rPr>
                                    <m:t>𝑇</m:t>
                                  </m:r>
                                </m:sub>
                                <m:sup>
                                  <m:r>
                                    <a:rPr lang="en-GB" sz="1100" smtClean="0">
                                      <a:latin typeface="Cambria Math" panose="02040503050406030204" pitchFamily="18" charset="0"/>
                                    </a:rPr>
                                    <m:t>⊥</m:t>
                                  </m:r>
                                </m:sup>
                              </m:sSubSup>
                            </m:oMath>
                          </a14:m>
                          <a:r>
                            <a:rPr lang="en-GB" sz="1100" dirty="0"/>
                            <a:t>, </a:t>
                          </a:r>
                          <a14:m>
                            <m:oMath xmlns:m="http://schemas.openxmlformats.org/officeDocument/2006/math">
                              <m:sSubSup>
                                <m:sSubSupPr>
                                  <m:ctrlPr>
                                    <a:rPr lang="en-GB" sz="1100" i="1" smtClean="0">
                                      <a:latin typeface="Cambria Math" panose="02040503050406030204" pitchFamily="18" charset="0"/>
                                    </a:rPr>
                                  </m:ctrlPr>
                                </m:sSubSupPr>
                                <m:e>
                                  <m:r>
                                    <a:rPr lang="en-US" sz="1100" b="0" smtClean="0">
                                      <a:latin typeface="Cambria Math" panose="02040503050406030204" pitchFamily="18" charset="0"/>
                                    </a:rPr>
                                    <m:t>h</m:t>
                                  </m:r>
                                </m:e>
                                <m:sub>
                                  <m:r>
                                    <a:rPr lang="en-US" sz="1100" b="0" smtClean="0">
                                      <a:latin typeface="Cambria Math" panose="02040503050406030204" pitchFamily="18" charset="0"/>
                                    </a:rPr>
                                    <m:t>1</m:t>
                                  </m:r>
                                  <m:r>
                                    <a:rPr lang="en-US" sz="1100" b="0" smtClean="0">
                                      <a:latin typeface="Cambria Math" panose="02040503050406030204" pitchFamily="18" charset="0"/>
                                    </a:rPr>
                                    <m:t>𝐿</m:t>
                                  </m:r>
                                </m:sub>
                                <m:sup>
                                  <m:r>
                                    <a:rPr lang="en-GB" sz="1100" smtClean="0">
                                      <a:latin typeface="Cambria Math" panose="02040503050406030204" pitchFamily="18" charset="0"/>
                                    </a:rPr>
                                    <m:t>⊥</m:t>
                                  </m:r>
                                </m:sup>
                              </m:sSubSup>
                              <m:r>
                                <a:rPr lang="en-US" sz="1100" b="0" smtClean="0">
                                  <a:latin typeface="Cambria Math" panose="02040503050406030204" pitchFamily="18" charset="0"/>
                                </a:rPr>
                                <m:t>, </m:t>
                              </m:r>
                              <m:sSubSup>
                                <m:sSubSupPr>
                                  <m:ctrlPr>
                                    <a:rPr lang="en-GB" sz="1100" i="1" smtClean="0">
                                      <a:latin typeface="Cambria Math" panose="02040503050406030204" pitchFamily="18" charset="0"/>
                                    </a:rPr>
                                  </m:ctrlPr>
                                </m:sSubSupPr>
                                <m:e>
                                  <m:r>
                                    <a:rPr lang="en-US" sz="1100" b="0" smtClean="0">
                                      <a:latin typeface="Cambria Math" panose="02040503050406030204" pitchFamily="18" charset="0"/>
                                    </a:rPr>
                                    <m:t>h</m:t>
                                  </m:r>
                                </m:e>
                                <m:sub>
                                  <m:r>
                                    <a:rPr lang="en-US" sz="1100" b="0" smtClean="0">
                                      <a:latin typeface="Cambria Math" panose="02040503050406030204" pitchFamily="18" charset="0"/>
                                    </a:rPr>
                                    <m:t>1</m:t>
                                  </m:r>
                                  <m:r>
                                    <a:rPr lang="en-US" sz="1100" b="0" smtClean="0">
                                      <a:latin typeface="Cambria Math" panose="02040503050406030204" pitchFamily="18" charset="0"/>
                                    </a:rPr>
                                    <m:t>𝑇</m:t>
                                  </m:r>
                                </m:sub>
                                <m:sup>
                                  <m:r>
                                    <a:rPr lang="en-GB" sz="1100" smtClean="0">
                                      <a:latin typeface="Cambria Math" panose="02040503050406030204" pitchFamily="18" charset="0"/>
                                    </a:rPr>
                                    <m:t>⊥</m:t>
                                  </m:r>
                                </m:sup>
                              </m:sSubSup>
                            </m:oMath>
                          </a14:m>
                          <a:r>
                            <a:rPr lang="en-GB" sz="1100" dirty="0"/>
                            <a:t>, </a:t>
                          </a:r>
                          <a14:m>
                            <m:oMath xmlns:m="http://schemas.openxmlformats.org/officeDocument/2006/math">
                              <m:sSubSup>
                                <m:sSubSupPr>
                                  <m:ctrlPr>
                                    <a:rPr lang="en-GB" sz="1100" i="1" smtClean="0">
                                      <a:latin typeface="Cambria Math" panose="02040503050406030204" pitchFamily="18" charset="0"/>
                                    </a:rPr>
                                  </m:ctrlPr>
                                </m:sSubSupPr>
                                <m:e>
                                  <m:r>
                                    <a:rPr lang="en-US" sz="1100" b="0" smtClean="0">
                                      <a:latin typeface="Cambria Math" panose="02040503050406030204" pitchFamily="18" charset="0"/>
                                    </a:rPr>
                                    <m:t>h</m:t>
                                  </m:r>
                                </m:e>
                                <m:sub>
                                  <m:r>
                                    <a:rPr lang="en-US" sz="1100" b="0" smtClean="0">
                                      <a:latin typeface="Cambria Math" panose="02040503050406030204" pitchFamily="18" charset="0"/>
                                    </a:rPr>
                                    <m:t>1</m:t>
                                  </m:r>
                                  <m:r>
                                    <a:rPr lang="en-US" sz="1100" b="0" smtClean="0">
                                      <a:latin typeface="Cambria Math" panose="02040503050406030204" pitchFamily="18" charset="0"/>
                                    </a:rPr>
                                    <m:t>𝐿</m:t>
                                  </m:r>
                                </m:sub>
                                <m:sup>
                                  <m:r>
                                    <a:rPr lang="en-GB" sz="1100" smtClean="0">
                                      <a:latin typeface="Cambria Math" panose="02040503050406030204" pitchFamily="18" charset="0"/>
                                    </a:rPr>
                                    <m:t>⊥</m:t>
                                  </m:r>
                                </m:sup>
                              </m:sSubSup>
                            </m:oMath>
                          </a14:m>
                          <a:r>
                            <a:rPr lang="en-GB" sz="1100" dirty="0"/>
                            <a:t>, </a:t>
                          </a:r>
                          <a14:m>
                            <m:oMath xmlns:m="http://schemas.openxmlformats.org/officeDocument/2006/math">
                              <m:sSubSup>
                                <m:sSubSupPr>
                                  <m:ctrlPr>
                                    <a:rPr lang="en-GB" sz="1100" i="1" smtClean="0">
                                      <a:latin typeface="Cambria Math" panose="02040503050406030204" pitchFamily="18" charset="0"/>
                                    </a:rPr>
                                  </m:ctrlPr>
                                </m:sSubSupPr>
                                <m:e>
                                  <m:r>
                                    <a:rPr lang="en-US" sz="1100" b="0" smtClean="0">
                                      <a:latin typeface="Cambria Math" panose="02040503050406030204" pitchFamily="18" charset="0"/>
                                    </a:rPr>
                                    <m:t>𝑔</m:t>
                                  </m:r>
                                </m:e>
                                <m:sub>
                                  <m:r>
                                    <a:rPr lang="en-US" sz="1100" b="0" smtClean="0">
                                      <a:latin typeface="Cambria Math" panose="02040503050406030204" pitchFamily="18" charset="0"/>
                                    </a:rPr>
                                    <m:t>𝐿</m:t>
                                  </m:r>
                                </m:sub>
                                <m:sup>
                                  <m:r>
                                    <a:rPr lang="en-GB" sz="1100" smtClean="0">
                                      <a:latin typeface="Cambria Math" panose="02040503050406030204" pitchFamily="18" charset="0"/>
                                    </a:rPr>
                                    <m:t>⊥</m:t>
                                  </m:r>
                                </m:sup>
                              </m:sSubSup>
                            </m:oMath>
                          </a14:m>
                          <a:r>
                            <a:rPr lang="en-GB" sz="1100" dirty="0"/>
                            <a:t>,</a:t>
                          </a:r>
                          <a14:m>
                            <m:oMath xmlns:m="http://schemas.openxmlformats.org/officeDocument/2006/math">
                              <m:sSub>
                                <m:sSubPr>
                                  <m:ctrlPr>
                                    <a:rPr lang="en-GB" sz="1100" i="1" smtClean="0">
                                      <a:latin typeface="Cambria Math" panose="02040503050406030204" pitchFamily="18" charset="0"/>
                                    </a:rPr>
                                  </m:ctrlPr>
                                </m:sSubPr>
                                <m:e>
                                  <m:r>
                                    <a:rPr lang="en-US" sz="1100" b="0" smtClean="0">
                                      <a:latin typeface="Cambria Math" panose="02040503050406030204" pitchFamily="18" charset="0"/>
                                    </a:rPr>
                                    <m:t>𝑔</m:t>
                                  </m:r>
                                </m:e>
                                <m:sub>
                                  <m:r>
                                    <a:rPr lang="en-US" sz="1100" b="0" smtClean="0">
                                      <a:latin typeface="Cambria Math" panose="02040503050406030204" pitchFamily="18" charset="0"/>
                                    </a:rPr>
                                    <m:t>1</m:t>
                                  </m:r>
                                  <m:r>
                                    <a:rPr lang="en-US" sz="1100" b="0" smtClean="0">
                                      <a:latin typeface="Cambria Math" panose="02040503050406030204" pitchFamily="18" charset="0"/>
                                    </a:rPr>
                                    <m:t>𝑇</m:t>
                                  </m:r>
                                </m:sub>
                              </m:sSub>
                            </m:oMath>
                          </a14:m>
                          <a:endParaRPr lang="en-GB" sz="1100" dirty="0"/>
                        </a:p>
                      </a:txBody>
                      <a:tcPr marL="68580" marR="68580" marT="34290" marB="34290" anchor="ctr"/>
                    </a:tc>
                    <a:extLst>
                      <a:ext uri="{0D108BD9-81ED-4DB2-BD59-A6C34878D82A}">
                        <a16:rowId xmlns:a16="http://schemas.microsoft.com/office/drawing/2014/main" val="10007"/>
                      </a:ext>
                    </a:extLst>
                  </a:tr>
                  <a:tr h="324259">
                    <a:tc>
                      <a:txBody>
                        <a:bodyPr/>
                        <a:lstStyle/>
                        <a:p>
                          <a:pPr algn="ctr"/>
                          <a:r>
                            <a:rPr lang="en-US" sz="1100" dirty="0"/>
                            <a:t>2013</a:t>
                          </a:r>
                          <a:endParaRPr lang="en-GB" sz="1100" dirty="0"/>
                        </a:p>
                      </a:txBody>
                      <a:tcPr marL="68580" marR="68580" marT="34290" marB="34290" anchor="ctr"/>
                    </a:tc>
                    <a:tc>
                      <a:txBody>
                        <a:bodyPr/>
                        <a:lstStyle/>
                        <a:p>
                          <a:pPr algn="ctr"/>
                          <a14:m>
                            <m:oMathPara xmlns:m="http://schemas.openxmlformats.org/officeDocument/2006/math">
                              <m:oMathParaPr>
                                <m:jc m:val="centerGroup"/>
                              </m:oMathParaPr>
                              <m:oMath xmlns:m="http://schemas.openxmlformats.org/officeDocument/2006/math">
                                <m:sSubSup>
                                  <m:sSubSupPr>
                                    <m:ctrlPr>
                                      <a:rPr lang="en-GB" sz="1100" i="1" smtClean="0">
                                        <a:latin typeface="Cambria Math" panose="02040503050406030204" pitchFamily="18" charset="0"/>
                                      </a:rPr>
                                    </m:ctrlPr>
                                  </m:sSubSupPr>
                                  <m:e>
                                    <m:r>
                                      <a:rPr lang="en-US" sz="1100" b="0" smtClean="0">
                                        <a:latin typeface="Cambria Math" panose="02040503050406030204" pitchFamily="18" charset="0"/>
                                      </a:rPr>
                                      <m:t>𝐴</m:t>
                                    </m:r>
                                  </m:e>
                                  <m:sub>
                                    <m:r>
                                      <a:rPr lang="en-US" sz="1100" b="0" smtClean="0">
                                        <a:latin typeface="Cambria Math" panose="02040503050406030204" pitchFamily="18" charset="0"/>
                                      </a:rPr>
                                      <m:t>𝐿𝐿</m:t>
                                    </m:r>
                                  </m:sub>
                                  <m:sup>
                                    <m:r>
                                      <a:rPr lang="en-US" sz="1100" b="0" smtClean="0">
                                        <a:latin typeface="Cambria Math" panose="02040503050406030204" pitchFamily="18" charset="0"/>
                                      </a:rPr>
                                      <m:t>2</m:t>
                                    </m:r>
                                    <m:r>
                                      <a:rPr lang="en-US" sz="1100" b="0" smtClean="0">
                                        <a:latin typeface="Cambria Math" panose="02040503050406030204" pitchFamily="18" charset="0"/>
                                      </a:rPr>
                                      <m:t>h</m:t>
                                    </m:r>
                                  </m:sup>
                                </m:sSubSup>
                              </m:oMath>
                            </m:oMathPara>
                          </a14:m>
                          <a:endParaRPr lang="en-GB" sz="1100" dirty="0"/>
                        </a:p>
                      </a:txBody>
                      <a:tcPr marL="68580" marR="68580" marT="34290" marB="3429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sty m:val="p"/>
                                  </m:rPr>
                                  <a:rPr lang="el-GR" sz="1100" smtClean="0">
                                    <a:latin typeface="Cambria Math" panose="02040503050406030204" pitchFamily="18" charset="0"/>
                                  </a:rPr>
                                  <m:t>Δ</m:t>
                                </m:r>
                                <m:r>
                                  <a:rPr lang="en-US" sz="1100" b="0" smtClean="0">
                                    <a:latin typeface="Cambria Math" panose="02040503050406030204" pitchFamily="18" charset="0"/>
                                  </a:rPr>
                                  <m:t>𝑔</m:t>
                                </m:r>
                                <m:r>
                                  <a:rPr lang="en-US" sz="1100" b="0" smtClean="0">
                                    <a:latin typeface="Cambria Math" panose="02040503050406030204" pitchFamily="18" charset="0"/>
                                  </a:rPr>
                                  <m:t>/</m:t>
                                </m:r>
                                <m:r>
                                  <a:rPr lang="en-US" sz="1100" b="0" smtClean="0">
                                    <a:latin typeface="Cambria Math" panose="02040503050406030204" pitchFamily="18" charset="0"/>
                                  </a:rPr>
                                  <m:t>𝑔</m:t>
                                </m:r>
                              </m:oMath>
                            </m:oMathPara>
                          </a14:m>
                          <a:endParaRPr lang="en-GB" sz="1100" dirty="0"/>
                        </a:p>
                      </a:txBody>
                      <a:tcPr marL="68580" marR="68580" marT="34290" marB="34290" anchor="ctr"/>
                    </a:tc>
                    <a:extLst>
                      <a:ext uri="{0D108BD9-81ED-4DB2-BD59-A6C34878D82A}">
                        <a16:rowId xmlns:a16="http://schemas.microsoft.com/office/drawing/2014/main" val="10008"/>
                      </a:ext>
                    </a:extLst>
                  </a:tr>
                  <a:tr h="353647">
                    <a:tc>
                      <a:txBody>
                        <a:bodyPr/>
                        <a:lstStyle/>
                        <a:p>
                          <a:pPr algn="ctr"/>
                          <a:r>
                            <a:rPr lang="en-US" sz="1100" dirty="0"/>
                            <a:t>2013</a:t>
                          </a:r>
                          <a:endParaRPr lang="en-GB" sz="1100" dirty="0"/>
                        </a:p>
                      </a:txBody>
                      <a:tcPr marL="68580" marR="68580" marT="34290" marB="34290" anchor="ctr"/>
                    </a:tc>
                    <a:tc>
                      <a:txBody>
                        <a:bodyPr/>
                        <a:lstStyle/>
                        <a:p>
                          <a:pPr algn="ctr"/>
                          <a14:m>
                            <m:oMathPara xmlns:m="http://schemas.openxmlformats.org/officeDocument/2006/math">
                              <m:oMathParaPr>
                                <m:jc m:val="centerGroup"/>
                              </m:oMathParaPr>
                              <m:oMath xmlns:m="http://schemas.openxmlformats.org/officeDocument/2006/math">
                                <m:sSubSup>
                                  <m:sSubSupPr>
                                    <m:ctrlPr>
                                      <a:rPr lang="en-GB" sz="1100" i="1" smtClean="0">
                                        <a:latin typeface="Cambria Math" panose="02040503050406030204" pitchFamily="18" charset="0"/>
                                      </a:rPr>
                                    </m:ctrlPr>
                                  </m:sSubSupPr>
                                  <m:e>
                                    <m:r>
                                      <a:rPr lang="en-US" sz="1100" b="0" smtClean="0">
                                        <a:latin typeface="Cambria Math" panose="02040503050406030204" pitchFamily="18" charset="0"/>
                                      </a:rPr>
                                      <m:t>𝐴</m:t>
                                    </m:r>
                                  </m:e>
                                  <m:sub>
                                    <m:r>
                                      <a:rPr lang="en-US" sz="1100" b="0" smtClean="0">
                                        <a:latin typeface="Cambria Math" panose="02040503050406030204" pitchFamily="18" charset="0"/>
                                      </a:rPr>
                                      <m:t>𝐷</m:t>
                                    </m:r>
                                  </m:sub>
                                  <m:sup>
                                    <m:r>
                                      <a:rPr lang="en-GB" sz="1100" smtClean="0">
                                        <a:latin typeface="Cambria Math" panose="02040503050406030204" pitchFamily="18" charset="0"/>
                                      </a:rPr>
                                      <m:t>𝛾</m:t>
                                    </m:r>
                                    <m:r>
                                      <a:rPr lang="en-US" sz="1100" b="0" smtClean="0">
                                        <a:latin typeface="Cambria Math" panose="02040503050406030204" pitchFamily="18" charset="0"/>
                                      </a:rPr>
                                      <m:t>𝑁</m:t>
                                    </m:r>
                                  </m:sup>
                                </m:sSubSup>
                              </m:oMath>
                            </m:oMathPara>
                          </a14:m>
                          <a:endParaRPr lang="en-GB" sz="1100" dirty="0"/>
                        </a:p>
                      </a:txBody>
                      <a:tcPr marL="68580" marR="68580" marT="34290" marB="3429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m:rPr>
                                  <m:sty m:val="p"/>
                                </m:rPr>
                                <a:rPr lang="el-GR" sz="1100" smtClean="0">
                                  <a:latin typeface="Cambria Math" panose="02040503050406030204" pitchFamily="18" charset="0"/>
                                </a:rPr>
                                <m:t>Δ</m:t>
                              </m:r>
                              <m:r>
                                <a:rPr lang="en-US" sz="1100" b="0" smtClean="0">
                                  <a:latin typeface="Cambria Math" panose="02040503050406030204" pitchFamily="18" charset="0"/>
                                </a:rPr>
                                <m:t>𝑔</m:t>
                              </m:r>
                              <m:r>
                                <a:rPr lang="en-US" sz="1100" b="0" smtClean="0">
                                  <a:latin typeface="Cambria Math" panose="02040503050406030204" pitchFamily="18" charset="0"/>
                                </a:rPr>
                                <m:t>/</m:t>
                              </m:r>
                              <m:r>
                                <a:rPr lang="en-US" sz="1100" b="0" smtClean="0">
                                  <a:latin typeface="Cambria Math" panose="02040503050406030204" pitchFamily="18" charset="0"/>
                                </a:rPr>
                                <m:t>𝑔</m:t>
                              </m:r>
                            </m:oMath>
                          </a14:m>
                          <a:r>
                            <a:rPr lang="en-GB" sz="1100" dirty="0"/>
                            <a:t> in</a:t>
                          </a:r>
                          <a:r>
                            <a:rPr lang="en-GB" sz="1100" baseline="0" dirty="0"/>
                            <a:t> LO and NLO</a:t>
                          </a:r>
                          <a:endParaRPr lang="en-GB" sz="1100" dirty="0"/>
                        </a:p>
                      </a:txBody>
                      <a:tcPr marL="68580" marR="68580" marT="34290" marB="34290" anchor="ctr"/>
                    </a:tc>
                    <a:extLst>
                      <a:ext uri="{0D108BD9-81ED-4DB2-BD59-A6C34878D82A}">
                        <a16:rowId xmlns:a16="http://schemas.microsoft.com/office/drawing/2014/main" val="10009"/>
                      </a:ext>
                    </a:extLst>
                  </a:tr>
                  <a:tr h="331607">
                    <a:tc>
                      <a:txBody>
                        <a:bodyPr/>
                        <a:lstStyle/>
                        <a:p>
                          <a:pPr algn="ctr"/>
                          <a:r>
                            <a:rPr lang="en-GB" sz="1100" dirty="0"/>
                            <a:t>2015</a:t>
                          </a:r>
                        </a:p>
                      </a:txBody>
                      <a:tcPr marL="68580" marR="68580" marT="34290" marB="34290" anchor="ctr"/>
                    </a:tc>
                    <a:tc>
                      <a:txBody>
                        <a:bodyPr/>
                        <a:lstStyle/>
                        <a:p>
                          <a:pPr algn="ctr"/>
                          <a14:m>
                            <m:oMathPara xmlns:m="http://schemas.openxmlformats.org/officeDocument/2006/math">
                              <m:oMathParaPr>
                                <m:jc m:val="centerGroup"/>
                              </m:oMathParaPr>
                              <m:oMath xmlns:m="http://schemas.openxmlformats.org/officeDocument/2006/math">
                                <m:sSubSup>
                                  <m:sSubSupPr>
                                    <m:ctrlPr>
                                      <a:rPr lang="en-US" sz="1100" b="0" i="1" smtClean="0">
                                        <a:latin typeface="Cambria Math" panose="02040503050406030204" pitchFamily="18" charset="0"/>
                                      </a:rPr>
                                    </m:ctrlPr>
                                  </m:sSubSupPr>
                                  <m:e>
                                    <m:r>
                                      <a:rPr lang="en-US" sz="1100" b="0" smtClean="0">
                                        <a:latin typeface="Cambria Math" panose="02040503050406030204" pitchFamily="18" charset="0"/>
                                      </a:rPr>
                                      <m:t>𝑔</m:t>
                                    </m:r>
                                  </m:e>
                                  <m:sub>
                                    <m:r>
                                      <a:rPr lang="en-US" sz="1100" b="0" smtClean="0">
                                        <a:latin typeface="Cambria Math" panose="02040503050406030204" pitchFamily="18" charset="0"/>
                                      </a:rPr>
                                      <m:t>1</m:t>
                                    </m:r>
                                  </m:sub>
                                  <m:sup>
                                    <m:r>
                                      <a:rPr lang="en-US" sz="1100" b="0" smtClean="0">
                                        <a:latin typeface="Cambria Math" panose="02040503050406030204" pitchFamily="18" charset="0"/>
                                      </a:rPr>
                                      <m:t>𝑝</m:t>
                                    </m:r>
                                  </m:sup>
                                </m:sSubSup>
                                <m:d>
                                  <m:dPr>
                                    <m:ctrlPr>
                                      <a:rPr lang="en-US" sz="1100" b="0" i="1" smtClean="0">
                                        <a:latin typeface="Cambria Math" panose="02040503050406030204" pitchFamily="18" charset="0"/>
                                      </a:rPr>
                                    </m:ctrlPr>
                                  </m:dPr>
                                  <m:e>
                                    <m:r>
                                      <a:rPr lang="en-US" sz="1100" b="0" smtClean="0">
                                        <a:latin typeface="Cambria Math" panose="02040503050406030204" pitchFamily="18" charset="0"/>
                                      </a:rPr>
                                      <m:t>𝑥</m:t>
                                    </m:r>
                                  </m:e>
                                </m:d>
                              </m:oMath>
                            </m:oMathPara>
                          </a14:m>
                          <a:endParaRPr lang="en-GB" sz="1100" dirty="0"/>
                        </a:p>
                      </a:txBody>
                      <a:tcPr marL="68580" marR="68580" marT="34290" marB="3429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Sup>
                                  <m:sSubSupPr>
                                    <m:ctrlPr>
                                      <a:rPr lang="en-GB" sz="1100" i="1" smtClean="0">
                                        <a:latin typeface="Cambria Math" panose="02040503050406030204" pitchFamily="18" charset="0"/>
                                      </a:rPr>
                                    </m:ctrlPr>
                                  </m:sSubSupPr>
                                  <m:e>
                                    <m:r>
                                      <m:rPr>
                                        <m:sty m:val="p"/>
                                      </m:rPr>
                                      <a:rPr lang="el-GR" sz="1100" smtClean="0">
                                        <a:latin typeface="Cambria Math" panose="02040503050406030204" pitchFamily="18" charset="0"/>
                                      </a:rPr>
                                      <m:t>Γ</m:t>
                                    </m:r>
                                  </m:e>
                                  <m:sub>
                                    <m:r>
                                      <a:rPr lang="en-US" sz="1100" b="0" smtClean="0">
                                        <a:latin typeface="Cambria Math" panose="02040503050406030204" pitchFamily="18" charset="0"/>
                                      </a:rPr>
                                      <m:t>1</m:t>
                                    </m:r>
                                  </m:sub>
                                  <m:sup>
                                    <m:r>
                                      <a:rPr lang="en-US" sz="1100" b="0" smtClean="0">
                                        <a:latin typeface="Cambria Math" panose="02040503050406030204" pitchFamily="18" charset="0"/>
                                      </a:rPr>
                                      <m:t>𝑁𝑆</m:t>
                                    </m:r>
                                  </m:sup>
                                </m:sSubSup>
                                <m:r>
                                  <a:rPr lang="en-US" sz="1100" b="0" smtClean="0">
                                    <a:latin typeface="Cambria Math" panose="02040503050406030204" pitchFamily="18" charset="0"/>
                                  </a:rPr>
                                  <m:t>, </m:t>
                                </m:r>
                                <m:r>
                                  <m:rPr>
                                    <m:sty m:val="p"/>
                                  </m:rPr>
                                  <a:rPr lang="el-GR" sz="1100" b="0" smtClean="0">
                                    <a:latin typeface="Cambria Math" panose="02040503050406030204" pitchFamily="18" charset="0"/>
                                  </a:rPr>
                                  <m:t>ΔΣ</m:t>
                                </m:r>
                                <m:r>
                                  <a:rPr lang="en-US" sz="1100" b="0" smtClean="0">
                                    <a:latin typeface="Cambria Math" panose="02040503050406030204" pitchFamily="18" charset="0"/>
                                  </a:rPr>
                                  <m:t>,</m:t>
                                </m:r>
                                <m:r>
                                  <m:rPr>
                                    <m:sty m:val="p"/>
                                  </m:rPr>
                                  <a:rPr lang="el-GR" sz="1100" smtClean="0">
                                    <a:latin typeface="Cambria Math" panose="02040503050406030204" pitchFamily="18" charset="0"/>
                                  </a:rPr>
                                  <m:t>Δ</m:t>
                                </m:r>
                                <m:r>
                                  <a:rPr lang="en-US" sz="1100" b="0" smtClean="0">
                                    <a:latin typeface="Cambria Math" panose="02040503050406030204" pitchFamily="18" charset="0"/>
                                  </a:rPr>
                                  <m:t>𝑢</m:t>
                                </m:r>
                                <m:r>
                                  <a:rPr lang="en-US" sz="1100" b="0" smtClean="0">
                                    <a:latin typeface="Cambria Math" panose="02040503050406030204" pitchFamily="18" charset="0"/>
                                  </a:rPr>
                                  <m:t>+</m:t>
                                </m:r>
                                <m:r>
                                  <m:rPr>
                                    <m:sty m:val="p"/>
                                  </m:rPr>
                                  <a:rPr lang="el-GR" sz="1100" smtClean="0">
                                    <a:latin typeface="Cambria Math" panose="02040503050406030204" pitchFamily="18" charset="0"/>
                                  </a:rPr>
                                  <m:t>Δ</m:t>
                                </m:r>
                                <m:acc>
                                  <m:accPr>
                                    <m:chr m:val="̅"/>
                                    <m:ctrlPr>
                                      <a:rPr lang="el-GR" sz="1100" i="1" smtClean="0">
                                        <a:latin typeface="Cambria Math" panose="02040503050406030204" pitchFamily="18" charset="0"/>
                                      </a:rPr>
                                    </m:ctrlPr>
                                  </m:accPr>
                                  <m:e>
                                    <m:r>
                                      <a:rPr lang="en-US" sz="1100" b="0" smtClean="0">
                                        <a:latin typeface="Cambria Math" panose="02040503050406030204" pitchFamily="18" charset="0"/>
                                      </a:rPr>
                                      <m:t>𝑢</m:t>
                                    </m:r>
                                  </m:e>
                                </m:acc>
                                <m:r>
                                  <a:rPr lang="en-US" sz="1100" b="0" smtClean="0">
                                    <a:latin typeface="Cambria Math" panose="02040503050406030204" pitchFamily="18" charset="0"/>
                                  </a:rPr>
                                  <m:t>⋯</m:t>
                                </m:r>
                              </m:oMath>
                            </m:oMathPara>
                          </a14:m>
                          <a:endParaRPr lang="en-GB" sz="1100" dirty="0"/>
                        </a:p>
                      </a:txBody>
                      <a:tcPr marL="68580" marR="68580" marT="34290" marB="34290" anchor="ctr"/>
                    </a:tc>
                    <a:extLst>
                      <a:ext uri="{0D108BD9-81ED-4DB2-BD59-A6C34878D82A}">
                        <a16:rowId xmlns:a16="http://schemas.microsoft.com/office/drawing/2014/main" val="10010"/>
                      </a:ext>
                    </a:extLst>
                  </a:tr>
                  <a:tr h="331028">
                    <a:tc>
                      <a:txBody>
                        <a:bodyPr/>
                        <a:lstStyle/>
                        <a:p>
                          <a:pPr algn="ctr"/>
                          <a:r>
                            <a:rPr lang="en-GB" sz="1100" dirty="0"/>
                            <a:t>2015</a:t>
                          </a:r>
                        </a:p>
                      </a:txBody>
                      <a:tcPr marL="68580" marR="68580" marT="34290" marB="34290" anchor="ctr"/>
                    </a:tc>
                    <a:tc>
                      <a:txBody>
                        <a:bodyPr/>
                        <a:lstStyle/>
                        <a:p>
                          <a:pPr algn="ctr"/>
                          <a14:m>
                            <m:oMathPara xmlns:m="http://schemas.openxmlformats.org/officeDocument/2006/math">
                              <m:oMathParaPr>
                                <m:jc m:val="centerGroup"/>
                              </m:oMathParaPr>
                              <m:oMath xmlns:m="http://schemas.openxmlformats.org/officeDocument/2006/math">
                                <m:sSubSup>
                                  <m:sSubSupPr>
                                    <m:ctrlPr>
                                      <a:rPr lang="en-GB" sz="1100" i="1" smtClean="0">
                                        <a:latin typeface="Cambria Math" panose="02040503050406030204" pitchFamily="18" charset="0"/>
                                      </a:rPr>
                                    </m:ctrlPr>
                                  </m:sSubSupPr>
                                  <m:e>
                                    <m:r>
                                      <a:rPr lang="en-US" sz="1100" b="0" smtClean="0">
                                        <a:latin typeface="Cambria Math" panose="02040503050406030204" pitchFamily="18" charset="0"/>
                                      </a:rPr>
                                      <m:t>𝐴</m:t>
                                    </m:r>
                                  </m:e>
                                  <m:sub>
                                    <m:r>
                                      <a:rPr lang="en-US" sz="1100" b="0" smtClean="0">
                                        <a:latin typeface="Cambria Math" panose="02040503050406030204" pitchFamily="18" charset="0"/>
                                      </a:rPr>
                                      <m:t>𝐿𝐿</m:t>
                                    </m:r>
                                  </m:sub>
                                  <m:sup>
                                    <m:r>
                                      <a:rPr lang="en-US" sz="1100" b="0" smtClean="0">
                                        <a:latin typeface="Cambria Math" panose="02040503050406030204" pitchFamily="18" charset="0"/>
                                      </a:rPr>
                                      <m:t>𝑝</m:t>
                                    </m:r>
                                  </m:sup>
                                </m:sSubSup>
                              </m:oMath>
                            </m:oMathPara>
                          </a14:m>
                          <a:endParaRPr lang="en-GB" sz="1100" dirty="0"/>
                        </a:p>
                      </a:txBody>
                      <a:tcPr marL="68580" marR="68580" marT="34290" marB="3429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dirty="0"/>
                            <a:t>NLO</a:t>
                          </a:r>
                          <a:r>
                            <a:rPr lang="en-US" sz="1100" baseline="0" dirty="0"/>
                            <a:t> QCD fits for </a:t>
                          </a:r>
                          <a14:m>
                            <m:oMath xmlns:m="http://schemas.openxmlformats.org/officeDocument/2006/math">
                              <m:r>
                                <m:rPr>
                                  <m:sty m:val="p"/>
                                </m:rPr>
                                <a:rPr lang="el-GR" sz="1100" smtClean="0">
                                  <a:latin typeface="Cambria Math" panose="02040503050406030204" pitchFamily="18" charset="0"/>
                                </a:rPr>
                                <m:t>Δ</m:t>
                              </m:r>
                              <m:r>
                                <a:rPr lang="en-US" sz="1100" b="0" smtClean="0">
                                  <a:latin typeface="Cambria Math" panose="02040503050406030204" pitchFamily="18" charset="0"/>
                                </a:rPr>
                                <m:t>𝑔</m:t>
                              </m:r>
                              <m:r>
                                <a:rPr lang="en-US" sz="1100" b="0" smtClean="0">
                                  <a:latin typeface="Cambria Math" panose="02040503050406030204" pitchFamily="18" charset="0"/>
                                </a:rPr>
                                <m:t>/</m:t>
                              </m:r>
                              <m:r>
                                <a:rPr lang="en-US" sz="1100" b="0" smtClean="0">
                                  <a:latin typeface="Cambria Math" panose="02040503050406030204" pitchFamily="18" charset="0"/>
                                </a:rPr>
                                <m:t>𝑔</m:t>
                              </m:r>
                            </m:oMath>
                          </a14:m>
                          <a:endParaRPr lang="en-GB" sz="1100" dirty="0"/>
                        </a:p>
                      </a:txBody>
                      <a:tcPr marL="68580" marR="68580" marT="34290" marB="34290" anchor="ctr"/>
                    </a:tc>
                    <a:extLst>
                      <a:ext uri="{0D108BD9-81ED-4DB2-BD59-A6C34878D82A}">
                        <a16:rowId xmlns:a16="http://schemas.microsoft.com/office/drawing/2014/main" val="10011"/>
                      </a:ext>
                    </a:extLst>
                  </a:tr>
                  <a:tr h="315262">
                    <a:tc>
                      <a:txBody>
                        <a:bodyPr/>
                        <a:lstStyle/>
                        <a:p>
                          <a:pPr algn="ctr"/>
                          <a:r>
                            <a:rPr lang="en-GB" sz="1100" dirty="0"/>
                            <a:t>2016</a:t>
                          </a:r>
                        </a:p>
                      </a:txBody>
                      <a:tcPr marL="68580" marR="68580" marT="34290" marB="34290" anchor="ctr"/>
                    </a:tc>
                    <a:tc>
                      <a:txBody>
                        <a:bodyPr/>
                        <a:lstStyle/>
                        <a:p>
                          <a:pPr algn="ctr"/>
                          <a:r>
                            <a:rPr lang="en-US" sz="1100" dirty="0"/>
                            <a:t>Final COMPASS results on </a:t>
                          </a:r>
                          <a14:m>
                            <m:oMath xmlns:m="http://schemas.openxmlformats.org/officeDocument/2006/math">
                              <m:sSubSup>
                                <m:sSubSupPr>
                                  <m:ctrlPr>
                                    <a:rPr lang="en-US" sz="1100" b="0" i="1" smtClean="0">
                                      <a:latin typeface="Cambria Math" panose="02040503050406030204" pitchFamily="18" charset="0"/>
                                    </a:rPr>
                                  </m:ctrlPr>
                                </m:sSubSupPr>
                                <m:e>
                                  <m:r>
                                    <a:rPr lang="en-US" sz="1100" b="0" smtClean="0">
                                      <a:latin typeface="Cambria Math" panose="02040503050406030204" pitchFamily="18" charset="0"/>
                                    </a:rPr>
                                    <m:t>𝑔</m:t>
                                  </m:r>
                                </m:e>
                                <m:sub>
                                  <m:r>
                                    <a:rPr lang="en-US" sz="1100" b="0" smtClean="0">
                                      <a:latin typeface="Cambria Math" panose="02040503050406030204" pitchFamily="18" charset="0"/>
                                    </a:rPr>
                                    <m:t>1</m:t>
                                  </m:r>
                                </m:sub>
                                <m:sup>
                                  <m:r>
                                    <a:rPr lang="en-US" sz="1100" b="0" smtClean="0">
                                      <a:latin typeface="Cambria Math" panose="02040503050406030204" pitchFamily="18" charset="0"/>
                                    </a:rPr>
                                    <m:t>𝑑</m:t>
                                  </m:r>
                                </m:sup>
                              </m:sSubSup>
                              <m:d>
                                <m:dPr>
                                  <m:ctrlPr>
                                    <a:rPr lang="en-US" sz="1100" b="0" i="1" smtClean="0">
                                      <a:latin typeface="Cambria Math" panose="02040503050406030204" pitchFamily="18" charset="0"/>
                                    </a:rPr>
                                  </m:ctrlPr>
                                </m:dPr>
                                <m:e>
                                  <m:r>
                                    <a:rPr lang="en-US" sz="1100" b="0" smtClean="0">
                                      <a:latin typeface="Cambria Math" panose="02040503050406030204" pitchFamily="18" charset="0"/>
                                    </a:rPr>
                                    <m:t>𝑥</m:t>
                                  </m:r>
                                </m:e>
                              </m:d>
                            </m:oMath>
                          </a14:m>
                          <a:endParaRPr lang="en-GB" sz="1100" dirty="0"/>
                        </a:p>
                      </a:txBody>
                      <a:tcPr marL="68580" marR="68580" marT="34290" marB="342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Sup>
                                  <m:sSubSupPr>
                                    <m:ctrlPr>
                                      <a:rPr lang="en-GB" sz="1100" i="1" smtClean="0">
                                        <a:latin typeface="Cambria Math" panose="02040503050406030204" pitchFamily="18" charset="0"/>
                                      </a:rPr>
                                    </m:ctrlPr>
                                  </m:sSubSupPr>
                                  <m:e>
                                    <m:r>
                                      <m:rPr>
                                        <m:sty m:val="p"/>
                                      </m:rPr>
                                      <a:rPr lang="el-GR" sz="1100" smtClean="0">
                                        <a:latin typeface="Cambria Math" panose="02040503050406030204" pitchFamily="18" charset="0"/>
                                      </a:rPr>
                                      <m:t>Γ</m:t>
                                    </m:r>
                                  </m:e>
                                  <m:sub>
                                    <m:r>
                                      <a:rPr lang="en-US" sz="1100" b="0" smtClean="0">
                                        <a:latin typeface="Cambria Math" panose="02040503050406030204" pitchFamily="18" charset="0"/>
                                      </a:rPr>
                                      <m:t>1</m:t>
                                    </m:r>
                                  </m:sub>
                                  <m:sup>
                                    <m:r>
                                      <a:rPr lang="en-US" sz="1100" b="0" smtClean="0">
                                        <a:latin typeface="Cambria Math" panose="02040503050406030204" pitchFamily="18" charset="0"/>
                                      </a:rPr>
                                      <m:t>𝑑</m:t>
                                    </m:r>
                                  </m:sup>
                                </m:sSubSup>
                                <m:r>
                                  <a:rPr lang="en-US" sz="1100" b="0" smtClean="0">
                                    <a:latin typeface="Cambria Math" panose="02040503050406030204" pitchFamily="18" charset="0"/>
                                  </a:rPr>
                                  <m:t>, </m:t>
                                </m:r>
                                <m:r>
                                  <a:rPr lang="en-GB" sz="1100" smtClean="0">
                                    <a:latin typeface="Cambria Math" panose="02040503050406030204" pitchFamily="18" charset="0"/>
                                  </a:rPr>
                                  <m:t>∆</m:t>
                                </m:r>
                                <m:r>
                                  <m:rPr>
                                    <m:sty m:val="p"/>
                                  </m:rPr>
                                  <a:rPr lang="el-GR" sz="1100" smtClean="0">
                                    <a:latin typeface="Cambria Math" panose="02040503050406030204" pitchFamily="18" charset="0"/>
                                  </a:rPr>
                                  <m:t>Σ</m:t>
                                </m:r>
                              </m:oMath>
                            </m:oMathPara>
                          </a14:m>
                          <a:endParaRPr lang="en-GB" sz="1100" dirty="0"/>
                        </a:p>
                      </a:txBody>
                      <a:tcPr marL="68580" marR="68580" marT="34290" marB="34290" anchor="ctr"/>
                    </a:tc>
                    <a:extLst>
                      <a:ext uri="{0D108BD9-81ED-4DB2-BD59-A6C34878D82A}">
                        <a16:rowId xmlns:a16="http://schemas.microsoft.com/office/drawing/2014/main" val="1856425292"/>
                      </a:ext>
                    </a:extLst>
                  </a:tr>
                  <a:tr h="353895">
                    <a:tc>
                      <a:txBody>
                        <a:bodyPr/>
                        <a:lstStyle/>
                        <a:p>
                          <a:pPr algn="ctr"/>
                          <a:r>
                            <a:rPr lang="en-GB" sz="1100" dirty="0"/>
                            <a:t>2017</a:t>
                          </a:r>
                        </a:p>
                      </a:txBody>
                      <a:tcPr marL="68580" marR="68580" marT="34290" marB="34290" anchor="ctr"/>
                    </a:tc>
                    <a:tc>
                      <a:txBody>
                        <a:bodyPr/>
                        <a:lstStyle/>
                        <a:p>
                          <a:pPr algn="ctr"/>
                          <a14:m>
                            <m:oMath xmlns:m="http://schemas.openxmlformats.org/officeDocument/2006/math">
                              <m:sSubSup>
                                <m:sSubSupPr>
                                  <m:ctrlPr>
                                    <a:rPr lang="en-GB" sz="1100" i="1" smtClean="0">
                                      <a:latin typeface="Cambria Math" panose="02040503050406030204" pitchFamily="18" charset="0"/>
                                    </a:rPr>
                                  </m:ctrlPr>
                                </m:sSubSupPr>
                                <m:e>
                                  <m:r>
                                    <a:rPr lang="en-US" sz="1100" b="0" smtClean="0">
                                      <a:latin typeface="Cambria Math" panose="02040503050406030204" pitchFamily="18" charset="0"/>
                                    </a:rPr>
                                    <m:t>𝐴</m:t>
                                  </m:r>
                                </m:e>
                                <m:sub>
                                  <m:r>
                                    <a:rPr lang="en-US" sz="1100" b="0" smtClean="0">
                                      <a:latin typeface="Cambria Math" panose="02040503050406030204" pitchFamily="18" charset="0"/>
                                    </a:rPr>
                                    <m:t>1,</m:t>
                                  </m:r>
                                  <m:r>
                                    <a:rPr lang="en-US" sz="1100" b="0" smtClean="0">
                                      <a:latin typeface="Cambria Math" panose="02040503050406030204" pitchFamily="18" charset="0"/>
                                    </a:rPr>
                                    <m:t>𝑝</m:t>
                                  </m:r>
                                </m:sub>
                                <m:sup/>
                              </m:sSubSup>
                            </m:oMath>
                          </a14:m>
                          <a:r>
                            <a:rPr lang="en-GB" sz="1100" dirty="0"/>
                            <a:t> and </a:t>
                          </a:r>
                          <a14:m>
                            <m:oMath xmlns:m="http://schemas.openxmlformats.org/officeDocument/2006/math">
                              <m:sSubSup>
                                <m:sSubSupPr>
                                  <m:ctrlPr>
                                    <a:rPr lang="en-US" sz="1100" b="0" i="1" smtClean="0">
                                      <a:latin typeface="Cambria Math" panose="02040503050406030204" pitchFamily="18" charset="0"/>
                                    </a:rPr>
                                  </m:ctrlPr>
                                </m:sSubSupPr>
                                <m:e>
                                  <m:r>
                                    <a:rPr lang="en-US" sz="1100" b="0" smtClean="0">
                                      <a:latin typeface="Cambria Math" panose="02040503050406030204" pitchFamily="18" charset="0"/>
                                    </a:rPr>
                                    <m:t>𝑔</m:t>
                                  </m:r>
                                </m:e>
                                <m:sub>
                                  <m:r>
                                    <a:rPr lang="en-US" sz="1100" b="0" smtClean="0">
                                      <a:latin typeface="Cambria Math" panose="02040503050406030204" pitchFamily="18" charset="0"/>
                                    </a:rPr>
                                    <m:t>1</m:t>
                                  </m:r>
                                </m:sub>
                                <m:sup>
                                  <m:r>
                                    <a:rPr lang="en-US" sz="1100" b="0" i="1" smtClean="0">
                                      <a:latin typeface="Cambria Math" panose="02040503050406030204" pitchFamily="18" charset="0"/>
                                    </a:rPr>
                                    <m:t>𝑝</m:t>
                                  </m:r>
                                </m:sup>
                              </m:sSubSup>
                            </m:oMath>
                          </a14:m>
                          <a:r>
                            <a:rPr lang="en-GB" sz="1100" dirty="0"/>
                            <a:t> at small</a:t>
                          </a:r>
                          <a:r>
                            <a:rPr lang="en-GB" sz="1100" baseline="0" dirty="0"/>
                            <a:t> </a:t>
                          </a:r>
                          <a14:m>
                            <m:oMath xmlns:m="http://schemas.openxmlformats.org/officeDocument/2006/math">
                              <m:r>
                                <a:rPr lang="en-GB" sz="1100" i="1" baseline="0" dirty="0" smtClean="0">
                                  <a:latin typeface="Cambria Math" panose="02040503050406030204" pitchFamily="18" charset="0"/>
                                </a:rPr>
                                <m:t>𝑥</m:t>
                              </m:r>
                            </m:oMath>
                          </a14:m>
                          <a:r>
                            <a:rPr lang="en-GB" sz="1100" dirty="0"/>
                            <a:t> and </a:t>
                          </a:r>
                          <a14:m>
                            <m:oMath xmlns:m="http://schemas.openxmlformats.org/officeDocument/2006/math">
                              <m:sSup>
                                <m:sSupPr>
                                  <m:ctrlPr>
                                    <a:rPr lang="en-GB" sz="1100" i="1" smtClean="0">
                                      <a:latin typeface="Cambria Math" panose="02040503050406030204" pitchFamily="18" charset="0"/>
                                    </a:rPr>
                                  </m:ctrlPr>
                                </m:sSupPr>
                                <m:e>
                                  <m:r>
                                    <a:rPr lang="en-US" sz="1100" b="0" i="1" smtClean="0">
                                      <a:latin typeface="Cambria Math" panose="02040503050406030204" pitchFamily="18" charset="0"/>
                                    </a:rPr>
                                    <m:t>𝑄</m:t>
                                  </m:r>
                                </m:e>
                                <m:sup>
                                  <m:r>
                                    <a:rPr lang="en-US" sz="1100" b="0" i="1" smtClean="0">
                                      <a:latin typeface="Cambria Math" panose="02040503050406030204" pitchFamily="18" charset="0"/>
                                    </a:rPr>
                                    <m:t>2</m:t>
                                  </m:r>
                                </m:sup>
                              </m:sSup>
                            </m:oMath>
                          </a14:m>
                          <a:endParaRPr lang="en-GB" sz="1100" dirty="0"/>
                        </a:p>
                      </a:txBody>
                      <a:tcPr marL="68580" marR="68580" marT="34290" marB="3429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GB" sz="1100" dirty="0"/>
                        </a:p>
                      </a:txBody>
                      <a:tcPr marL="68580" marR="68580" marT="34290" marB="34290" anchor="ctr"/>
                    </a:tc>
                    <a:extLst>
                      <a:ext uri="{0D108BD9-81ED-4DB2-BD59-A6C34878D82A}">
                        <a16:rowId xmlns:a16="http://schemas.microsoft.com/office/drawing/2014/main" val="2670930443"/>
                      </a:ext>
                    </a:extLst>
                  </a:tr>
                </a:tbl>
              </a:graphicData>
            </a:graphic>
          </p:graphicFrame>
        </mc:Choice>
        <mc:Fallback xmlns="">
          <p:graphicFrame>
            <p:nvGraphicFramePr>
              <p:cNvPr id="3" name="Table 2"/>
              <p:cNvGraphicFramePr>
                <a:graphicFrameLocks noGrp="1"/>
              </p:cNvGraphicFramePr>
              <p:nvPr>
                <p:extLst>
                  <p:ext uri="{D42A27DB-BD31-4B8C-83A1-F6EECF244321}">
                    <p14:modId xmlns:p14="http://schemas.microsoft.com/office/powerpoint/2010/main" val="2579330748"/>
                  </p:ext>
                </p:extLst>
              </p:nvPr>
            </p:nvGraphicFramePr>
            <p:xfrm>
              <a:off x="152400" y="723900"/>
              <a:ext cx="8839199" cy="4766894"/>
            </p:xfrm>
            <a:graphic>
              <a:graphicData uri="http://schemas.openxmlformats.org/drawingml/2006/table">
                <a:tbl>
                  <a:tblPr firstRow="1" bandRow="1">
                    <a:tableStyleId>{7DF18680-E054-41AD-8BC1-D1AEF772440D}</a:tableStyleId>
                  </a:tblPr>
                  <a:tblGrid>
                    <a:gridCol w="1546860">
                      <a:extLst>
                        <a:ext uri="{9D8B030D-6E8A-4147-A177-3AD203B41FA5}">
                          <a16:colId xmlns:a16="http://schemas.microsoft.com/office/drawing/2014/main" val="20000"/>
                        </a:ext>
                      </a:extLst>
                    </a:gridCol>
                    <a:gridCol w="3773823">
                      <a:extLst>
                        <a:ext uri="{9D8B030D-6E8A-4147-A177-3AD203B41FA5}">
                          <a16:colId xmlns:a16="http://schemas.microsoft.com/office/drawing/2014/main" val="20001"/>
                        </a:ext>
                      </a:extLst>
                    </a:gridCol>
                    <a:gridCol w="3518516">
                      <a:extLst>
                        <a:ext uri="{9D8B030D-6E8A-4147-A177-3AD203B41FA5}">
                          <a16:colId xmlns:a16="http://schemas.microsoft.com/office/drawing/2014/main" val="20002"/>
                        </a:ext>
                      </a:extLst>
                    </a:gridCol>
                  </a:tblGrid>
                  <a:tr h="307088">
                    <a:tc>
                      <a:txBody>
                        <a:bodyPr/>
                        <a:lstStyle/>
                        <a:p>
                          <a:pPr algn="ctr"/>
                          <a:r>
                            <a:rPr lang="en-US" sz="1100" dirty="0"/>
                            <a:t>Year</a:t>
                          </a:r>
                          <a:endParaRPr lang="en-GB" sz="1100" dirty="0"/>
                        </a:p>
                      </a:txBody>
                      <a:tcPr marL="68580" marR="68580" marT="34290" marB="34290" anchor="ctr"/>
                    </a:tc>
                    <a:tc>
                      <a:txBody>
                        <a:bodyPr/>
                        <a:lstStyle/>
                        <a:p>
                          <a:pPr algn="ctr"/>
                          <a:r>
                            <a:rPr lang="en-GB" sz="1100" dirty="0"/>
                            <a:t>Obs.</a:t>
                          </a:r>
                        </a:p>
                      </a:txBody>
                      <a:tcPr marL="68580" marR="68580" marT="34290" marB="34290" anchor="ctr"/>
                    </a:tc>
                    <a:tc>
                      <a:txBody>
                        <a:bodyPr/>
                        <a:lstStyle/>
                        <a:p>
                          <a:pPr algn="ctr"/>
                          <a:endParaRPr lang="en-GB" sz="1100" dirty="0"/>
                        </a:p>
                      </a:txBody>
                      <a:tcPr marL="68580" marR="68580" marT="34290" marB="34290" anchor="ctr"/>
                    </a:tc>
                    <a:extLst>
                      <a:ext uri="{0D108BD9-81ED-4DB2-BD59-A6C34878D82A}">
                        <a16:rowId xmlns:a16="http://schemas.microsoft.com/office/drawing/2014/main" val="10000"/>
                      </a:ext>
                    </a:extLst>
                  </a:tr>
                  <a:tr h="338871">
                    <a:tc>
                      <a:txBody>
                        <a:bodyPr/>
                        <a:lstStyle/>
                        <a:p>
                          <a:pPr algn="ctr"/>
                          <a:r>
                            <a:rPr lang="en-US" sz="1100" dirty="0"/>
                            <a:t>2006</a:t>
                          </a:r>
                          <a:endParaRPr lang="en-GB" sz="1100" dirty="0"/>
                        </a:p>
                      </a:txBody>
                      <a:tcPr marL="68580" marR="68580" marT="34290" marB="34290" anchor="ctr"/>
                    </a:tc>
                    <a:tc>
                      <a:txBody>
                        <a:bodyPr/>
                        <a:lstStyle/>
                        <a:p>
                          <a:endParaRPr lang="en-US"/>
                        </a:p>
                      </a:txBody>
                      <a:tcPr marL="68580" marR="68580" marT="34290" marB="34290" anchor="ctr">
                        <a:blipFill>
                          <a:blip r:embed="rId5"/>
                          <a:stretch>
                            <a:fillRect l="-41357" t="-91071" r="-94023" b="-1212500"/>
                          </a:stretch>
                        </a:blipFill>
                      </a:tcPr>
                    </a:tc>
                    <a:tc>
                      <a:txBody>
                        <a:bodyPr/>
                        <a:lstStyle/>
                        <a:p>
                          <a:endParaRPr lang="en-US"/>
                        </a:p>
                      </a:txBody>
                      <a:tcPr marL="68580" marR="68580" marT="34290" marB="34290" anchor="ctr">
                        <a:blipFill>
                          <a:blip r:embed="rId5"/>
                          <a:stretch>
                            <a:fillRect l="-151646" t="-91071" r="-867" b="-1212500"/>
                          </a:stretch>
                        </a:blipFill>
                      </a:tcPr>
                    </a:tc>
                    <a:extLst>
                      <a:ext uri="{0D108BD9-81ED-4DB2-BD59-A6C34878D82A}">
                        <a16:rowId xmlns:a16="http://schemas.microsoft.com/office/drawing/2014/main" val="10001"/>
                      </a:ext>
                    </a:extLst>
                  </a:tr>
                  <a:tr h="325333">
                    <a:tc>
                      <a:txBody>
                        <a:bodyPr/>
                        <a:lstStyle/>
                        <a:p>
                          <a:pPr algn="ctr"/>
                          <a:r>
                            <a:rPr lang="en-US" sz="1100" dirty="0"/>
                            <a:t>2007</a:t>
                          </a:r>
                          <a:endParaRPr lang="en-GB" sz="1100" dirty="0"/>
                        </a:p>
                      </a:txBody>
                      <a:tcPr marL="68580" marR="68580" marT="34290" marB="34290" anchor="ctr"/>
                    </a:tc>
                    <a:tc>
                      <a:txBody>
                        <a:bodyPr/>
                        <a:lstStyle/>
                        <a:p>
                          <a:endParaRPr lang="en-US"/>
                        </a:p>
                      </a:txBody>
                      <a:tcPr marL="68580" marR="68580" marT="34290" marB="34290" anchor="ctr">
                        <a:blipFill>
                          <a:blip r:embed="rId5"/>
                          <a:stretch>
                            <a:fillRect l="-41357" t="-198148" r="-94023" b="-1157407"/>
                          </a:stretch>
                        </a:blipFill>
                      </a:tcPr>
                    </a:tc>
                    <a:tc>
                      <a:txBody>
                        <a:bodyPr/>
                        <a:lstStyle/>
                        <a:p>
                          <a:endParaRPr lang="en-US"/>
                        </a:p>
                      </a:txBody>
                      <a:tcPr marL="68580" marR="68580" marT="34290" marB="34290" anchor="ctr">
                        <a:blipFill>
                          <a:blip r:embed="rId5"/>
                          <a:stretch>
                            <a:fillRect l="-151646" t="-198148" r="-867" b="-1157407"/>
                          </a:stretch>
                        </a:blipFill>
                      </a:tcPr>
                    </a:tc>
                    <a:extLst>
                      <a:ext uri="{0D108BD9-81ED-4DB2-BD59-A6C34878D82A}">
                        <a16:rowId xmlns:a16="http://schemas.microsoft.com/office/drawing/2014/main" val="10002"/>
                      </a:ext>
                    </a:extLst>
                  </a:tr>
                  <a:tr h="393106">
                    <a:tc>
                      <a:txBody>
                        <a:bodyPr/>
                        <a:lstStyle/>
                        <a:p>
                          <a:pPr algn="ctr"/>
                          <a:r>
                            <a:rPr lang="en-US" sz="1100" dirty="0"/>
                            <a:t>2008</a:t>
                          </a:r>
                          <a:endParaRPr lang="en-GB" sz="1100" dirty="0"/>
                        </a:p>
                      </a:txBody>
                      <a:tcPr marL="68580" marR="68580" marT="34290" marB="34290" anchor="ctr"/>
                    </a:tc>
                    <a:tc>
                      <a:txBody>
                        <a:bodyPr/>
                        <a:lstStyle/>
                        <a:p>
                          <a:endParaRPr lang="en-US"/>
                        </a:p>
                      </a:txBody>
                      <a:tcPr marL="68580" marR="68580" marT="34290" marB="34290" anchor="ctr">
                        <a:blipFill>
                          <a:blip r:embed="rId5"/>
                          <a:stretch>
                            <a:fillRect l="-41357" t="-251563" r="-94023" b="-876563"/>
                          </a:stretch>
                        </a:blipFill>
                      </a:tcPr>
                    </a:tc>
                    <a:tc>
                      <a:txBody>
                        <a:bodyPr/>
                        <a:lstStyle/>
                        <a:p>
                          <a:endParaRPr lang="en-US"/>
                        </a:p>
                      </a:txBody>
                      <a:tcPr marL="68580" marR="68580" marT="34290" marB="34290" anchor="ctr">
                        <a:blipFill>
                          <a:blip r:embed="rId5"/>
                          <a:stretch>
                            <a:fillRect l="-151646" t="-251563" r="-867" b="-876563"/>
                          </a:stretch>
                        </a:blipFill>
                      </a:tcPr>
                    </a:tc>
                    <a:extLst>
                      <a:ext uri="{0D108BD9-81ED-4DB2-BD59-A6C34878D82A}">
                        <a16:rowId xmlns:a16="http://schemas.microsoft.com/office/drawing/2014/main" val="10003"/>
                      </a:ext>
                    </a:extLst>
                  </a:tr>
                  <a:tr h="369250">
                    <a:tc>
                      <a:txBody>
                        <a:bodyPr/>
                        <a:lstStyle/>
                        <a:p>
                          <a:pPr algn="ctr"/>
                          <a:r>
                            <a:rPr lang="en-US" sz="1100" dirty="0"/>
                            <a:t>2009</a:t>
                          </a:r>
                          <a:endParaRPr lang="en-GB" sz="1100" dirty="0"/>
                        </a:p>
                      </a:txBody>
                      <a:tcPr marL="68580" marR="68580" marT="34290" marB="34290" anchor="ctr"/>
                    </a:tc>
                    <a:tc>
                      <a:txBody>
                        <a:bodyPr/>
                        <a:lstStyle/>
                        <a:p>
                          <a:endParaRPr lang="en-US"/>
                        </a:p>
                      </a:txBody>
                      <a:tcPr marL="68580" marR="68580" marT="34290" marB="34290" anchor="ctr">
                        <a:blipFill>
                          <a:blip r:embed="rId5"/>
                          <a:stretch>
                            <a:fillRect l="-41357" t="-368852" r="-94023" b="-819672"/>
                          </a:stretch>
                        </a:blipFill>
                      </a:tcPr>
                    </a:tc>
                    <a:tc>
                      <a:txBody>
                        <a:bodyPr/>
                        <a:lstStyle/>
                        <a:p>
                          <a:endParaRPr lang="en-US"/>
                        </a:p>
                      </a:txBody>
                      <a:tcPr marL="68580" marR="68580" marT="34290" marB="34290" anchor="ctr">
                        <a:blipFill>
                          <a:blip r:embed="rId5"/>
                          <a:stretch>
                            <a:fillRect l="-151646" t="-368852" r="-867" b="-819672"/>
                          </a:stretch>
                        </a:blipFill>
                      </a:tcPr>
                    </a:tc>
                    <a:extLst>
                      <a:ext uri="{0D108BD9-81ED-4DB2-BD59-A6C34878D82A}">
                        <a16:rowId xmlns:a16="http://schemas.microsoft.com/office/drawing/2014/main" val="10004"/>
                      </a:ext>
                    </a:extLst>
                  </a:tr>
                  <a:tr h="331607">
                    <a:tc>
                      <a:txBody>
                        <a:bodyPr/>
                        <a:lstStyle/>
                        <a:p>
                          <a:pPr algn="ctr"/>
                          <a:r>
                            <a:rPr lang="en-US" sz="1100" dirty="0"/>
                            <a:t>2010</a:t>
                          </a:r>
                          <a:endParaRPr lang="en-GB" sz="1100" dirty="0"/>
                        </a:p>
                      </a:txBody>
                      <a:tcPr marL="68580" marR="68580" marT="34290" marB="34290" anchor="ctr"/>
                    </a:tc>
                    <a:tc>
                      <a:txBody>
                        <a:bodyPr/>
                        <a:lstStyle/>
                        <a:p>
                          <a:endParaRPr lang="en-US"/>
                        </a:p>
                      </a:txBody>
                      <a:tcPr marL="68580" marR="68580" marT="34290" marB="34290" anchor="ctr">
                        <a:blipFill>
                          <a:blip r:embed="rId5"/>
                          <a:stretch>
                            <a:fillRect l="-41357" t="-529630" r="-94023" b="-825926"/>
                          </a:stretch>
                        </a:blipFill>
                      </a:tcPr>
                    </a:tc>
                    <a:tc>
                      <a:txBody>
                        <a:bodyPr/>
                        <a:lstStyle/>
                        <a:p>
                          <a:endParaRPr lang="en-US"/>
                        </a:p>
                      </a:txBody>
                      <a:tcPr marL="68580" marR="68580" marT="34290" marB="34290" anchor="ctr">
                        <a:blipFill>
                          <a:blip r:embed="rId5"/>
                          <a:stretch>
                            <a:fillRect l="-151646" t="-529630" r="-867" b="-825926"/>
                          </a:stretch>
                        </a:blipFill>
                      </a:tcPr>
                    </a:tc>
                    <a:extLst>
                      <a:ext uri="{0D108BD9-81ED-4DB2-BD59-A6C34878D82A}">
                        <a16:rowId xmlns:a16="http://schemas.microsoft.com/office/drawing/2014/main" val="10005"/>
                      </a:ext>
                    </a:extLst>
                  </a:tr>
                  <a:tr h="377670">
                    <a:tc>
                      <a:txBody>
                        <a:bodyPr/>
                        <a:lstStyle/>
                        <a:p>
                          <a:pPr algn="ctr"/>
                          <a:r>
                            <a:rPr lang="en-US" sz="1100" dirty="0"/>
                            <a:t>2010</a:t>
                          </a:r>
                          <a:endParaRPr lang="en-GB" sz="1100" dirty="0"/>
                        </a:p>
                      </a:txBody>
                      <a:tcPr marL="68580" marR="68580" marT="34290" marB="34290" anchor="ctr"/>
                    </a:tc>
                    <a:tc>
                      <a:txBody>
                        <a:bodyPr/>
                        <a:lstStyle/>
                        <a:p>
                          <a:endParaRPr lang="en-US"/>
                        </a:p>
                      </a:txBody>
                      <a:tcPr marL="68580" marR="68580" marT="34290" marB="34290" anchor="ctr">
                        <a:blipFill>
                          <a:blip r:embed="rId5"/>
                          <a:stretch>
                            <a:fillRect l="-41357" t="-548387" r="-94023" b="-619355"/>
                          </a:stretch>
                        </a:blipFill>
                      </a:tcPr>
                    </a:tc>
                    <a:tc>
                      <a:txBody>
                        <a:bodyPr/>
                        <a:lstStyle/>
                        <a:p>
                          <a:endParaRPr lang="en-US"/>
                        </a:p>
                      </a:txBody>
                      <a:tcPr marL="68580" marR="68580" marT="34290" marB="34290" anchor="ctr">
                        <a:blipFill>
                          <a:blip r:embed="rId5"/>
                          <a:stretch>
                            <a:fillRect l="-151646" t="-548387" r="-867" b="-619355"/>
                          </a:stretch>
                        </a:blipFill>
                      </a:tcPr>
                    </a:tc>
                    <a:extLst>
                      <a:ext uri="{0D108BD9-81ED-4DB2-BD59-A6C34878D82A}">
                        <a16:rowId xmlns:a16="http://schemas.microsoft.com/office/drawing/2014/main" val="10006"/>
                      </a:ext>
                    </a:extLst>
                  </a:tr>
                  <a:tr h="314271">
                    <a:tc>
                      <a:txBody>
                        <a:bodyPr/>
                        <a:lstStyle/>
                        <a:p>
                          <a:pPr algn="ctr"/>
                          <a:r>
                            <a:rPr lang="en-GB" sz="1100" dirty="0"/>
                            <a:t>2010</a:t>
                          </a:r>
                        </a:p>
                      </a:txBody>
                      <a:tcPr marL="68580" marR="68580" marT="34290" marB="34290" anchor="ctr"/>
                    </a:tc>
                    <a:tc>
                      <a:txBody>
                        <a:bodyPr/>
                        <a:lstStyle/>
                        <a:p>
                          <a:endParaRPr lang="en-US"/>
                        </a:p>
                      </a:txBody>
                      <a:tcPr marL="68580" marR="68580" marT="34290" marB="34290" anchor="ctr">
                        <a:blipFill>
                          <a:blip r:embed="rId5"/>
                          <a:stretch>
                            <a:fillRect l="-41357" t="-773077" r="-94023" b="-638462"/>
                          </a:stretch>
                        </a:blipFill>
                      </a:tcPr>
                    </a:tc>
                    <a:tc>
                      <a:txBody>
                        <a:bodyPr/>
                        <a:lstStyle/>
                        <a:p>
                          <a:endParaRPr lang="en-US"/>
                        </a:p>
                      </a:txBody>
                      <a:tcPr marL="68580" marR="68580" marT="34290" marB="34290" anchor="ctr">
                        <a:blipFill>
                          <a:blip r:embed="rId5"/>
                          <a:stretch>
                            <a:fillRect l="-151646" t="-773077" r="-867" b="-638462"/>
                          </a:stretch>
                        </a:blipFill>
                      </a:tcPr>
                    </a:tc>
                    <a:extLst>
                      <a:ext uri="{0D108BD9-81ED-4DB2-BD59-A6C34878D82A}">
                        <a16:rowId xmlns:a16="http://schemas.microsoft.com/office/drawing/2014/main" val="10007"/>
                      </a:ext>
                    </a:extLst>
                  </a:tr>
                  <a:tr h="324259">
                    <a:tc>
                      <a:txBody>
                        <a:bodyPr/>
                        <a:lstStyle/>
                        <a:p>
                          <a:pPr algn="ctr"/>
                          <a:r>
                            <a:rPr lang="en-US" sz="1100" dirty="0"/>
                            <a:t>2013</a:t>
                          </a:r>
                          <a:endParaRPr lang="en-GB" sz="1100" dirty="0"/>
                        </a:p>
                      </a:txBody>
                      <a:tcPr marL="68580" marR="68580" marT="34290" marB="34290" anchor="ctr"/>
                    </a:tc>
                    <a:tc>
                      <a:txBody>
                        <a:bodyPr/>
                        <a:lstStyle/>
                        <a:p>
                          <a:endParaRPr lang="en-US"/>
                        </a:p>
                      </a:txBody>
                      <a:tcPr marL="68580" marR="68580" marT="34290" marB="34290" anchor="ctr">
                        <a:blipFill>
                          <a:blip r:embed="rId5"/>
                          <a:stretch>
                            <a:fillRect l="-41357" t="-856604" r="-94023" b="-526415"/>
                          </a:stretch>
                        </a:blipFill>
                      </a:tcPr>
                    </a:tc>
                    <a:tc>
                      <a:txBody>
                        <a:bodyPr/>
                        <a:lstStyle/>
                        <a:p>
                          <a:endParaRPr lang="en-US"/>
                        </a:p>
                      </a:txBody>
                      <a:tcPr marL="68580" marR="68580" marT="34290" marB="34290" anchor="ctr">
                        <a:blipFill>
                          <a:blip r:embed="rId5"/>
                          <a:stretch>
                            <a:fillRect l="-151646" t="-856604" r="-867" b="-526415"/>
                          </a:stretch>
                        </a:blipFill>
                      </a:tcPr>
                    </a:tc>
                    <a:extLst>
                      <a:ext uri="{0D108BD9-81ED-4DB2-BD59-A6C34878D82A}">
                        <a16:rowId xmlns:a16="http://schemas.microsoft.com/office/drawing/2014/main" val="10008"/>
                      </a:ext>
                    </a:extLst>
                  </a:tr>
                  <a:tr h="353647">
                    <a:tc>
                      <a:txBody>
                        <a:bodyPr/>
                        <a:lstStyle/>
                        <a:p>
                          <a:pPr algn="ctr"/>
                          <a:r>
                            <a:rPr lang="en-US" sz="1100" dirty="0"/>
                            <a:t>2013</a:t>
                          </a:r>
                          <a:endParaRPr lang="en-GB" sz="1100" dirty="0"/>
                        </a:p>
                      </a:txBody>
                      <a:tcPr marL="68580" marR="68580" marT="34290" marB="34290" anchor="ctr"/>
                    </a:tc>
                    <a:tc>
                      <a:txBody>
                        <a:bodyPr/>
                        <a:lstStyle/>
                        <a:p>
                          <a:endParaRPr lang="en-US"/>
                        </a:p>
                      </a:txBody>
                      <a:tcPr marL="68580" marR="68580" marT="34290" marB="34290" anchor="ctr">
                        <a:blipFill>
                          <a:blip r:embed="rId5"/>
                          <a:stretch>
                            <a:fillRect l="-41357" t="-874138" r="-94023" b="-381034"/>
                          </a:stretch>
                        </a:blipFill>
                      </a:tcPr>
                    </a:tc>
                    <a:tc>
                      <a:txBody>
                        <a:bodyPr/>
                        <a:lstStyle/>
                        <a:p>
                          <a:endParaRPr lang="en-US"/>
                        </a:p>
                      </a:txBody>
                      <a:tcPr marL="68580" marR="68580" marT="34290" marB="34290" anchor="ctr">
                        <a:blipFill>
                          <a:blip r:embed="rId5"/>
                          <a:stretch>
                            <a:fillRect l="-151646" t="-874138" r="-867" b="-381034"/>
                          </a:stretch>
                        </a:blipFill>
                      </a:tcPr>
                    </a:tc>
                    <a:extLst>
                      <a:ext uri="{0D108BD9-81ED-4DB2-BD59-A6C34878D82A}">
                        <a16:rowId xmlns:a16="http://schemas.microsoft.com/office/drawing/2014/main" val="10009"/>
                      </a:ext>
                    </a:extLst>
                  </a:tr>
                  <a:tr h="331607">
                    <a:tc>
                      <a:txBody>
                        <a:bodyPr/>
                        <a:lstStyle/>
                        <a:p>
                          <a:pPr algn="ctr"/>
                          <a:r>
                            <a:rPr lang="en-GB" sz="1100" dirty="0"/>
                            <a:t>2015</a:t>
                          </a:r>
                        </a:p>
                      </a:txBody>
                      <a:tcPr marL="68580" marR="68580" marT="34290" marB="34290" anchor="ctr"/>
                    </a:tc>
                    <a:tc>
                      <a:txBody>
                        <a:bodyPr/>
                        <a:lstStyle/>
                        <a:p>
                          <a:endParaRPr lang="en-US"/>
                        </a:p>
                      </a:txBody>
                      <a:tcPr marL="68580" marR="68580" marT="34290" marB="34290" anchor="ctr">
                        <a:blipFill>
                          <a:blip r:embed="rId5"/>
                          <a:stretch>
                            <a:fillRect l="-41357" t="-1027273" r="-94023" b="-301818"/>
                          </a:stretch>
                        </a:blipFill>
                      </a:tcPr>
                    </a:tc>
                    <a:tc>
                      <a:txBody>
                        <a:bodyPr/>
                        <a:lstStyle/>
                        <a:p>
                          <a:endParaRPr lang="en-US"/>
                        </a:p>
                      </a:txBody>
                      <a:tcPr marL="68580" marR="68580" marT="34290" marB="34290" anchor="ctr">
                        <a:blipFill>
                          <a:blip r:embed="rId5"/>
                          <a:stretch>
                            <a:fillRect l="-151646" t="-1027273" r="-867" b="-301818"/>
                          </a:stretch>
                        </a:blipFill>
                      </a:tcPr>
                    </a:tc>
                    <a:extLst>
                      <a:ext uri="{0D108BD9-81ED-4DB2-BD59-A6C34878D82A}">
                        <a16:rowId xmlns:a16="http://schemas.microsoft.com/office/drawing/2014/main" val="10010"/>
                      </a:ext>
                    </a:extLst>
                  </a:tr>
                  <a:tr h="331028">
                    <a:tc>
                      <a:txBody>
                        <a:bodyPr/>
                        <a:lstStyle/>
                        <a:p>
                          <a:pPr algn="ctr"/>
                          <a:r>
                            <a:rPr lang="en-GB" sz="1100" dirty="0"/>
                            <a:t>2015</a:t>
                          </a:r>
                        </a:p>
                      </a:txBody>
                      <a:tcPr marL="68580" marR="68580" marT="34290" marB="34290" anchor="ctr"/>
                    </a:tc>
                    <a:tc>
                      <a:txBody>
                        <a:bodyPr/>
                        <a:lstStyle/>
                        <a:p>
                          <a:endParaRPr lang="en-US"/>
                        </a:p>
                      </a:txBody>
                      <a:tcPr marL="68580" marR="68580" marT="34290" marB="34290" anchor="ctr">
                        <a:blipFill>
                          <a:blip r:embed="rId5"/>
                          <a:stretch>
                            <a:fillRect l="-41357" t="-1148148" r="-94023" b="-207407"/>
                          </a:stretch>
                        </a:blipFill>
                      </a:tcPr>
                    </a:tc>
                    <a:tc>
                      <a:txBody>
                        <a:bodyPr/>
                        <a:lstStyle/>
                        <a:p>
                          <a:endParaRPr lang="en-US"/>
                        </a:p>
                      </a:txBody>
                      <a:tcPr marL="68580" marR="68580" marT="34290" marB="34290" anchor="ctr">
                        <a:blipFill>
                          <a:blip r:embed="rId5"/>
                          <a:stretch>
                            <a:fillRect l="-151646" t="-1148148" r="-867" b="-207407"/>
                          </a:stretch>
                        </a:blipFill>
                      </a:tcPr>
                    </a:tc>
                    <a:extLst>
                      <a:ext uri="{0D108BD9-81ED-4DB2-BD59-A6C34878D82A}">
                        <a16:rowId xmlns:a16="http://schemas.microsoft.com/office/drawing/2014/main" val="10011"/>
                      </a:ext>
                    </a:extLst>
                  </a:tr>
                  <a:tr h="315262">
                    <a:tc>
                      <a:txBody>
                        <a:bodyPr/>
                        <a:lstStyle/>
                        <a:p>
                          <a:pPr algn="ctr"/>
                          <a:r>
                            <a:rPr lang="en-GB" sz="1100" dirty="0"/>
                            <a:t>2016</a:t>
                          </a:r>
                        </a:p>
                      </a:txBody>
                      <a:tcPr marL="68580" marR="68580" marT="34290" marB="34290" anchor="ctr"/>
                    </a:tc>
                    <a:tc>
                      <a:txBody>
                        <a:bodyPr/>
                        <a:lstStyle/>
                        <a:p>
                          <a:endParaRPr lang="en-US"/>
                        </a:p>
                      </a:txBody>
                      <a:tcPr marL="68580" marR="68580" marT="34290" marB="34290" anchor="ctr">
                        <a:blipFill>
                          <a:blip r:embed="rId5"/>
                          <a:stretch>
                            <a:fillRect l="-41357" t="-1296154" r="-94023" b="-115385"/>
                          </a:stretch>
                        </a:blipFill>
                      </a:tcPr>
                    </a:tc>
                    <a:tc>
                      <a:txBody>
                        <a:bodyPr/>
                        <a:lstStyle/>
                        <a:p>
                          <a:endParaRPr lang="en-US"/>
                        </a:p>
                      </a:txBody>
                      <a:tcPr marL="68580" marR="68580" marT="34290" marB="34290" anchor="ctr">
                        <a:blipFill>
                          <a:blip r:embed="rId5"/>
                          <a:stretch>
                            <a:fillRect l="-151646" t="-1296154" r="-867" b="-115385"/>
                          </a:stretch>
                        </a:blipFill>
                      </a:tcPr>
                    </a:tc>
                    <a:extLst>
                      <a:ext uri="{0D108BD9-81ED-4DB2-BD59-A6C34878D82A}">
                        <a16:rowId xmlns:a16="http://schemas.microsoft.com/office/drawing/2014/main" val="1856425292"/>
                      </a:ext>
                    </a:extLst>
                  </a:tr>
                  <a:tr h="353895">
                    <a:tc>
                      <a:txBody>
                        <a:bodyPr/>
                        <a:lstStyle/>
                        <a:p>
                          <a:pPr algn="ctr"/>
                          <a:r>
                            <a:rPr lang="en-GB" sz="1100" dirty="0"/>
                            <a:t>2017</a:t>
                          </a:r>
                        </a:p>
                      </a:txBody>
                      <a:tcPr marL="68580" marR="68580" marT="34290" marB="34290" anchor="ctr"/>
                    </a:tc>
                    <a:tc>
                      <a:txBody>
                        <a:bodyPr/>
                        <a:lstStyle/>
                        <a:p>
                          <a:endParaRPr lang="en-US"/>
                        </a:p>
                      </a:txBody>
                      <a:tcPr marL="68580" marR="68580" marT="34290" marB="34290" anchor="ctr">
                        <a:blipFill>
                          <a:blip r:embed="rId5"/>
                          <a:stretch>
                            <a:fillRect l="-41357" t="-1251724" r="-94023" b="-3448"/>
                          </a:stretch>
                        </a:blip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GB" sz="1100" dirty="0"/>
                        </a:p>
                      </a:txBody>
                      <a:tcPr marL="68580" marR="68580" marT="34290" marB="34290" anchor="ctr"/>
                    </a:tc>
                    <a:extLst>
                      <a:ext uri="{0D108BD9-81ED-4DB2-BD59-A6C34878D82A}">
                        <a16:rowId xmlns:a16="http://schemas.microsoft.com/office/drawing/2014/main" val="2670930443"/>
                      </a:ext>
                    </a:extLst>
                  </a:tr>
                </a:tbl>
              </a:graphicData>
            </a:graphic>
          </p:graphicFrame>
        </mc:Fallback>
      </mc:AlternateContent>
      <p:sp>
        <p:nvSpPr>
          <p:cNvPr id="4" name="Date Placeholder 3"/>
          <p:cNvSpPr>
            <a:spLocks noGrp="1"/>
          </p:cNvSpPr>
          <p:nvPr>
            <p:ph type="dt" sz="half" idx="10"/>
          </p:nvPr>
        </p:nvSpPr>
        <p:spPr/>
        <p:txBody>
          <a:bodyPr/>
          <a:lstStyle/>
          <a:p>
            <a:pPr defTabSz="342893" fontAlgn="auto">
              <a:spcBef>
                <a:spcPts val="0"/>
              </a:spcBef>
              <a:spcAft>
                <a:spcPts val="0"/>
              </a:spcAft>
            </a:pPr>
            <a:fld id="{874343F7-84BE-4FBF-9356-C0CDE325F2D3}" type="datetime1">
              <a:rPr lang="en-US" smtClean="0">
                <a:solidFill>
                  <a:srgbClr val="FFFFFF"/>
                </a:solidFill>
              </a:rPr>
              <a:t>11/11/2024</a:t>
            </a:fld>
            <a:endParaRPr lang="en-US" dirty="0">
              <a:solidFill>
                <a:srgbClr val="FFFFFF"/>
              </a:solidFill>
            </a:endParaRPr>
          </a:p>
        </p:txBody>
      </p:sp>
      <p:sp>
        <p:nvSpPr>
          <p:cNvPr id="5" name="Footer Placeholder 4"/>
          <p:cNvSpPr>
            <a:spLocks noGrp="1"/>
          </p:cNvSpPr>
          <p:nvPr>
            <p:ph type="ftr" sz="quarter" idx="11"/>
          </p:nvPr>
        </p:nvSpPr>
        <p:spPr/>
        <p:txBody>
          <a:bodyPr/>
          <a:lstStyle/>
          <a:p>
            <a:pPr defTabSz="342893" fontAlgn="auto">
              <a:spcBef>
                <a:spcPts val="0"/>
              </a:spcBef>
              <a:spcAft>
                <a:spcPts val="0"/>
              </a:spcAft>
            </a:pPr>
            <a:r>
              <a:rPr lang="en-US">
                <a:solidFill>
                  <a:srgbClr val="FFFFFF"/>
                </a:solidFill>
              </a:rPr>
              <a:t>Circum-Pan-Pacific Symposium 2024</a:t>
            </a:r>
            <a:endParaRPr lang="en-US" dirty="0">
              <a:solidFill>
                <a:srgbClr val="FFFFFF"/>
              </a:solidFill>
            </a:endParaRPr>
          </a:p>
        </p:txBody>
      </p:sp>
      <p:sp>
        <p:nvSpPr>
          <p:cNvPr id="6" name="Slide Number Placeholder 5"/>
          <p:cNvSpPr>
            <a:spLocks noGrp="1"/>
          </p:cNvSpPr>
          <p:nvPr>
            <p:ph type="sldNum" sz="quarter" idx="12"/>
          </p:nvPr>
        </p:nvSpPr>
        <p:spPr/>
        <p:txBody>
          <a:bodyPr/>
          <a:lstStyle/>
          <a:p>
            <a:pPr defTabSz="342893" fontAlgn="auto">
              <a:spcBef>
                <a:spcPts val="0"/>
              </a:spcBef>
              <a:spcAft>
                <a:spcPts val="0"/>
              </a:spcAft>
            </a:pPr>
            <a:fld id="{B9A5DFB4-3D23-4866-8D46-AE36D04BFD7D}" type="slidenum">
              <a:rPr lang="en-US" smtClean="0">
                <a:solidFill>
                  <a:srgbClr val="FFFFFF"/>
                </a:solidFill>
              </a:rPr>
              <a:pPr defTabSz="342893" fontAlgn="auto">
                <a:spcBef>
                  <a:spcPts val="0"/>
                </a:spcBef>
                <a:spcAft>
                  <a:spcPts val="0"/>
                </a:spcAft>
              </a:pPr>
              <a:t>22</a:t>
            </a:fld>
            <a:endParaRPr lang="en-US" dirty="0">
              <a:solidFill>
                <a:srgbClr val="FFFFFF"/>
              </a:solidFill>
            </a:endParaRPr>
          </a:p>
        </p:txBody>
      </p:sp>
    </p:spTree>
    <p:extLst>
      <p:ext uri="{BB962C8B-B14F-4D97-AF65-F5344CB8AC3E}">
        <p14:creationId xmlns:p14="http://schemas.microsoft.com/office/powerpoint/2010/main" val="2605498632"/>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Results for the transversely polarized target</a:t>
            </a:r>
            <a:endParaRPr lang="en-GB" dirty="0"/>
          </a:p>
        </p:txBody>
      </p:sp>
      <p:graphicFrame>
        <p:nvGraphicFramePr>
          <p:cNvPr id="7" name="Object 6"/>
          <p:cNvGraphicFramePr>
            <a:graphicFrameLocks noChangeAspect="1"/>
          </p:cNvGraphicFramePr>
          <p:nvPr/>
        </p:nvGraphicFramePr>
        <p:xfrm>
          <a:off x="4991100" y="3181350"/>
          <a:ext cx="685800" cy="148829"/>
        </p:xfrm>
        <a:graphic>
          <a:graphicData uri="http://schemas.openxmlformats.org/presentationml/2006/ole">
            <mc:AlternateContent xmlns:mc="http://schemas.openxmlformats.org/markup-compatibility/2006">
              <mc:Choice xmlns:v="urn:schemas-microsoft-com:vml" Requires="v">
                <p:oleObj name="Equation" r:id="rId3" imgW="914400" imgH="198720" progId="Equation.DSMT4">
                  <p:embed/>
                </p:oleObj>
              </mc:Choice>
              <mc:Fallback>
                <p:oleObj name="Equation" r:id="rId3" imgW="914400" imgH="198720" progId="Equation.DSMT4">
                  <p:embed/>
                  <p:pic>
                    <p:nvPicPr>
                      <p:cNvPr id="7" name="Object 6"/>
                      <p:cNvPicPr/>
                      <p:nvPr/>
                    </p:nvPicPr>
                    <p:blipFill>
                      <a:blip r:embed="rId4"/>
                      <a:stretch>
                        <a:fillRect/>
                      </a:stretch>
                    </p:blipFill>
                    <p:spPr>
                      <a:xfrm>
                        <a:off x="4991100" y="3181350"/>
                        <a:ext cx="685800" cy="148829"/>
                      </a:xfrm>
                      <a:prstGeom prst="rect">
                        <a:avLst/>
                      </a:prstGeom>
                    </p:spPr>
                  </p:pic>
                </p:oleObj>
              </mc:Fallback>
            </mc:AlternateContent>
          </a:graphicData>
        </a:graphic>
      </p:graphicFrame>
      <mc:AlternateContent xmlns:mc="http://schemas.openxmlformats.org/markup-compatibility/2006">
        <mc:Choice xmlns:a14="http://schemas.microsoft.com/office/drawing/2010/main" Requires="a14">
          <p:graphicFrame>
            <p:nvGraphicFramePr>
              <p:cNvPr id="3" name="Table 2"/>
              <p:cNvGraphicFramePr>
                <a:graphicFrameLocks noGrp="1"/>
              </p:cNvGraphicFramePr>
              <p:nvPr>
                <p:extLst>
                  <p:ext uri="{D42A27DB-BD31-4B8C-83A1-F6EECF244321}">
                    <p14:modId xmlns:p14="http://schemas.microsoft.com/office/powerpoint/2010/main" val="2433820421"/>
                  </p:ext>
                </p:extLst>
              </p:nvPr>
            </p:nvGraphicFramePr>
            <p:xfrm>
              <a:off x="152399" y="531880"/>
              <a:ext cx="8839201" cy="5120070"/>
            </p:xfrm>
            <a:graphic>
              <a:graphicData uri="http://schemas.openxmlformats.org/drawingml/2006/table">
                <a:tbl>
                  <a:tblPr firstRow="1" bandRow="1">
                    <a:tableStyleId>{7DF18680-E054-41AD-8BC1-D1AEF772440D}</a:tableStyleId>
                  </a:tblPr>
                  <a:tblGrid>
                    <a:gridCol w="1546860">
                      <a:extLst>
                        <a:ext uri="{9D8B030D-6E8A-4147-A177-3AD203B41FA5}">
                          <a16:colId xmlns:a16="http://schemas.microsoft.com/office/drawing/2014/main" val="20000"/>
                        </a:ext>
                      </a:extLst>
                    </a:gridCol>
                    <a:gridCol w="3773825">
                      <a:extLst>
                        <a:ext uri="{9D8B030D-6E8A-4147-A177-3AD203B41FA5}">
                          <a16:colId xmlns:a16="http://schemas.microsoft.com/office/drawing/2014/main" val="20001"/>
                        </a:ext>
                      </a:extLst>
                    </a:gridCol>
                    <a:gridCol w="3518516">
                      <a:extLst>
                        <a:ext uri="{9D8B030D-6E8A-4147-A177-3AD203B41FA5}">
                          <a16:colId xmlns:a16="http://schemas.microsoft.com/office/drawing/2014/main" val="20002"/>
                        </a:ext>
                      </a:extLst>
                    </a:gridCol>
                  </a:tblGrid>
                  <a:tr h="0">
                    <a:tc>
                      <a:txBody>
                        <a:bodyPr/>
                        <a:lstStyle/>
                        <a:p>
                          <a:pPr algn="ctr"/>
                          <a:r>
                            <a:rPr lang="en-US" sz="1100" dirty="0"/>
                            <a:t>Year</a:t>
                          </a:r>
                          <a:endParaRPr lang="en-GB" sz="1100" dirty="0"/>
                        </a:p>
                      </a:txBody>
                      <a:tcPr marL="68580" marR="68580" marT="34290" marB="34290" anchor="ctr"/>
                    </a:tc>
                    <a:tc>
                      <a:txBody>
                        <a:bodyPr/>
                        <a:lstStyle/>
                        <a:p>
                          <a:pPr algn="ctr"/>
                          <a:r>
                            <a:rPr lang="en-GB" sz="1100" dirty="0" err="1"/>
                            <a:t>Obs</a:t>
                          </a:r>
                          <a:endParaRPr lang="en-GB" sz="1100" dirty="0"/>
                        </a:p>
                      </a:txBody>
                      <a:tcPr marL="68580" marR="68580" marT="34290" marB="34290" anchor="ctr"/>
                    </a:tc>
                    <a:tc>
                      <a:txBody>
                        <a:bodyPr/>
                        <a:lstStyle/>
                        <a:p>
                          <a:pPr algn="ctr"/>
                          <a:endParaRPr lang="en-GB" sz="1100"/>
                        </a:p>
                      </a:txBody>
                      <a:tcPr marL="68580" marR="68580" marT="34290" marB="34290" anchor="ctr"/>
                    </a:tc>
                    <a:extLst>
                      <a:ext uri="{0D108BD9-81ED-4DB2-BD59-A6C34878D82A}">
                        <a16:rowId xmlns:a16="http://schemas.microsoft.com/office/drawing/2014/main" val="10000"/>
                      </a:ext>
                    </a:extLst>
                  </a:tr>
                  <a:tr h="0">
                    <a:tc>
                      <a:txBody>
                        <a:bodyPr/>
                        <a:lstStyle/>
                        <a:p>
                          <a:pPr algn="ctr"/>
                          <a:r>
                            <a:rPr lang="en-US" sz="1100" dirty="0"/>
                            <a:t>2005</a:t>
                          </a:r>
                          <a:endParaRPr lang="en-GB" sz="1100" dirty="0"/>
                        </a:p>
                      </a:txBody>
                      <a:tcPr marL="68580" marR="68580" marT="34290" marB="34290" anchor="ctr"/>
                    </a:tc>
                    <a:tc>
                      <a:txBody>
                        <a:bodyPr/>
                        <a:lstStyle/>
                        <a:p>
                          <a:pPr algn="ctr"/>
                          <a14:m>
                            <m:oMathPara xmlns:m="http://schemas.openxmlformats.org/officeDocument/2006/math">
                              <m:oMathParaPr>
                                <m:jc m:val="centerGroup"/>
                              </m:oMathParaPr>
                              <m:oMath xmlns:m="http://schemas.openxmlformats.org/officeDocument/2006/math">
                                <m:sSubSup>
                                  <m:sSubSupPr>
                                    <m:ctrlPr>
                                      <a:rPr lang="en-US" sz="1100" b="0" i="1" smtClean="0">
                                        <a:latin typeface="Cambria Math" panose="02040503050406030204" pitchFamily="18" charset="0"/>
                                      </a:rPr>
                                    </m:ctrlPr>
                                  </m:sSubSupPr>
                                  <m:e>
                                    <m:r>
                                      <a:rPr lang="en-US" sz="1100" b="0" smtClean="0">
                                        <a:latin typeface="Cambria Math" panose="02040503050406030204" pitchFamily="18" charset="0"/>
                                      </a:rPr>
                                      <m:t>𝐴</m:t>
                                    </m:r>
                                  </m:e>
                                  <m:sub>
                                    <m:r>
                                      <a:rPr lang="en-US" sz="1100" b="0" smtClean="0">
                                        <a:latin typeface="Cambria Math" panose="02040503050406030204" pitchFamily="18" charset="0"/>
                                      </a:rPr>
                                      <m:t>𝑆𝑖𝑣</m:t>
                                    </m:r>
                                    <m:r>
                                      <a:rPr lang="en-US" sz="1100" b="0" smtClean="0">
                                        <a:latin typeface="Cambria Math" panose="02040503050406030204" pitchFamily="18" charset="0"/>
                                      </a:rPr>
                                      <m:t>, </m:t>
                                    </m:r>
                                    <m:r>
                                      <a:rPr lang="en-US" sz="1100" b="0" smtClean="0">
                                        <a:latin typeface="Cambria Math" panose="02040503050406030204" pitchFamily="18" charset="0"/>
                                      </a:rPr>
                                      <m:t>𝑑</m:t>
                                    </m:r>
                                  </m:sub>
                                  <m:sup>
                                    <m:r>
                                      <a:rPr lang="en-US" sz="1100" b="0" smtClean="0">
                                        <a:latin typeface="Cambria Math" panose="02040503050406030204" pitchFamily="18" charset="0"/>
                                      </a:rPr>
                                      <m:t>h</m:t>
                                    </m:r>
                                  </m:sup>
                                </m:sSubSup>
                                <m:r>
                                  <a:rPr lang="en-US" sz="1100" b="0" smtClean="0">
                                    <a:latin typeface="Cambria Math" panose="02040503050406030204" pitchFamily="18" charset="0"/>
                                  </a:rPr>
                                  <m:t>, </m:t>
                                </m:r>
                                <m:sSubSup>
                                  <m:sSubSupPr>
                                    <m:ctrlPr>
                                      <a:rPr lang="en-US" sz="1100" b="0" i="1" smtClean="0">
                                        <a:latin typeface="Cambria Math" panose="02040503050406030204" pitchFamily="18" charset="0"/>
                                      </a:rPr>
                                    </m:ctrlPr>
                                  </m:sSubSupPr>
                                  <m:e>
                                    <m:r>
                                      <a:rPr lang="en-US" sz="1100" b="0" smtClean="0">
                                        <a:latin typeface="Cambria Math" panose="02040503050406030204" pitchFamily="18" charset="0"/>
                                      </a:rPr>
                                      <m:t>𝐴</m:t>
                                    </m:r>
                                  </m:e>
                                  <m:sub>
                                    <m:r>
                                      <a:rPr lang="en-US" sz="1100" b="0" smtClean="0">
                                        <a:latin typeface="Cambria Math" panose="02040503050406030204" pitchFamily="18" charset="0"/>
                                      </a:rPr>
                                      <m:t>𝐶𝑜𝑙</m:t>
                                    </m:r>
                                    <m:r>
                                      <a:rPr lang="en-US" sz="1100" b="0" smtClean="0">
                                        <a:latin typeface="Cambria Math" panose="02040503050406030204" pitchFamily="18" charset="0"/>
                                      </a:rPr>
                                      <m:t>, </m:t>
                                    </m:r>
                                    <m:r>
                                      <a:rPr lang="en-US" sz="1100" b="0" smtClean="0">
                                        <a:latin typeface="Cambria Math" panose="02040503050406030204" pitchFamily="18" charset="0"/>
                                      </a:rPr>
                                      <m:t>𝑑</m:t>
                                    </m:r>
                                  </m:sub>
                                  <m:sup>
                                    <m:r>
                                      <a:rPr lang="en-US" sz="1100" b="0" smtClean="0">
                                        <a:latin typeface="Cambria Math" panose="02040503050406030204" pitchFamily="18" charset="0"/>
                                      </a:rPr>
                                      <m:t>h</m:t>
                                    </m:r>
                                  </m:sup>
                                </m:sSubSup>
                              </m:oMath>
                            </m:oMathPara>
                          </a14:m>
                          <a:endParaRPr lang="en-GB" sz="1100" dirty="0"/>
                        </a:p>
                      </a:txBody>
                      <a:tcPr marL="68580" marR="68580" marT="34290" marB="34290" anchor="ctr"/>
                    </a:tc>
                    <a:tc>
                      <a:txBody>
                        <a:bodyPr/>
                        <a:lstStyle/>
                        <a:p>
                          <a:pPr algn="ctr"/>
                          <a:r>
                            <a:rPr lang="en-US" sz="1100" dirty="0"/>
                            <a:t>First </a:t>
                          </a:r>
                          <a:r>
                            <a:rPr lang="en-US" sz="1100" baseline="30000" dirty="0"/>
                            <a:t>6</a:t>
                          </a:r>
                          <a:r>
                            <a:rPr lang="en-US" sz="1100" baseline="0" dirty="0"/>
                            <a:t>LiD data</a:t>
                          </a:r>
                          <a:endParaRPr lang="en-GB" sz="1100" dirty="0"/>
                        </a:p>
                      </a:txBody>
                      <a:tcPr marL="68580" marR="68580" marT="34290" marB="34290" anchor="ctr"/>
                    </a:tc>
                    <a:extLst>
                      <a:ext uri="{0D108BD9-81ED-4DB2-BD59-A6C34878D82A}">
                        <a16:rowId xmlns:a16="http://schemas.microsoft.com/office/drawing/2014/main" val="10001"/>
                      </a:ext>
                    </a:extLst>
                  </a:tr>
                  <a:tr h="0">
                    <a:tc>
                      <a:txBody>
                        <a:bodyPr/>
                        <a:lstStyle/>
                        <a:p>
                          <a:pPr algn="ctr"/>
                          <a:r>
                            <a:rPr lang="en-US" sz="1100" dirty="0"/>
                            <a:t>2006</a:t>
                          </a:r>
                          <a:endParaRPr lang="en-GB" sz="1100" dirty="0"/>
                        </a:p>
                      </a:txBody>
                      <a:tcPr marL="68580" marR="68580" marT="34290" marB="34290" anchor="ctr"/>
                    </a:tc>
                    <a:tc>
                      <a:txBody>
                        <a:bodyPr/>
                        <a:lstStyle/>
                        <a:p>
                          <a:pPr algn="ctr"/>
                          <a14:m>
                            <m:oMathPara xmlns:m="http://schemas.openxmlformats.org/officeDocument/2006/math">
                              <m:oMathParaPr>
                                <m:jc m:val="centerGroup"/>
                              </m:oMathParaPr>
                              <m:oMath xmlns:m="http://schemas.openxmlformats.org/officeDocument/2006/math">
                                <m:sSubSup>
                                  <m:sSubSupPr>
                                    <m:ctrlPr>
                                      <a:rPr lang="en-US" sz="1200" b="0" i="1" smtClean="0">
                                        <a:latin typeface="Cambria Math" panose="02040503050406030204" pitchFamily="18" charset="0"/>
                                      </a:rPr>
                                    </m:ctrlPr>
                                  </m:sSubSupPr>
                                  <m:e>
                                    <m:r>
                                      <a:rPr lang="en-US" sz="1200" b="0" smtClean="0">
                                        <a:latin typeface="Cambria Math" panose="02040503050406030204" pitchFamily="18" charset="0"/>
                                      </a:rPr>
                                      <m:t>𝐴</m:t>
                                    </m:r>
                                  </m:e>
                                  <m:sub>
                                    <m:r>
                                      <a:rPr lang="en-US" sz="1200" b="0" smtClean="0">
                                        <a:latin typeface="Cambria Math" panose="02040503050406030204" pitchFamily="18" charset="0"/>
                                      </a:rPr>
                                      <m:t>𝑆𝑖𝑣</m:t>
                                    </m:r>
                                    <m:r>
                                      <a:rPr lang="en-US" sz="1200" b="0" smtClean="0">
                                        <a:latin typeface="Cambria Math" panose="02040503050406030204" pitchFamily="18" charset="0"/>
                                      </a:rPr>
                                      <m:t>, </m:t>
                                    </m:r>
                                    <m:r>
                                      <a:rPr lang="en-US" sz="1200" b="0" smtClean="0">
                                        <a:latin typeface="Cambria Math" panose="02040503050406030204" pitchFamily="18" charset="0"/>
                                      </a:rPr>
                                      <m:t>𝑑</m:t>
                                    </m:r>
                                  </m:sub>
                                  <m:sup>
                                    <m:r>
                                      <a:rPr lang="en-US" sz="1200" b="0" smtClean="0">
                                        <a:latin typeface="Cambria Math" panose="02040503050406030204" pitchFamily="18" charset="0"/>
                                      </a:rPr>
                                      <m:t>h</m:t>
                                    </m:r>
                                  </m:sup>
                                </m:sSubSup>
                                <m:r>
                                  <a:rPr lang="en-US" sz="1200" b="0" smtClean="0">
                                    <a:latin typeface="Cambria Math" panose="02040503050406030204" pitchFamily="18" charset="0"/>
                                  </a:rPr>
                                  <m:t>, </m:t>
                                </m:r>
                                <m:sSubSup>
                                  <m:sSubSupPr>
                                    <m:ctrlPr>
                                      <a:rPr lang="en-US" sz="1200" b="0" i="1" smtClean="0">
                                        <a:latin typeface="Cambria Math" panose="02040503050406030204" pitchFamily="18" charset="0"/>
                                      </a:rPr>
                                    </m:ctrlPr>
                                  </m:sSubSupPr>
                                  <m:e>
                                    <m:r>
                                      <a:rPr lang="en-US" sz="1200" b="0" smtClean="0">
                                        <a:latin typeface="Cambria Math" panose="02040503050406030204" pitchFamily="18" charset="0"/>
                                      </a:rPr>
                                      <m:t>𝐴</m:t>
                                    </m:r>
                                  </m:e>
                                  <m:sub>
                                    <m:r>
                                      <a:rPr lang="en-US" sz="1200" b="0" smtClean="0">
                                        <a:latin typeface="Cambria Math" panose="02040503050406030204" pitchFamily="18" charset="0"/>
                                      </a:rPr>
                                      <m:t>𝐶𝑜𝑙</m:t>
                                    </m:r>
                                    <m:r>
                                      <a:rPr lang="en-US" sz="1200" b="0" smtClean="0">
                                        <a:latin typeface="Cambria Math" panose="02040503050406030204" pitchFamily="18" charset="0"/>
                                      </a:rPr>
                                      <m:t>, </m:t>
                                    </m:r>
                                    <m:r>
                                      <a:rPr lang="en-US" sz="1200" b="0" smtClean="0">
                                        <a:latin typeface="Cambria Math" panose="02040503050406030204" pitchFamily="18" charset="0"/>
                                      </a:rPr>
                                      <m:t>𝑑</m:t>
                                    </m:r>
                                  </m:sub>
                                  <m:sup>
                                    <m:r>
                                      <a:rPr lang="en-US" sz="1200" b="0" smtClean="0">
                                        <a:latin typeface="Cambria Math" panose="02040503050406030204" pitchFamily="18" charset="0"/>
                                      </a:rPr>
                                      <m:t>h</m:t>
                                    </m:r>
                                  </m:sup>
                                </m:sSubSup>
                              </m:oMath>
                            </m:oMathPara>
                          </a14:m>
                          <a:endParaRPr lang="en-GB" sz="1200" dirty="0"/>
                        </a:p>
                      </a:txBody>
                      <a:tcPr marL="68580" marR="68580" marT="34290" marB="34290" anchor="ctr"/>
                    </a:tc>
                    <a:tc>
                      <a:txBody>
                        <a:bodyPr/>
                        <a:lstStyle/>
                        <a:p>
                          <a:pPr algn="ctr"/>
                          <a:r>
                            <a:rPr lang="en-US" sz="1100" dirty="0"/>
                            <a:t>2002-2004</a:t>
                          </a:r>
                          <a:r>
                            <a:rPr lang="en-US" sz="1100" baseline="0" dirty="0"/>
                            <a:t> </a:t>
                          </a:r>
                          <a:r>
                            <a:rPr lang="en-US" sz="1100" baseline="30000" dirty="0"/>
                            <a:t>6</a:t>
                          </a:r>
                          <a:r>
                            <a:rPr lang="en-US" sz="1100" baseline="0" dirty="0"/>
                            <a:t>LiD statistics</a:t>
                          </a:r>
                          <a:endParaRPr lang="en-GB" sz="1100" dirty="0"/>
                        </a:p>
                      </a:txBody>
                      <a:tcPr marL="68580" marR="68580" marT="34290" marB="34290" anchor="ctr"/>
                    </a:tc>
                    <a:extLst>
                      <a:ext uri="{0D108BD9-81ED-4DB2-BD59-A6C34878D82A}">
                        <a16:rowId xmlns:a16="http://schemas.microsoft.com/office/drawing/2014/main" val="10002"/>
                      </a:ext>
                    </a:extLst>
                  </a:tr>
                  <a:tr h="0">
                    <a:tc>
                      <a:txBody>
                        <a:bodyPr/>
                        <a:lstStyle/>
                        <a:p>
                          <a:pPr algn="ctr"/>
                          <a:r>
                            <a:rPr lang="en-US" sz="1100" dirty="0"/>
                            <a:t>2009</a:t>
                          </a:r>
                          <a:endParaRPr lang="en-GB" sz="1100" dirty="0"/>
                        </a:p>
                      </a:txBody>
                      <a:tcPr marL="68580" marR="68580" marT="34290" marB="3429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Sup>
                                  <m:sSubSupPr>
                                    <m:ctrlPr>
                                      <a:rPr lang="en-US" sz="1200" b="0" i="1" smtClean="0">
                                        <a:latin typeface="Cambria Math" panose="02040503050406030204" pitchFamily="18" charset="0"/>
                                      </a:rPr>
                                    </m:ctrlPr>
                                  </m:sSubSupPr>
                                  <m:e>
                                    <m:r>
                                      <a:rPr lang="en-US" sz="1200" b="0" smtClean="0">
                                        <a:latin typeface="Cambria Math" panose="02040503050406030204" pitchFamily="18" charset="0"/>
                                      </a:rPr>
                                      <m:t>𝐴</m:t>
                                    </m:r>
                                  </m:e>
                                  <m:sub>
                                    <m:r>
                                      <a:rPr lang="en-US" sz="1200" b="0" smtClean="0">
                                        <a:latin typeface="Cambria Math" panose="02040503050406030204" pitchFamily="18" charset="0"/>
                                      </a:rPr>
                                      <m:t>𝑆𝑖𝑣</m:t>
                                    </m:r>
                                    <m:r>
                                      <a:rPr lang="en-US" sz="1200" b="0" smtClean="0">
                                        <a:latin typeface="Cambria Math" panose="02040503050406030204" pitchFamily="18" charset="0"/>
                                      </a:rPr>
                                      <m:t>, </m:t>
                                    </m:r>
                                    <m:r>
                                      <a:rPr lang="en-US" sz="1200" b="0" smtClean="0">
                                        <a:latin typeface="Cambria Math" panose="02040503050406030204" pitchFamily="18" charset="0"/>
                                      </a:rPr>
                                      <m:t>𝑑</m:t>
                                    </m:r>
                                  </m:sub>
                                  <m:sup>
                                    <m:sSup>
                                      <m:sSupPr>
                                        <m:ctrlPr>
                                          <a:rPr lang="en-US" sz="1200" b="0" i="1" smtClean="0">
                                            <a:latin typeface="Cambria Math" panose="02040503050406030204" pitchFamily="18" charset="0"/>
                                          </a:rPr>
                                        </m:ctrlPr>
                                      </m:sSupPr>
                                      <m:e>
                                        <m:r>
                                          <a:rPr lang="en-US" sz="1200" b="0" smtClean="0">
                                            <a:latin typeface="Cambria Math" panose="02040503050406030204" pitchFamily="18" charset="0"/>
                                          </a:rPr>
                                          <m:t>𝜋</m:t>
                                        </m:r>
                                      </m:e>
                                      <m:sup>
                                        <m:r>
                                          <a:rPr lang="en-US" sz="1200" b="0" smtClean="0">
                                            <a:latin typeface="Cambria Math" panose="02040503050406030204" pitchFamily="18" charset="0"/>
                                          </a:rPr>
                                          <m:t>±</m:t>
                                        </m:r>
                                      </m:sup>
                                    </m:sSup>
                                    <m:r>
                                      <a:rPr lang="en-US" sz="1200" b="0" smtClean="0">
                                        <a:latin typeface="Cambria Math" panose="02040503050406030204" pitchFamily="18" charset="0"/>
                                      </a:rPr>
                                      <m:t>,</m:t>
                                    </m:r>
                                    <m:sSup>
                                      <m:sSupPr>
                                        <m:ctrlPr>
                                          <a:rPr lang="en-US" sz="1200" b="0" i="1" smtClean="0">
                                            <a:latin typeface="Cambria Math" panose="02040503050406030204" pitchFamily="18" charset="0"/>
                                          </a:rPr>
                                        </m:ctrlPr>
                                      </m:sSupPr>
                                      <m:e>
                                        <m:r>
                                          <a:rPr lang="en-US" sz="1200" b="0" smtClean="0">
                                            <a:latin typeface="Cambria Math" panose="02040503050406030204" pitchFamily="18" charset="0"/>
                                          </a:rPr>
                                          <m:t> </m:t>
                                        </m:r>
                                        <m:r>
                                          <a:rPr lang="en-US" sz="1200" b="0" smtClean="0">
                                            <a:latin typeface="Cambria Math" panose="02040503050406030204" pitchFamily="18" charset="0"/>
                                          </a:rPr>
                                          <m:t>𝐾</m:t>
                                        </m:r>
                                      </m:e>
                                      <m:sup>
                                        <m:r>
                                          <a:rPr lang="en-US" sz="1200" b="0" smtClean="0">
                                            <a:latin typeface="Cambria Math" panose="02040503050406030204" pitchFamily="18" charset="0"/>
                                          </a:rPr>
                                          <m:t>±</m:t>
                                        </m:r>
                                      </m:sup>
                                    </m:sSup>
                                    <m:r>
                                      <a:rPr lang="en-US" sz="1200" b="0" smtClean="0">
                                        <a:latin typeface="Cambria Math" panose="02040503050406030204" pitchFamily="18" charset="0"/>
                                      </a:rPr>
                                      <m:t>, </m:t>
                                    </m:r>
                                    <m:sSubSup>
                                      <m:sSubSupPr>
                                        <m:ctrlPr>
                                          <a:rPr lang="en-US" sz="1200" b="0" i="1" smtClean="0">
                                            <a:latin typeface="Cambria Math" panose="02040503050406030204" pitchFamily="18" charset="0"/>
                                          </a:rPr>
                                        </m:ctrlPr>
                                      </m:sSubSupPr>
                                      <m:e>
                                        <m:r>
                                          <a:rPr lang="en-US" sz="1200" b="0" smtClean="0">
                                            <a:latin typeface="Cambria Math" panose="02040503050406030204" pitchFamily="18" charset="0"/>
                                          </a:rPr>
                                          <m:t>𝐾</m:t>
                                        </m:r>
                                      </m:e>
                                      <m:sub>
                                        <m:r>
                                          <a:rPr lang="en-US" sz="1200" b="0" smtClean="0">
                                            <a:latin typeface="Cambria Math" panose="02040503050406030204" pitchFamily="18" charset="0"/>
                                          </a:rPr>
                                          <m:t>𝑠</m:t>
                                        </m:r>
                                      </m:sub>
                                      <m:sup>
                                        <m:r>
                                          <a:rPr lang="en-US" sz="1200" b="0" smtClean="0">
                                            <a:latin typeface="Cambria Math" panose="02040503050406030204" pitchFamily="18" charset="0"/>
                                          </a:rPr>
                                          <m:t>0</m:t>
                                        </m:r>
                                      </m:sup>
                                    </m:sSubSup>
                                  </m:sup>
                                </m:sSubSup>
                                <m:r>
                                  <a:rPr lang="en-US" sz="1200" b="0" smtClean="0">
                                    <a:latin typeface="Cambria Math" panose="02040503050406030204" pitchFamily="18" charset="0"/>
                                  </a:rPr>
                                  <m:t>, </m:t>
                                </m:r>
                                <m:sSubSup>
                                  <m:sSubSupPr>
                                    <m:ctrlPr>
                                      <a:rPr lang="en-US" sz="1200" b="0" i="1" smtClean="0">
                                        <a:latin typeface="Cambria Math" panose="02040503050406030204" pitchFamily="18" charset="0"/>
                                      </a:rPr>
                                    </m:ctrlPr>
                                  </m:sSubSupPr>
                                  <m:e>
                                    <m:r>
                                      <a:rPr lang="en-US" sz="1200" b="0" smtClean="0">
                                        <a:latin typeface="Cambria Math" panose="02040503050406030204" pitchFamily="18" charset="0"/>
                                      </a:rPr>
                                      <m:t>𝐴</m:t>
                                    </m:r>
                                  </m:e>
                                  <m:sub>
                                    <m:r>
                                      <a:rPr lang="en-US" sz="1200" b="0" smtClean="0">
                                        <a:latin typeface="Cambria Math" panose="02040503050406030204" pitchFamily="18" charset="0"/>
                                      </a:rPr>
                                      <m:t>𝐶𝑜𝑙</m:t>
                                    </m:r>
                                    <m:r>
                                      <a:rPr lang="en-US" sz="1200" b="0" smtClean="0">
                                        <a:latin typeface="Cambria Math" panose="02040503050406030204" pitchFamily="18" charset="0"/>
                                      </a:rPr>
                                      <m:t>, </m:t>
                                    </m:r>
                                    <m:r>
                                      <a:rPr lang="en-US" sz="1200" b="0" smtClean="0">
                                        <a:latin typeface="Cambria Math" panose="02040503050406030204" pitchFamily="18" charset="0"/>
                                      </a:rPr>
                                      <m:t>𝑑</m:t>
                                    </m:r>
                                  </m:sub>
                                  <m:sup>
                                    <m:sSup>
                                      <m:sSupPr>
                                        <m:ctrlPr>
                                          <a:rPr lang="en-US" sz="1200" b="0" i="1" smtClean="0">
                                            <a:latin typeface="Cambria Math" panose="02040503050406030204" pitchFamily="18" charset="0"/>
                                          </a:rPr>
                                        </m:ctrlPr>
                                      </m:sSupPr>
                                      <m:e>
                                        <m:r>
                                          <a:rPr lang="en-US" sz="1200" b="0" smtClean="0">
                                            <a:latin typeface="Cambria Math" panose="02040503050406030204" pitchFamily="18" charset="0"/>
                                          </a:rPr>
                                          <m:t>𝜋</m:t>
                                        </m:r>
                                      </m:e>
                                      <m:sup>
                                        <m:r>
                                          <a:rPr lang="en-US" sz="1200" b="0" smtClean="0">
                                            <a:latin typeface="Cambria Math" panose="02040503050406030204" pitchFamily="18" charset="0"/>
                                          </a:rPr>
                                          <m:t>±</m:t>
                                        </m:r>
                                      </m:sup>
                                    </m:sSup>
                                    <m:r>
                                      <a:rPr lang="en-US" sz="1200" b="0" smtClean="0">
                                        <a:latin typeface="Cambria Math" panose="02040503050406030204" pitchFamily="18" charset="0"/>
                                      </a:rPr>
                                      <m:t>,</m:t>
                                    </m:r>
                                    <m:sSup>
                                      <m:sSupPr>
                                        <m:ctrlPr>
                                          <a:rPr lang="en-US" sz="1200" b="0" i="1" smtClean="0">
                                            <a:latin typeface="Cambria Math" panose="02040503050406030204" pitchFamily="18" charset="0"/>
                                          </a:rPr>
                                        </m:ctrlPr>
                                      </m:sSupPr>
                                      <m:e>
                                        <m:r>
                                          <a:rPr lang="en-US" sz="1200" b="0" smtClean="0">
                                            <a:latin typeface="Cambria Math" panose="02040503050406030204" pitchFamily="18" charset="0"/>
                                          </a:rPr>
                                          <m:t> </m:t>
                                        </m:r>
                                        <m:r>
                                          <a:rPr lang="en-US" sz="1200" b="0" smtClean="0">
                                            <a:latin typeface="Cambria Math" panose="02040503050406030204" pitchFamily="18" charset="0"/>
                                          </a:rPr>
                                          <m:t>𝐾</m:t>
                                        </m:r>
                                      </m:e>
                                      <m:sup>
                                        <m:r>
                                          <a:rPr lang="en-US" sz="1200" b="0" smtClean="0">
                                            <a:latin typeface="Cambria Math" panose="02040503050406030204" pitchFamily="18" charset="0"/>
                                          </a:rPr>
                                          <m:t>±</m:t>
                                        </m:r>
                                      </m:sup>
                                    </m:sSup>
                                    <m:r>
                                      <a:rPr lang="en-US" sz="1200" b="0" smtClean="0">
                                        <a:latin typeface="Cambria Math" panose="02040503050406030204" pitchFamily="18" charset="0"/>
                                      </a:rPr>
                                      <m:t>, </m:t>
                                    </m:r>
                                    <m:sSubSup>
                                      <m:sSubSupPr>
                                        <m:ctrlPr>
                                          <a:rPr lang="en-US" sz="1200" b="0" i="1" smtClean="0">
                                            <a:latin typeface="Cambria Math" panose="02040503050406030204" pitchFamily="18" charset="0"/>
                                          </a:rPr>
                                        </m:ctrlPr>
                                      </m:sSubSupPr>
                                      <m:e>
                                        <m:r>
                                          <a:rPr lang="en-US" sz="1200" b="0" smtClean="0">
                                            <a:latin typeface="Cambria Math" panose="02040503050406030204" pitchFamily="18" charset="0"/>
                                          </a:rPr>
                                          <m:t>𝐾</m:t>
                                        </m:r>
                                      </m:e>
                                      <m:sub>
                                        <m:r>
                                          <a:rPr lang="en-US" sz="1200" b="0" smtClean="0">
                                            <a:latin typeface="Cambria Math" panose="02040503050406030204" pitchFamily="18" charset="0"/>
                                          </a:rPr>
                                          <m:t>𝑠</m:t>
                                        </m:r>
                                      </m:sub>
                                      <m:sup>
                                        <m:r>
                                          <a:rPr lang="en-US" sz="1200" b="0" smtClean="0">
                                            <a:latin typeface="Cambria Math" panose="02040503050406030204" pitchFamily="18" charset="0"/>
                                          </a:rPr>
                                          <m:t>0</m:t>
                                        </m:r>
                                      </m:sup>
                                    </m:sSubSup>
                                  </m:sup>
                                </m:sSubSup>
                              </m:oMath>
                            </m:oMathPara>
                          </a14:m>
                          <a:endParaRPr lang="en-GB" sz="1200" dirty="0"/>
                        </a:p>
                      </a:txBody>
                      <a:tcPr marL="68580" marR="68580" marT="34290" marB="34290" anchor="ctr"/>
                    </a:tc>
                    <a:tc>
                      <a:txBody>
                        <a:bodyPr/>
                        <a:lstStyle/>
                        <a:p>
                          <a:pPr algn="ctr"/>
                          <a:r>
                            <a:rPr lang="en-US" sz="1100" baseline="0" dirty="0"/>
                            <a:t>2002-2004 </a:t>
                          </a:r>
                          <a:r>
                            <a:rPr lang="en-US" sz="1100" baseline="30000" dirty="0"/>
                            <a:t>6</a:t>
                          </a:r>
                          <a:r>
                            <a:rPr lang="en-US" sz="1100" baseline="0" dirty="0"/>
                            <a:t>LiD statistics</a:t>
                          </a:r>
                          <a:endParaRPr lang="en-GB" sz="1100" dirty="0"/>
                        </a:p>
                      </a:txBody>
                      <a:tcPr marL="68580" marR="68580" marT="34290" marB="34290" anchor="ctr"/>
                    </a:tc>
                    <a:extLst>
                      <a:ext uri="{0D108BD9-81ED-4DB2-BD59-A6C34878D82A}">
                        <a16:rowId xmlns:a16="http://schemas.microsoft.com/office/drawing/2014/main" val="10003"/>
                      </a:ext>
                    </a:extLst>
                  </a:tr>
                  <a:tr h="0">
                    <a:tc>
                      <a:txBody>
                        <a:bodyPr/>
                        <a:lstStyle/>
                        <a:p>
                          <a:pPr algn="ctr"/>
                          <a:r>
                            <a:rPr lang="en-US" sz="1100" dirty="0"/>
                            <a:t>2010</a:t>
                          </a:r>
                          <a:endParaRPr lang="en-GB" sz="1100" dirty="0"/>
                        </a:p>
                      </a:txBody>
                      <a:tcPr marL="68580" marR="68580" marT="34290" marB="34290" anchor="ctr"/>
                    </a:tc>
                    <a:tc>
                      <a:txBody>
                        <a:bodyPr/>
                        <a:lstStyle/>
                        <a:p>
                          <a:pPr algn="ctr"/>
                          <a14:m>
                            <m:oMathPara xmlns:m="http://schemas.openxmlformats.org/officeDocument/2006/math">
                              <m:oMathParaPr>
                                <m:jc m:val="centerGroup"/>
                              </m:oMathParaPr>
                              <m:oMath xmlns:m="http://schemas.openxmlformats.org/officeDocument/2006/math">
                                <m:sSubSup>
                                  <m:sSubSupPr>
                                    <m:ctrlPr>
                                      <a:rPr lang="en-US" sz="1100" b="0" i="1" smtClean="0">
                                        <a:latin typeface="Cambria Math" panose="02040503050406030204" pitchFamily="18" charset="0"/>
                                      </a:rPr>
                                    </m:ctrlPr>
                                  </m:sSubSupPr>
                                  <m:e>
                                    <m:r>
                                      <a:rPr lang="en-US" sz="1100" b="0" smtClean="0">
                                        <a:latin typeface="Cambria Math" panose="02040503050406030204" pitchFamily="18" charset="0"/>
                                      </a:rPr>
                                      <m:t>𝐴</m:t>
                                    </m:r>
                                  </m:e>
                                  <m:sub>
                                    <m:r>
                                      <a:rPr lang="en-US" sz="1100" b="0" smtClean="0">
                                        <a:latin typeface="Cambria Math" panose="02040503050406030204" pitchFamily="18" charset="0"/>
                                      </a:rPr>
                                      <m:t>𝑆𝑖𝑣</m:t>
                                    </m:r>
                                    <m:r>
                                      <a:rPr lang="en-US" sz="1100" b="0" smtClean="0">
                                        <a:latin typeface="Cambria Math" panose="02040503050406030204" pitchFamily="18" charset="0"/>
                                      </a:rPr>
                                      <m:t>, </m:t>
                                    </m:r>
                                    <m:r>
                                      <a:rPr lang="en-US" sz="1100" b="0" smtClean="0">
                                        <a:latin typeface="Cambria Math" panose="02040503050406030204" pitchFamily="18" charset="0"/>
                                      </a:rPr>
                                      <m:t>𝑝</m:t>
                                    </m:r>
                                  </m:sub>
                                  <m:sup>
                                    <m:r>
                                      <a:rPr lang="en-US" sz="1100" b="0" smtClean="0">
                                        <a:latin typeface="Cambria Math" panose="02040503050406030204" pitchFamily="18" charset="0"/>
                                      </a:rPr>
                                      <m:t>h</m:t>
                                    </m:r>
                                  </m:sup>
                                </m:sSubSup>
                                <m:r>
                                  <a:rPr lang="en-US" sz="1100" b="0" smtClean="0">
                                    <a:latin typeface="Cambria Math" panose="02040503050406030204" pitchFamily="18" charset="0"/>
                                  </a:rPr>
                                  <m:t>, </m:t>
                                </m:r>
                                <m:sSubSup>
                                  <m:sSubSupPr>
                                    <m:ctrlPr>
                                      <a:rPr lang="en-US" sz="1100" b="0" i="1" smtClean="0">
                                        <a:latin typeface="Cambria Math" panose="02040503050406030204" pitchFamily="18" charset="0"/>
                                      </a:rPr>
                                    </m:ctrlPr>
                                  </m:sSubSupPr>
                                  <m:e>
                                    <m:r>
                                      <a:rPr lang="en-US" sz="1100" b="0" smtClean="0">
                                        <a:latin typeface="Cambria Math" panose="02040503050406030204" pitchFamily="18" charset="0"/>
                                      </a:rPr>
                                      <m:t>𝐴</m:t>
                                    </m:r>
                                  </m:e>
                                  <m:sub>
                                    <m:r>
                                      <a:rPr lang="en-US" sz="1100" b="0" smtClean="0">
                                        <a:latin typeface="Cambria Math" panose="02040503050406030204" pitchFamily="18" charset="0"/>
                                      </a:rPr>
                                      <m:t>𝐶𝑜𝑙</m:t>
                                    </m:r>
                                    <m:r>
                                      <a:rPr lang="en-US" sz="1100" b="0" smtClean="0">
                                        <a:latin typeface="Cambria Math" panose="02040503050406030204" pitchFamily="18" charset="0"/>
                                      </a:rPr>
                                      <m:t>, </m:t>
                                    </m:r>
                                    <m:r>
                                      <a:rPr lang="en-US" sz="1100" b="0" smtClean="0">
                                        <a:latin typeface="Cambria Math" panose="02040503050406030204" pitchFamily="18" charset="0"/>
                                      </a:rPr>
                                      <m:t>𝑝</m:t>
                                    </m:r>
                                  </m:sub>
                                  <m:sup>
                                    <m:r>
                                      <a:rPr lang="en-US" sz="1100" b="0" smtClean="0">
                                        <a:latin typeface="Cambria Math" panose="02040503050406030204" pitchFamily="18" charset="0"/>
                                      </a:rPr>
                                      <m:t>h</m:t>
                                    </m:r>
                                  </m:sup>
                                </m:sSubSup>
                              </m:oMath>
                            </m:oMathPara>
                          </a14:m>
                          <a:endParaRPr lang="en-GB" sz="1100" dirty="0"/>
                        </a:p>
                      </a:txBody>
                      <a:tcPr marL="68580" marR="68580" marT="34290" marB="34290" anchor="ctr"/>
                    </a:tc>
                    <a:tc>
                      <a:txBody>
                        <a:bodyPr/>
                        <a:lstStyle/>
                        <a:p>
                          <a:pPr algn="ctr"/>
                          <a:r>
                            <a:rPr lang="en-US" sz="1100" dirty="0"/>
                            <a:t>2007</a:t>
                          </a:r>
                          <a:r>
                            <a:rPr lang="en-US" sz="1100" baseline="0" dirty="0"/>
                            <a:t> NH</a:t>
                          </a:r>
                          <a:r>
                            <a:rPr lang="en-US" sz="1100" baseline="-25000" dirty="0"/>
                            <a:t>3</a:t>
                          </a:r>
                          <a:r>
                            <a:rPr lang="en-US" sz="1100" baseline="0" dirty="0"/>
                            <a:t> data</a:t>
                          </a:r>
                          <a:endParaRPr lang="en-GB" sz="1100" dirty="0"/>
                        </a:p>
                      </a:txBody>
                      <a:tcPr marL="68580" marR="68580" marT="34290" marB="34290" anchor="ctr"/>
                    </a:tc>
                    <a:extLst>
                      <a:ext uri="{0D108BD9-81ED-4DB2-BD59-A6C34878D82A}">
                        <a16:rowId xmlns:a16="http://schemas.microsoft.com/office/drawing/2014/main" val="10004"/>
                      </a:ext>
                    </a:extLst>
                  </a:tr>
                  <a:tr h="0">
                    <a:tc>
                      <a:txBody>
                        <a:bodyPr/>
                        <a:lstStyle/>
                        <a:p>
                          <a:pPr algn="ctr"/>
                          <a:r>
                            <a:rPr lang="en-US" sz="1100" dirty="0"/>
                            <a:t>2012</a:t>
                          </a:r>
                          <a:endParaRPr lang="en-GB" sz="1100" dirty="0"/>
                        </a:p>
                      </a:txBody>
                      <a:tcPr marL="68580" marR="68580" marT="34290" marB="3429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Sup>
                                  <m:sSubSupPr>
                                    <m:ctrlPr>
                                      <a:rPr lang="en-US" sz="1050" b="0" i="1" smtClean="0">
                                        <a:latin typeface="Cambria Math" panose="02040503050406030204" pitchFamily="18" charset="0"/>
                                      </a:rPr>
                                    </m:ctrlPr>
                                  </m:sSubSupPr>
                                  <m:e>
                                    <m:r>
                                      <a:rPr lang="en-US" sz="1050" b="0" smtClean="0">
                                        <a:latin typeface="Cambria Math" panose="02040503050406030204" pitchFamily="18" charset="0"/>
                                      </a:rPr>
                                      <m:t>𝐴</m:t>
                                    </m:r>
                                  </m:e>
                                  <m:sub>
                                    <m:r>
                                      <a:rPr lang="en-US" sz="1050" b="0" smtClean="0">
                                        <a:latin typeface="Cambria Math" panose="02040503050406030204" pitchFamily="18" charset="0"/>
                                      </a:rPr>
                                      <m:t>𝑈𝑇</m:t>
                                    </m:r>
                                    <m:r>
                                      <a:rPr lang="en-US" sz="1050" b="0" smtClean="0">
                                        <a:latin typeface="Cambria Math" panose="02040503050406030204" pitchFamily="18" charset="0"/>
                                      </a:rPr>
                                      <m:t>,</m:t>
                                    </m:r>
                                    <m:r>
                                      <a:rPr lang="en-US" sz="1050" b="0" smtClean="0">
                                        <a:latin typeface="Cambria Math" panose="02040503050406030204" pitchFamily="18" charset="0"/>
                                      </a:rPr>
                                      <m:t>𝑑</m:t>
                                    </m:r>
                                  </m:sub>
                                  <m:sup>
                                    <m:r>
                                      <a:rPr lang="en-US" sz="1050" b="0" smtClean="0">
                                        <a:latin typeface="Cambria Math" panose="02040503050406030204" pitchFamily="18" charset="0"/>
                                      </a:rPr>
                                      <m:t>𝑠𝑖𝑛</m:t>
                                    </m:r>
                                    <m:sSub>
                                      <m:sSubPr>
                                        <m:ctrlPr>
                                          <a:rPr lang="en-US" sz="1050" b="0" i="1" smtClean="0">
                                            <a:latin typeface="Cambria Math" panose="02040503050406030204" pitchFamily="18" charset="0"/>
                                          </a:rPr>
                                        </m:ctrlPr>
                                      </m:sSubPr>
                                      <m:e>
                                        <m:r>
                                          <a:rPr lang="en-US" sz="1050" b="0" smtClean="0">
                                            <a:latin typeface="Cambria Math" panose="02040503050406030204" pitchFamily="18" charset="0"/>
                                          </a:rPr>
                                          <m:t>𝜙</m:t>
                                        </m:r>
                                      </m:e>
                                      <m:sub>
                                        <m:r>
                                          <a:rPr lang="en-US" sz="1050" b="0" smtClean="0">
                                            <a:latin typeface="Cambria Math" panose="02040503050406030204" pitchFamily="18" charset="0"/>
                                          </a:rPr>
                                          <m:t>𝑅𝑆</m:t>
                                        </m:r>
                                      </m:sub>
                                    </m:sSub>
                                  </m:sup>
                                </m:sSubSup>
                                <m:r>
                                  <a:rPr lang="en-US" sz="1050" b="0" smtClean="0">
                                    <a:latin typeface="Cambria Math" panose="02040503050406030204" pitchFamily="18" charset="0"/>
                                  </a:rPr>
                                  <m:t>,</m:t>
                                </m:r>
                                <m:sSubSup>
                                  <m:sSubSupPr>
                                    <m:ctrlPr>
                                      <a:rPr lang="en-US" sz="1050" b="0" i="1" smtClean="0">
                                        <a:latin typeface="Cambria Math" panose="02040503050406030204" pitchFamily="18" charset="0"/>
                                      </a:rPr>
                                    </m:ctrlPr>
                                  </m:sSubSupPr>
                                  <m:e>
                                    <m:r>
                                      <a:rPr lang="en-US" sz="1050" b="0" smtClean="0">
                                        <a:latin typeface="Cambria Math" panose="02040503050406030204" pitchFamily="18" charset="0"/>
                                      </a:rPr>
                                      <m:t>𝐴</m:t>
                                    </m:r>
                                  </m:e>
                                  <m:sub>
                                    <m:r>
                                      <a:rPr lang="en-US" sz="1050" b="0" smtClean="0">
                                        <a:latin typeface="Cambria Math" panose="02040503050406030204" pitchFamily="18" charset="0"/>
                                      </a:rPr>
                                      <m:t>𝑈𝑇</m:t>
                                    </m:r>
                                    <m:r>
                                      <a:rPr lang="en-US" sz="1050" b="0" smtClean="0">
                                        <a:latin typeface="Cambria Math" panose="02040503050406030204" pitchFamily="18" charset="0"/>
                                      </a:rPr>
                                      <m:t>,</m:t>
                                    </m:r>
                                    <m:r>
                                      <a:rPr lang="en-US" sz="1050" b="0" smtClean="0">
                                        <a:latin typeface="Cambria Math" panose="02040503050406030204" pitchFamily="18" charset="0"/>
                                      </a:rPr>
                                      <m:t>𝑝</m:t>
                                    </m:r>
                                  </m:sub>
                                  <m:sup>
                                    <m:r>
                                      <a:rPr lang="en-US" sz="1050" b="0" smtClean="0">
                                        <a:latin typeface="Cambria Math" panose="02040503050406030204" pitchFamily="18" charset="0"/>
                                      </a:rPr>
                                      <m:t>𝑠𝑖𝑛</m:t>
                                    </m:r>
                                    <m:sSub>
                                      <m:sSubPr>
                                        <m:ctrlPr>
                                          <a:rPr lang="en-US" sz="1050" b="0" i="1" smtClean="0">
                                            <a:latin typeface="Cambria Math" panose="02040503050406030204" pitchFamily="18" charset="0"/>
                                          </a:rPr>
                                        </m:ctrlPr>
                                      </m:sSubPr>
                                      <m:e>
                                        <m:r>
                                          <a:rPr lang="en-US" sz="1050" b="0" smtClean="0">
                                            <a:latin typeface="Cambria Math" panose="02040503050406030204" pitchFamily="18" charset="0"/>
                                          </a:rPr>
                                          <m:t>𝜙</m:t>
                                        </m:r>
                                      </m:e>
                                      <m:sub>
                                        <m:r>
                                          <a:rPr lang="en-US" sz="1050" b="0" smtClean="0">
                                            <a:latin typeface="Cambria Math" panose="02040503050406030204" pitchFamily="18" charset="0"/>
                                          </a:rPr>
                                          <m:t>𝑅𝑆</m:t>
                                        </m:r>
                                      </m:sub>
                                    </m:sSub>
                                  </m:sup>
                                </m:sSubSup>
                              </m:oMath>
                            </m:oMathPara>
                          </a14:m>
                          <a:endParaRPr lang="en-GB" sz="1050" dirty="0"/>
                        </a:p>
                      </a:txBody>
                      <a:tcPr marL="68580" marR="68580" marT="34290" marB="3429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b="0" dirty="0"/>
                            <a:t>2002-2004</a:t>
                          </a:r>
                          <a14:m>
                            <m:oMath xmlns:m="http://schemas.openxmlformats.org/officeDocument/2006/math">
                              <m:r>
                                <m:rPr>
                                  <m:nor/>
                                </m:rPr>
                                <a:rPr lang="en-US" sz="1100" b="0" dirty="0" smtClean="0"/>
                                <m:t> </m:t>
                              </m:r>
                              <m:r>
                                <m:rPr>
                                  <m:nor/>
                                </m:rPr>
                                <a:rPr lang="en-US" sz="1100" baseline="30000" dirty="0" smtClean="0"/>
                                <m:t>6</m:t>
                              </m:r>
                              <m:r>
                                <m:rPr>
                                  <m:nor/>
                                </m:rPr>
                                <a:rPr lang="en-US" sz="1100" baseline="0" dirty="0" smtClean="0"/>
                                <m:t>LiD</m:t>
                              </m:r>
                              <m:r>
                                <m:rPr>
                                  <m:nor/>
                                </m:rPr>
                                <a:rPr lang="en-US" sz="1100" b="0" baseline="0" dirty="0" smtClean="0"/>
                                <m:t> </m:t>
                              </m:r>
                            </m:oMath>
                          </a14:m>
                          <a:endParaRPr lang="en-GB" sz="1100" dirty="0"/>
                        </a:p>
                      </a:txBody>
                      <a:tcPr marL="68580" marR="68580" marT="34290" marB="34290" anchor="ctr"/>
                    </a:tc>
                    <a:extLst>
                      <a:ext uri="{0D108BD9-81ED-4DB2-BD59-A6C34878D82A}">
                        <a16:rowId xmlns:a16="http://schemas.microsoft.com/office/drawing/2014/main" val="10005"/>
                      </a:ext>
                    </a:extLst>
                  </a:tr>
                  <a:tr h="0">
                    <a:tc>
                      <a:txBody>
                        <a:bodyPr/>
                        <a:lstStyle/>
                        <a:p>
                          <a:pPr algn="ctr"/>
                          <a:r>
                            <a:rPr lang="en-US" sz="1100" dirty="0"/>
                            <a:t>2012</a:t>
                          </a:r>
                          <a:endParaRPr lang="en-GB" sz="1100" dirty="0"/>
                        </a:p>
                      </a:txBody>
                      <a:tcPr marL="68580" marR="68580" marT="34290" marB="34290" anchor="ctr"/>
                    </a:tc>
                    <a:tc>
                      <a:txBody>
                        <a:bodyPr/>
                        <a:lstStyle/>
                        <a:p>
                          <a:pPr algn="ctr"/>
                          <a14:m>
                            <m:oMathPara xmlns:m="http://schemas.openxmlformats.org/officeDocument/2006/math">
                              <m:oMathParaPr>
                                <m:jc m:val="centerGroup"/>
                              </m:oMathParaPr>
                              <m:oMath xmlns:m="http://schemas.openxmlformats.org/officeDocument/2006/math">
                                <m:sSubSup>
                                  <m:sSubSupPr>
                                    <m:ctrlPr>
                                      <a:rPr lang="en-US" sz="1100" b="0" i="1" smtClean="0">
                                        <a:latin typeface="Cambria Math" panose="02040503050406030204" pitchFamily="18" charset="0"/>
                                      </a:rPr>
                                    </m:ctrlPr>
                                  </m:sSubSupPr>
                                  <m:e>
                                    <m:r>
                                      <a:rPr lang="en-US" sz="1100" b="0" smtClean="0">
                                        <a:latin typeface="Cambria Math" panose="02040503050406030204" pitchFamily="18" charset="0"/>
                                      </a:rPr>
                                      <m:t>𝐴</m:t>
                                    </m:r>
                                  </m:e>
                                  <m:sub>
                                    <m:r>
                                      <a:rPr lang="en-US" sz="1100" b="0" smtClean="0">
                                        <a:latin typeface="Cambria Math" panose="02040503050406030204" pitchFamily="18" charset="0"/>
                                      </a:rPr>
                                      <m:t>𝑆𝑖𝑣</m:t>
                                    </m:r>
                                    <m:r>
                                      <a:rPr lang="en-US" sz="1100" b="0" smtClean="0">
                                        <a:latin typeface="Cambria Math" panose="02040503050406030204" pitchFamily="18" charset="0"/>
                                      </a:rPr>
                                      <m:t>, </m:t>
                                    </m:r>
                                    <m:r>
                                      <a:rPr lang="en-US" sz="1100" b="0" smtClean="0">
                                        <a:latin typeface="Cambria Math" panose="02040503050406030204" pitchFamily="18" charset="0"/>
                                      </a:rPr>
                                      <m:t>𝑝</m:t>
                                    </m:r>
                                  </m:sub>
                                  <m:sup>
                                    <m:r>
                                      <a:rPr lang="en-US" sz="1100" b="0" smtClean="0">
                                        <a:latin typeface="Cambria Math" panose="02040503050406030204" pitchFamily="18" charset="0"/>
                                      </a:rPr>
                                      <m:t>h</m:t>
                                    </m:r>
                                  </m:sup>
                                </m:sSubSup>
                                <m:r>
                                  <a:rPr lang="en-US" sz="1100" b="0" smtClean="0">
                                    <a:latin typeface="Cambria Math" panose="02040503050406030204" pitchFamily="18" charset="0"/>
                                  </a:rPr>
                                  <m:t>, </m:t>
                                </m:r>
                                <m:sSubSup>
                                  <m:sSubSupPr>
                                    <m:ctrlPr>
                                      <a:rPr lang="en-US" sz="1100" b="0" i="1" smtClean="0">
                                        <a:latin typeface="Cambria Math" panose="02040503050406030204" pitchFamily="18" charset="0"/>
                                      </a:rPr>
                                    </m:ctrlPr>
                                  </m:sSubSupPr>
                                  <m:e>
                                    <m:r>
                                      <a:rPr lang="en-US" sz="1100" b="0" smtClean="0">
                                        <a:latin typeface="Cambria Math" panose="02040503050406030204" pitchFamily="18" charset="0"/>
                                      </a:rPr>
                                      <m:t>𝐴</m:t>
                                    </m:r>
                                  </m:e>
                                  <m:sub>
                                    <m:r>
                                      <a:rPr lang="en-US" sz="1100" b="0" smtClean="0">
                                        <a:latin typeface="Cambria Math" panose="02040503050406030204" pitchFamily="18" charset="0"/>
                                      </a:rPr>
                                      <m:t>𝐶𝑜𝑙</m:t>
                                    </m:r>
                                    <m:r>
                                      <a:rPr lang="en-US" sz="1100" b="0" smtClean="0">
                                        <a:latin typeface="Cambria Math" panose="02040503050406030204" pitchFamily="18" charset="0"/>
                                      </a:rPr>
                                      <m:t>, </m:t>
                                    </m:r>
                                    <m:r>
                                      <a:rPr lang="en-US" sz="1100" b="0" smtClean="0">
                                        <a:latin typeface="Cambria Math" panose="02040503050406030204" pitchFamily="18" charset="0"/>
                                      </a:rPr>
                                      <m:t>𝑝</m:t>
                                    </m:r>
                                  </m:sub>
                                  <m:sup>
                                    <m:r>
                                      <a:rPr lang="en-US" sz="1100" b="0" smtClean="0">
                                        <a:latin typeface="Cambria Math" panose="02040503050406030204" pitchFamily="18" charset="0"/>
                                      </a:rPr>
                                      <m:t>h</m:t>
                                    </m:r>
                                  </m:sup>
                                </m:sSubSup>
                              </m:oMath>
                            </m:oMathPara>
                          </a14:m>
                          <a:endParaRPr lang="en-GB" sz="1100" dirty="0"/>
                        </a:p>
                      </a:txBody>
                      <a:tcPr marL="68580" marR="68580" marT="34290" marB="34290" anchor="ctr"/>
                    </a:tc>
                    <a:tc>
                      <a:txBody>
                        <a:bodyPr/>
                        <a:lstStyle/>
                        <a:p>
                          <a:pPr algn="ctr"/>
                          <a14:m>
                            <m:oMathPara xmlns:m="http://schemas.openxmlformats.org/officeDocument/2006/math">
                              <m:oMathParaPr>
                                <m:jc m:val="centerGroup"/>
                              </m:oMathParaPr>
                              <m:oMath xmlns:m="http://schemas.openxmlformats.org/officeDocument/2006/math">
                                <m:r>
                                  <m:rPr>
                                    <m:nor/>
                                  </m:rPr>
                                  <a:rPr lang="en-US" sz="1100" dirty="0" smtClean="0"/>
                                  <m:t>Full</m:t>
                                </m:r>
                                <m:r>
                                  <m:rPr>
                                    <m:nor/>
                                  </m:rPr>
                                  <a:rPr lang="en-US" sz="1100" b="0" dirty="0" smtClean="0"/>
                                  <m:t> </m:t>
                                </m:r>
                                <m:r>
                                  <m:rPr>
                                    <m:nor/>
                                  </m:rPr>
                                  <a:rPr lang="en-US" sz="1100" baseline="0" dirty="0" smtClean="0"/>
                                  <m:t>NH</m:t>
                                </m:r>
                                <m:r>
                                  <m:rPr>
                                    <m:nor/>
                                  </m:rPr>
                                  <a:rPr lang="en-US" sz="1100" baseline="-25000" dirty="0" smtClean="0"/>
                                  <m:t>3</m:t>
                                </m:r>
                                <m:r>
                                  <m:rPr>
                                    <m:nor/>
                                  </m:rPr>
                                  <a:rPr lang="en-US" sz="1100" baseline="0" dirty="0" smtClean="0"/>
                                  <m:t>statistics</m:t>
                                </m:r>
                              </m:oMath>
                            </m:oMathPara>
                          </a14:m>
                          <a:endParaRPr lang="en-GB" sz="1100" dirty="0"/>
                        </a:p>
                      </a:txBody>
                      <a:tcPr marL="68580" marR="68580" marT="34290" marB="34290" anchor="ctr"/>
                    </a:tc>
                    <a:extLst>
                      <a:ext uri="{0D108BD9-81ED-4DB2-BD59-A6C34878D82A}">
                        <a16:rowId xmlns:a16="http://schemas.microsoft.com/office/drawing/2014/main" val="10006"/>
                      </a:ext>
                    </a:extLst>
                  </a:tr>
                  <a:tr h="0">
                    <a:tc>
                      <a:txBody>
                        <a:bodyPr/>
                        <a:lstStyle/>
                        <a:p>
                          <a:pPr algn="ctr"/>
                          <a:r>
                            <a:rPr lang="en-US" sz="1100" dirty="0"/>
                            <a:t>2012</a:t>
                          </a:r>
                          <a:endParaRPr lang="en-GB" sz="1100" dirty="0"/>
                        </a:p>
                      </a:txBody>
                      <a:tcPr marL="68580" marR="68580" marT="34290" marB="3429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sSubSup>
                                <m:sSubSupPr>
                                  <m:ctrlPr>
                                    <a:rPr lang="en-US" sz="1100" b="0" i="1" smtClean="0">
                                      <a:latin typeface="Cambria Math" panose="02040503050406030204" pitchFamily="18" charset="0"/>
                                    </a:rPr>
                                  </m:ctrlPr>
                                </m:sSubSupPr>
                                <m:e>
                                  <m:r>
                                    <a:rPr lang="en-US" sz="1100" b="0" smtClean="0">
                                      <a:latin typeface="Cambria Math" panose="02040503050406030204" pitchFamily="18" charset="0"/>
                                    </a:rPr>
                                    <m:t>𝐴</m:t>
                                  </m:r>
                                </m:e>
                                <m:sub>
                                  <m:r>
                                    <a:rPr lang="en-US" sz="1100" b="0" smtClean="0">
                                      <a:latin typeface="Cambria Math" panose="02040503050406030204" pitchFamily="18" charset="0"/>
                                    </a:rPr>
                                    <m:t>𝑈𝑇</m:t>
                                  </m:r>
                                  <m:r>
                                    <a:rPr lang="en-US" sz="1100" b="0" smtClean="0">
                                      <a:latin typeface="Cambria Math" panose="02040503050406030204" pitchFamily="18" charset="0"/>
                                    </a:rPr>
                                    <m:t>,</m:t>
                                  </m:r>
                                  <m:r>
                                    <a:rPr lang="en-US" sz="1100" b="0" smtClean="0">
                                      <a:latin typeface="Cambria Math" panose="02040503050406030204" pitchFamily="18" charset="0"/>
                                    </a:rPr>
                                    <m:t>𝑑</m:t>
                                  </m:r>
                                </m:sub>
                                <m:sup>
                                  <m:r>
                                    <a:rPr lang="en-US" sz="1100" b="0" smtClean="0">
                                      <a:latin typeface="Cambria Math" panose="02040503050406030204" pitchFamily="18" charset="0"/>
                                    </a:rPr>
                                    <m:t>𝑠𝑖𝑛</m:t>
                                  </m:r>
                                  <m:d>
                                    <m:dPr>
                                      <m:ctrlPr>
                                        <a:rPr lang="en-US" sz="1100" b="0" i="1" smtClean="0">
                                          <a:latin typeface="Cambria Math" panose="02040503050406030204" pitchFamily="18" charset="0"/>
                                        </a:rPr>
                                      </m:ctrlPr>
                                    </m:dPr>
                                    <m:e>
                                      <m:sSub>
                                        <m:sSubPr>
                                          <m:ctrlPr>
                                            <a:rPr lang="en-US" sz="1100" b="0" i="1" smtClean="0">
                                              <a:latin typeface="Cambria Math" panose="02040503050406030204" pitchFamily="18" charset="0"/>
                                            </a:rPr>
                                          </m:ctrlPr>
                                        </m:sSubPr>
                                        <m:e>
                                          <m:r>
                                            <a:rPr lang="en-US" sz="1100" b="0" smtClean="0">
                                              <a:latin typeface="Cambria Math" panose="02040503050406030204" pitchFamily="18" charset="0"/>
                                            </a:rPr>
                                            <m:t>𝜙</m:t>
                                          </m:r>
                                        </m:e>
                                        <m:sub>
                                          <m:r>
                                            <a:rPr lang="en-US" sz="1100" b="0" smtClean="0">
                                              <a:latin typeface="Cambria Math" panose="02040503050406030204" pitchFamily="18" charset="0"/>
                                            </a:rPr>
                                            <m:t>𝜌</m:t>
                                          </m:r>
                                        </m:sub>
                                      </m:sSub>
                                      <m:r>
                                        <a:rPr lang="en-US" sz="1100" b="0" smtClean="0">
                                          <a:latin typeface="Cambria Math" panose="02040503050406030204" pitchFamily="18" charset="0"/>
                                        </a:rPr>
                                        <m:t>−</m:t>
                                      </m:r>
                                      <m:sSub>
                                        <m:sSubPr>
                                          <m:ctrlPr>
                                            <a:rPr lang="en-US" sz="1100" b="0" i="1" smtClean="0">
                                              <a:latin typeface="Cambria Math" panose="02040503050406030204" pitchFamily="18" charset="0"/>
                                            </a:rPr>
                                          </m:ctrlPr>
                                        </m:sSubPr>
                                        <m:e>
                                          <m:r>
                                            <a:rPr lang="en-US" sz="1100" b="0" smtClean="0">
                                              <a:latin typeface="Cambria Math" panose="02040503050406030204" pitchFamily="18" charset="0"/>
                                            </a:rPr>
                                            <m:t>𝜙</m:t>
                                          </m:r>
                                        </m:e>
                                        <m:sub>
                                          <m:r>
                                            <a:rPr lang="en-US" sz="1100" b="0" smtClean="0">
                                              <a:latin typeface="Cambria Math" panose="02040503050406030204" pitchFamily="18" charset="0"/>
                                            </a:rPr>
                                            <m:t>𝑆</m:t>
                                          </m:r>
                                        </m:sub>
                                      </m:sSub>
                                    </m:e>
                                  </m:d>
                                </m:sup>
                              </m:sSubSup>
                            </m:oMath>
                          </a14:m>
                          <a:r>
                            <a:rPr lang="en-GB" sz="1100" dirty="0"/>
                            <a:t>, </a:t>
                          </a:r>
                          <a14:m>
                            <m:oMath xmlns:m="http://schemas.openxmlformats.org/officeDocument/2006/math">
                              <m:sSubSup>
                                <m:sSubSupPr>
                                  <m:ctrlPr>
                                    <a:rPr lang="en-US" sz="1100" b="0" i="1" smtClean="0">
                                      <a:latin typeface="Cambria Math" panose="02040503050406030204" pitchFamily="18" charset="0"/>
                                    </a:rPr>
                                  </m:ctrlPr>
                                </m:sSubSupPr>
                                <m:e>
                                  <m:r>
                                    <a:rPr lang="en-US" sz="1100" b="0" smtClean="0">
                                      <a:latin typeface="Cambria Math" panose="02040503050406030204" pitchFamily="18" charset="0"/>
                                    </a:rPr>
                                    <m:t>𝐴</m:t>
                                  </m:r>
                                </m:e>
                                <m:sub>
                                  <m:r>
                                    <a:rPr lang="en-US" sz="1100" b="0" smtClean="0">
                                      <a:latin typeface="Cambria Math" panose="02040503050406030204" pitchFamily="18" charset="0"/>
                                    </a:rPr>
                                    <m:t>𝑈𝑇</m:t>
                                  </m:r>
                                  <m:r>
                                    <a:rPr lang="en-US" sz="1100" b="0" smtClean="0">
                                      <a:latin typeface="Cambria Math" panose="02040503050406030204" pitchFamily="18" charset="0"/>
                                    </a:rPr>
                                    <m:t>,</m:t>
                                  </m:r>
                                  <m:r>
                                    <a:rPr lang="en-US" sz="1100" b="0" smtClean="0">
                                      <a:latin typeface="Cambria Math" panose="02040503050406030204" pitchFamily="18" charset="0"/>
                                    </a:rPr>
                                    <m:t>𝑝</m:t>
                                  </m:r>
                                  <m:r>
                                    <a:rPr lang="en-US" sz="1100" b="0" smtClean="0">
                                      <a:latin typeface="Cambria Math" panose="02040503050406030204" pitchFamily="18" charset="0"/>
                                    </a:rPr>
                                    <m:t> </m:t>
                                  </m:r>
                                </m:sub>
                                <m:sup>
                                  <m:r>
                                    <a:rPr lang="en-US" sz="1100" b="0" smtClean="0">
                                      <a:latin typeface="Cambria Math" panose="02040503050406030204" pitchFamily="18" charset="0"/>
                                    </a:rPr>
                                    <m:t>𝑠𝑖𝑛</m:t>
                                  </m:r>
                                  <m:d>
                                    <m:dPr>
                                      <m:ctrlPr>
                                        <a:rPr lang="en-US" sz="1100" b="0" i="1" smtClean="0">
                                          <a:latin typeface="Cambria Math" panose="02040503050406030204" pitchFamily="18" charset="0"/>
                                        </a:rPr>
                                      </m:ctrlPr>
                                    </m:dPr>
                                    <m:e>
                                      <m:sSub>
                                        <m:sSubPr>
                                          <m:ctrlPr>
                                            <a:rPr lang="en-US" sz="1100" b="0" i="1" smtClean="0">
                                              <a:latin typeface="Cambria Math" panose="02040503050406030204" pitchFamily="18" charset="0"/>
                                            </a:rPr>
                                          </m:ctrlPr>
                                        </m:sSubPr>
                                        <m:e>
                                          <m:r>
                                            <a:rPr lang="en-US" sz="1100" b="0" smtClean="0">
                                              <a:latin typeface="Cambria Math" panose="02040503050406030204" pitchFamily="18" charset="0"/>
                                            </a:rPr>
                                            <m:t>𝜙</m:t>
                                          </m:r>
                                        </m:e>
                                        <m:sub>
                                          <m:r>
                                            <a:rPr lang="en-US" sz="1100" b="0" smtClean="0">
                                              <a:latin typeface="Cambria Math" panose="02040503050406030204" pitchFamily="18" charset="0"/>
                                            </a:rPr>
                                            <m:t>𝜌</m:t>
                                          </m:r>
                                        </m:sub>
                                      </m:sSub>
                                      <m:r>
                                        <a:rPr lang="en-US" sz="1100" b="0" smtClean="0">
                                          <a:latin typeface="Cambria Math" panose="02040503050406030204" pitchFamily="18" charset="0"/>
                                        </a:rPr>
                                        <m:t>−</m:t>
                                      </m:r>
                                      <m:sSub>
                                        <m:sSubPr>
                                          <m:ctrlPr>
                                            <a:rPr lang="en-US" sz="1100" b="0" i="1" smtClean="0">
                                              <a:latin typeface="Cambria Math" panose="02040503050406030204" pitchFamily="18" charset="0"/>
                                            </a:rPr>
                                          </m:ctrlPr>
                                        </m:sSubPr>
                                        <m:e>
                                          <m:r>
                                            <a:rPr lang="en-US" sz="1100" b="0" smtClean="0">
                                              <a:latin typeface="Cambria Math" panose="02040503050406030204" pitchFamily="18" charset="0"/>
                                            </a:rPr>
                                            <m:t>𝜙</m:t>
                                          </m:r>
                                        </m:e>
                                        <m:sub>
                                          <m:r>
                                            <a:rPr lang="en-US" sz="1100" b="0" smtClean="0">
                                              <a:latin typeface="Cambria Math" panose="02040503050406030204" pitchFamily="18" charset="0"/>
                                            </a:rPr>
                                            <m:t>𝑆</m:t>
                                          </m:r>
                                        </m:sub>
                                      </m:sSub>
                                    </m:e>
                                  </m:d>
                                </m:sup>
                              </m:sSubSup>
                            </m:oMath>
                          </a14:m>
                          <a:endParaRPr lang="en-GB" sz="1100" dirty="0"/>
                        </a:p>
                      </a:txBody>
                      <a:tcPr marL="68580" marR="68580" marT="34290" marB="3429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dirty="0"/>
                            <a:t>Exclusive</a:t>
                          </a:r>
                          <a14:m>
                            <m:oMath xmlns:m="http://schemas.openxmlformats.org/officeDocument/2006/math">
                              <m:sSup>
                                <m:sSupPr>
                                  <m:ctrlPr>
                                    <a:rPr lang="en-US" sz="1100" i="1" baseline="0" dirty="0" smtClean="0">
                                      <a:latin typeface="Cambria Math" panose="02040503050406030204" pitchFamily="18" charset="0"/>
                                    </a:rPr>
                                  </m:ctrlPr>
                                </m:sSupPr>
                                <m:e>
                                  <m:r>
                                    <a:rPr lang="en-US" sz="1100" b="0" baseline="0" dirty="0" smtClean="0">
                                      <a:latin typeface="Cambria Math" panose="02040503050406030204" pitchFamily="18" charset="0"/>
                                    </a:rPr>
                                    <m:t> </m:t>
                                  </m:r>
                                  <m:r>
                                    <a:rPr lang="en-US" sz="1100" baseline="0" dirty="0" smtClean="0">
                                      <a:latin typeface="Cambria Math" panose="02040503050406030204" pitchFamily="18" charset="0"/>
                                    </a:rPr>
                                    <m:t>𝜌</m:t>
                                  </m:r>
                                </m:e>
                                <m:sup>
                                  <m:r>
                                    <a:rPr lang="en-US" sz="1100" b="0" baseline="0" dirty="0" smtClean="0">
                                      <a:latin typeface="Cambria Math" panose="02040503050406030204" pitchFamily="18" charset="0"/>
                                    </a:rPr>
                                    <m:t>0</m:t>
                                  </m:r>
                                </m:sup>
                              </m:sSup>
                            </m:oMath>
                          </a14:m>
                          <a:endParaRPr lang="en-GB" sz="1100" dirty="0"/>
                        </a:p>
                      </a:txBody>
                      <a:tcPr marL="68580" marR="68580" marT="34290" marB="34290" anchor="ctr"/>
                    </a:tc>
                    <a:extLst>
                      <a:ext uri="{0D108BD9-81ED-4DB2-BD59-A6C34878D82A}">
                        <a16:rowId xmlns:a16="http://schemas.microsoft.com/office/drawing/2014/main" val="10007"/>
                      </a:ext>
                    </a:extLst>
                  </a:tr>
                  <a:tr h="0">
                    <a:tc>
                      <a:txBody>
                        <a:bodyPr/>
                        <a:lstStyle/>
                        <a:p>
                          <a:pPr algn="ctr"/>
                          <a:r>
                            <a:rPr lang="en-US" sz="1100" dirty="0"/>
                            <a:t>2013</a:t>
                          </a:r>
                          <a:endParaRPr lang="en-GB" sz="1100" dirty="0"/>
                        </a:p>
                      </a:txBody>
                      <a:tcPr marL="68580" marR="68580" marT="34290" marB="3429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Sup>
                                  <m:sSubSupPr>
                                    <m:ctrlPr>
                                      <a:rPr lang="en-US" sz="1100" b="0" i="1" smtClean="0">
                                        <a:latin typeface="Cambria Math" panose="02040503050406030204" pitchFamily="18" charset="0"/>
                                      </a:rPr>
                                    </m:ctrlPr>
                                  </m:sSubSupPr>
                                  <m:e>
                                    <m:r>
                                      <a:rPr lang="en-US" sz="1100" b="0" smtClean="0">
                                        <a:latin typeface="Cambria Math" panose="02040503050406030204" pitchFamily="18" charset="0"/>
                                      </a:rPr>
                                      <m:t>𝐴</m:t>
                                    </m:r>
                                  </m:e>
                                  <m:sub>
                                    <m:r>
                                      <a:rPr lang="en-US" sz="1100" b="0" smtClean="0">
                                        <a:latin typeface="Cambria Math" panose="02040503050406030204" pitchFamily="18" charset="0"/>
                                      </a:rPr>
                                      <m:t>𝑈𝑇</m:t>
                                    </m:r>
                                    <m:r>
                                      <a:rPr lang="en-US" sz="1100" b="0" smtClean="0">
                                        <a:latin typeface="Cambria Math" panose="02040503050406030204" pitchFamily="18" charset="0"/>
                                      </a:rPr>
                                      <m:t>,</m:t>
                                    </m:r>
                                    <m:r>
                                      <a:rPr lang="en-US" sz="1100" b="0" smtClean="0">
                                        <a:latin typeface="Cambria Math" panose="02040503050406030204" pitchFamily="18" charset="0"/>
                                      </a:rPr>
                                      <m:t>𝑑</m:t>
                                    </m:r>
                                  </m:sub>
                                  <m:sup>
                                    <m:d>
                                      <m:dPr>
                                        <m:ctrlPr>
                                          <a:rPr lang="en-US" sz="1100" b="0" i="1" smtClean="0">
                                            <a:latin typeface="Cambria Math" panose="02040503050406030204" pitchFamily="18" charset="0"/>
                                          </a:rPr>
                                        </m:ctrlPr>
                                      </m:dPr>
                                      <m:e>
                                        <m:sSub>
                                          <m:sSubPr>
                                            <m:ctrlPr>
                                              <a:rPr lang="en-US" sz="1100" b="0" i="1" smtClean="0">
                                                <a:latin typeface="Cambria Math" panose="02040503050406030204" pitchFamily="18" charset="0"/>
                                              </a:rPr>
                                            </m:ctrlPr>
                                          </m:sSubPr>
                                          <m:e>
                                            <m:r>
                                              <a:rPr lang="en-US" sz="1100" b="0" smtClean="0">
                                                <a:latin typeface="Cambria Math" panose="02040503050406030204" pitchFamily="18" charset="0"/>
                                              </a:rPr>
                                              <m:t>𝜙</m:t>
                                            </m:r>
                                          </m:e>
                                          <m:sub>
                                            <m:r>
                                              <a:rPr lang="en-US" sz="1100" b="0" smtClean="0">
                                                <a:latin typeface="Cambria Math" panose="02040503050406030204" pitchFamily="18" charset="0"/>
                                              </a:rPr>
                                              <m:t>𝜌</m:t>
                                            </m:r>
                                          </m:sub>
                                        </m:sSub>
                                        <m:r>
                                          <a:rPr lang="en-US" sz="1100" b="0" smtClean="0">
                                            <a:latin typeface="Cambria Math" panose="02040503050406030204" pitchFamily="18" charset="0"/>
                                          </a:rPr>
                                          <m:t>,</m:t>
                                        </m:r>
                                        <m:sSub>
                                          <m:sSubPr>
                                            <m:ctrlPr>
                                              <a:rPr lang="en-US" sz="1100" b="0" i="1" smtClean="0">
                                                <a:latin typeface="Cambria Math" panose="02040503050406030204" pitchFamily="18" charset="0"/>
                                              </a:rPr>
                                            </m:ctrlPr>
                                          </m:sSubPr>
                                          <m:e>
                                            <m:r>
                                              <a:rPr lang="en-US" sz="1100" b="0" smtClean="0">
                                                <a:latin typeface="Cambria Math" panose="02040503050406030204" pitchFamily="18" charset="0"/>
                                              </a:rPr>
                                              <m:t>𝜙</m:t>
                                            </m:r>
                                          </m:e>
                                          <m:sub>
                                            <m:r>
                                              <a:rPr lang="en-US" sz="1100" b="0" smtClean="0">
                                                <a:latin typeface="Cambria Math" panose="02040503050406030204" pitchFamily="18" charset="0"/>
                                              </a:rPr>
                                              <m:t>𝑆</m:t>
                                            </m:r>
                                          </m:sub>
                                        </m:sSub>
                                      </m:e>
                                    </m:d>
                                  </m:sup>
                                </m:sSubSup>
                                <m:r>
                                  <m:rPr>
                                    <m:nor/>
                                  </m:rPr>
                                  <a:rPr lang="en-GB" sz="1100" dirty="0" smtClean="0"/>
                                  <m:t>, </m:t>
                                </m:r>
                                <m:sSubSup>
                                  <m:sSubSupPr>
                                    <m:ctrlPr>
                                      <a:rPr lang="en-US" sz="1100" b="0" i="1" smtClean="0">
                                        <a:latin typeface="Cambria Math" panose="02040503050406030204" pitchFamily="18" charset="0"/>
                                      </a:rPr>
                                    </m:ctrlPr>
                                  </m:sSubSupPr>
                                  <m:e>
                                    <m:r>
                                      <a:rPr lang="en-US" sz="1100" b="0" smtClean="0">
                                        <a:latin typeface="Cambria Math" panose="02040503050406030204" pitchFamily="18" charset="0"/>
                                      </a:rPr>
                                      <m:t>𝐴</m:t>
                                    </m:r>
                                  </m:e>
                                  <m:sub>
                                    <m:r>
                                      <a:rPr lang="en-US" sz="1100" b="0" smtClean="0">
                                        <a:latin typeface="Cambria Math" panose="02040503050406030204" pitchFamily="18" charset="0"/>
                                      </a:rPr>
                                      <m:t>𝑈𝑇</m:t>
                                    </m:r>
                                    <m:r>
                                      <a:rPr lang="en-US" sz="1100" b="0" smtClean="0">
                                        <a:latin typeface="Cambria Math" panose="02040503050406030204" pitchFamily="18" charset="0"/>
                                      </a:rPr>
                                      <m:t>,</m:t>
                                    </m:r>
                                    <m:r>
                                      <a:rPr lang="en-US" sz="1100" b="0" smtClean="0">
                                        <a:latin typeface="Cambria Math" panose="02040503050406030204" pitchFamily="18" charset="0"/>
                                      </a:rPr>
                                      <m:t>𝑝</m:t>
                                    </m:r>
                                    <m:r>
                                      <a:rPr lang="en-US" sz="1100" b="0" smtClean="0">
                                        <a:latin typeface="Cambria Math" panose="02040503050406030204" pitchFamily="18" charset="0"/>
                                      </a:rPr>
                                      <m:t> </m:t>
                                    </m:r>
                                  </m:sub>
                                  <m:sup>
                                    <m:d>
                                      <m:dPr>
                                        <m:ctrlPr>
                                          <a:rPr lang="en-US" sz="1100" b="0" i="1" smtClean="0">
                                            <a:latin typeface="Cambria Math" panose="02040503050406030204" pitchFamily="18" charset="0"/>
                                          </a:rPr>
                                        </m:ctrlPr>
                                      </m:dPr>
                                      <m:e>
                                        <m:sSub>
                                          <m:sSubPr>
                                            <m:ctrlPr>
                                              <a:rPr lang="en-US" sz="1100" b="0" i="1" smtClean="0">
                                                <a:latin typeface="Cambria Math" panose="02040503050406030204" pitchFamily="18" charset="0"/>
                                              </a:rPr>
                                            </m:ctrlPr>
                                          </m:sSubPr>
                                          <m:e>
                                            <m:r>
                                              <a:rPr lang="en-US" sz="1100" b="0" smtClean="0">
                                                <a:latin typeface="Cambria Math" panose="02040503050406030204" pitchFamily="18" charset="0"/>
                                              </a:rPr>
                                              <m:t>𝜙</m:t>
                                            </m:r>
                                          </m:e>
                                          <m:sub>
                                            <m:r>
                                              <a:rPr lang="en-US" sz="1100" b="0" smtClean="0">
                                                <a:latin typeface="Cambria Math" panose="02040503050406030204" pitchFamily="18" charset="0"/>
                                              </a:rPr>
                                              <m:t>𝜌</m:t>
                                            </m:r>
                                          </m:sub>
                                        </m:sSub>
                                        <m:r>
                                          <a:rPr lang="en-US" sz="1100" b="0" smtClean="0">
                                            <a:latin typeface="Cambria Math" panose="02040503050406030204" pitchFamily="18" charset="0"/>
                                          </a:rPr>
                                          <m:t>,</m:t>
                                        </m:r>
                                        <m:sSub>
                                          <m:sSubPr>
                                            <m:ctrlPr>
                                              <a:rPr lang="en-US" sz="1100" b="0" i="1" smtClean="0">
                                                <a:latin typeface="Cambria Math" panose="02040503050406030204" pitchFamily="18" charset="0"/>
                                              </a:rPr>
                                            </m:ctrlPr>
                                          </m:sSubPr>
                                          <m:e>
                                            <m:r>
                                              <a:rPr lang="en-US" sz="1100" b="0" smtClean="0">
                                                <a:latin typeface="Cambria Math" panose="02040503050406030204" pitchFamily="18" charset="0"/>
                                              </a:rPr>
                                              <m:t>𝜙</m:t>
                                            </m:r>
                                          </m:e>
                                          <m:sub>
                                            <m:r>
                                              <a:rPr lang="en-US" sz="1100" b="0" smtClean="0">
                                                <a:latin typeface="Cambria Math" panose="02040503050406030204" pitchFamily="18" charset="0"/>
                                              </a:rPr>
                                              <m:t>𝑆</m:t>
                                            </m:r>
                                          </m:sub>
                                        </m:sSub>
                                      </m:e>
                                    </m:d>
                                  </m:sup>
                                </m:sSubSup>
                              </m:oMath>
                            </m:oMathPara>
                          </a14:m>
                          <a:endParaRPr lang="en-GB" sz="1100" dirty="0"/>
                        </a:p>
                      </a:txBody>
                      <a:tcPr marL="68580" marR="68580" marT="34290" marB="3429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dirty="0"/>
                            <a:t>Exclusive</a:t>
                          </a:r>
                          <a14:m>
                            <m:oMath xmlns:m="http://schemas.openxmlformats.org/officeDocument/2006/math">
                              <m:sSup>
                                <m:sSupPr>
                                  <m:ctrlPr>
                                    <a:rPr lang="en-US" sz="1100" i="1" baseline="0" dirty="0" smtClean="0">
                                      <a:latin typeface="Cambria Math" panose="02040503050406030204" pitchFamily="18" charset="0"/>
                                    </a:rPr>
                                  </m:ctrlPr>
                                </m:sSupPr>
                                <m:e>
                                  <m:r>
                                    <a:rPr lang="en-US" sz="1100" b="0" baseline="0" dirty="0" smtClean="0">
                                      <a:latin typeface="Cambria Math" panose="02040503050406030204" pitchFamily="18" charset="0"/>
                                    </a:rPr>
                                    <m:t> </m:t>
                                  </m:r>
                                  <m:r>
                                    <a:rPr lang="en-US" sz="1100" baseline="0" dirty="0" smtClean="0">
                                      <a:latin typeface="Cambria Math" panose="02040503050406030204" pitchFamily="18" charset="0"/>
                                    </a:rPr>
                                    <m:t>𝜌</m:t>
                                  </m:r>
                                </m:e>
                                <m:sup>
                                  <m:r>
                                    <a:rPr lang="en-US" sz="1100" b="0" baseline="0" dirty="0" smtClean="0">
                                      <a:latin typeface="Cambria Math" panose="02040503050406030204" pitchFamily="18" charset="0"/>
                                    </a:rPr>
                                    <m:t>0</m:t>
                                  </m:r>
                                </m:sup>
                              </m:sSup>
                            </m:oMath>
                          </a14:m>
                          <a:r>
                            <a:rPr lang="en-US" sz="1100" baseline="0" dirty="0"/>
                            <a:t>, all </a:t>
                          </a:r>
                          <a:r>
                            <a:rPr lang="en-US" sz="1100" baseline="0" dirty="0" err="1"/>
                            <a:t>asyms</a:t>
                          </a:r>
                          <a:r>
                            <a:rPr lang="en-US" sz="1100" baseline="0" dirty="0"/>
                            <a:t>.</a:t>
                          </a:r>
                        </a:p>
                      </a:txBody>
                      <a:tcPr marL="68580" marR="68580" marT="34290" marB="34290" anchor="ctr"/>
                    </a:tc>
                    <a:extLst>
                      <a:ext uri="{0D108BD9-81ED-4DB2-BD59-A6C34878D82A}">
                        <a16:rowId xmlns:a16="http://schemas.microsoft.com/office/drawing/2014/main" val="10008"/>
                      </a:ext>
                    </a:extLst>
                  </a:tr>
                  <a:tr h="0">
                    <a:tc>
                      <a:txBody>
                        <a:bodyPr/>
                        <a:lstStyle/>
                        <a:p>
                          <a:pPr algn="ctr"/>
                          <a:r>
                            <a:rPr lang="en-GB" sz="1100" dirty="0"/>
                            <a:t>2014</a:t>
                          </a:r>
                        </a:p>
                      </a:txBody>
                      <a:tcPr marL="68580" marR="68580" marT="34290" marB="3429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Sup>
                                  <m:sSubSupPr>
                                    <m:ctrlPr>
                                      <a:rPr lang="en-US" sz="1050" b="0" i="1" smtClean="0">
                                        <a:latin typeface="Cambria Math" panose="02040503050406030204" pitchFamily="18" charset="0"/>
                                      </a:rPr>
                                    </m:ctrlPr>
                                  </m:sSubSupPr>
                                  <m:e>
                                    <m:r>
                                      <a:rPr lang="en-US" sz="1050" b="0" smtClean="0">
                                        <a:latin typeface="Cambria Math" panose="02040503050406030204" pitchFamily="18" charset="0"/>
                                      </a:rPr>
                                      <m:t>𝐴</m:t>
                                    </m:r>
                                  </m:e>
                                  <m:sub>
                                    <m:r>
                                      <a:rPr lang="en-US" sz="1050" b="0" smtClean="0">
                                        <a:latin typeface="Cambria Math" panose="02040503050406030204" pitchFamily="18" charset="0"/>
                                      </a:rPr>
                                      <m:t>𝑈𝑇</m:t>
                                    </m:r>
                                    <m:r>
                                      <a:rPr lang="en-US" sz="1050" b="0" smtClean="0">
                                        <a:latin typeface="Cambria Math" panose="02040503050406030204" pitchFamily="18" charset="0"/>
                                      </a:rPr>
                                      <m:t>,</m:t>
                                    </m:r>
                                    <m:r>
                                      <a:rPr lang="en-US" sz="1050" b="0" smtClean="0">
                                        <a:latin typeface="Cambria Math" panose="02040503050406030204" pitchFamily="18" charset="0"/>
                                      </a:rPr>
                                      <m:t>𝑑</m:t>
                                    </m:r>
                                  </m:sub>
                                  <m:sup>
                                    <m:r>
                                      <a:rPr lang="en-US" sz="1050" b="0" smtClean="0">
                                        <a:latin typeface="Cambria Math" panose="02040503050406030204" pitchFamily="18" charset="0"/>
                                      </a:rPr>
                                      <m:t>𝑠𝑖𝑛</m:t>
                                    </m:r>
                                    <m:sSub>
                                      <m:sSubPr>
                                        <m:ctrlPr>
                                          <a:rPr lang="en-US" sz="1050" b="0" i="1" smtClean="0">
                                            <a:latin typeface="Cambria Math" panose="02040503050406030204" pitchFamily="18" charset="0"/>
                                          </a:rPr>
                                        </m:ctrlPr>
                                      </m:sSubPr>
                                      <m:e>
                                        <m:r>
                                          <a:rPr lang="en-US" sz="1050" b="0" smtClean="0">
                                            <a:latin typeface="Cambria Math" panose="02040503050406030204" pitchFamily="18" charset="0"/>
                                          </a:rPr>
                                          <m:t>𝜙</m:t>
                                        </m:r>
                                      </m:e>
                                      <m:sub>
                                        <m:r>
                                          <a:rPr lang="en-US" sz="1050" b="0" smtClean="0">
                                            <a:latin typeface="Cambria Math" panose="02040503050406030204" pitchFamily="18" charset="0"/>
                                          </a:rPr>
                                          <m:t>𝑅𝑆</m:t>
                                        </m:r>
                                      </m:sub>
                                    </m:sSub>
                                  </m:sup>
                                </m:sSubSup>
                                <m:r>
                                  <a:rPr lang="en-US" sz="1050" b="0" smtClean="0">
                                    <a:latin typeface="Cambria Math" panose="02040503050406030204" pitchFamily="18" charset="0"/>
                                  </a:rPr>
                                  <m:t>,</m:t>
                                </m:r>
                                <m:sSubSup>
                                  <m:sSubSupPr>
                                    <m:ctrlPr>
                                      <a:rPr lang="en-US" sz="1050" b="0" i="1" smtClean="0">
                                        <a:latin typeface="Cambria Math" panose="02040503050406030204" pitchFamily="18" charset="0"/>
                                      </a:rPr>
                                    </m:ctrlPr>
                                  </m:sSubSupPr>
                                  <m:e>
                                    <m:r>
                                      <a:rPr lang="en-US" sz="1050" b="0" smtClean="0">
                                        <a:latin typeface="Cambria Math" panose="02040503050406030204" pitchFamily="18" charset="0"/>
                                      </a:rPr>
                                      <m:t>𝐴</m:t>
                                    </m:r>
                                  </m:e>
                                  <m:sub>
                                    <m:r>
                                      <a:rPr lang="en-US" sz="1050" b="0" smtClean="0">
                                        <a:latin typeface="Cambria Math" panose="02040503050406030204" pitchFamily="18" charset="0"/>
                                      </a:rPr>
                                      <m:t>𝑈𝑇</m:t>
                                    </m:r>
                                    <m:r>
                                      <a:rPr lang="en-US" sz="1050" b="0" smtClean="0">
                                        <a:latin typeface="Cambria Math" panose="02040503050406030204" pitchFamily="18" charset="0"/>
                                      </a:rPr>
                                      <m:t>,</m:t>
                                    </m:r>
                                    <m:r>
                                      <a:rPr lang="en-US" sz="1050" b="0" smtClean="0">
                                        <a:latin typeface="Cambria Math" panose="02040503050406030204" pitchFamily="18" charset="0"/>
                                      </a:rPr>
                                      <m:t>𝑝</m:t>
                                    </m:r>
                                  </m:sub>
                                  <m:sup>
                                    <m:r>
                                      <a:rPr lang="en-US" sz="1050" b="0" smtClean="0">
                                        <a:latin typeface="Cambria Math" panose="02040503050406030204" pitchFamily="18" charset="0"/>
                                      </a:rPr>
                                      <m:t>𝑠𝑖𝑛</m:t>
                                    </m:r>
                                    <m:sSub>
                                      <m:sSubPr>
                                        <m:ctrlPr>
                                          <a:rPr lang="en-US" sz="1050" b="0" i="1" smtClean="0">
                                            <a:latin typeface="Cambria Math" panose="02040503050406030204" pitchFamily="18" charset="0"/>
                                          </a:rPr>
                                        </m:ctrlPr>
                                      </m:sSubPr>
                                      <m:e>
                                        <m:r>
                                          <a:rPr lang="en-US" sz="1050" b="0" smtClean="0">
                                            <a:latin typeface="Cambria Math" panose="02040503050406030204" pitchFamily="18" charset="0"/>
                                          </a:rPr>
                                          <m:t>𝜙</m:t>
                                        </m:r>
                                      </m:e>
                                      <m:sub>
                                        <m:r>
                                          <a:rPr lang="en-US" sz="1050" b="0" smtClean="0">
                                            <a:latin typeface="Cambria Math" panose="02040503050406030204" pitchFamily="18" charset="0"/>
                                          </a:rPr>
                                          <m:t>𝑅𝑆</m:t>
                                        </m:r>
                                      </m:sub>
                                    </m:sSub>
                                  </m:sup>
                                </m:sSubSup>
                              </m:oMath>
                            </m:oMathPara>
                          </a14:m>
                          <a:endParaRPr lang="en-GB" sz="1050" dirty="0"/>
                        </a:p>
                      </a:txBody>
                      <a:tcPr marL="68580" marR="68580" marT="34290" marB="3429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m:rPr>
                                  <m:nor/>
                                </m:rPr>
                                <a:rPr lang="en-US" sz="1100" dirty="0" smtClean="0"/>
                                <m:t>Full</m:t>
                              </m:r>
                              <m:r>
                                <m:rPr>
                                  <m:nor/>
                                </m:rPr>
                                <a:rPr lang="en-US" sz="1100" b="0" dirty="0" smtClean="0"/>
                                <m:t> </m:t>
                              </m:r>
                              <m:r>
                                <m:rPr>
                                  <m:nor/>
                                </m:rPr>
                                <a:rPr lang="en-US" sz="1100" baseline="30000" dirty="0" smtClean="0"/>
                                <m:t>6</m:t>
                              </m:r>
                              <m:r>
                                <m:rPr>
                                  <m:nor/>
                                </m:rPr>
                                <a:rPr lang="en-US" sz="1100" baseline="0" dirty="0" smtClean="0"/>
                                <m:t>LiD</m:t>
                              </m:r>
                              <m:r>
                                <m:rPr>
                                  <m:nor/>
                                </m:rPr>
                                <a:rPr lang="en-US" sz="1100" b="0" baseline="0" dirty="0" smtClean="0"/>
                                <m:t> </m:t>
                              </m:r>
                            </m:oMath>
                          </a14:m>
                          <a:r>
                            <a:rPr lang="en-GB" sz="1100" dirty="0"/>
                            <a:t>and </a:t>
                          </a:r>
                          <a:r>
                            <a:rPr lang="en-US" sz="1100" baseline="0" dirty="0"/>
                            <a:t>NH</a:t>
                          </a:r>
                          <a:r>
                            <a:rPr lang="en-US" sz="1100" baseline="-25000" dirty="0"/>
                            <a:t>3</a:t>
                          </a:r>
                          <a:endParaRPr lang="en-GB" sz="1100" dirty="0"/>
                        </a:p>
                      </a:txBody>
                      <a:tcPr marL="68580" marR="68580" marT="34290" marB="34290" anchor="ctr"/>
                    </a:tc>
                    <a:extLst>
                      <a:ext uri="{0D108BD9-81ED-4DB2-BD59-A6C34878D82A}">
                        <a16:rowId xmlns:a16="http://schemas.microsoft.com/office/drawing/2014/main" val="10009"/>
                      </a:ext>
                    </a:extLst>
                  </a:tr>
                  <a:tr h="0">
                    <a:tc>
                      <a:txBody>
                        <a:bodyPr/>
                        <a:lstStyle/>
                        <a:p>
                          <a:pPr algn="ctr"/>
                          <a:r>
                            <a:rPr lang="en-US" sz="1100" dirty="0"/>
                            <a:t>2014</a:t>
                          </a:r>
                          <a:endParaRPr lang="en-GB" sz="1100" dirty="0"/>
                        </a:p>
                      </a:txBody>
                      <a:tcPr marL="68580" marR="68580" marT="34290" marB="3429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Sup>
                                  <m:sSubSupPr>
                                    <m:ctrlPr>
                                      <a:rPr lang="en-US" sz="1200" b="0" i="1" smtClean="0">
                                        <a:latin typeface="Cambria Math" panose="02040503050406030204" pitchFamily="18" charset="0"/>
                                      </a:rPr>
                                    </m:ctrlPr>
                                  </m:sSubSupPr>
                                  <m:e>
                                    <m:r>
                                      <a:rPr lang="en-US" sz="1200" b="0" smtClean="0">
                                        <a:latin typeface="Cambria Math" panose="02040503050406030204" pitchFamily="18" charset="0"/>
                                      </a:rPr>
                                      <m:t>𝐴</m:t>
                                    </m:r>
                                  </m:e>
                                  <m:sub>
                                    <m:r>
                                      <a:rPr lang="en-US" sz="1200" b="0" smtClean="0">
                                        <a:latin typeface="Cambria Math" panose="02040503050406030204" pitchFamily="18" charset="0"/>
                                      </a:rPr>
                                      <m:t>𝑆𝑖𝑣</m:t>
                                    </m:r>
                                    <m:r>
                                      <a:rPr lang="en-US" sz="1200" b="0" smtClean="0">
                                        <a:latin typeface="Cambria Math" panose="02040503050406030204" pitchFamily="18" charset="0"/>
                                      </a:rPr>
                                      <m:t>, </m:t>
                                    </m:r>
                                    <m:r>
                                      <a:rPr lang="en-US" sz="1200" b="0" smtClean="0">
                                        <a:latin typeface="Cambria Math" panose="02040503050406030204" pitchFamily="18" charset="0"/>
                                      </a:rPr>
                                      <m:t>𝑑</m:t>
                                    </m:r>
                                  </m:sub>
                                  <m:sup>
                                    <m:sSup>
                                      <m:sSupPr>
                                        <m:ctrlPr>
                                          <a:rPr lang="en-US" sz="1200" b="0" i="1" smtClean="0">
                                            <a:latin typeface="Cambria Math" panose="02040503050406030204" pitchFamily="18" charset="0"/>
                                          </a:rPr>
                                        </m:ctrlPr>
                                      </m:sSupPr>
                                      <m:e>
                                        <m:r>
                                          <a:rPr lang="en-US" sz="1200" b="0" smtClean="0">
                                            <a:latin typeface="Cambria Math" panose="02040503050406030204" pitchFamily="18" charset="0"/>
                                          </a:rPr>
                                          <m:t>𝜋</m:t>
                                        </m:r>
                                      </m:e>
                                      <m:sup>
                                        <m:r>
                                          <a:rPr lang="en-US" sz="1200" b="0" smtClean="0">
                                            <a:latin typeface="Cambria Math" panose="02040503050406030204" pitchFamily="18" charset="0"/>
                                          </a:rPr>
                                          <m:t>±</m:t>
                                        </m:r>
                                      </m:sup>
                                    </m:sSup>
                                    <m:r>
                                      <a:rPr lang="en-US" sz="1200" b="0" smtClean="0">
                                        <a:latin typeface="Cambria Math" panose="02040503050406030204" pitchFamily="18" charset="0"/>
                                      </a:rPr>
                                      <m:t>,</m:t>
                                    </m:r>
                                    <m:sSup>
                                      <m:sSupPr>
                                        <m:ctrlPr>
                                          <a:rPr lang="en-US" sz="1200" b="0" i="1" smtClean="0">
                                            <a:latin typeface="Cambria Math" panose="02040503050406030204" pitchFamily="18" charset="0"/>
                                          </a:rPr>
                                        </m:ctrlPr>
                                      </m:sSupPr>
                                      <m:e>
                                        <m:r>
                                          <a:rPr lang="en-US" sz="1200" b="0" smtClean="0">
                                            <a:latin typeface="Cambria Math" panose="02040503050406030204" pitchFamily="18" charset="0"/>
                                          </a:rPr>
                                          <m:t> </m:t>
                                        </m:r>
                                        <m:r>
                                          <a:rPr lang="en-US" sz="1200" b="0" smtClean="0">
                                            <a:latin typeface="Cambria Math" panose="02040503050406030204" pitchFamily="18" charset="0"/>
                                          </a:rPr>
                                          <m:t>𝐾</m:t>
                                        </m:r>
                                      </m:e>
                                      <m:sup>
                                        <m:r>
                                          <a:rPr lang="en-US" sz="1200" b="0" smtClean="0">
                                            <a:latin typeface="Cambria Math" panose="02040503050406030204" pitchFamily="18" charset="0"/>
                                          </a:rPr>
                                          <m:t>±</m:t>
                                        </m:r>
                                      </m:sup>
                                    </m:sSup>
                                    <m:r>
                                      <a:rPr lang="en-US" sz="1200" b="0" smtClean="0">
                                        <a:latin typeface="Cambria Math" panose="02040503050406030204" pitchFamily="18" charset="0"/>
                                      </a:rPr>
                                      <m:t>, </m:t>
                                    </m:r>
                                    <m:sSubSup>
                                      <m:sSubSupPr>
                                        <m:ctrlPr>
                                          <a:rPr lang="en-US" sz="1200" b="0" i="1" smtClean="0">
                                            <a:latin typeface="Cambria Math" panose="02040503050406030204" pitchFamily="18" charset="0"/>
                                          </a:rPr>
                                        </m:ctrlPr>
                                      </m:sSubSupPr>
                                      <m:e>
                                        <m:r>
                                          <a:rPr lang="en-US" sz="1200" b="0" smtClean="0">
                                            <a:latin typeface="Cambria Math" panose="02040503050406030204" pitchFamily="18" charset="0"/>
                                          </a:rPr>
                                          <m:t>𝐾</m:t>
                                        </m:r>
                                      </m:e>
                                      <m:sub>
                                        <m:r>
                                          <a:rPr lang="en-US" sz="1200" b="0" smtClean="0">
                                            <a:latin typeface="Cambria Math" panose="02040503050406030204" pitchFamily="18" charset="0"/>
                                          </a:rPr>
                                          <m:t>𝑠</m:t>
                                        </m:r>
                                      </m:sub>
                                      <m:sup>
                                        <m:r>
                                          <a:rPr lang="en-US" sz="1200" b="0" smtClean="0">
                                            <a:latin typeface="Cambria Math" panose="02040503050406030204" pitchFamily="18" charset="0"/>
                                          </a:rPr>
                                          <m:t>0</m:t>
                                        </m:r>
                                      </m:sup>
                                    </m:sSubSup>
                                  </m:sup>
                                </m:sSubSup>
                                <m:r>
                                  <a:rPr lang="en-US" sz="1200" b="0" smtClean="0">
                                    <a:latin typeface="Cambria Math" panose="02040503050406030204" pitchFamily="18" charset="0"/>
                                  </a:rPr>
                                  <m:t>, </m:t>
                                </m:r>
                                <m:sSubSup>
                                  <m:sSubSupPr>
                                    <m:ctrlPr>
                                      <a:rPr lang="en-US" sz="1200" b="0" i="1" smtClean="0">
                                        <a:latin typeface="Cambria Math" panose="02040503050406030204" pitchFamily="18" charset="0"/>
                                      </a:rPr>
                                    </m:ctrlPr>
                                  </m:sSubSupPr>
                                  <m:e>
                                    <m:r>
                                      <a:rPr lang="en-US" sz="1200" b="0" smtClean="0">
                                        <a:latin typeface="Cambria Math" panose="02040503050406030204" pitchFamily="18" charset="0"/>
                                      </a:rPr>
                                      <m:t>𝐴</m:t>
                                    </m:r>
                                  </m:e>
                                  <m:sub>
                                    <m:r>
                                      <a:rPr lang="en-US" sz="1200" b="0" smtClean="0">
                                        <a:latin typeface="Cambria Math" panose="02040503050406030204" pitchFamily="18" charset="0"/>
                                      </a:rPr>
                                      <m:t>𝐶𝑜𝑙</m:t>
                                    </m:r>
                                    <m:r>
                                      <a:rPr lang="en-US" sz="1200" b="0" smtClean="0">
                                        <a:latin typeface="Cambria Math" panose="02040503050406030204" pitchFamily="18" charset="0"/>
                                      </a:rPr>
                                      <m:t>, </m:t>
                                    </m:r>
                                    <m:r>
                                      <a:rPr lang="en-US" sz="1200" b="0" smtClean="0">
                                        <a:latin typeface="Cambria Math" panose="02040503050406030204" pitchFamily="18" charset="0"/>
                                      </a:rPr>
                                      <m:t>𝑑</m:t>
                                    </m:r>
                                  </m:sub>
                                  <m:sup>
                                    <m:sSup>
                                      <m:sSupPr>
                                        <m:ctrlPr>
                                          <a:rPr lang="en-US" sz="1200" b="0" i="1" smtClean="0">
                                            <a:latin typeface="Cambria Math" panose="02040503050406030204" pitchFamily="18" charset="0"/>
                                          </a:rPr>
                                        </m:ctrlPr>
                                      </m:sSupPr>
                                      <m:e>
                                        <m:r>
                                          <a:rPr lang="en-US" sz="1200" b="0" smtClean="0">
                                            <a:latin typeface="Cambria Math" panose="02040503050406030204" pitchFamily="18" charset="0"/>
                                          </a:rPr>
                                          <m:t>𝜋</m:t>
                                        </m:r>
                                      </m:e>
                                      <m:sup>
                                        <m:r>
                                          <a:rPr lang="en-US" sz="1200" b="0" smtClean="0">
                                            <a:latin typeface="Cambria Math" panose="02040503050406030204" pitchFamily="18" charset="0"/>
                                          </a:rPr>
                                          <m:t>±</m:t>
                                        </m:r>
                                      </m:sup>
                                    </m:sSup>
                                    <m:r>
                                      <a:rPr lang="en-US" sz="1200" b="0" smtClean="0">
                                        <a:latin typeface="Cambria Math" panose="02040503050406030204" pitchFamily="18" charset="0"/>
                                      </a:rPr>
                                      <m:t>,</m:t>
                                    </m:r>
                                    <m:sSup>
                                      <m:sSupPr>
                                        <m:ctrlPr>
                                          <a:rPr lang="en-US" sz="1200" b="0" i="1" smtClean="0">
                                            <a:latin typeface="Cambria Math" panose="02040503050406030204" pitchFamily="18" charset="0"/>
                                          </a:rPr>
                                        </m:ctrlPr>
                                      </m:sSupPr>
                                      <m:e>
                                        <m:r>
                                          <a:rPr lang="en-US" sz="1200" b="0" smtClean="0">
                                            <a:latin typeface="Cambria Math" panose="02040503050406030204" pitchFamily="18" charset="0"/>
                                          </a:rPr>
                                          <m:t> </m:t>
                                        </m:r>
                                        <m:r>
                                          <a:rPr lang="en-US" sz="1200" b="0" smtClean="0">
                                            <a:latin typeface="Cambria Math" panose="02040503050406030204" pitchFamily="18" charset="0"/>
                                          </a:rPr>
                                          <m:t>𝐾</m:t>
                                        </m:r>
                                      </m:e>
                                      <m:sup>
                                        <m:r>
                                          <a:rPr lang="en-US" sz="1200" b="0" smtClean="0">
                                            <a:latin typeface="Cambria Math" panose="02040503050406030204" pitchFamily="18" charset="0"/>
                                          </a:rPr>
                                          <m:t>±</m:t>
                                        </m:r>
                                      </m:sup>
                                    </m:sSup>
                                    <m:r>
                                      <a:rPr lang="en-US" sz="1200" b="0" smtClean="0">
                                        <a:latin typeface="Cambria Math" panose="02040503050406030204" pitchFamily="18" charset="0"/>
                                      </a:rPr>
                                      <m:t>, </m:t>
                                    </m:r>
                                    <m:sSubSup>
                                      <m:sSubSupPr>
                                        <m:ctrlPr>
                                          <a:rPr lang="en-US" sz="1200" b="0" i="1" smtClean="0">
                                            <a:latin typeface="Cambria Math" panose="02040503050406030204" pitchFamily="18" charset="0"/>
                                          </a:rPr>
                                        </m:ctrlPr>
                                      </m:sSubSupPr>
                                      <m:e>
                                        <m:r>
                                          <a:rPr lang="en-US" sz="1200" b="0" smtClean="0">
                                            <a:latin typeface="Cambria Math" panose="02040503050406030204" pitchFamily="18" charset="0"/>
                                          </a:rPr>
                                          <m:t>𝐾</m:t>
                                        </m:r>
                                      </m:e>
                                      <m:sub>
                                        <m:r>
                                          <a:rPr lang="en-US" sz="1200" b="0" smtClean="0">
                                            <a:latin typeface="Cambria Math" panose="02040503050406030204" pitchFamily="18" charset="0"/>
                                          </a:rPr>
                                          <m:t>𝑠</m:t>
                                        </m:r>
                                      </m:sub>
                                      <m:sup>
                                        <m:r>
                                          <a:rPr lang="en-US" sz="1200" b="0" smtClean="0">
                                            <a:latin typeface="Cambria Math" panose="02040503050406030204" pitchFamily="18" charset="0"/>
                                          </a:rPr>
                                          <m:t>0</m:t>
                                        </m:r>
                                      </m:sup>
                                    </m:sSubSup>
                                  </m:sup>
                                </m:sSubSup>
                              </m:oMath>
                            </m:oMathPara>
                          </a14:m>
                          <a:endParaRPr lang="en-GB" sz="1200" dirty="0"/>
                        </a:p>
                      </a:txBody>
                      <a:tcPr marL="68580" marR="68580" marT="34290" marB="3429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dirty="0"/>
                            <a:t>Full</a:t>
                          </a:r>
                          <a:r>
                            <a:rPr lang="en-US" sz="1100" baseline="0" dirty="0"/>
                            <a:t> NH</a:t>
                          </a:r>
                          <a:r>
                            <a:rPr lang="en-US" sz="1100" baseline="-25000" dirty="0"/>
                            <a:t>3</a:t>
                          </a:r>
                          <a:r>
                            <a:rPr lang="en-US" sz="1100" baseline="0" dirty="0"/>
                            <a:t> statistics</a:t>
                          </a:r>
                          <a:endParaRPr lang="en-GB" sz="1100" dirty="0"/>
                        </a:p>
                      </a:txBody>
                      <a:tcPr marL="68580" marR="68580" marT="34290" marB="34290" anchor="ctr"/>
                    </a:tc>
                    <a:extLst>
                      <a:ext uri="{0D108BD9-81ED-4DB2-BD59-A6C34878D82A}">
                        <a16:rowId xmlns:a16="http://schemas.microsoft.com/office/drawing/2014/main" val="10010"/>
                      </a:ext>
                    </a:extLst>
                  </a:tr>
                  <a:tr h="0">
                    <a:tc>
                      <a:txBody>
                        <a:bodyPr/>
                        <a:lstStyle/>
                        <a:p>
                          <a:pPr algn="ctr"/>
                          <a:r>
                            <a:rPr lang="en-GB" sz="1100" dirty="0"/>
                            <a:t>2015</a:t>
                          </a:r>
                        </a:p>
                      </a:txBody>
                      <a:tcPr marL="68580" marR="68580" marT="34290" marB="3429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200" dirty="0"/>
                            <a:t>Interplay </a:t>
                          </a:r>
                          <a14:m>
                            <m:oMath xmlns:m="http://schemas.openxmlformats.org/officeDocument/2006/math">
                              <m:sSubSup>
                                <m:sSubSupPr>
                                  <m:ctrlPr>
                                    <a:rPr lang="en-US" sz="1200" b="0" i="1" smtClean="0">
                                      <a:latin typeface="Cambria Math" panose="02040503050406030204" pitchFamily="18" charset="0"/>
                                    </a:rPr>
                                  </m:ctrlPr>
                                </m:sSubSupPr>
                                <m:e>
                                  <m:r>
                                    <a:rPr lang="en-US" sz="1200" b="0" smtClean="0">
                                      <a:latin typeface="Cambria Math" panose="02040503050406030204" pitchFamily="18" charset="0"/>
                                    </a:rPr>
                                    <m:t>𝐴</m:t>
                                  </m:r>
                                </m:e>
                                <m:sub>
                                  <m:r>
                                    <a:rPr lang="en-US" sz="1200" b="0" smtClean="0">
                                      <a:latin typeface="Cambria Math" panose="02040503050406030204" pitchFamily="18" charset="0"/>
                                    </a:rPr>
                                    <m:t>𝑈𝑇</m:t>
                                  </m:r>
                                  <m:r>
                                    <a:rPr lang="en-US" sz="1200" b="0" smtClean="0">
                                      <a:latin typeface="Cambria Math" panose="02040503050406030204" pitchFamily="18" charset="0"/>
                                    </a:rPr>
                                    <m:t>,</m:t>
                                  </m:r>
                                  <m:r>
                                    <a:rPr lang="en-US" sz="1200" b="0" smtClean="0">
                                      <a:latin typeface="Cambria Math" panose="02040503050406030204" pitchFamily="18" charset="0"/>
                                    </a:rPr>
                                    <m:t>𝑝</m:t>
                                  </m:r>
                                </m:sub>
                                <m:sup>
                                  <m:r>
                                    <a:rPr lang="en-US" sz="1200" b="0" smtClean="0">
                                      <a:latin typeface="Cambria Math" panose="02040503050406030204" pitchFamily="18" charset="0"/>
                                    </a:rPr>
                                    <m:t>𝑠𝑖𝑛</m:t>
                                  </m:r>
                                  <m:sSub>
                                    <m:sSubPr>
                                      <m:ctrlPr>
                                        <a:rPr lang="en-US" sz="1200" b="0" i="1" smtClean="0">
                                          <a:latin typeface="Cambria Math" panose="02040503050406030204" pitchFamily="18" charset="0"/>
                                        </a:rPr>
                                      </m:ctrlPr>
                                    </m:sSubPr>
                                    <m:e>
                                      <m:r>
                                        <a:rPr lang="en-US" sz="1200" b="0" smtClean="0">
                                          <a:latin typeface="Cambria Math" panose="02040503050406030204" pitchFamily="18" charset="0"/>
                                        </a:rPr>
                                        <m:t>𝜙</m:t>
                                      </m:r>
                                    </m:e>
                                    <m:sub>
                                      <m:r>
                                        <a:rPr lang="en-US" sz="1200" b="0" smtClean="0">
                                          <a:latin typeface="Cambria Math" panose="02040503050406030204" pitchFamily="18" charset="0"/>
                                        </a:rPr>
                                        <m:t>𝑅𝑆</m:t>
                                      </m:r>
                                    </m:sub>
                                  </m:sSub>
                                </m:sup>
                              </m:sSubSup>
                            </m:oMath>
                          </a14:m>
                          <a:r>
                            <a:rPr lang="en-GB" sz="1200" dirty="0"/>
                            <a:t> vs </a:t>
                          </a:r>
                          <a14:m>
                            <m:oMath xmlns:m="http://schemas.openxmlformats.org/officeDocument/2006/math">
                              <m:sSubSup>
                                <m:sSubSupPr>
                                  <m:ctrlPr>
                                    <a:rPr lang="en-US" sz="1200" b="0" i="1" smtClean="0">
                                      <a:latin typeface="Cambria Math" panose="02040503050406030204" pitchFamily="18" charset="0"/>
                                    </a:rPr>
                                  </m:ctrlPr>
                                </m:sSubSupPr>
                                <m:e>
                                  <m:r>
                                    <a:rPr lang="en-US" sz="1200" b="0" smtClean="0">
                                      <a:latin typeface="Cambria Math" panose="02040503050406030204" pitchFamily="18" charset="0"/>
                                    </a:rPr>
                                    <m:t>𝐴</m:t>
                                  </m:r>
                                </m:e>
                                <m:sub>
                                  <m:r>
                                    <a:rPr lang="en-US" sz="1200" b="0" smtClean="0">
                                      <a:latin typeface="Cambria Math" panose="02040503050406030204" pitchFamily="18" charset="0"/>
                                    </a:rPr>
                                    <m:t>𝐶𝑜𝑙</m:t>
                                  </m:r>
                                  <m:r>
                                    <a:rPr lang="en-US" sz="1200" b="0" smtClean="0">
                                      <a:latin typeface="Cambria Math" panose="02040503050406030204" pitchFamily="18" charset="0"/>
                                    </a:rPr>
                                    <m:t>, </m:t>
                                  </m:r>
                                  <m:r>
                                    <a:rPr lang="en-US" sz="1200" b="0" smtClean="0">
                                      <a:latin typeface="Cambria Math" panose="02040503050406030204" pitchFamily="18" charset="0"/>
                                    </a:rPr>
                                    <m:t>𝑝</m:t>
                                  </m:r>
                                </m:sub>
                                <m:sup>
                                  <m:r>
                                    <a:rPr lang="en-US" sz="1200" b="0" smtClean="0">
                                      <a:latin typeface="Cambria Math" panose="02040503050406030204" pitchFamily="18" charset="0"/>
                                    </a:rPr>
                                    <m:t>h</m:t>
                                  </m:r>
                                </m:sup>
                              </m:sSubSup>
                            </m:oMath>
                          </a14:m>
                          <a:endParaRPr lang="en-GB" sz="1200" dirty="0"/>
                        </a:p>
                      </a:txBody>
                      <a:tcPr marL="68580" marR="68580" marT="34290" marB="3429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dirty="0"/>
                            <a:t>Full</a:t>
                          </a:r>
                          <a:r>
                            <a:rPr lang="en-US" sz="1100" baseline="0" dirty="0"/>
                            <a:t> NH</a:t>
                          </a:r>
                          <a:r>
                            <a:rPr lang="en-US" sz="1100" baseline="-25000" dirty="0"/>
                            <a:t>3</a:t>
                          </a:r>
                          <a:r>
                            <a:rPr lang="en-US" sz="1100" baseline="0" dirty="0"/>
                            <a:t> statistics</a:t>
                          </a:r>
                          <a:endParaRPr lang="en-GB" sz="1100" dirty="0"/>
                        </a:p>
                      </a:txBody>
                      <a:tcPr marL="68580" marR="68580" marT="34290" marB="34290" anchor="ctr"/>
                    </a:tc>
                    <a:extLst>
                      <a:ext uri="{0D108BD9-81ED-4DB2-BD59-A6C34878D82A}">
                        <a16:rowId xmlns:a16="http://schemas.microsoft.com/office/drawing/2014/main" val="10011"/>
                      </a:ext>
                    </a:extLst>
                  </a:tr>
                  <a:tr h="0">
                    <a:tc>
                      <a:txBody>
                        <a:bodyPr/>
                        <a:lstStyle/>
                        <a:p>
                          <a:pPr algn="ctr"/>
                          <a:r>
                            <a:rPr lang="en-GB" sz="1100" dirty="0"/>
                            <a:t>2016</a:t>
                          </a:r>
                        </a:p>
                      </a:txBody>
                      <a:tcPr marL="68580" marR="68580" marT="34290" marB="3429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sSubSup>
                                <m:sSubSupPr>
                                  <m:ctrlPr>
                                    <a:rPr lang="en-US" sz="1200" b="0" i="1" smtClean="0">
                                      <a:latin typeface="Cambria Math" panose="02040503050406030204" pitchFamily="18" charset="0"/>
                                    </a:rPr>
                                  </m:ctrlPr>
                                </m:sSubSupPr>
                                <m:e>
                                  <m:r>
                                    <a:rPr lang="en-US" sz="1200" b="0" smtClean="0">
                                      <a:latin typeface="Cambria Math" panose="02040503050406030204" pitchFamily="18" charset="0"/>
                                    </a:rPr>
                                    <m:t>𝐴</m:t>
                                  </m:r>
                                </m:e>
                                <m:sub>
                                  <m:r>
                                    <a:rPr lang="en-US" sz="1200" b="0" smtClean="0">
                                      <a:latin typeface="Cambria Math" panose="02040503050406030204" pitchFamily="18" charset="0"/>
                                    </a:rPr>
                                    <m:t>𝑆𝑖𝑣</m:t>
                                  </m:r>
                                  <m:r>
                                    <a:rPr lang="en-US" sz="1200" b="0" smtClean="0">
                                      <a:latin typeface="Cambria Math" panose="02040503050406030204" pitchFamily="18" charset="0"/>
                                    </a:rPr>
                                    <m:t>, </m:t>
                                  </m:r>
                                  <m:r>
                                    <a:rPr lang="en-US" sz="1200" b="0" i="1" smtClean="0">
                                      <a:latin typeface="Cambria Math" panose="02040503050406030204" pitchFamily="18" charset="0"/>
                                    </a:rPr>
                                    <m:t>h</m:t>
                                  </m:r>
                                </m:sub>
                                <m:sup>
                                  <m:r>
                                    <a:rPr lang="en-US" sz="1200" b="0" smtClean="0">
                                      <a:latin typeface="Cambria Math" panose="02040503050406030204" pitchFamily="18" charset="0"/>
                                    </a:rPr>
                                    <m:t>h</m:t>
                                  </m:r>
                                </m:sup>
                              </m:sSubSup>
                            </m:oMath>
                          </a14:m>
                          <a:r>
                            <a:rPr lang="en-US" sz="1200" dirty="0"/>
                            <a:t> in SIDIS at the hard scale of the Drell-Yan </a:t>
                          </a:r>
                          <a:endParaRPr lang="en-GB" sz="1200" dirty="0"/>
                        </a:p>
                      </a:txBody>
                      <a:tcPr marL="68580" marR="68580" marT="34290" marB="342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dirty="0"/>
                            <a:t>Full</a:t>
                          </a:r>
                          <a:r>
                            <a:rPr lang="en-US" sz="1100" baseline="0" dirty="0"/>
                            <a:t> NH</a:t>
                          </a:r>
                          <a:r>
                            <a:rPr lang="en-US" sz="1100" baseline="-25000" dirty="0"/>
                            <a:t>3</a:t>
                          </a:r>
                          <a:r>
                            <a:rPr lang="en-US" sz="1100" baseline="0" dirty="0"/>
                            <a:t> statistics</a:t>
                          </a:r>
                          <a:endParaRPr lang="en-GB" sz="1100" dirty="0"/>
                        </a:p>
                      </a:txBody>
                      <a:tcPr marL="68580" marR="68580" marT="34290" marB="34290" anchor="ctr"/>
                    </a:tc>
                    <a:extLst>
                      <a:ext uri="{0D108BD9-81ED-4DB2-BD59-A6C34878D82A}">
                        <a16:rowId xmlns:a16="http://schemas.microsoft.com/office/drawing/2014/main" val="3215253978"/>
                      </a:ext>
                    </a:extLst>
                  </a:tr>
                  <a:tr h="0">
                    <a:tc>
                      <a:txBody>
                        <a:bodyPr/>
                        <a:lstStyle/>
                        <a:p>
                          <a:pPr algn="ctr"/>
                          <a:r>
                            <a:rPr lang="en-GB" sz="1100" dirty="0"/>
                            <a:t>2018</a:t>
                          </a:r>
                        </a:p>
                      </a:txBody>
                      <a:tcPr marL="68580" marR="68580" marT="34290" marB="3429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sSub>
                                <m:sSubPr>
                                  <m:ctrlPr>
                                    <a:rPr lang="en-GB" sz="1200" i="1" dirty="0" smtClean="0">
                                      <a:latin typeface="Cambria Math" panose="02040503050406030204" pitchFamily="18" charset="0"/>
                                    </a:rPr>
                                  </m:ctrlPr>
                                </m:sSubPr>
                                <m:e>
                                  <m:r>
                                    <a:rPr lang="en-GB" sz="1200" i="1" dirty="0" smtClean="0">
                                      <a:latin typeface="Cambria Math" panose="02040503050406030204" pitchFamily="18" charset="0"/>
                                    </a:rPr>
                                    <m:t>𝑃</m:t>
                                  </m:r>
                                </m:e>
                                <m:sub>
                                  <m:r>
                                    <a:rPr lang="en-US" sz="1200" b="0" i="1" dirty="0" smtClean="0">
                                      <a:latin typeface="Cambria Math" panose="02040503050406030204" pitchFamily="18" charset="0"/>
                                    </a:rPr>
                                    <m:t>h</m:t>
                                  </m:r>
                                  <m:r>
                                    <a:rPr lang="en-GB" sz="1200" i="1" dirty="0" smtClean="0">
                                      <a:latin typeface="Cambria Math" panose="02040503050406030204" pitchFamily="18" charset="0"/>
                                    </a:rPr>
                                    <m:t>𝑇</m:t>
                                  </m:r>
                                </m:sub>
                              </m:sSub>
                            </m:oMath>
                          </a14:m>
                          <a:r>
                            <a:rPr lang="en-GB" sz="1200" dirty="0"/>
                            <a:t>-weighted </a:t>
                          </a:r>
                          <a:r>
                            <a:rPr lang="en-GB" sz="1200" dirty="0" err="1"/>
                            <a:t>Sivers</a:t>
                          </a:r>
                          <a:r>
                            <a:rPr lang="en-GB" sz="1200" dirty="0"/>
                            <a:t> asymmetries</a:t>
                          </a:r>
                        </a:p>
                      </a:txBody>
                      <a:tcPr marL="68580" marR="68580" marT="34290" marB="342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dirty="0"/>
                            <a:t>Full</a:t>
                          </a:r>
                          <a:r>
                            <a:rPr lang="en-US" sz="1100" baseline="0" dirty="0"/>
                            <a:t> NH</a:t>
                          </a:r>
                          <a:r>
                            <a:rPr lang="en-US" sz="1100" baseline="-25000" dirty="0"/>
                            <a:t>3</a:t>
                          </a:r>
                          <a:r>
                            <a:rPr lang="en-US" sz="1100" baseline="0" dirty="0"/>
                            <a:t> statistics</a:t>
                          </a:r>
                          <a:endParaRPr lang="en-GB" sz="1100" dirty="0"/>
                        </a:p>
                      </a:txBody>
                      <a:tcPr marL="68580" marR="68580" marT="34290" marB="34290" anchor="ctr"/>
                    </a:tc>
                    <a:extLst>
                      <a:ext uri="{0D108BD9-81ED-4DB2-BD59-A6C34878D82A}">
                        <a16:rowId xmlns:a16="http://schemas.microsoft.com/office/drawing/2014/main" val="2503830028"/>
                      </a:ext>
                    </a:extLst>
                  </a:tr>
                  <a:tr h="0">
                    <a:tc>
                      <a:txBody>
                        <a:bodyPr/>
                        <a:lstStyle/>
                        <a:p>
                          <a:pPr algn="ctr"/>
                          <a:r>
                            <a:rPr lang="en-GB" sz="1100" dirty="0"/>
                            <a:t>2019</a:t>
                          </a:r>
                        </a:p>
                      </a:txBody>
                      <a:tcPr marL="68580" marR="68580" marT="34290" marB="3429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a:t>transversity-induced </a:t>
                          </a:r>
                          <a:r>
                            <a:rPr lang="en-US" sz="1200" dirty="0" err="1"/>
                            <a:t>polarisation</a:t>
                          </a:r>
                          <a:r>
                            <a:rPr lang="en-US" sz="1200" dirty="0"/>
                            <a:t> of </a:t>
                          </a:r>
                          <a14:m>
                            <m:oMath xmlns:m="http://schemas.openxmlformats.org/officeDocument/2006/math">
                              <m:r>
                                <m:rPr>
                                  <m:sty m:val="p"/>
                                </m:rPr>
                                <a:rPr lang="el-GR" sz="1200" i="1" dirty="0" smtClean="0">
                                  <a:latin typeface="Cambria Math" panose="02040503050406030204" pitchFamily="18" charset="0"/>
                                  <a:ea typeface="Cambria Math" panose="02040503050406030204" pitchFamily="18" charset="0"/>
                                </a:rPr>
                                <m:t>Λ</m:t>
                              </m:r>
                              <m:r>
                                <a:rPr lang="en-US" sz="1200" b="0" i="1" dirty="0" smtClean="0">
                                  <a:latin typeface="Cambria Math" panose="02040503050406030204" pitchFamily="18" charset="0"/>
                                  <a:ea typeface="Cambria Math" panose="02040503050406030204" pitchFamily="18" charset="0"/>
                                </a:rPr>
                                <m:t> </m:t>
                              </m:r>
                            </m:oMath>
                          </a14:m>
                          <a:r>
                            <a:rPr lang="en-US" sz="1200" dirty="0"/>
                            <a:t>and </a:t>
                          </a:r>
                          <a14:m>
                            <m:oMath xmlns:m="http://schemas.openxmlformats.org/officeDocument/2006/math">
                              <m:acc>
                                <m:accPr>
                                  <m:chr m:val="̅"/>
                                  <m:ctrlPr>
                                    <a:rPr lang="el-GR" sz="1200" i="1" dirty="0" smtClean="0">
                                      <a:latin typeface="Cambria Math" panose="02040503050406030204" pitchFamily="18" charset="0"/>
                                      <a:ea typeface="Cambria Math" panose="02040503050406030204" pitchFamily="18" charset="0"/>
                                    </a:rPr>
                                  </m:ctrlPr>
                                </m:accPr>
                                <m:e>
                                  <m:r>
                                    <m:rPr>
                                      <m:sty m:val="p"/>
                                    </m:rPr>
                                    <a:rPr lang="el-GR" sz="1200" i="1" dirty="0" smtClean="0">
                                      <a:latin typeface="Cambria Math" panose="02040503050406030204" pitchFamily="18" charset="0"/>
                                      <a:ea typeface="Cambria Math" panose="02040503050406030204" pitchFamily="18" charset="0"/>
                                    </a:rPr>
                                    <m:t>Λ</m:t>
                                  </m:r>
                                </m:e>
                              </m:acc>
                            </m:oMath>
                          </a14:m>
                          <a:endParaRPr lang="en-GB" sz="1200" dirty="0"/>
                        </a:p>
                      </a:txBody>
                      <a:tcPr marL="68580" marR="68580" marT="34290" marB="342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dirty="0"/>
                            <a:t>Full</a:t>
                          </a:r>
                          <a:r>
                            <a:rPr lang="en-US" sz="1100" baseline="0" dirty="0"/>
                            <a:t> NH</a:t>
                          </a:r>
                          <a:r>
                            <a:rPr lang="en-US" sz="1100" baseline="-25000" dirty="0"/>
                            <a:t>3</a:t>
                          </a:r>
                          <a:r>
                            <a:rPr lang="en-US" sz="1100" baseline="0" dirty="0"/>
                            <a:t> statistics</a:t>
                          </a:r>
                          <a:endParaRPr lang="en-GB" sz="1100" dirty="0"/>
                        </a:p>
                      </a:txBody>
                      <a:tcPr marL="68580" marR="68580" marT="34290" marB="34290" anchor="ctr"/>
                    </a:tc>
                    <a:extLst>
                      <a:ext uri="{0D108BD9-81ED-4DB2-BD59-A6C34878D82A}">
                        <a16:rowId xmlns:a16="http://schemas.microsoft.com/office/drawing/2014/main" val="1114776648"/>
                      </a:ext>
                    </a:extLst>
                  </a:tr>
                  <a:tr h="0">
                    <a:tc>
                      <a:txBody>
                        <a:bodyPr/>
                        <a:lstStyle/>
                        <a:p>
                          <a:pPr algn="ctr"/>
                          <a:r>
                            <a:rPr lang="en-GB" sz="1100" dirty="0"/>
                            <a:t>2022</a:t>
                          </a:r>
                        </a:p>
                      </a:txBody>
                      <a:tcPr marL="68580" marR="68580" marT="34290" marB="3429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200" dirty="0"/>
                            <a:t>Collins and </a:t>
                          </a:r>
                          <a:r>
                            <a:rPr lang="en-GB" sz="1200" dirty="0" err="1"/>
                            <a:t>Sivers</a:t>
                          </a:r>
                          <a:r>
                            <a:rPr lang="en-GB" sz="1200" dirty="0"/>
                            <a:t> for </a:t>
                          </a:r>
                          <a14:m>
                            <m:oMath xmlns:m="http://schemas.openxmlformats.org/officeDocument/2006/math">
                              <m:sSup>
                                <m:sSupPr>
                                  <m:ctrlPr>
                                    <a:rPr lang="en-GB" sz="1200" i="1" smtClean="0">
                                      <a:latin typeface="Cambria Math" panose="02040503050406030204" pitchFamily="18" charset="0"/>
                                    </a:rPr>
                                  </m:ctrlPr>
                                </m:sSupPr>
                                <m:e>
                                  <m:r>
                                    <a:rPr lang="en-GB" sz="1200" i="1" smtClean="0">
                                      <a:latin typeface="Cambria Math" panose="02040503050406030204" pitchFamily="18" charset="0"/>
                                      <a:ea typeface="Cambria Math" panose="02040503050406030204" pitchFamily="18" charset="0"/>
                                    </a:rPr>
                                    <m:t>𝜚</m:t>
                                  </m:r>
                                </m:e>
                                <m:sup>
                                  <m:r>
                                    <a:rPr lang="en-US" sz="1200" b="0" i="1" smtClean="0">
                                      <a:latin typeface="Cambria Math" panose="02040503050406030204" pitchFamily="18" charset="0"/>
                                    </a:rPr>
                                    <m:t>0</m:t>
                                  </m:r>
                                </m:sup>
                              </m:sSup>
                            </m:oMath>
                          </a14:m>
                          <a:endParaRPr lang="en-GB" sz="1200" dirty="0"/>
                        </a:p>
                      </a:txBody>
                      <a:tcPr marL="68580" marR="68580" marT="34290" marB="342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dirty="0"/>
                            <a:t>Full</a:t>
                          </a:r>
                          <a:r>
                            <a:rPr lang="en-US" sz="1100" baseline="0" dirty="0"/>
                            <a:t> NH</a:t>
                          </a:r>
                          <a:r>
                            <a:rPr lang="en-US" sz="1100" baseline="-25000" dirty="0"/>
                            <a:t>3</a:t>
                          </a:r>
                          <a:r>
                            <a:rPr lang="en-US" sz="1100" baseline="0" dirty="0"/>
                            <a:t> statistics</a:t>
                          </a:r>
                          <a:endParaRPr lang="en-GB" sz="1100" dirty="0"/>
                        </a:p>
                      </a:txBody>
                      <a:tcPr marL="68580" marR="68580" marT="34290" marB="34290" anchor="ctr"/>
                    </a:tc>
                    <a:extLst>
                      <a:ext uri="{0D108BD9-81ED-4DB2-BD59-A6C34878D82A}">
                        <a16:rowId xmlns:a16="http://schemas.microsoft.com/office/drawing/2014/main" val="3020730640"/>
                      </a:ext>
                    </a:extLst>
                  </a:tr>
                  <a:tr h="0">
                    <a:tc>
                      <a:txBody>
                        <a:bodyPr/>
                        <a:lstStyle/>
                        <a:p>
                          <a:pPr algn="ctr"/>
                          <a:r>
                            <a:rPr lang="en-GB" sz="1100" dirty="0"/>
                            <a:t>2022</a:t>
                          </a:r>
                        </a:p>
                      </a:txBody>
                      <a:tcPr marL="68580" marR="68580" marT="34290" marB="3429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200" dirty="0"/>
                            <a:t>TSAs for </a:t>
                          </a:r>
                          <a14:m>
                            <m:oMath xmlns:m="http://schemas.openxmlformats.org/officeDocument/2006/math">
                              <m:r>
                                <a:rPr lang="en-GB" sz="1200" i="1" smtClean="0">
                                  <a:latin typeface="Cambria Math" panose="02040503050406030204" pitchFamily="18" charset="0"/>
                                  <a:ea typeface="Cambria Math" panose="02040503050406030204" pitchFamily="18" charset="0"/>
                                </a:rPr>
                                <m:t>𝜋</m:t>
                              </m:r>
                            </m:oMath>
                          </a14:m>
                          <a:r>
                            <a:rPr lang="en-GB" sz="1200" dirty="0"/>
                            <a:t> and K</a:t>
                          </a:r>
                        </a:p>
                      </a:txBody>
                      <a:tcPr marL="68580" marR="68580" marT="34290" marB="342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dirty="0"/>
                            <a:t>Full</a:t>
                          </a:r>
                          <a:r>
                            <a:rPr lang="en-US" sz="1100" baseline="0" dirty="0"/>
                            <a:t> NH</a:t>
                          </a:r>
                          <a:r>
                            <a:rPr lang="en-US" sz="1100" baseline="-25000" dirty="0"/>
                            <a:t>3</a:t>
                          </a:r>
                          <a:r>
                            <a:rPr lang="en-US" sz="1100" baseline="0" dirty="0"/>
                            <a:t> statistics</a:t>
                          </a:r>
                          <a:r>
                            <a:rPr lang="en-GB" sz="1100" baseline="0" dirty="0"/>
                            <a:t>, 2002-2004 </a:t>
                          </a:r>
                          <a:r>
                            <a:rPr lang="en-US" sz="1100" baseline="30000" dirty="0"/>
                            <a:t>6</a:t>
                          </a:r>
                          <a:r>
                            <a:rPr lang="en-US" sz="1100" baseline="0" dirty="0"/>
                            <a:t>LiD</a:t>
                          </a:r>
                          <a:endParaRPr lang="en-GB" sz="1100" dirty="0"/>
                        </a:p>
                      </a:txBody>
                      <a:tcPr marL="68580" marR="68580" marT="34290" marB="34290" anchor="ctr"/>
                    </a:tc>
                    <a:extLst>
                      <a:ext uri="{0D108BD9-81ED-4DB2-BD59-A6C34878D82A}">
                        <a16:rowId xmlns:a16="http://schemas.microsoft.com/office/drawing/2014/main" val="1737059187"/>
                      </a:ext>
                    </a:extLst>
                  </a:tr>
                  <a:tr h="0">
                    <a:tc>
                      <a:txBody>
                        <a:bodyPr/>
                        <a:lstStyle/>
                        <a:p>
                          <a:pPr algn="ctr"/>
                          <a:r>
                            <a:rPr lang="en-GB" sz="1100" dirty="0"/>
                            <a:t>2023</a:t>
                          </a:r>
                        </a:p>
                      </a:txBody>
                      <a:tcPr marL="68580" marR="68580" marT="34290" marB="3429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Sup>
                                  <m:sSubSupPr>
                                    <m:ctrlPr>
                                      <a:rPr lang="en-US" sz="1200" b="0" i="1" smtClean="0">
                                        <a:latin typeface="Cambria Math" panose="02040503050406030204" pitchFamily="18" charset="0"/>
                                      </a:rPr>
                                    </m:ctrlPr>
                                  </m:sSubSupPr>
                                  <m:e>
                                    <m:r>
                                      <a:rPr lang="en-US" sz="1200" b="0" smtClean="0">
                                        <a:latin typeface="Cambria Math" panose="02040503050406030204" pitchFamily="18" charset="0"/>
                                      </a:rPr>
                                      <m:t>𝐴</m:t>
                                    </m:r>
                                  </m:e>
                                  <m:sub>
                                    <m:r>
                                      <a:rPr lang="en-US" sz="1200" b="0" smtClean="0">
                                        <a:latin typeface="Cambria Math" panose="02040503050406030204" pitchFamily="18" charset="0"/>
                                      </a:rPr>
                                      <m:t>𝑆𝑖𝑣</m:t>
                                    </m:r>
                                    <m:r>
                                      <a:rPr lang="en-US" sz="1200" b="0" smtClean="0">
                                        <a:latin typeface="Cambria Math" panose="02040503050406030204" pitchFamily="18" charset="0"/>
                                      </a:rPr>
                                      <m:t>, </m:t>
                                    </m:r>
                                    <m:r>
                                      <a:rPr lang="en-US" sz="1200" b="0" smtClean="0">
                                        <a:latin typeface="Cambria Math" panose="02040503050406030204" pitchFamily="18" charset="0"/>
                                      </a:rPr>
                                      <m:t>𝑑</m:t>
                                    </m:r>
                                  </m:sub>
                                  <m:sup>
                                    <m:r>
                                      <a:rPr lang="en-US" sz="1200" b="0" smtClean="0">
                                        <a:latin typeface="Cambria Math" panose="02040503050406030204" pitchFamily="18" charset="0"/>
                                      </a:rPr>
                                      <m:t>h</m:t>
                                    </m:r>
                                  </m:sup>
                                </m:sSubSup>
                                <m:r>
                                  <a:rPr lang="en-US" sz="1200" b="0" smtClean="0">
                                    <a:latin typeface="Cambria Math" panose="02040503050406030204" pitchFamily="18" charset="0"/>
                                  </a:rPr>
                                  <m:t>, </m:t>
                                </m:r>
                                <m:sSubSup>
                                  <m:sSubSupPr>
                                    <m:ctrlPr>
                                      <a:rPr lang="en-US" sz="1200" b="0" i="1" smtClean="0">
                                        <a:latin typeface="Cambria Math" panose="02040503050406030204" pitchFamily="18" charset="0"/>
                                      </a:rPr>
                                    </m:ctrlPr>
                                  </m:sSubSupPr>
                                  <m:e>
                                    <m:r>
                                      <a:rPr lang="en-US" sz="1200" b="0" smtClean="0">
                                        <a:latin typeface="Cambria Math" panose="02040503050406030204" pitchFamily="18" charset="0"/>
                                      </a:rPr>
                                      <m:t>𝐴</m:t>
                                    </m:r>
                                  </m:e>
                                  <m:sub>
                                    <m:r>
                                      <a:rPr lang="en-US" sz="1200" b="0" smtClean="0">
                                        <a:latin typeface="Cambria Math" panose="02040503050406030204" pitchFamily="18" charset="0"/>
                                      </a:rPr>
                                      <m:t>𝐶𝑜𝑙</m:t>
                                    </m:r>
                                    <m:r>
                                      <a:rPr lang="en-US" sz="1200" b="0" smtClean="0">
                                        <a:latin typeface="Cambria Math" panose="02040503050406030204" pitchFamily="18" charset="0"/>
                                      </a:rPr>
                                      <m:t>, </m:t>
                                    </m:r>
                                    <m:r>
                                      <a:rPr lang="en-US" sz="1200" b="0" smtClean="0">
                                        <a:latin typeface="Cambria Math" panose="02040503050406030204" pitchFamily="18" charset="0"/>
                                      </a:rPr>
                                      <m:t>𝑑</m:t>
                                    </m:r>
                                  </m:sub>
                                  <m:sup>
                                    <m:r>
                                      <a:rPr lang="en-US" sz="1200" b="0" smtClean="0">
                                        <a:latin typeface="Cambria Math" panose="02040503050406030204" pitchFamily="18" charset="0"/>
                                      </a:rPr>
                                      <m:t>h</m:t>
                                    </m:r>
                                  </m:sup>
                                </m:sSubSup>
                              </m:oMath>
                            </m:oMathPara>
                          </a14:m>
                          <a:endParaRPr lang="en-GB" sz="1200" dirty="0"/>
                        </a:p>
                      </a:txBody>
                      <a:tcPr marL="68580" marR="68580" marT="34290" marB="342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dirty="0"/>
                            <a:t>70% of 2022 </a:t>
                          </a:r>
                          <a:r>
                            <a:rPr lang="en-US" sz="1100" baseline="30000" dirty="0"/>
                            <a:t>6</a:t>
                          </a:r>
                          <a:r>
                            <a:rPr lang="en-US" sz="1100" baseline="0" dirty="0"/>
                            <a:t>LiD data</a:t>
                          </a:r>
                          <a:endParaRPr lang="en-GB" sz="1100" dirty="0"/>
                        </a:p>
                      </a:txBody>
                      <a:tcPr marL="68580" marR="68580" marT="34290" marB="34290" anchor="ctr"/>
                    </a:tc>
                    <a:extLst>
                      <a:ext uri="{0D108BD9-81ED-4DB2-BD59-A6C34878D82A}">
                        <a16:rowId xmlns:a16="http://schemas.microsoft.com/office/drawing/2014/main" val="2638639992"/>
                      </a:ext>
                    </a:extLst>
                  </a:tr>
                </a:tbl>
              </a:graphicData>
            </a:graphic>
          </p:graphicFrame>
        </mc:Choice>
        <mc:Fallback>
          <p:graphicFrame>
            <p:nvGraphicFramePr>
              <p:cNvPr id="3" name="Table 2"/>
              <p:cNvGraphicFramePr>
                <a:graphicFrameLocks noGrp="1"/>
              </p:cNvGraphicFramePr>
              <p:nvPr>
                <p:extLst>
                  <p:ext uri="{D42A27DB-BD31-4B8C-83A1-F6EECF244321}">
                    <p14:modId xmlns:p14="http://schemas.microsoft.com/office/powerpoint/2010/main" val="2433820421"/>
                  </p:ext>
                </p:extLst>
              </p:nvPr>
            </p:nvGraphicFramePr>
            <p:xfrm>
              <a:off x="152399" y="531880"/>
              <a:ext cx="8839201" cy="5120070"/>
            </p:xfrm>
            <a:graphic>
              <a:graphicData uri="http://schemas.openxmlformats.org/drawingml/2006/table">
                <a:tbl>
                  <a:tblPr firstRow="1" bandRow="1">
                    <a:tableStyleId>{7DF18680-E054-41AD-8BC1-D1AEF772440D}</a:tableStyleId>
                  </a:tblPr>
                  <a:tblGrid>
                    <a:gridCol w="1546860">
                      <a:extLst>
                        <a:ext uri="{9D8B030D-6E8A-4147-A177-3AD203B41FA5}">
                          <a16:colId xmlns:a16="http://schemas.microsoft.com/office/drawing/2014/main" val="20000"/>
                        </a:ext>
                      </a:extLst>
                    </a:gridCol>
                    <a:gridCol w="3773825">
                      <a:extLst>
                        <a:ext uri="{9D8B030D-6E8A-4147-A177-3AD203B41FA5}">
                          <a16:colId xmlns:a16="http://schemas.microsoft.com/office/drawing/2014/main" val="20001"/>
                        </a:ext>
                      </a:extLst>
                    </a:gridCol>
                    <a:gridCol w="3518516">
                      <a:extLst>
                        <a:ext uri="{9D8B030D-6E8A-4147-A177-3AD203B41FA5}">
                          <a16:colId xmlns:a16="http://schemas.microsoft.com/office/drawing/2014/main" val="20002"/>
                        </a:ext>
                      </a:extLst>
                    </a:gridCol>
                  </a:tblGrid>
                  <a:tr h="236220">
                    <a:tc>
                      <a:txBody>
                        <a:bodyPr/>
                        <a:lstStyle/>
                        <a:p>
                          <a:pPr algn="ctr"/>
                          <a:r>
                            <a:rPr lang="en-US" sz="1100" dirty="0"/>
                            <a:t>Year</a:t>
                          </a:r>
                          <a:endParaRPr lang="en-GB" sz="1100" dirty="0"/>
                        </a:p>
                      </a:txBody>
                      <a:tcPr marL="68580" marR="68580" marT="34290" marB="34290" anchor="ctr"/>
                    </a:tc>
                    <a:tc>
                      <a:txBody>
                        <a:bodyPr/>
                        <a:lstStyle/>
                        <a:p>
                          <a:pPr algn="ctr"/>
                          <a:r>
                            <a:rPr lang="en-GB" sz="1100" dirty="0" err="1"/>
                            <a:t>Obs</a:t>
                          </a:r>
                          <a:endParaRPr lang="en-GB" sz="1100" dirty="0"/>
                        </a:p>
                      </a:txBody>
                      <a:tcPr marL="68580" marR="68580" marT="34290" marB="34290" anchor="ctr"/>
                    </a:tc>
                    <a:tc>
                      <a:txBody>
                        <a:bodyPr/>
                        <a:lstStyle/>
                        <a:p>
                          <a:pPr algn="ctr"/>
                          <a:endParaRPr lang="en-GB" sz="1100"/>
                        </a:p>
                      </a:txBody>
                      <a:tcPr marL="68580" marR="68580" marT="34290" marB="34290" anchor="ctr"/>
                    </a:tc>
                    <a:extLst>
                      <a:ext uri="{0D108BD9-81ED-4DB2-BD59-A6C34878D82A}">
                        <a16:rowId xmlns:a16="http://schemas.microsoft.com/office/drawing/2014/main" val="10000"/>
                      </a:ext>
                    </a:extLst>
                  </a:tr>
                  <a:tr h="262509">
                    <a:tc>
                      <a:txBody>
                        <a:bodyPr/>
                        <a:lstStyle/>
                        <a:p>
                          <a:pPr algn="ctr"/>
                          <a:r>
                            <a:rPr lang="en-US" sz="1100" dirty="0"/>
                            <a:t>2005</a:t>
                          </a:r>
                          <a:endParaRPr lang="en-GB" sz="1100" dirty="0"/>
                        </a:p>
                      </a:txBody>
                      <a:tcPr marL="68580" marR="68580" marT="34290" marB="34290" anchor="ctr"/>
                    </a:tc>
                    <a:tc>
                      <a:txBody>
                        <a:bodyPr/>
                        <a:lstStyle/>
                        <a:p>
                          <a:endParaRPr lang="en-US"/>
                        </a:p>
                      </a:txBody>
                      <a:tcPr marL="68580" marR="68580" marT="34290" marB="34290" anchor="ctr">
                        <a:blipFill>
                          <a:blip r:embed="rId5"/>
                          <a:stretch>
                            <a:fillRect l="-41195" t="-97674" r="-94184" b="-1774419"/>
                          </a:stretch>
                        </a:blipFill>
                      </a:tcPr>
                    </a:tc>
                    <a:tc>
                      <a:txBody>
                        <a:bodyPr/>
                        <a:lstStyle/>
                        <a:p>
                          <a:pPr algn="ctr"/>
                          <a:r>
                            <a:rPr lang="en-US" sz="1100" dirty="0"/>
                            <a:t>First </a:t>
                          </a:r>
                          <a:r>
                            <a:rPr lang="en-US" sz="1100" baseline="30000" dirty="0"/>
                            <a:t>6</a:t>
                          </a:r>
                          <a:r>
                            <a:rPr lang="en-US" sz="1100" baseline="0" dirty="0"/>
                            <a:t>LiD data</a:t>
                          </a:r>
                          <a:endParaRPr lang="en-GB" sz="1100" dirty="0"/>
                        </a:p>
                      </a:txBody>
                      <a:tcPr marL="68580" marR="68580" marT="34290" marB="34290" anchor="ctr"/>
                    </a:tc>
                    <a:extLst>
                      <a:ext uri="{0D108BD9-81ED-4DB2-BD59-A6C34878D82A}">
                        <a16:rowId xmlns:a16="http://schemas.microsoft.com/office/drawing/2014/main" val="10001"/>
                      </a:ext>
                    </a:extLst>
                  </a:tr>
                  <a:tr h="280289">
                    <a:tc>
                      <a:txBody>
                        <a:bodyPr/>
                        <a:lstStyle/>
                        <a:p>
                          <a:pPr algn="ctr"/>
                          <a:r>
                            <a:rPr lang="en-US" sz="1100" dirty="0"/>
                            <a:t>2006</a:t>
                          </a:r>
                          <a:endParaRPr lang="en-GB" sz="1100" dirty="0"/>
                        </a:p>
                      </a:txBody>
                      <a:tcPr marL="68580" marR="68580" marT="34290" marB="34290" anchor="ctr"/>
                    </a:tc>
                    <a:tc>
                      <a:txBody>
                        <a:bodyPr/>
                        <a:lstStyle/>
                        <a:p>
                          <a:endParaRPr lang="en-US"/>
                        </a:p>
                      </a:txBody>
                      <a:tcPr marL="68580" marR="68580" marT="34290" marB="34290" anchor="ctr">
                        <a:blipFill>
                          <a:blip r:embed="rId5"/>
                          <a:stretch>
                            <a:fillRect l="-41195" t="-184783" r="-94184" b="-1558696"/>
                          </a:stretch>
                        </a:blipFill>
                      </a:tcPr>
                    </a:tc>
                    <a:tc>
                      <a:txBody>
                        <a:bodyPr/>
                        <a:lstStyle/>
                        <a:p>
                          <a:pPr algn="ctr"/>
                          <a:r>
                            <a:rPr lang="en-US" sz="1100" dirty="0"/>
                            <a:t>2002-2004</a:t>
                          </a:r>
                          <a:r>
                            <a:rPr lang="en-US" sz="1100" baseline="0" dirty="0"/>
                            <a:t> </a:t>
                          </a:r>
                          <a:r>
                            <a:rPr lang="en-US" sz="1100" baseline="30000" dirty="0"/>
                            <a:t>6</a:t>
                          </a:r>
                          <a:r>
                            <a:rPr lang="en-US" sz="1100" baseline="0" dirty="0"/>
                            <a:t>LiD statistics</a:t>
                          </a:r>
                          <a:endParaRPr lang="en-GB" sz="1100" dirty="0"/>
                        </a:p>
                      </a:txBody>
                      <a:tcPr marL="68580" marR="68580" marT="34290" marB="34290" anchor="ctr"/>
                    </a:tc>
                    <a:extLst>
                      <a:ext uri="{0D108BD9-81ED-4DB2-BD59-A6C34878D82A}">
                        <a16:rowId xmlns:a16="http://schemas.microsoft.com/office/drawing/2014/main" val="10002"/>
                      </a:ext>
                    </a:extLst>
                  </a:tr>
                  <a:tr h="337058">
                    <a:tc>
                      <a:txBody>
                        <a:bodyPr/>
                        <a:lstStyle/>
                        <a:p>
                          <a:pPr algn="ctr"/>
                          <a:r>
                            <a:rPr lang="en-US" sz="1100" dirty="0"/>
                            <a:t>2009</a:t>
                          </a:r>
                          <a:endParaRPr lang="en-GB" sz="1100" dirty="0"/>
                        </a:p>
                      </a:txBody>
                      <a:tcPr marL="68580" marR="68580" marT="34290" marB="34290" anchor="ctr"/>
                    </a:tc>
                    <a:tc>
                      <a:txBody>
                        <a:bodyPr/>
                        <a:lstStyle/>
                        <a:p>
                          <a:endParaRPr lang="en-US"/>
                        </a:p>
                      </a:txBody>
                      <a:tcPr marL="68580" marR="68580" marT="34290" marB="34290" anchor="ctr">
                        <a:blipFill>
                          <a:blip r:embed="rId5"/>
                          <a:stretch>
                            <a:fillRect l="-41195" t="-238182" r="-94184" b="-1203636"/>
                          </a:stretch>
                        </a:blipFill>
                      </a:tcPr>
                    </a:tc>
                    <a:tc>
                      <a:txBody>
                        <a:bodyPr/>
                        <a:lstStyle/>
                        <a:p>
                          <a:pPr algn="ctr"/>
                          <a:r>
                            <a:rPr lang="en-US" sz="1100" baseline="0" dirty="0"/>
                            <a:t>2002-2004 </a:t>
                          </a:r>
                          <a:r>
                            <a:rPr lang="en-US" sz="1100" baseline="30000" dirty="0"/>
                            <a:t>6</a:t>
                          </a:r>
                          <a:r>
                            <a:rPr lang="en-US" sz="1100" baseline="0" dirty="0"/>
                            <a:t>LiD statistics</a:t>
                          </a:r>
                          <a:endParaRPr lang="en-GB" sz="1100" dirty="0"/>
                        </a:p>
                      </a:txBody>
                      <a:tcPr marL="68580" marR="68580" marT="34290" marB="34290" anchor="ctr"/>
                    </a:tc>
                    <a:extLst>
                      <a:ext uri="{0D108BD9-81ED-4DB2-BD59-A6C34878D82A}">
                        <a16:rowId xmlns:a16="http://schemas.microsoft.com/office/drawing/2014/main" val="10003"/>
                      </a:ext>
                    </a:extLst>
                  </a:tr>
                  <a:tr h="268097">
                    <a:tc>
                      <a:txBody>
                        <a:bodyPr/>
                        <a:lstStyle/>
                        <a:p>
                          <a:pPr algn="ctr"/>
                          <a:r>
                            <a:rPr lang="en-US" sz="1100" dirty="0"/>
                            <a:t>2010</a:t>
                          </a:r>
                          <a:endParaRPr lang="en-GB" sz="1100" dirty="0"/>
                        </a:p>
                      </a:txBody>
                      <a:tcPr marL="68580" marR="68580" marT="34290" marB="34290" anchor="ctr"/>
                    </a:tc>
                    <a:tc>
                      <a:txBody>
                        <a:bodyPr/>
                        <a:lstStyle/>
                        <a:p>
                          <a:endParaRPr lang="en-US"/>
                        </a:p>
                      </a:txBody>
                      <a:tcPr marL="68580" marR="68580" marT="34290" marB="34290" anchor="ctr">
                        <a:blipFill>
                          <a:blip r:embed="rId5"/>
                          <a:stretch>
                            <a:fillRect l="-41195" t="-422727" r="-94184" b="-1404545"/>
                          </a:stretch>
                        </a:blipFill>
                      </a:tcPr>
                    </a:tc>
                    <a:tc>
                      <a:txBody>
                        <a:bodyPr/>
                        <a:lstStyle/>
                        <a:p>
                          <a:pPr algn="ctr"/>
                          <a:r>
                            <a:rPr lang="en-US" sz="1100" dirty="0"/>
                            <a:t>2007</a:t>
                          </a:r>
                          <a:r>
                            <a:rPr lang="en-US" sz="1100" baseline="0" dirty="0"/>
                            <a:t> NH</a:t>
                          </a:r>
                          <a:r>
                            <a:rPr lang="en-US" sz="1100" baseline="-25000" dirty="0"/>
                            <a:t>3</a:t>
                          </a:r>
                          <a:r>
                            <a:rPr lang="en-US" sz="1100" baseline="0" dirty="0"/>
                            <a:t> data</a:t>
                          </a:r>
                          <a:endParaRPr lang="en-GB" sz="1100" dirty="0"/>
                        </a:p>
                      </a:txBody>
                      <a:tcPr marL="68580" marR="68580" marT="34290" marB="34290" anchor="ctr"/>
                    </a:tc>
                    <a:extLst>
                      <a:ext uri="{0D108BD9-81ED-4DB2-BD59-A6C34878D82A}">
                        <a16:rowId xmlns:a16="http://schemas.microsoft.com/office/drawing/2014/main" val="10004"/>
                      </a:ext>
                    </a:extLst>
                  </a:tr>
                  <a:tr h="285687">
                    <a:tc>
                      <a:txBody>
                        <a:bodyPr/>
                        <a:lstStyle/>
                        <a:p>
                          <a:pPr algn="ctr"/>
                          <a:r>
                            <a:rPr lang="en-US" sz="1100" dirty="0"/>
                            <a:t>2012</a:t>
                          </a:r>
                          <a:endParaRPr lang="en-GB" sz="1100" dirty="0"/>
                        </a:p>
                      </a:txBody>
                      <a:tcPr marL="68580" marR="68580" marT="34290" marB="34290" anchor="ctr"/>
                    </a:tc>
                    <a:tc>
                      <a:txBody>
                        <a:bodyPr/>
                        <a:lstStyle/>
                        <a:p>
                          <a:endParaRPr lang="en-US"/>
                        </a:p>
                      </a:txBody>
                      <a:tcPr marL="68580" marR="68580" marT="34290" marB="34290" anchor="ctr">
                        <a:blipFill>
                          <a:blip r:embed="rId5"/>
                          <a:stretch>
                            <a:fillRect l="-41195" t="-489362" r="-94184" b="-1214894"/>
                          </a:stretch>
                        </a:blipFill>
                      </a:tcPr>
                    </a:tc>
                    <a:tc>
                      <a:txBody>
                        <a:bodyPr/>
                        <a:lstStyle/>
                        <a:p>
                          <a:endParaRPr lang="en-US"/>
                        </a:p>
                      </a:txBody>
                      <a:tcPr marL="68580" marR="68580" marT="34290" marB="34290" anchor="ctr">
                        <a:blipFill>
                          <a:blip r:embed="rId5"/>
                          <a:stretch>
                            <a:fillRect l="-151211" t="-489362" r="-865" b="-1214894"/>
                          </a:stretch>
                        </a:blipFill>
                      </a:tcPr>
                    </a:tc>
                    <a:extLst>
                      <a:ext uri="{0D108BD9-81ED-4DB2-BD59-A6C34878D82A}">
                        <a16:rowId xmlns:a16="http://schemas.microsoft.com/office/drawing/2014/main" val="10005"/>
                      </a:ext>
                    </a:extLst>
                  </a:tr>
                  <a:tr h="268097">
                    <a:tc>
                      <a:txBody>
                        <a:bodyPr/>
                        <a:lstStyle/>
                        <a:p>
                          <a:pPr algn="ctr"/>
                          <a:r>
                            <a:rPr lang="en-US" sz="1100" dirty="0"/>
                            <a:t>2012</a:t>
                          </a:r>
                          <a:endParaRPr lang="en-GB" sz="1100" dirty="0"/>
                        </a:p>
                      </a:txBody>
                      <a:tcPr marL="68580" marR="68580" marT="34290" marB="34290" anchor="ctr"/>
                    </a:tc>
                    <a:tc>
                      <a:txBody>
                        <a:bodyPr/>
                        <a:lstStyle/>
                        <a:p>
                          <a:endParaRPr lang="en-US"/>
                        </a:p>
                      </a:txBody>
                      <a:tcPr marL="68580" marR="68580" marT="34290" marB="34290" anchor="ctr">
                        <a:blipFill>
                          <a:blip r:embed="rId5"/>
                          <a:stretch>
                            <a:fillRect l="-41195" t="-629545" r="-94184" b="-1197727"/>
                          </a:stretch>
                        </a:blipFill>
                      </a:tcPr>
                    </a:tc>
                    <a:tc>
                      <a:txBody>
                        <a:bodyPr/>
                        <a:lstStyle/>
                        <a:p>
                          <a:endParaRPr lang="en-US"/>
                        </a:p>
                      </a:txBody>
                      <a:tcPr marL="68580" marR="68580" marT="34290" marB="34290" anchor="ctr">
                        <a:blipFill>
                          <a:blip r:embed="rId5"/>
                          <a:stretch>
                            <a:fillRect l="-151211" t="-629545" r="-865" b="-1197727"/>
                          </a:stretch>
                        </a:blipFill>
                      </a:tcPr>
                    </a:tc>
                    <a:extLst>
                      <a:ext uri="{0D108BD9-81ED-4DB2-BD59-A6C34878D82A}">
                        <a16:rowId xmlns:a16="http://schemas.microsoft.com/office/drawing/2014/main" val="10006"/>
                      </a:ext>
                    </a:extLst>
                  </a:tr>
                  <a:tr h="337947">
                    <a:tc>
                      <a:txBody>
                        <a:bodyPr/>
                        <a:lstStyle/>
                        <a:p>
                          <a:pPr algn="ctr"/>
                          <a:r>
                            <a:rPr lang="en-US" sz="1100" dirty="0"/>
                            <a:t>2012</a:t>
                          </a:r>
                          <a:endParaRPr lang="en-GB" sz="1100" dirty="0"/>
                        </a:p>
                      </a:txBody>
                      <a:tcPr marL="68580" marR="68580" marT="34290" marB="34290" anchor="ctr"/>
                    </a:tc>
                    <a:tc>
                      <a:txBody>
                        <a:bodyPr/>
                        <a:lstStyle/>
                        <a:p>
                          <a:endParaRPr lang="en-US"/>
                        </a:p>
                      </a:txBody>
                      <a:tcPr marL="68580" marR="68580" marT="34290" marB="34290" anchor="ctr">
                        <a:blipFill>
                          <a:blip r:embed="rId5"/>
                          <a:stretch>
                            <a:fillRect l="-41195" t="-573214" r="-94184" b="-841071"/>
                          </a:stretch>
                        </a:blipFill>
                      </a:tcPr>
                    </a:tc>
                    <a:tc>
                      <a:txBody>
                        <a:bodyPr/>
                        <a:lstStyle/>
                        <a:p>
                          <a:endParaRPr lang="en-US"/>
                        </a:p>
                      </a:txBody>
                      <a:tcPr marL="68580" marR="68580" marT="34290" marB="34290" anchor="ctr">
                        <a:blipFill>
                          <a:blip r:embed="rId5"/>
                          <a:stretch>
                            <a:fillRect l="-151211" t="-573214" r="-865" b="-841071"/>
                          </a:stretch>
                        </a:blipFill>
                      </a:tcPr>
                    </a:tc>
                    <a:extLst>
                      <a:ext uri="{0D108BD9-81ED-4DB2-BD59-A6C34878D82A}">
                        <a16:rowId xmlns:a16="http://schemas.microsoft.com/office/drawing/2014/main" val="10007"/>
                      </a:ext>
                    </a:extLst>
                  </a:tr>
                  <a:tr h="337947">
                    <a:tc>
                      <a:txBody>
                        <a:bodyPr/>
                        <a:lstStyle/>
                        <a:p>
                          <a:pPr algn="ctr"/>
                          <a:r>
                            <a:rPr lang="en-US" sz="1100" dirty="0"/>
                            <a:t>2013</a:t>
                          </a:r>
                          <a:endParaRPr lang="en-GB" sz="1100" dirty="0"/>
                        </a:p>
                      </a:txBody>
                      <a:tcPr marL="68580" marR="68580" marT="34290" marB="34290" anchor="ctr"/>
                    </a:tc>
                    <a:tc>
                      <a:txBody>
                        <a:bodyPr/>
                        <a:lstStyle/>
                        <a:p>
                          <a:endParaRPr lang="en-US"/>
                        </a:p>
                      </a:txBody>
                      <a:tcPr marL="68580" marR="68580" marT="34290" marB="34290" anchor="ctr">
                        <a:blipFill>
                          <a:blip r:embed="rId5"/>
                          <a:stretch>
                            <a:fillRect l="-41195" t="-685455" r="-94184" b="-756364"/>
                          </a:stretch>
                        </a:blipFill>
                      </a:tcPr>
                    </a:tc>
                    <a:tc>
                      <a:txBody>
                        <a:bodyPr/>
                        <a:lstStyle/>
                        <a:p>
                          <a:endParaRPr lang="en-US"/>
                        </a:p>
                      </a:txBody>
                      <a:tcPr marL="68580" marR="68580" marT="34290" marB="34290" anchor="ctr">
                        <a:blipFill>
                          <a:blip r:embed="rId5"/>
                          <a:stretch>
                            <a:fillRect l="-151211" t="-685455" r="-865" b="-756364"/>
                          </a:stretch>
                        </a:blipFill>
                      </a:tcPr>
                    </a:tc>
                    <a:extLst>
                      <a:ext uri="{0D108BD9-81ED-4DB2-BD59-A6C34878D82A}">
                        <a16:rowId xmlns:a16="http://schemas.microsoft.com/office/drawing/2014/main" val="10008"/>
                      </a:ext>
                    </a:extLst>
                  </a:tr>
                  <a:tr h="285687">
                    <a:tc>
                      <a:txBody>
                        <a:bodyPr/>
                        <a:lstStyle/>
                        <a:p>
                          <a:pPr algn="ctr"/>
                          <a:r>
                            <a:rPr lang="en-GB" sz="1100" dirty="0"/>
                            <a:t>2014</a:t>
                          </a:r>
                        </a:p>
                      </a:txBody>
                      <a:tcPr marL="68580" marR="68580" marT="34290" marB="34290" anchor="ctr"/>
                    </a:tc>
                    <a:tc>
                      <a:txBody>
                        <a:bodyPr/>
                        <a:lstStyle/>
                        <a:p>
                          <a:endParaRPr lang="en-US"/>
                        </a:p>
                      </a:txBody>
                      <a:tcPr marL="68580" marR="68580" marT="34290" marB="34290" anchor="ctr">
                        <a:blipFill>
                          <a:blip r:embed="rId5"/>
                          <a:stretch>
                            <a:fillRect l="-41195" t="-919149" r="-94184" b="-785106"/>
                          </a:stretch>
                        </a:blipFill>
                      </a:tcPr>
                    </a:tc>
                    <a:tc>
                      <a:txBody>
                        <a:bodyPr/>
                        <a:lstStyle/>
                        <a:p>
                          <a:endParaRPr lang="en-US"/>
                        </a:p>
                      </a:txBody>
                      <a:tcPr marL="68580" marR="68580" marT="34290" marB="34290" anchor="ctr">
                        <a:blipFill>
                          <a:blip r:embed="rId5"/>
                          <a:stretch>
                            <a:fillRect l="-151211" t="-919149" r="-865" b="-785106"/>
                          </a:stretch>
                        </a:blipFill>
                      </a:tcPr>
                    </a:tc>
                    <a:extLst>
                      <a:ext uri="{0D108BD9-81ED-4DB2-BD59-A6C34878D82A}">
                        <a16:rowId xmlns:a16="http://schemas.microsoft.com/office/drawing/2014/main" val="10009"/>
                      </a:ext>
                    </a:extLst>
                  </a:tr>
                  <a:tr h="337058">
                    <a:tc>
                      <a:txBody>
                        <a:bodyPr/>
                        <a:lstStyle/>
                        <a:p>
                          <a:pPr algn="ctr"/>
                          <a:r>
                            <a:rPr lang="en-US" sz="1100" dirty="0"/>
                            <a:t>2014</a:t>
                          </a:r>
                          <a:endParaRPr lang="en-GB" sz="1100" dirty="0"/>
                        </a:p>
                      </a:txBody>
                      <a:tcPr marL="68580" marR="68580" marT="34290" marB="34290" anchor="ctr"/>
                    </a:tc>
                    <a:tc>
                      <a:txBody>
                        <a:bodyPr/>
                        <a:lstStyle/>
                        <a:p>
                          <a:endParaRPr lang="en-US"/>
                        </a:p>
                      </a:txBody>
                      <a:tcPr marL="68580" marR="68580" marT="34290" marB="34290" anchor="ctr">
                        <a:blipFill>
                          <a:blip r:embed="rId5"/>
                          <a:stretch>
                            <a:fillRect l="-41195" t="-855357" r="-94184" b="-558929"/>
                          </a:stretch>
                        </a:blip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dirty="0"/>
                            <a:t>Full</a:t>
                          </a:r>
                          <a:r>
                            <a:rPr lang="en-US" sz="1100" baseline="0" dirty="0"/>
                            <a:t> NH</a:t>
                          </a:r>
                          <a:r>
                            <a:rPr lang="en-US" sz="1100" baseline="-25000" dirty="0"/>
                            <a:t>3</a:t>
                          </a:r>
                          <a:r>
                            <a:rPr lang="en-US" sz="1100" baseline="0" dirty="0"/>
                            <a:t> statistics</a:t>
                          </a:r>
                          <a:endParaRPr lang="en-GB" sz="1100" dirty="0"/>
                        </a:p>
                      </a:txBody>
                      <a:tcPr marL="68580" marR="68580" marT="34290" marB="34290" anchor="ctr"/>
                    </a:tc>
                    <a:extLst>
                      <a:ext uri="{0D108BD9-81ED-4DB2-BD59-A6C34878D82A}">
                        <a16:rowId xmlns:a16="http://schemas.microsoft.com/office/drawing/2014/main" val="10010"/>
                      </a:ext>
                    </a:extLst>
                  </a:tr>
                  <a:tr h="316675">
                    <a:tc>
                      <a:txBody>
                        <a:bodyPr/>
                        <a:lstStyle/>
                        <a:p>
                          <a:pPr algn="ctr"/>
                          <a:r>
                            <a:rPr lang="en-GB" sz="1100" dirty="0"/>
                            <a:t>2015</a:t>
                          </a:r>
                        </a:p>
                      </a:txBody>
                      <a:tcPr marL="68580" marR="68580" marT="34290" marB="34290" anchor="ctr"/>
                    </a:tc>
                    <a:tc>
                      <a:txBody>
                        <a:bodyPr/>
                        <a:lstStyle/>
                        <a:p>
                          <a:endParaRPr lang="en-US"/>
                        </a:p>
                      </a:txBody>
                      <a:tcPr marL="68580" marR="68580" marT="34290" marB="34290" anchor="ctr">
                        <a:blipFill>
                          <a:blip r:embed="rId5"/>
                          <a:stretch>
                            <a:fillRect l="-41195" t="-1028846" r="-94184" b="-501923"/>
                          </a:stretch>
                        </a:blip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dirty="0"/>
                            <a:t>Full</a:t>
                          </a:r>
                          <a:r>
                            <a:rPr lang="en-US" sz="1100" baseline="0" dirty="0"/>
                            <a:t> NH</a:t>
                          </a:r>
                          <a:r>
                            <a:rPr lang="en-US" sz="1100" baseline="-25000" dirty="0"/>
                            <a:t>3</a:t>
                          </a:r>
                          <a:r>
                            <a:rPr lang="en-US" sz="1100" baseline="0" dirty="0"/>
                            <a:t> statistics</a:t>
                          </a:r>
                          <a:endParaRPr lang="en-GB" sz="1100" dirty="0"/>
                        </a:p>
                      </a:txBody>
                      <a:tcPr marL="68580" marR="68580" marT="34290" marB="34290" anchor="ctr"/>
                    </a:tc>
                    <a:extLst>
                      <a:ext uri="{0D108BD9-81ED-4DB2-BD59-A6C34878D82A}">
                        <a16:rowId xmlns:a16="http://schemas.microsoft.com/office/drawing/2014/main" val="10011"/>
                      </a:ext>
                    </a:extLst>
                  </a:tr>
                  <a:tr h="280289">
                    <a:tc>
                      <a:txBody>
                        <a:bodyPr/>
                        <a:lstStyle/>
                        <a:p>
                          <a:pPr algn="ctr"/>
                          <a:r>
                            <a:rPr lang="en-GB" sz="1100" dirty="0"/>
                            <a:t>2016</a:t>
                          </a:r>
                        </a:p>
                      </a:txBody>
                      <a:tcPr marL="68580" marR="68580" marT="34290" marB="34290" anchor="ctr"/>
                    </a:tc>
                    <a:tc>
                      <a:txBody>
                        <a:bodyPr/>
                        <a:lstStyle/>
                        <a:p>
                          <a:endParaRPr lang="en-US"/>
                        </a:p>
                      </a:txBody>
                      <a:tcPr marL="68580" marR="68580" marT="34290" marB="34290" anchor="ctr">
                        <a:blipFill>
                          <a:blip r:embed="rId5"/>
                          <a:stretch>
                            <a:fillRect l="-41195" t="-1276087" r="-94184" b="-467391"/>
                          </a:stretch>
                        </a:blip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dirty="0"/>
                            <a:t>Full</a:t>
                          </a:r>
                          <a:r>
                            <a:rPr lang="en-US" sz="1100" baseline="0" dirty="0"/>
                            <a:t> NH</a:t>
                          </a:r>
                          <a:r>
                            <a:rPr lang="en-US" sz="1100" baseline="-25000" dirty="0"/>
                            <a:t>3</a:t>
                          </a:r>
                          <a:r>
                            <a:rPr lang="en-US" sz="1100" baseline="0" dirty="0"/>
                            <a:t> statistics</a:t>
                          </a:r>
                          <a:endParaRPr lang="en-GB" sz="1100" dirty="0"/>
                        </a:p>
                      </a:txBody>
                      <a:tcPr marL="68580" marR="68580" marT="34290" marB="34290" anchor="ctr"/>
                    </a:tc>
                    <a:extLst>
                      <a:ext uri="{0D108BD9-81ED-4DB2-BD59-A6C34878D82A}">
                        <a16:rowId xmlns:a16="http://schemas.microsoft.com/office/drawing/2014/main" val="3215253978"/>
                      </a:ext>
                    </a:extLst>
                  </a:tr>
                  <a:tr h="251460">
                    <a:tc>
                      <a:txBody>
                        <a:bodyPr/>
                        <a:lstStyle/>
                        <a:p>
                          <a:pPr algn="ctr"/>
                          <a:r>
                            <a:rPr lang="en-GB" sz="1100" dirty="0"/>
                            <a:t>2018</a:t>
                          </a:r>
                        </a:p>
                      </a:txBody>
                      <a:tcPr marL="68580" marR="68580" marT="34290" marB="34290" anchor="ctr"/>
                    </a:tc>
                    <a:tc>
                      <a:txBody>
                        <a:bodyPr/>
                        <a:lstStyle/>
                        <a:p>
                          <a:endParaRPr lang="en-US"/>
                        </a:p>
                      </a:txBody>
                      <a:tcPr marL="68580" marR="68580" marT="34290" marB="34290" anchor="ctr">
                        <a:blipFill>
                          <a:blip r:embed="rId5"/>
                          <a:stretch>
                            <a:fillRect l="-41195" t="-1543902" r="-94184" b="-424390"/>
                          </a:stretch>
                        </a:blip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dirty="0"/>
                            <a:t>Full</a:t>
                          </a:r>
                          <a:r>
                            <a:rPr lang="en-US" sz="1100" baseline="0" dirty="0"/>
                            <a:t> NH</a:t>
                          </a:r>
                          <a:r>
                            <a:rPr lang="en-US" sz="1100" baseline="-25000" dirty="0"/>
                            <a:t>3</a:t>
                          </a:r>
                          <a:r>
                            <a:rPr lang="en-US" sz="1100" baseline="0" dirty="0"/>
                            <a:t> statistics</a:t>
                          </a:r>
                          <a:endParaRPr lang="en-GB" sz="1100" dirty="0"/>
                        </a:p>
                      </a:txBody>
                      <a:tcPr marL="68580" marR="68580" marT="34290" marB="34290" anchor="ctr"/>
                    </a:tc>
                    <a:extLst>
                      <a:ext uri="{0D108BD9-81ED-4DB2-BD59-A6C34878D82A}">
                        <a16:rowId xmlns:a16="http://schemas.microsoft.com/office/drawing/2014/main" val="2503830028"/>
                      </a:ext>
                    </a:extLst>
                  </a:tr>
                  <a:tr h="251841">
                    <a:tc>
                      <a:txBody>
                        <a:bodyPr/>
                        <a:lstStyle/>
                        <a:p>
                          <a:pPr algn="ctr"/>
                          <a:r>
                            <a:rPr lang="en-GB" sz="1100" dirty="0"/>
                            <a:t>2019</a:t>
                          </a:r>
                        </a:p>
                      </a:txBody>
                      <a:tcPr marL="68580" marR="68580" marT="34290" marB="34290" anchor="ctr"/>
                    </a:tc>
                    <a:tc>
                      <a:txBody>
                        <a:bodyPr/>
                        <a:lstStyle/>
                        <a:p>
                          <a:endParaRPr lang="en-US"/>
                        </a:p>
                      </a:txBody>
                      <a:tcPr marL="68580" marR="68580" marT="34290" marB="34290" anchor="ctr">
                        <a:blipFill>
                          <a:blip r:embed="rId5"/>
                          <a:stretch>
                            <a:fillRect l="-41195" t="-1643902" r="-94184" b="-324390"/>
                          </a:stretch>
                        </a:blip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dirty="0"/>
                            <a:t>Full</a:t>
                          </a:r>
                          <a:r>
                            <a:rPr lang="en-US" sz="1100" baseline="0" dirty="0"/>
                            <a:t> NH</a:t>
                          </a:r>
                          <a:r>
                            <a:rPr lang="en-US" sz="1100" baseline="-25000" dirty="0"/>
                            <a:t>3</a:t>
                          </a:r>
                          <a:r>
                            <a:rPr lang="en-US" sz="1100" baseline="0" dirty="0"/>
                            <a:t> statistics</a:t>
                          </a:r>
                          <a:endParaRPr lang="en-GB" sz="1100" dirty="0"/>
                        </a:p>
                      </a:txBody>
                      <a:tcPr marL="68580" marR="68580" marT="34290" marB="34290" anchor="ctr"/>
                    </a:tc>
                    <a:extLst>
                      <a:ext uri="{0D108BD9-81ED-4DB2-BD59-A6C34878D82A}">
                        <a16:rowId xmlns:a16="http://schemas.microsoft.com/office/drawing/2014/main" val="1114776648"/>
                      </a:ext>
                    </a:extLst>
                  </a:tr>
                  <a:tr h="251460">
                    <a:tc>
                      <a:txBody>
                        <a:bodyPr/>
                        <a:lstStyle/>
                        <a:p>
                          <a:pPr algn="ctr"/>
                          <a:r>
                            <a:rPr lang="en-GB" sz="1100" dirty="0"/>
                            <a:t>2022</a:t>
                          </a:r>
                        </a:p>
                      </a:txBody>
                      <a:tcPr marL="68580" marR="68580" marT="34290" marB="34290" anchor="ctr"/>
                    </a:tc>
                    <a:tc>
                      <a:txBody>
                        <a:bodyPr/>
                        <a:lstStyle/>
                        <a:p>
                          <a:endParaRPr lang="en-US"/>
                        </a:p>
                      </a:txBody>
                      <a:tcPr marL="68580" marR="68580" marT="34290" marB="34290" anchor="ctr">
                        <a:blipFill>
                          <a:blip r:embed="rId5"/>
                          <a:stretch>
                            <a:fillRect l="-41195" t="-1702381" r="-94184" b="-216667"/>
                          </a:stretch>
                        </a:blip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dirty="0"/>
                            <a:t>Full</a:t>
                          </a:r>
                          <a:r>
                            <a:rPr lang="en-US" sz="1100" baseline="0" dirty="0"/>
                            <a:t> NH</a:t>
                          </a:r>
                          <a:r>
                            <a:rPr lang="en-US" sz="1100" baseline="-25000" dirty="0"/>
                            <a:t>3</a:t>
                          </a:r>
                          <a:r>
                            <a:rPr lang="en-US" sz="1100" baseline="0" dirty="0"/>
                            <a:t> statistics</a:t>
                          </a:r>
                          <a:endParaRPr lang="en-GB" sz="1100" dirty="0"/>
                        </a:p>
                      </a:txBody>
                      <a:tcPr marL="68580" marR="68580" marT="34290" marB="34290" anchor="ctr"/>
                    </a:tc>
                    <a:extLst>
                      <a:ext uri="{0D108BD9-81ED-4DB2-BD59-A6C34878D82A}">
                        <a16:rowId xmlns:a16="http://schemas.microsoft.com/office/drawing/2014/main" val="3020730640"/>
                      </a:ext>
                    </a:extLst>
                  </a:tr>
                  <a:tr h="251460">
                    <a:tc>
                      <a:txBody>
                        <a:bodyPr/>
                        <a:lstStyle/>
                        <a:p>
                          <a:pPr algn="ctr"/>
                          <a:r>
                            <a:rPr lang="en-GB" sz="1100" dirty="0"/>
                            <a:t>2022</a:t>
                          </a:r>
                        </a:p>
                      </a:txBody>
                      <a:tcPr marL="68580" marR="68580" marT="34290" marB="34290" anchor="ctr"/>
                    </a:tc>
                    <a:tc>
                      <a:txBody>
                        <a:bodyPr/>
                        <a:lstStyle/>
                        <a:p>
                          <a:endParaRPr lang="en-US"/>
                        </a:p>
                      </a:txBody>
                      <a:tcPr marL="68580" marR="68580" marT="34290" marB="34290" anchor="ctr">
                        <a:blipFill>
                          <a:blip r:embed="rId5"/>
                          <a:stretch>
                            <a:fillRect l="-41195" t="-1846341" r="-94184" b="-121951"/>
                          </a:stretch>
                        </a:blip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dirty="0"/>
                            <a:t>Full</a:t>
                          </a:r>
                          <a:r>
                            <a:rPr lang="en-US" sz="1100" baseline="0" dirty="0"/>
                            <a:t> NH</a:t>
                          </a:r>
                          <a:r>
                            <a:rPr lang="en-US" sz="1100" baseline="-25000" dirty="0"/>
                            <a:t>3</a:t>
                          </a:r>
                          <a:r>
                            <a:rPr lang="en-US" sz="1100" baseline="0" dirty="0"/>
                            <a:t> statistics</a:t>
                          </a:r>
                          <a:r>
                            <a:rPr lang="en-GB" sz="1100" baseline="0" dirty="0"/>
                            <a:t>, 2002-2004 </a:t>
                          </a:r>
                          <a:r>
                            <a:rPr lang="en-US" sz="1100" baseline="30000" dirty="0"/>
                            <a:t>6</a:t>
                          </a:r>
                          <a:r>
                            <a:rPr lang="en-US" sz="1100" baseline="0" dirty="0"/>
                            <a:t>LiD</a:t>
                          </a:r>
                          <a:endParaRPr lang="en-GB" sz="1100" dirty="0"/>
                        </a:p>
                      </a:txBody>
                      <a:tcPr marL="68580" marR="68580" marT="34290" marB="34290" anchor="ctr"/>
                    </a:tc>
                    <a:extLst>
                      <a:ext uri="{0D108BD9-81ED-4DB2-BD59-A6C34878D82A}">
                        <a16:rowId xmlns:a16="http://schemas.microsoft.com/office/drawing/2014/main" val="1737059187"/>
                      </a:ext>
                    </a:extLst>
                  </a:tr>
                  <a:tr h="280289">
                    <a:tc>
                      <a:txBody>
                        <a:bodyPr/>
                        <a:lstStyle/>
                        <a:p>
                          <a:pPr algn="ctr"/>
                          <a:r>
                            <a:rPr lang="en-GB" sz="1100" dirty="0"/>
                            <a:t>2023</a:t>
                          </a:r>
                        </a:p>
                      </a:txBody>
                      <a:tcPr marL="68580" marR="68580" marT="34290" marB="34290" anchor="ctr"/>
                    </a:tc>
                    <a:tc>
                      <a:txBody>
                        <a:bodyPr/>
                        <a:lstStyle/>
                        <a:p>
                          <a:endParaRPr lang="en-US"/>
                        </a:p>
                      </a:txBody>
                      <a:tcPr marL="68580" marR="68580" marT="34290" marB="34290" anchor="ctr">
                        <a:blipFill>
                          <a:blip r:embed="rId5"/>
                          <a:stretch>
                            <a:fillRect l="-41195" t="-1734783" r="-94184" b="-8696"/>
                          </a:stretch>
                        </a:blip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dirty="0"/>
                            <a:t>70% of 2022 </a:t>
                          </a:r>
                          <a:r>
                            <a:rPr lang="en-US" sz="1100" baseline="30000" dirty="0"/>
                            <a:t>6</a:t>
                          </a:r>
                          <a:r>
                            <a:rPr lang="en-US" sz="1100" baseline="0" dirty="0"/>
                            <a:t>LiD data</a:t>
                          </a:r>
                          <a:endParaRPr lang="en-GB" sz="1100" dirty="0"/>
                        </a:p>
                      </a:txBody>
                      <a:tcPr marL="68580" marR="68580" marT="34290" marB="34290" anchor="ctr"/>
                    </a:tc>
                    <a:extLst>
                      <a:ext uri="{0D108BD9-81ED-4DB2-BD59-A6C34878D82A}">
                        <a16:rowId xmlns:a16="http://schemas.microsoft.com/office/drawing/2014/main" val="2638639992"/>
                      </a:ext>
                    </a:extLst>
                  </a:tr>
                </a:tbl>
              </a:graphicData>
            </a:graphic>
          </p:graphicFrame>
        </mc:Fallback>
      </mc:AlternateContent>
      <p:sp>
        <p:nvSpPr>
          <p:cNvPr id="4" name="Date Placeholder 3"/>
          <p:cNvSpPr>
            <a:spLocks noGrp="1"/>
          </p:cNvSpPr>
          <p:nvPr>
            <p:ph type="dt" sz="half" idx="10"/>
          </p:nvPr>
        </p:nvSpPr>
        <p:spPr/>
        <p:txBody>
          <a:bodyPr/>
          <a:lstStyle/>
          <a:p>
            <a:pPr defTabSz="342893" fontAlgn="auto">
              <a:spcBef>
                <a:spcPts val="0"/>
              </a:spcBef>
              <a:spcAft>
                <a:spcPts val="0"/>
              </a:spcAft>
            </a:pPr>
            <a:fld id="{96D96A72-30AE-40B5-80FD-49D8CC4C3C7F}" type="datetime1">
              <a:rPr lang="en-US" smtClean="0">
                <a:solidFill>
                  <a:srgbClr val="FFFFFF"/>
                </a:solidFill>
              </a:rPr>
              <a:t>11/11/2024</a:t>
            </a:fld>
            <a:endParaRPr lang="en-US" dirty="0">
              <a:solidFill>
                <a:srgbClr val="FFFFFF"/>
              </a:solidFill>
            </a:endParaRPr>
          </a:p>
        </p:txBody>
      </p:sp>
      <p:sp>
        <p:nvSpPr>
          <p:cNvPr id="5" name="Footer Placeholder 4"/>
          <p:cNvSpPr>
            <a:spLocks noGrp="1"/>
          </p:cNvSpPr>
          <p:nvPr>
            <p:ph type="ftr" sz="quarter" idx="11"/>
          </p:nvPr>
        </p:nvSpPr>
        <p:spPr/>
        <p:txBody>
          <a:bodyPr/>
          <a:lstStyle/>
          <a:p>
            <a:pPr defTabSz="342893" fontAlgn="auto">
              <a:spcBef>
                <a:spcPts val="0"/>
              </a:spcBef>
              <a:spcAft>
                <a:spcPts val="0"/>
              </a:spcAft>
            </a:pPr>
            <a:r>
              <a:rPr lang="en-US">
                <a:solidFill>
                  <a:srgbClr val="FFFFFF"/>
                </a:solidFill>
              </a:rPr>
              <a:t>Circum-Pan-Pacific Symposium 2024</a:t>
            </a:r>
            <a:endParaRPr lang="en-US" dirty="0">
              <a:solidFill>
                <a:srgbClr val="FFFFFF"/>
              </a:solidFill>
            </a:endParaRPr>
          </a:p>
        </p:txBody>
      </p:sp>
      <p:sp>
        <p:nvSpPr>
          <p:cNvPr id="6" name="Slide Number Placeholder 5"/>
          <p:cNvSpPr>
            <a:spLocks noGrp="1"/>
          </p:cNvSpPr>
          <p:nvPr>
            <p:ph type="sldNum" sz="quarter" idx="12"/>
          </p:nvPr>
        </p:nvSpPr>
        <p:spPr/>
        <p:txBody>
          <a:bodyPr/>
          <a:lstStyle/>
          <a:p>
            <a:pPr defTabSz="342893" fontAlgn="auto">
              <a:spcBef>
                <a:spcPts val="0"/>
              </a:spcBef>
              <a:spcAft>
                <a:spcPts val="0"/>
              </a:spcAft>
            </a:pPr>
            <a:fld id="{B9A5DFB4-3D23-4866-8D46-AE36D04BFD7D}" type="slidenum">
              <a:rPr lang="en-US" smtClean="0">
                <a:solidFill>
                  <a:srgbClr val="FFFFFF"/>
                </a:solidFill>
              </a:rPr>
              <a:pPr defTabSz="342893" fontAlgn="auto">
                <a:spcBef>
                  <a:spcPts val="0"/>
                </a:spcBef>
                <a:spcAft>
                  <a:spcPts val="0"/>
                </a:spcAft>
              </a:pPr>
              <a:t>23</a:t>
            </a:fld>
            <a:endParaRPr lang="en-US" dirty="0">
              <a:solidFill>
                <a:srgbClr val="FFFFFF"/>
              </a:solidFill>
            </a:endParaRPr>
          </a:p>
        </p:txBody>
      </p:sp>
    </p:spTree>
    <p:extLst>
      <p:ext uri="{BB962C8B-B14F-4D97-AF65-F5344CB8AC3E}">
        <p14:creationId xmlns:p14="http://schemas.microsoft.com/office/powerpoint/2010/main" val="3978157527"/>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Measurements with </a:t>
            </a:r>
            <a:r>
              <a:rPr lang="en-US" dirty="0" err="1"/>
              <a:t>unpolarised</a:t>
            </a:r>
            <a:r>
              <a:rPr lang="en-US" dirty="0"/>
              <a:t> targets:</a:t>
            </a:r>
            <a:endParaRPr lang="en-GB" dirty="0"/>
          </a:p>
        </p:txBody>
      </p:sp>
      <p:graphicFrame>
        <p:nvGraphicFramePr>
          <p:cNvPr id="7" name="Object 6"/>
          <p:cNvGraphicFramePr>
            <a:graphicFrameLocks noChangeAspect="1"/>
          </p:cNvGraphicFramePr>
          <p:nvPr/>
        </p:nvGraphicFramePr>
        <p:xfrm>
          <a:off x="4991100" y="3181350"/>
          <a:ext cx="685800" cy="148829"/>
        </p:xfrm>
        <a:graphic>
          <a:graphicData uri="http://schemas.openxmlformats.org/presentationml/2006/ole">
            <mc:AlternateContent xmlns:mc="http://schemas.openxmlformats.org/markup-compatibility/2006">
              <mc:Choice xmlns:v="urn:schemas-microsoft-com:vml" Requires="v">
                <p:oleObj name="Equation" r:id="rId3" imgW="914400" imgH="198720" progId="Equation.DSMT4">
                  <p:embed/>
                </p:oleObj>
              </mc:Choice>
              <mc:Fallback>
                <p:oleObj name="Equation" r:id="rId3" imgW="914400" imgH="198720" progId="Equation.DSMT4">
                  <p:embed/>
                  <p:pic>
                    <p:nvPicPr>
                      <p:cNvPr id="7" name="Object 6"/>
                      <p:cNvPicPr/>
                      <p:nvPr/>
                    </p:nvPicPr>
                    <p:blipFill>
                      <a:blip r:embed="rId4"/>
                      <a:stretch>
                        <a:fillRect/>
                      </a:stretch>
                    </p:blipFill>
                    <p:spPr>
                      <a:xfrm>
                        <a:off x="4991100" y="3181350"/>
                        <a:ext cx="685800" cy="148829"/>
                      </a:xfrm>
                      <a:prstGeom prst="rect">
                        <a:avLst/>
                      </a:prstGeom>
                    </p:spPr>
                  </p:pic>
                </p:oleObj>
              </mc:Fallback>
            </mc:AlternateContent>
          </a:graphicData>
        </a:graphic>
      </p:graphicFrame>
      <mc:AlternateContent xmlns:mc="http://schemas.openxmlformats.org/markup-compatibility/2006" xmlns:a14="http://schemas.microsoft.com/office/drawing/2010/main">
        <mc:Choice Requires="a14">
          <p:graphicFrame>
            <p:nvGraphicFramePr>
              <p:cNvPr id="3" name="Table 2"/>
              <p:cNvGraphicFramePr>
                <a:graphicFrameLocks noGrp="1"/>
              </p:cNvGraphicFramePr>
              <p:nvPr>
                <p:extLst>
                  <p:ext uri="{D42A27DB-BD31-4B8C-83A1-F6EECF244321}">
                    <p14:modId xmlns:p14="http://schemas.microsoft.com/office/powerpoint/2010/main" val="2892205957"/>
                  </p:ext>
                </p:extLst>
              </p:nvPr>
            </p:nvGraphicFramePr>
            <p:xfrm>
              <a:off x="152400" y="699347"/>
              <a:ext cx="8839200" cy="4791448"/>
            </p:xfrm>
            <a:graphic>
              <a:graphicData uri="http://schemas.openxmlformats.org/drawingml/2006/table">
                <a:tbl>
                  <a:tblPr firstRow="1" bandRow="1">
                    <a:tableStyleId>{7DF18680-E054-41AD-8BC1-D1AEF772440D}</a:tableStyleId>
                  </a:tblPr>
                  <a:tblGrid>
                    <a:gridCol w="1219200">
                      <a:extLst>
                        <a:ext uri="{9D8B030D-6E8A-4147-A177-3AD203B41FA5}">
                          <a16:colId xmlns:a16="http://schemas.microsoft.com/office/drawing/2014/main" val="20000"/>
                        </a:ext>
                      </a:extLst>
                    </a:gridCol>
                    <a:gridCol w="4648200">
                      <a:extLst>
                        <a:ext uri="{9D8B030D-6E8A-4147-A177-3AD203B41FA5}">
                          <a16:colId xmlns:a16="http://schemas.microsoft.com/office/drawing/2014/main" val="20001"/>
                        </a:ext>
                      </a:extLst>
                    </a:gridCol>
                    <a:gridCol w="2971800">
                      <a:extLst>
                        <a:ext uri="{9D8B030D-6E8A-4147-A177-3AD203B41FA5}">
                          <a16:colId xmlns:a16="http://schemas.microsoft.com/office/drawing/2014/main" val="20002"/>
                        </a:ext>
                      </a:extLst>
                    </a:gridCol>
                  </a:tblGrid>
                  <a:tr h="965745">
                    <a:tc>
                      <a:txBody>
                        <a:bodyPr/>
                        <a:lstStyle/>
                        <a:p>
                          <a:pPr algn="ctr"/>
                          <a:r>
                            <a:rPr lang="en-US" sz="1400" dirty="0"/>
                            <a:t>Year</a:t>
                          </a:r>
                          <a:endParaRPr lang="en-GB" sz="1400" dirty="0"/>
                        </a:p>
                      </a:txBody>
                      <a:tcPr marL="68580" marR="68580" marT="34290" marB="34290" anchor="ctr"/>
                    </a:tc>
                    <a:tc>
                      <a:txBody>
                        <a:bodyPr/>
                        <a:lstStyle/>
                        <a:p>
                          <a:pPr algn="ctr"/>
                          <a:r>
                            <a:rPr lang="en-GB" sz="1400" dirty="0" err="1"/>
                            <a:t>Obs</a:t>
                          </a:r>
                          <a:endParaRPr lang="en-GB" sz="1400" dirty="0"/>
                        </a:p>
                      </a:txBody>
                      <a:tcPr marL="68580" marR="68580" marT="34290" marB="34290" anchor="ctr"/>
                    </a:tc>
                    <a:tc>
                      <a:txBody>
                        <a:bodyPr/>
                        <a:lstStyle/>
                        <a:p>
                          <a:pPr algn="ctr"/>
                          <a:endParaRPr lang="en-GB" sz="1400"/>
                        </a:p>
                      </a:txBody>
                      <a:tcPr marL="68580" marR="68580" marT="34290" marB="34290" anchor="ctr"/>
                    </a:tc>
                    <a:extLst>
                      <a:ext uri="{0D108BD9-81ED-4DB2-BD59-A6C34878D82A}">
                        <a16:rowId xmlns:a16="http://schemas.microsoft.com/office/drawing/2014/main" val="10000"/>
                      </a:ext>
                    </a:extLst>
                  </a:tr>
                  <a:tr h="420623">
                    <a:tc>
                      <a:txBody>
                        <a:bodyPr/>
                        <a:lstStyle/>
                        <a:p>
                          <a:pPr algn="ctr"/>
                          <a:r>
                            <a:rPr lang="en-US" sz="1100" dirty="0"/>
                            <a:t>2013</a:t>
                          </a:r>
                          <a:endParaRPr lang="en-GB" sz="1100" dirty="0"/>
                        </a:p>
                      </a:txBody>
                      <a:tcPr marL="68580" marR="68580" marT="34290" marB="3429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type m:val="lin"/>
                                    <m:ctrlPr>
                                      <a:rPr lang="en-GB" sz="1100" i="1" smtClean="0">
                                        <a:latin typeface="Cambria Math" panose="02040503050406030204" pitchFamily="18" charset="0"/>
                                      </a:rPr>
                                    </m:ctrlPr>
                                  </m:fPr>
                                  <m:num>
                                    <m:sSup>
                                      <m:sSupPr>
                                        <m:ctrlPr>
                                          <a:rPr lang="en-GB" sz="1100" i="1" smtClean="0">
                                            <a:latin typeface="Cambria Math" panose="02040503050406030204" pitchFamily="18" charset="0"/>
                                          </a:rPr>
                                        </m:ctrlPr>
                                      </m:sSupPr>
                                      <m:e>
                                        <m:r>
                                          <a:rPr lang="en-US" sz="1100" b="0" smtClean="0">
                                            <a:latin typeface="Cambria Math" panose="02040503050406030204" pitchFamily="18" charset="0"/>
                                          </a:rPr>
                                          <m:t>𝑑𝑛</m:t>
                                        </m:r>
                                      </m:e>
                                      <m:sup>
                                        <m:r>
                                          <a:rPr lang="en-US" sz="1100" b="0" smtClean="0">
                                            <a:latin typeface="Cambria Math" panose="02040503050406030204" pitchFamily="18" charset="0"/>
                                          </a:rPr>
                                          <m:t>h</m:t>
                                        </m:r>
                                      </m:sup>
                                    </m:sSup>
                                  </m:num>
                                  <m:den>
                                    <m:d>
                                      <m:dPr>
                                        <m:ctrlPr>
                                          <a:rPr lang="en-GB" sz="1100" i="1" smtClean="0">
                                            <a:latin typeface="Cambria Math" panose="02040503050406030204" pitchFamily="18" charset="0"/>
                                          </a:rPr>
                                        </m:ctrlPr>
                                      </m:dPr>
                                      <m:e>
                                        <m:sSup>
                                          <m:sSupPr>
                                            <m:ctrlPr>
                                              <a:rPr lang="en-GB" sz="1100" i="1" smtClean="0">
                                                <a:latin typeface="Cambria Math" panose="02040503050406030204" pitchFamily="18" charset="0"/>
                                              </a:rPr>
                                            </m:ctrlPr>
                                          </m:sSupPr>
                                          <m:e>
                                            <m:r>
                                              <a:rPr lang="en-US" sz="1100" b="0" smtClean="0">
                                                <a:latin typeface="Cambria Math" panose="02040503050406030204" pitchFamily="18" charset="0"/>
                                              </a:rPr>
                                              <m:t>𝑑𝑁</m:t>
                                            </m:r>
                                          </m:e>
                                          <m:sup>
                                            <m:r>
                                              <a:rPr lang="en-GB" sz="1100" smtClean="0">
                                                <a:latin typeface="Cambria Math" panose="02040503050406030204" pitchFamily="18" charset="0"/>
                                              </a:rPr>
                                              <m:t>𝜇</m:t>
                                            </m:r>
                                          </m:sup>
                                        </m:sSup>
                                        <m:r>
                                          <a:rPr lang="en-US" sz="1100" b="0" smtClean="0">
                                            <a:latin typeface="Cambria Math" panose="02040503050406030204" pitchFamily="18" charset="0"/>
                                          </a:rPr>
                                          <m:t>𝑑𝑧</m:t>
                                        </m:r>
                                        <m:r>
                                          <a:rPr lang="en-US" sz="1100" b="0" smtClean="0">
                                            <a:latin typeface="Cambria Math" panose="02040503050406030204" pitchFamily="18" charset="0"/>
                                          </a:rPr>
                                          <m:t> </m:t>
                                        </m:r>
                                        <m:r>
                                          <a:rPr lang="en-US" sz="1100" b="0" smtClean="0">
                                            <a:latin typeface="Cambria Math" panose="02040503050406030204" pitchFamily="18" charset="0"/>
                                          </a:rPr>
                                          <m:t>𝑑</m:t>
                                        </m:r>
                                        <m:sSubSup>
                                          <m:sSubSupPr>
                                            <m:ctrlPr>
                                              <a:rPr lang="en-US" sz="1100" b="0" i="1" smtClean="0">
                                                <a:latin typeface="Cambria Math" panose="02040503050406030204" pitchFamily="18" charset="0"/>
                                              </a:rPr>
                                            </m:ctrlPr>
                                          </m:sSubSupPr>
                                          <m:e>
                                            <m:r>
                                              <a:rPr lang="en-US" sz="1100" b="0" smtClean="0">
                                                <a:latin typeface="Cambria Math" panose="02040503050406030204" pitchFamily="18" charset="0"/>
                                              </a:rPr>
                                              <m:t>𝑝</m:t>
                                            </m:r>
                                          </m:e>
                                          <m:sub>
                                            <m:r>
                                              <a:rPr lang="en-US" sz="1100" b="0" smtClean="0">
                                                <a:latin typeface="Cambria Math" panose="02040503050406030204" pitchFamily="18" charset="0"/>
                                              </a:rPr>
                                              <m:t>𝑇</m:t>
                                            </m:r>
                                          </m:sub>
                                          <m:sup>
                                            <m:r>
                                              <a:rPr lang="en-US" sz="1100" b="0" smtClean="0">
                                                <a:latin typeface="Cambria Math" panose="02040503050406030204" pitchFamily="18" charset="0"/>
                                              </a:rPr>
                                              <m:t>2</m:t>
                                            </m:r>
                                          </m:sup>
                                        </m:sSubSup>
                                      </m:e>
                                    </m:d>
                                  </m:den>
                                </m:f>
                              </m:oMath>
                            </m:oMathPara>
                          </a14:m>
                          <a:endParaRPr lang="en-GB" sz="1100" dirty="0"/>
                        </a:p>
                      </a:txBody>
                      <a:tcPr marL="68580" marR="68580" marT="34290" marB="3429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baseline="0" dirty="0"/>
                            <a:t>multiplicities on d, 2004</a:t>
                          </a:r>
                        </a:p>
                      </a:txBody>
                      <a:tcPr marL="68580" marR="68580" marT="34290" marB="34290" anchor="ctr"/>
                    </a:tc>
                    <a:extLst>
                      <a:ext uri="{0D108BD9-81ED-4DB2-BD59-A6C34878D82A}">
                        <a16:rowId xmlns:a16="http://schemas.microsoft.com/office/drawing/2014/main" val="10001"/>
                      </a:ext>
                    </a:extLst>
                  </a:tr>
                  <a:tr h="508789">
                    <a:tc>
                      <a:txBody>
                        <a:bodyPr/>
                        <a:lstStyle/>
                        <a:p>
                          <a:pPr algn="ctr"/>
                          <a:r>
                            <a:rPr lang="en-US" sz="1100" dirty="0"/>
                            <a:t>2014</a:t>
                          </a:r>
                          <a:endParaRPr lang="en-GB" sz="1100" dirty="0"/>
                        </a:p>
                      </a:txBody>
                      <a:tcPr marL="68580" marR="68580" marT="34290" marB="34290" anchor="ctr"/>
                    </a:tc>
                    <a:tc>
                      <a:txBody>
                        <a:bodyPr/>
                        <a:lstStyle/>
                        <a:p>
                          <a:pPr algn="ctr"/>
                          <a14:m>
                            <m:oMath xmlns:m="http://schemas.openxmlformats.org/officeDocument/2006/math">
                              <m:sSubSup>
                                <m:sSubSupPr>
                                  <m:ctrlPr>
                                    <a:rPr lang="en-US" sz="1200" b="0" i="1" smtClean="0">
                                      <a:latin typeface="Cambria Math" panose="02040503050406030204" pitchFamily="18" charset="0"/>
                                    </a:rPr>
                                  </m:ctrlPr>
                                </m:sSubSupPr>
                                <m:e>
                                  <m:r>
                                    <a:rPr lang="en-US" sz="1200" b="0" smtClean="0">
                                      <a:latin typeface="Cambria Math" panose="02040503050406030204" pitchFamily="18" charset="0"/>
                                    </a:rPr>
                                    <m:t>𝐴</m:t>
                                  </m:r>
                                </m:e>
                                <m:sub>
                                  <m:r>
                                    <a:rPr lang="en-US" sz="1200" b="0" smtClean="0">
                                      <a:latin typeface="Cambria Math" panose="02040503050406030204" pitchFamily="18" charset="0"/>
                                    </a:rPr>
                                    <m:t>𝑈𝑈</m:t>
                                  </m:r>
                                  <m:r>
                                    <a:rPr lang="en-US" sz="1200" b="0" smtClean="0">
                                      <a:latin typeface="Cambria Math" panose="02040503050406030204" pitchFamily="18" charset="0"/>
                                    </a:rPr>
                                    <m:t>,</m:t>
                                  </m:r>
                                  <m:r>
                                    <a:rPr lang="en-US" sz="1200" b="0" smtClean="0">
                                      <a:latin typeface="Cambria Math" panose="02040503050406030204" pitchFamily="18" charset="0"/>
                                    </a:rPr>
                                    <m:t>𝑑</m:t>
                                  </m:r>
                                </m:sub>
                                <m:sup>
                                  <m:func>
                                    <m:funcPr>
                                      <m:ctrlPr>
                                        <a:rPr lang="en-US" sz="1200" b="0" i="1" smtClean="0">
                                          <a:latin typeface="Cambria Math" panose="02040503050406030204" pitchFamily="18" charset="0"/>
                                        </a:rPr>
                                      </m:ctrlPr>
                                    </m:funcPr>
                                    <m:fName>
                                      <m:r>
                                        <m:rPr>
                                          <m:sty m:val="p"/>
                                        </m:rPr>
                                        <a:rPr lang="en-US" sz="1200" b="0" smtClean="0">
                                          <a:latin typeface="Cambria Math" panose="02040503050406030204" pitchFamily="18" charset="0"/>
                                        </a:rPr>
                                        <m:t>cos</m:t>
                                      </m:r>
                                    </m:fName>
                                    <m:e>
                                      <m:sSub>
                                        <m:sSubPr>
                                          <m:ctrlPr>
                                            <a:rPr lang="en-US" sz="1200" b="0" i="1" smtClean="0">
                                              <a:latin typeface="Cambria Math" panose="02040503050406030204" pitchFamily="18" charset="0"/>
                                            </a:rPr>
                                          </m:ctrlPr>
                                        </m:sSubPr>
                                        <m:e>
                                          <m:r>
                                            <a:rPr lang="en-US" sz="1200" b="0" smtClean="0">
                                              <a:latin typeface="Cambria Math" panose="02040503050406030204" pitchFamily="18" charset="0"/>
                                            </a:rPr>
                                            <m:t>𝜙</m:t>
                                          </m:r>
                                        </m:e>
                                        <m:sub>
                                          <m:r>
                                            <a:rPr lang="en-US" sz="1200" b="0" smtClean="0">
                                              <a:latin typeface="Cambria Math" panose="02040503050406030204" pitchFamily="18" charset="0"/>
                                            </a:rPr>
                                            <m:t>h</m:t>
                                          </m:r>
                                        </m:sub>
                                      </m:sSub>
                                    </m:e>
                                  </m:func>
                                </m:sup>
                              </m:sSubSup>
                              <m:r>
                                <a:rPr lang="en-US" sz="1200" b="0" smtClean="0">
                                  <a:latin typeface="Cambria Math" panose="02040503050406030204" pitchFamily="18" charset="0"/>
                                </a:rPr>
                                <m:t>,</m:t>
                              </m:r>
                              <m:sSubSup>
                                <m:sSubSupPr>
                                  <m:ctrlPr>
                                    <a:rPr lang="en-US" sz="1200" b="0" i="1" smtClean="0">
                                      <a:latin typeface="Cambria Math" panose="02040503050406030204" pitchFamily="18" charset="0"/>
                                    </a:rPr>
                                  </m:ctrlPr>
                                </m:sSubSupPr>
                                <m:e>
                                  <m:r>
                                    <a:rPr lang="en-US" sz="1200" b="0" smtClean="0">
                                      <a:latin typeface="Cambria Math" panose="02040503050406030204" pitchFamily="18" charset="0"/>
                                    </a:rPr>
                                    <m:t>𝐴</m:t>
                                  </m:r>
                                </m:e>
                                <m:sub>
                                  <m:r>
                                    <a:rPr lang="en-US" sz="1200" b="0" smtClean="0">
                                      <a:latin typeface="Cambria Math" panose="02040503050406030204" pitchFamily="18" charset="0"/>
                                    </a:rPr>
                                    <m:t>𝑈𝑈</m:t>
                                  </m:r>
                                  <m:r>
                                    <a:rPr lang="en-US" sz="1200" b="0" smtClean="0">
                                      <a:latin typeface="Cambria Math" panose="02040503050406030204" pitchFamily="18" charset="0"/>
                                    </a:rPr>
                                    <m:t>,</m:t>
                                  </m:r>
                                  <m:r>
                                    <a:rPr lang="en-US" sz="1200" b="0" smtClean="0">
                                      <a:latin typeface="Cambria Math" panose="02040503050406030204" pitchFamily="18" charset="0"/>
                                    </a:rPr>
                                    <m:t>𝑑</m:t>
                                  </m:r>
                                </m:sub>
                                <m:sup>
                                  <m:func>
                                    <m:funcPr>
                                      <m:ctrlPr>
                                        <a:rPr lang="en-US" sz="1200" b="0" i="1" smtClean="0">
                                          <a:latin typeface="Cambria Math" panose="02040503050406030204" pitchFamily="18" charset="0"/>
                                        </a:rPr>
                                      </m:ctrlPr>
                                    </m:funcPr>
                                    <m:fName>
                                      <m:r>
                                        <m:rPr>
                                          <m:sty m:val="p"/>
                                        </m:rPr>
                                        <a:rPr lang="en-US" sz="1200" b="0" smtClean="0">
                                          <a:latin typeface="Cambria Math" panose="02040503050406030204" pitchFamily="18" charset="0"/>
                                        </a:rPr>
                                        <m:t>cos</m:t>
                                      </m:r>
                                    </m:fName>
                                    <m:e>
                                      <m:sSub>
                                        <m:sSubPr>
                                          <m:ctrlPr>
                                            <a:rPr lang="en-US" sz="1200" b="0" i="1" smtClean="0">
                                              <a:latin typeface="Cambria Math" panose="02040503050406030204" pitchFamily="18" charset="0"/>
                                            </a:rPr>
                                          </m:ctrlPr>
                                        </m:sSubPr>
                                        <m:e>
                                          <m:r>
                                            <a:rPr lang="en-US" sz="1200" b="0" smtClean="0">
                                              <a:latin typeface="Cambria Math" panose="02040503050406030204" pitchFamily="18" charset="0"/>
                                            </a:rPr>
                                            <m:t>2</m:t>
                                          </m:r>
                                          <m:r>
                                            <a:rPr lang="en-US" sz="1200" b="0" smtClean="0">
                                              <a:latin typeface="Cambria Math" panose="02040503050406030204" pitchFamily="18" charset="0"/>
                                            </a:rPr>
                                            <m:t>𝜙</m:t>
                                          </m:r>
                                        </m:e>
                                        <m:sub>
                                          <m:r>
                                            <a:rPr lang="en-US" sz="1200" b="0" smtClean="0">
                                              <a:latin typeface="Cambria Math" panose="02040503050406030204" pitchFamily="18" charset="0"/>
                                            </a:rPr>
                                            <m:t>h</m:t>
                                          </m:r>
                                        </m:sub>
                                      </m:sSub>
                                    </m:e>
                                  </m:func>
                                </m:sup>
                              </m:sSubSup>
                            </m:oMath>
                          </a14:m>
                          <a:r>
                            <a:rPr lang="en-GB" sz="1200" dirty="0"/>
                            <a:t>, </a:t>
                          </a:r>
                          <a14:m>
                            <m:oMath xmlns:m="http://schemas.openxmlformats.org/officeDocument/2006/math">
                              <m:sSubSup>
                                <m:sSubSupPr>
                                  <m:ctrlPr>
                                    <a:rPr lang="en-US" sz="1200" b="0" i="1" smtClean="0">
                                      <a:latin typeface="Cambria Math" panose="02040503050406030204" pitchFamily="18" charset="0"/>
                                    </a:rPr>
                                  </m:ctrlPr>
                                </m:sSubSupPr>
                                <m:e>
                                  <m:r>
                                    <a:rPr lang="en-US" sz="1200" b="0" smtClean="0">
                                      <a:latin typeface="Cambria Math" panose="02040503050406030204" pitchFamily="18" charset="0"/>
                                    </a:rPr>
                                    <m:t>𝐴</m:t>
                                  </m:r>
                                </m:e>
                                <m:sub>
                                  <m:r>
                                    <a:rPr lang="en-US" sz="1200" b="0" smtClean="0">
                                      <a:latin typeface="Cambria Math" panose="02040503050406030204" pitchFamily="18" charset="0"/>
                                    </a:rPr>
                                    <m:t>𝐿𝑈</m:t>
                                  </m:r>
                                  <m:r>
                                    <a:rPr lang="en-US" sz="1200" b="0" smtClean="0">
                                      <a:latin typeface="Cambria Math" panose="02040503050406030204" pitchFamily="18" charset="0"/>
                                    </a:rPr>
                                    <m:t>,</m:t>
                                  </m:r>
                                  <m:r>
                                    <a:rPr lang="en-US" sz="1200" b="0" smtClean="0">
                                      <a:latin typeface="Cambria Math" panose="02040503050406030204" pitchFamily="18" charset="0"/>
                                    </a:rPr>
                                    <m:t>𝑑</m:t>
                                  </m:r>
                                </m:sub>
                                <m:sup>
                                  <m:func>
                                    <m:funcPr>
                                      <m:ctrlPr>
                                        <a:rPr lang="en-US" sz="1200" b="0" i="1" smtClean="0">
                                          <a:latin typeface="Cambria Math" panose="02040503050406030204" pitchFamily="18" charset="0"/>
                                        </a:rPr>
                                      </m:ctrlPr>
                                    </m:funcPr>
                                    <m:fName>
                                      <m:r>
                                        <m:rPr>
                                          <m:sty m:val="p"/>
                                        </m:rPr>
                                        <a:rPr lang="en-US" sz="1200" b="0" smtClean="0">
                                          <a:latin typeface="Cambria Math" panose="02040503050406030204" pitchFamily="18" charset="0"/>
                                        </a:rPr>
                                        <m:t>sin</m:t>
                                      </m:r>
                                    </m:fName>
                                    <m:e>
                                      <m:sSub>
                                        <m:sSubPr>
                                          <m:ctrlPr>
                                            <a:rPr lang="en-US" sz="1200" b="0" i="1" smtClean="0">
                                              <a:latin typeface="Cambria Math" panose="02040503050406030204" pitchFamily="18" charset="0"/>
                                            </a:rPr>
                                          </m:ctrlPr>
                                        </m:sSubPr>
                                        <m:e>
                                          <m:r>
                                            <a:rPr lang="en-US" sz="1200" b="0" smtClean="0">
                                              <a:latin typeface="Cambria Math" panose="02040503050406030204" pitchFamily="18" charset="0"/>
                                            </a:rPr>
                                            <m:t>𝜙</m:t>
                                          </m:r>
                                        </m:e>
                                        <m:sub>
                                          <m:r>
                                            <a:rPr lang="en-US" sz="1200" b="0" smtClean="0">
                                              <a:latin typeface="Cambria Math" panose="02040503050406030204" pitchFamily="18" charset="0"/>
                                            </a:rPr>
                                            <m:t>h</m:t>
                                          </m:r>
                                        </m:sub>
                                      </m:sSub>
                                    </m:e>
                                  </m:func>
                                </m:sup>
                              </m:sSubSup>
                            </m:oMath>
                          </a14:m>
                          <a:endParaRPr lang="en-GB" sz="1200" dirty="0"/>
                        </a:p>
                      </a:txBody>
                      <a:tcPr marL="68580" marR="68580" marT="34290" marB="34290" anchor="ctr"/>
                    </a:tc>
                    <a:tc>
                      <a:txBody>
                        <a:bodyPr/>
                        <a:lstStyle/>
                        <a:p>
                          <a:pPr algn="ctr"/>
                          <a:r>
                            <a:rPr lang="en-US" sz="1100" dirty="0"/>
                            <a:t>2004,</a:t>
                          </a:r>
                          <a:r>
                            <a:rPr lang="en-US" sz="1100" baseline="0" dirty="0"/>
                            <a:t> part</a:t>
                          </a:r>
                          <a:endParaRPr lang="en-GB" sz="1100" dirty="0"/>
                        </a:p>
                      </a:txBody>
                      <a:tcPr marL="68580" marR="68580" marT="34290" marB="34290" anchor="ctr"/>
                    </a:tc>
                    <a:extLst>
                      <a:ext uri="{0D108BD9-81ED-4DB2-BD59-A6C34878D82A}">
                        <a16:rowId xmlns:a16="http://schemas.microsoft.com/office/drawing/2014/main" val="10002"/>
                      </a:ext>
                    </a:extLst>
                  </a:tr>
                  <a:tr h="385398">
                    <a:tc>
                      <a:txBody>
                        <a:bodyPr/>
                        <a:lstStyle/>
                        <a:p>
                          <a:pPr algn="ctr"/>
                          <a:r>
                            <a:rPr lang="en-US" sz="1100" dirty="0"/>
                            <a:t>2016</a:t>
                          </a:r>
                          <a:endParaRPr lang="en-GB" sz="1100" dirty="0"/>
                        </a:p>
                      </a:txBody>
                      <a:tcPr marL="68580" marR="68580" marT="34290" marB="3429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type m:val="lin"/>
                                    <m:ctrlPr>
                                      <a:rPr lang="en-GB" sz="1100" i="1" smtClean="0">
                                        <a:latin typeface="Cambria Math" panose="02040503050406030204" pitchFamily="18" charset="0"/>
                                      </a:rPr>
                                    </m:ctrlPr>
                                  </m:fPr>
                                  <m:num>
                                    <m:sSup>
                                      <m:sSupPr>
                                        <m:ctrlPr>
                                          <a:rPr lang="en-GB" sz="1100" i="1" smtClean="0">
                                            <a:latin typeface="Cambria Math" panose="02040503050406030204" pitchFamily="18" charset="0"/>
                                          </a:rPr>
                                        </m:ctrlPr>
                                      </m:sSupPr>
                                      <m:e>
                                        <m:r>
                                          <a:rPr lang="en-US" sz="1100" b="0" smtClean="0">
                                            <a:latin typeface="Cambria Math" panose="02040503050406030204" pitchFamily="18" charset="0"/>
                                          </a:rPr>
                                          <m:t>𝑑𝑛</m:t>
                                        </m:r>
                                      </m:e>
                                      <m:sup>
                                        <m:r>
                                          <a:rPr lang="en-US" sz="1100" b="0" smtClean="0">
                                            <a:latin typeface="Cambria Math" panose="02040503050406030204" pitchFamily="18" charset="0"/>
                                          </a:rPr>
                                          <m:t>𝜋</m:t>
                                        </m:r>
                                      </m:sup>
                                    </m:sSup>
                                  </m:num>
                                  <m:den>
                                    <m:d>
                                      <m:dPr>
                                        <m:ctrlPr>
                                          <a:rPr lang="en-GB" sz="1100" i="1" smtClean="0">
                                            <a:latin typeface="Cambria Math" panose="02040503050406030204" pitchFamily="18" charset="0"/>
                                          </a:rPr>
                                        </m:ctrlPr>
                                      </m:dPr>
                                      <m:e>
                                        <m:sSup>
                                          <m:sSupPr>
                                            <m:ctrlPr>
                                              <a:rPr lang="en-GB" sz="1100" i="1" smtClean="0">
                                                <a:latin typeface="Cambria Math" panose="02040503050406030204" pitchFamily="18" charset="0"/>
                                              </a:rPr>
                                            </m:ctrlPr>
                                          </m:sSupPr>
                                          <m:e>
                                            <m:r>
                                              <a:rPr lang="en-US" sz="1100" b="0" smtClean="0">
                                                <a:latin typeface="Cambria Math" panose="02040503050406030204" pitchFamily="18" charset="0"/>
                                              </a:rPr>
                                              <m:t>𝑑𝑁</m:t>
                                            </m:r>
                                          </m:e>
                                          <m:sup>
                                            <m:r>
                                              <a:rPr lang="en-GB" sz="1100" smtClean="0">
                                                <a:latin typeface="Cambria Math" panose="02040503050406030204" pitchFamily="18" charset="0"/>
                                              </a:rPr>
                                              <m:t>𝜇</m:t>
                                            </m:r>
                                          </m:sup>
                                        </m:sSup>
                                        <m:r>
                                          <a:rPr lang="en-US" sz="1100" b="0" smtClean="0">
                                            <a:latin typeface="Cambria Math" panose="02040503050406030204" pitchFamily="18" charset="0"/>
                                          </a:rPr>
                                          <m:t>𝑑𝑧</m:t>
                                        </m:r>
                                      </m:e>
                                    </m:d>
                                  </m:den>
                                </m:f>
                              </m:oMath>
                            </m:oMathPara>
                          </a14:m>
                          <a:endParaRPr lang="en-GB" sz="1100" dirty="0"/>
                        </a:p>
                      </a:txBody>
                      <a:tcPr marL="68580" marR="68580" marT="34290" marB="3429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baseline="0" dirty="0"/>
                            <a:t>multiplicities on d, 2006</a:t>
                          </a:r>
                        </a:p>
                      </a:txBody>
                      <a:tcPr marL="68580" marR="68580" marT="34290" marB="34290" anchor="ctr"/>
                    </a:tc>
                    <a:extLst>
                      <a:ext uri="{0D108BD9-81ED-4DB2-BD59-A6C34878D82A}">
                        <a16:rowId xmlns:a16="http://schemas.microsoft.com/office/drawing/2014/main" val="10003"/>
                      </a:ext>
                    </a:extLst>
                  </a:tr>
                  <a:tr h="390476">
                    <a:tc>
                      <a:txBody>
                        <a:bodyPr/>
                        <a:lstStyle/>
                        <a:p>
                          <a:pPr algn="ctr"/>
                          <a:r>
                            <a:rPr lang="en-US" sz="1100" dirty="0"/>
                            <a:t>2016</a:t>
                          </a:r>
                          <a:endParaRPr lang="en-GB" sz="1100" dirty="0"/>
                        </a:p>
                      </a:txBody>
                      <a:tcPr marL="68580" marR="68580" marT="34290" marB="3429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type m:val="lin"/>
                                    <m:ctrlPr>
                                      <a:rPr lang="en-GB" sz="1100" i="1" smtClean="0">
                                        <a:latin typeface="Cambria Math" panose="02040503050406030204" pitchFamily="18" charset="0"/>
                                      </a:rPr>
                                    </m:ctrlPr>
                                  </m:fPr>
                                  <m:num>
                                    <m:sSup>
                                      <m:sSupPr>
                                        <m:ctrlPr>
                                          <a:rPr lang="en-GB" sz="1100" i="1" smtClean="0">
                                            <a:latin typeface="Cambria Math" panose="02040503050406030204" pitchFamily="18" charset="0"/>
                                          </a:rPr>
                                        </m:ctrlPr>
                                      </m:sSupPr>
                                      <m:e>
                                        <m:r>
                                          <a:rPr lang="en-US" sz="1100" b="0" smtClean="0">
                                            <a:latin typeface="Cambria Math" panose="02040503050406030204" pitchFamily="18" charset="0"/>
                                          </a:rPr>
                                          <m:t>𝑑𝑛</m:t>
                                        </m:r>
                                      </m:e>
                                      <m:sup>
                                        <m:r>
                                          <a:rPr lang="en-US" sz="1100" b="0" smtClean="0">
                                            <a:latin typeface="Cambria Math" panose="02040503050406030204" pitchFamily="18" charset="0"/>
                                          </a:rPr>
                                          <m:t>h</m:t>
                                        </m:r>
                                      </m:sup>
                                    </m:sSup>
                                  </m:num>
                                  <m:den>
                                    <m:d>
                                      <m:dPr>
                                        <m:ctrlPr>
                                          <a:rPr lang="en-GB" sz="1100" i="1" smtClean="0">
                                            <a:latin typeface="Cambria Math" panose="02040503050406030204" pitchFamily="18" charset="0"/>
                                          </a:rPr>
                                        </m:ctrlPr>
                                      </m:dPr>
                                      <m:e>
                                        <m:sSup>
                                          <m:sSupPr>
                                            <m:ctrlPr>
                                              <a:rPr lang="en-GB" sz="1100" i="1" smtClean="0">
                                                <a:latin typeface="Cambria Math" panose="02040503050406030204" pitchFamily="18" charset="0"/>
                                              </a:rPr>
                                            </m:ctrlPr>
                                          </m:sSupPr>
                                          <m:e>
                                            <m:r>
                                              <a:rPr lang="en-US" sz="1100" b="0" smtClean="0">
                                                <a:latin typeface="Cambria Math" panose="02040503050406030204" pitchFamily="18" charset="0"/>
                                              </a:rPr>
                                              <m:t>𝑑𝑁</m:t>
                                            </m:r>
                                          </m:e>
                                          <m:sup>
                                            <m:r>
                                              <a:rPr lang="en-GB" sz="1100" smtClean="0">
                                                <a:latin typeface="Cambria Math" panose="02040503050406030204" pitchFamily="18" charset="0"/>
                                              </a:rPr>
                                              <m:t>𝜇</m:t>
                                            </m:r>
                                          </m:sup>
                                        </m:sSup>
                                        <m:r>
                                          <a:rPr lang="en-US" sz="1100" b="0" smtClean="0">
                                            <a:latin typeface="Cambria Math" panose="02040503050406030204" pitchFamily="18" charset="0"/>
                                          </a:rPr>
                                          <m:t>𝑑𝑧</m:t>
                                        </m:r>
                                        <m:r>
                                          <a:rPr lang="en-US" sz="1100" b="0" smtClean="0">
                                            <a:latin typeface="Cambria Math" panose="02040503050406030204" pitchFamily="18" charset="0"/>
                                          </a:rPr>
                                          <m:t> </m:t>
                                        </m:r>
                                        <m:r>
                                          <a:rPr lang="en-US" sz="1100" b="0" smtClean="0">
                                            <a:latin typeface="Cambria Math" panose="02040503050406030204" pitchFamily="18" charset="0"/>
                                          </a:rPr>
                                          <m:t>𝑑</m:t>
                                        </m:r>
                                        <m:sSubSup>
                                          <m:sSubSupPr>
                                            <m:ctrlPr>
                                              <a:rPr lang="en-US" sz="1100" b="0" i="1" smtClean="0">
                                                <a:latin typeface="Cambria Math" panose="02040503050406030204" pitchFamily="18" charset="0"/>
                                              </a:rPr>
                                            </m:ctrlPr>
                                          </m:sSubSupPr>
                                          <m:e>
                                            <m:r>
                                              <a:rPr lang="en-US" sz="1100" b="0" smtClean="0">
                                                <a:latin typeface="Cambria Math" panose="02040503050406030204" pitchFamily="18" charset="0"/>
                                              </a:rPr>
                                              <m:t>𝑝</m:t>
                                            </m:r>
                                          </m:e>
                                          <m:sub>
                                            <m:r>
                                              <a:rPr lang="en-US" sz="1100" b="0" smtClean="0">
                                                <a:latin typeface="Cambria Math" panose="02040503050406030204" pitchFamily="18" charset="0"/>
                                              </a:rPr>
                                              <m:t>𝑇</m:t>
                                            </m:r>
                                          </m:sub>
                                          <m:sup>
                                            <m:r>
                                              <a:rPr lang="en-US" sz="1100" b="0" smtClean="0">
                                                <a:latin typeface="Cambria Math" panose="02040503050406030204" pitchFamily="18" charset="0"/>
                                              </a:rPr>
                                              <m:t>2</m:t>
                                            </m:r>
                                          </m:sup>
                                        </m:sSubSup>
                                      </m:e>
                                    </m:d>
                                  </m:den>
                                </m:f>
                              </m:oMath>
                            </m:oMathPara>
                          </a14:m>
                          <a:endParaRPr lang="en-GB" sz="1100" dirty="0"/>
                        </a:p>
                      </a:txBody>
                      <a:tcPr marL="68580" marR="68580" marT="34290" marB="3429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baseline="0" dirty="0"/>
                            <a:t>multiplicities on d, 2006</a:t>
                          </a:r>
                        </a:p>
                      </a:txBody>
                      <a:tcPr marL="68580" marR="68580" marT="34290" marB="34290" anchor="ctr"/>
                    </a:tc>
                    <a:extLst>
                      <a:ext uri="{0D108BD9-81ED-4DB2-BD59-A6C34878D82A}">
                        <a16:rowId xmlns:a16="http://schemas.microsoft.com/office/drawing/2014/main" val="2671513308"/>
                      </a:ext>
                    </a:extLst>
                  </a:tr>
                  <a:tr h="385398">
                    <a:tc>
                      <a:txBody>
                        <a:bodyPr/>
                        <a:lstStyle/>
                        <a:p>
                          <a:pPr algn="ctr"/>
                          <a:r>
                            <a:rPr lang="en-US" sz="1100" dirty="0"/>
                            <a:t>2016</a:t>
                          </a:r>
                          <a:endParaRPr lang="en-GB" sz="1100" dirty="0"/>
                        </a:p>
                      </a:txBody>
                      <a:tcPr marL="68580" marR="68580" marT="34290" marB="3429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type m:val="lin"/>
                                    <m:ctrlPr>
                                      <a:rPr lang="en-GB" sz="1100" i="1" smtClean="0">
                                        <a:latin typeface="Cambria Math" panose="02040503050406030204" pitchFamily="18" charset="0"/>
                                      </a:rPr>
                                    </m:ctrlPr>
                                  </m:fPr>
                                  <m:num>
                                    <m:sSup>
                                      <m:sSupPr>
                                        <m:ctrlPr>
                                          <a:rPr lang="en-GB" sz="1100" i="1" smtClean="0">
                                            <a:latin typeface="Cambria Math" panose="02040503050406030204" pitchFamily="18" charset="0"/>
                                          </a:rPr>
                                        </m:ctrlPr>
                                      </m:sSupPr>
                                      <m:e>
                                        <m:r>
                                          <a:rPr lang="en-US" sz="1100" b="0" smtClean="0">
                                            <a:latin typeface="Cambria Math" panose="02040503050406030204" pitchFamily="18" charset="0"/>
                                          </a:rPr>
                                          <m:t>𝑑𝑛</m:t>
                                        </m:r>
                                      </m:e>
                                      <m:sup>
                                        <m:r>
                                          <a:rPr lang="en-US" sz="1100" b="0" smtClean="0">
                                            <a:latin typeface="Cambria Math" panose="02040503050406030204" pitchFamily="18" charset="0"/>
                                          </a:rPr>
                                          <m:t>𝐾</m:t>
                                        </m:r>
                                      </m:sup>
                                    </m:sSup>
                                  </m:num>
                                  <m:den>
                                    <m:d>
                                      <m:dPr>
                                        <m:ctrlPr>
                                          <a:rPr lang="en-GB" sz="1100" i="1" smtClean="0">
                                            <a:latin typeface="Cambria Math" panose="02040503050406030204" pitchFamily="18" charset="0"/>
                                          </a:rPr>
                                        </m:ctrlPr>
                                      </m:dPr>
                                      <m:e>
                                        <m:sSup>
                                          <m:sSupPr>
                                            <m:ctrlPr>
                                              <a:rPr lang="en-GB" sz="1100" i="1" smtClean="0">
                                                <a:latin typeface="Cambria Math" panose="02040503050406030204" pitchFamily="18" charset="0"/>
                                              </a:rPr>
                                            </m:ctrlPr>
                                          </m:sSupPr>
                                          <m:e>
                                            <m:r>
                                              <a:rPr lang="en-US" sz="1100" b="0" smtClean="0">
                                                <a:latin typeface="Cambria Math" panose="02040503050406030204" pitchFamily="18" charset="0"/>
                                              </a:rPr>
                                              <m:t>𝑑𝑁</m:t>
                                            </m:r>
                                          </m:e>
                                          <m:sup>
                                            <m:r>
                                              <a:rPr lang="en-GB" sz="1100" smtClean="0">
                                                <a:latin typeface="Cambria Math" panose="02040503050406030204" pitchFamily="18" charset="0"/>
                                              </a:rPr>
                                              <m:t>𝜇</m:t>
                                            </m:r>
                                          </m:sup>
                                        </m:sSup>
                                        <m:r>
                                          <a:rPr lang="en-US" sz="1100" b="0" smtClean="0">
                                            <a:latin typeface="Cambria Math" panose="02040503050406030204" pitchFamily="18" charset="0"/>
                                          </a:rPr>
                                          <m:t>𝑑𝑧</m:t>
                                        </m:r>
                                      </m:e>
                                    </m:d>
                                  </m:den>
                                </m:f>
                              </m:oMath>
                            </m:oMathPara>
                          </a14:m>
                          <a:endParaRPr lang="en-GB" sz="1100" dirty="0"/>
                        </a:p>
                      </a:txBody>
                      <a:tcPr marL="68580" marR="68580" marT="34290" marB="3429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baseline="0" dirty="0"/>
                            <a:t>multiplicities on d, 2006</a:t>
                          </a:r>
                        </a:p>
                      </a:txBody>
                      <a:tcPr marL="68580" marR="68580" marT="34290" marB="34290" anchor="ctr"/>
                    </a:tc>
                    <a:extLst>
                      <a:ext uri="{0D108BD9-81ED-4DB2-BD59-A6C34878D82A}">
                        <a16:rowId xmlns:a16="http://schemas.microsoft.com/office/drawing/2014/main" val="1210624857"/>
                      </a:ext>
                    </a:extLst>
                  </a:tr>
                  <a:tr h="390476">
                    <a:tc>
                      <a:txBody>
                        <a:bodyPr/>
                        <a:lstStyle/>
                        <a:p>
                          <a:pPr algn="ctr"/>
                          <a:r>
                            <a:rPr lang="en-US" sz="1100" dirty="0"/>
                            <a:t>2017</a:t>
                          </a:r>
                          <a:endParaRPr lang="en-GB" sz="1100" dirty="0"/>
                        </a:p>
                      </a:txBody>
                      <a:tcPr marL="68580" marR="68580" marT="34290" marB="3429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type m:val="lin"/>
                                    <m:ctrlPr>
                                      <a:rPr lang="en-GB" sz="1100" i="1" smtClean="0">
                                        <a:latin typeface="Cambria Math" panose="02040503050406030204" pitchFamily="18" charset="0"/>
                                      </a:rPr>
                                    </m:ctrlPr>
                                  </m:fPr>
                                  <m:num>
                                    <m:sSup>
                                      <m:sSupPr>
                                        <m:ctrlPr>
                                          <a:rPr lang="en-GB" sz="1100" i="1" smtClean="0">
                                            <a:latin typeface="Cambria Math" panose="02040503050406030204" pitchFamily="18" charset="0"/>
                                          </a:rPr>
                                        </m:ctrlPr>
                                      </m:sSupPr>
                                      <m:e>
                                        <m:r>
                                          <a:rPr lang="en-US" sz="1100" b="0" smtClean="0">
                                            <a:latin typeface="Cambria Math" panose="02040503050406030204" pitchFamily="18" charset="0"/>
                                          </a:rPr>
                                          <m:t>𝑑𝑛</m:t>
                                        </m:r>
                                      </m:e>
                                      <m:sup>
                                        <m:r>
                                          <a:rPr lang="en-US" sz="1100" b="0" smtClean="0">
                                            <a:latin typeface="Cambria Math" panose="02040503050406030204" pitchFamily="18" charset="0"/>
                                          </a:rPr>
                                          <m:t>h</m:t>
                                        </m:r>
                                      </m:sup>
                                    </m:sSup>
                                  </m:num>
                                  <m:den>
                                    <m:d>
                                      <m:dPr>
                                        <m:ctrlPr>
                                          <a:rPr lang="en-GB" sz="1100" i="1" smtClean="0">
                                            <a:latin typeface="Cambria Math" panose="02040503050406030204" pitchFamily="18" charset="0"/>
                                          </a:rPr>
                                        </m:ctrlPr>
                                      </m:dPr>
                                      <m:e>
                                        <m:r>
                                          <a:rPr lang="en-US" sz="1100" b="0" i="1" smtClean="0">
                                            <a:latin typeface="Cambria Math" panose="02040503050406030204" pitchFamily="18" charset="0"/>
                                          </a:rPr>
                                          <m:t>𝑑𝑥𝑑</m:t>
                                        </m:r>
                                        <m:sSup>
                                          <m:sSupPr>
                                            <m:ctrlPr>
                                              <a:rPr lang="en-US" sz="1100" b="0" i="1" smtClean="0">
                                                <a:latin typeface="Cambria Math" panose="02040503050406030204" pitchFamily="18" charset="0"/>
                                              </a:rPr>
                                            </m:ctrlPr>
                                          </m:sSupPr>
                                          <m:e>
                                            <m:r>
                                              <a:rPr lang="en-US" sz="1100" b="0" i="1" smtClean="0">
                                                <a:latin typeface="Cambria Math" panose="02040503050406030204" pitchFamily="18" charset="0"/>
                                              </a:rPr>
                                              <m:t>𝑄</m:t>
                                            </m:r>
                                          </m:e>
                                          <m:sup>
                                            <m:r>
                                              <a:rPr lang="en-US" sz="1100" b="0" i="1" smtClean="0">
                                                <a:latin typeface="Cambria Math" panose="02040503050406030204" pitchFamily="18" charset="0"/>
                                              </a:rPr>
                                              <m:t>2</m:t>
                                            </m:r>
                                          </m:sup>
                                        </m:sSup>
                                        <m:r>
                                          <a:rPr lang="en-US" sz="1100" b="0" smtClean="0">
                                            <a:latin typeface="Cambria Math" panose="02040503050406030204" pitchFamily="18" charset="0"/>
                                          </a:rPr>
                                          <m:t>𝑑𝑧</m:t>
                                        </m:r>
                                        <m:r>
                                          <a:rPr lang="en-US" sz="1100" b="0" smtClean="0">
                                            <a:latin typeface="Cambria Math" panose="02040503050406030204" pitchFamily="18" charset="0"/>
                                          </a:rPr>
                                          <m:t> </m:t>
                                        </m:r>
                                        <m:r>
                                          <a:rPr lang="en-US" sz="1100" b="0" smtClean="0">
                                            <a:latin typeface="Cambria Math" panose="02040503050406030204" pitchFamily="18" charset="0"/>
                                          </a:rPr>
                                          <m:t>𝑑</m:t>
                                        </m:r>
                                        <m:sSubSup>
                                          <m:sSubSupPr>
                                            <m:ctrlPr>
                                              <a:rPr lang="en-US" sz="1100" b="0" i="1" smtClean="0">
                                                <a:latin typeface="Cambria Math" panose="02040503050406030204" pitchFamily="18" charset="0"/>
                                              </a:rPr>
                                            </m:ctrlPr>
                                          </m:sSubSupPr>
                                          <m:e>
                                            <m:r>
                                              <a:rPr lang="en-US" sz="1100" b="0" smtClean="0">
                                                <a:latin typeface="Cambria Math" panose="02040503050406030204" pitchFamily="18" charset="0"/>
                                              </a:rPr>
                                              <m:t>𝑝</m:t>
                                            </m:r>
                                          </m:e>
                                          <m:sub>
                                            <m:r>
                                              <a:rPr lang="en-US" sz="1100" b="0" smtClean="0">
                                                <a:latin typeface="Cambria Math" panose="02040503050406030204" pitchFamily="18" charset="0"/>
                                              </a:rPr>
                                              <m:t>𝑇</m:t>
                                            </m:r>
                                          </m:sub>
                                          <m:sup>
                                            <m:r>
                                              <a:rPr lang="en-US" sz="1100" b="0" smtClean="0">
                                                <a:latin typeface="Cambria Math" panose="02040503050406030204" pitchFamily="18" charset="0"/>
                                              </a:rPr>
                                              <m:t>2</m:t>
                                            </m:r>
                                          </m:sup>
                                        </m:sSubSup>
                                      </m:e>
                                    </m:d>
                                  </m:den>
                                </m:f>
                              </m:oMath>
                            </m:oMathPara>
                          </a14:m>
                          <a:endParaRPr lang="en-GB" sz="1100" dirty="0"/>
                        </a:p>
                      </a:txBody>
                      <a:tcPr marL="68580" marR="68580" marT="34290" marB="3429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baseline="0" dirty="0"/>
                            <a:t>multiplicities on d, 2006</a:t>
                          </a:r>
                        </a:p>
                      </a:txBody>
                      <a:tcPr marL="68580" marR="68580" marT="34290" marB="34290" anchor="ctr"/>
                    </a:tc>
                    <a:extLst>
                      <a:ext uri="{0D108BD9-81ED-4DB2-BD59-A6C34878D82A}">
                        <a16:rowId xmlns:a16="http://schemas.microsoft.com/office/drawing/2014/main" val="1141135732"/>
                      </a:ext>
                    </a:extLst>
                  </a:tr>
                  <a:tr h="433677">
                    <a:tc>
                      <a:txBody>
                        <a:bodyPr/>
                        <a:lstStyle/>
                        <a:p>
                          <a:pPr algn="ctr"/>
                          <a:r>
                            <a:rPr lang="en-GB" sz="1100" dirty="0"/>
                            <a:t>2018</a:t>
                          </a:r>
                        </a:p>
                      </a:txBody>
                      <a:tcPr marL="68580" marR="68580" marT="34290" marB="3429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100" dirty="0"/>
                            <a:t>(</a:t>
                          </a:r>
                          <a14:m>
                            <m:oMath xmlns:m="http://schemas.openxmlformats.org/officeDocument/2006/math">
                              <m:f>
                                <m:fPr>
                                  <m:type m:val="lin"/>
                                  <m:ctrlPr>
                                    <a:rPr lang="en-GB" sz="1100" i="1" smtClean="0">
                                      <a:latin typeface="Cambria Math" panose="02040503050406030204" pitchFamily="18" charset="0"/>
                                    </a:rPr>
                                  </m:ctrlPr>
                                </m:fPr>
                                <m:num>
                                  <m:sSup>
                                    <m:sSupPr>
                                      <m:ctrlPr>
                                        <a:rPr lang="en-GB" sz="1100" i="1" smtClean="0">
                                          <a:latin typeface="Cambria Math" panose="02040503050406030204" pitchFamily="18" charset="0"/>
                                        </a:rPr>
                                      </m:ctrlPr>
                                    </m:sSupPr>
                                    <m:e>
                                      <m:r>
                                        <a:rPr lang="en-US" sz="1100" b="0" smtClean="0">
                                          <a:latin typeface="Cambria Math" panose="02040503050406030204" pitchFamily="18" charset="0"/>
                                        </a:rPr>
                                        <m:t>𝑑𝑛</m:t>
                                      </m:r>
                                    </m:e>
                                    <m:sup>
                                      <m:sSup>
                                        <m:sSupPr>
                                          <m:ctrlPr>
                                            <a:rPr lang="en-US" sz="1100" b="0" i="1" smtClean="0">
                                              <a:latin typeface="Cambria Math" panose="02040503050406030204" pitchFamily="18" charset="0"/>
                                            </a:rPr>
                                          </m:ctrlPr>
                                        </m:sSupPr>
                                        <m:e>
                                          <m:r>
                                            <a:rPr lang="en-US" sz="1100" b="0" i="1" smtClean="0">
                                              <a:latin typeface="Cambria Math" panose="02040503050406030204" pitchFamily="18" charset="0"/>
                                            </a:rPr>
                                            <m:t>𝐾</m:t>
                                          </m:r>
                                        </m:e>
                                        <m:sup>
                                          <m:r>
                                            <a:rPr lang="en-US" sz="1100" b="0" i="1" smtClean="0">
                                              <a:latin typeface="Cambria Math" panose="02040503050406030204" pitchFamily="18" charset="0"/>
                                            </a:rPr>
                                            <m:t>−</m:t>
                                          </m:r>
                                        </m:sup>
                                      </m:sSup>
                                    </m:sup>
                                  </m:sSup>
                                  <m:sSup>
                                    <m:sSupPr>
                                      <m:ctrlPr>
                                        <a:rPr lang="en-GB" sz="1100" i="1" smtClean="0">
                                          <a:latin typeface="Cambria Math" panose="02040503050406030204" pitchFamily="18" charset="0"/>
                                        </a:rPr>
                                      </m:ctrlPr>
                                    </m:sSupPr>
                                    <m:e>
                                      <m:r>
                                        <a:rPr lang="en-US" sz="1100" b="0" i="0" smtClean="0">
                                          <a:latin typeface="Cambria Math" panose="02040503050406030204" pitchFamily="18" charset="0"/>
                                        </a:rPr>
                                        <m:t>/</m:t>
                                      </m:r>
                                      <m:r>
                                        <a:rPr lang="en-US" sz="1100" b="0" smtClean="0">
                                          <a:latin typeface="Cambria Math" panose="02040503050406030204" pitchFamily="18" charset="0"/>
                                        </a:rPr>
                                        <m:t>𝑑𝑛</m:t>
                                      </m:r>
                                    </m:e>
                                    <m:sup>
                                      <m:sSup>
                                        <m:sSupPr>
                                          <m:ctrlPr>
                                            <a:rPr lang="en-US" sz="1100" b="0" i="1" smtClean="0">
                                              <a:latin typeface="Cambria Math" panose="02040503050406030204" pitchFamily="18" charset="0"/>
                                            </a:rPr>
                                          </m:ctrlPr>
                                        </m:sSupPr>
                                        <m:e>
                                          <m:r>
                                            <a:rPr lang="en-US" sz="1100" b="0" i="1" smtClean="0">
                                              <a:latin typeface="Cambria Math" panose="02040503050406030204" pitchFamily="18" charset="0"/>
                                            </a:rPr>
                                            <m:t>𝐾</m:t>
                                          </m:r>
                                        </m:e>
                                        <m:sup>
                                          <m:r>
                                            <a:rPr lang="en-US" sz="1100" b="0" i="1" smtClean="0">
                                              <a:latin typeface="Cambria Math" panose="02040503050406030204" pitchFamily="18" charset="0"/>
                                            </a:rPr>
                                            <m:t>+</m:t>
                                          </m:r>
                                        </m:sup>
                                      </m:sSup>
                                    </m:sup>
                                  </m:sSup>
                                  <m:r>
                                    <a:rPr lang="en-US" sz="1100" b="0" i="1" smtClean="0">
                                      <a:latin typeface="Cambria Math" panose="02040503050406030204" pitchFamily="18" charset="0"/>
                                    </a:rPr>
                                    <m:t>)/</m:t>
                                  </m:r>
                                </m:num>
                                <m:den>
                                  <m:d>
                                    <m:dPr>
                                      <m:ctrlPr>
                                        <a:rPr lang="en-GB" sz="1100" i="1" smtClean="0">
                                          <a:latin typeface="Cambria Math" panose="02040503050406030204" pitchFamily="18" charset="0"/>
                                        </a:rPr>
                                      </m:ctrlPr>
                                    </m:dPr>
                                    <m:e>
                                      <m:sSup>
                                        <m:sSupPr>
                                          <m:ctrlPr>
                                            <a:rPr lang="en-GB" sz="1100" i="1" smtClean="0">
                                              <a:latin typeface="Cambria Math" panose="02040503050406030204" pitchFamily="18" charset="0"/>
                                            </a:rPr>
                                          </m:ctrlPr>
                                        </m:sSupPr>
                                        <m:e>
                                          <m:r>
                                            <a:rPr lang="en-US" sz="1100" b="0" smtClean="0">
                                              <a:latin typeface="Cambria Math" panose="02040503050406030204" pitchFamily="18" charset="0"/>
                                            </a:rPr>
                                            <m:t>𝑑𝑁</m:t>
                                          </m:r>
                                        </m:e>
                                        <m:sup>
                                          <m:r>
                                            <a:rPr lang="en-GB" sz="1100" smtClean="0">
                                              <a:latin typeface="Cambria Math" panose="02040503050406030204" pitchFamily="18" charset="0"/>
                                            </a:rPr>
                                            <m:t>𝜇</m:t>
                                          </m:r>
                                        </m:sup>
                                      </m:sSup>
                                      <m:r>
                                        <a:rPr lang="en-US" sz="1100" b="0" smtClean="0">
                                          <a:latin typeface="Cambria Math" panose="02040503050406030204" pitchFamily="18" charset="0"/>
                                        </a:rPr>
                                        <m:t>𝑑𝑧</m:t>
                                      </m:r>
                                    </m:e>
                                  </m:d>
                                </m:den>
                              </m:f>
                            </m:oMath>
                          </a14:m>
                          <a:endParaRPr lang="en-GB" sz="1100" dirty="0"/>
                        </a:p>
                      </a:txBody>
                      <a:tcPr marL="68580" marR="68580" marT="34290" marB="3429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baseline="0" dirty="0"/>
                            <a:t>Multiplicity ratios for Kaons, 2006</a:t>
                          </a:r>
                        </a:p>
                      </a:txBody>
                      <a:tcPr marL="68580" marR="68580" marT="34290" marB="34290" anchor="ctr"/>
                    </a:tc>
                    <a:extLst>
                      <a:ext uri="{0D108BD9-81ED-4DB2-BD59-A6C34878D82A}">
                        <a16:rowId xmlns:a16="http://schemas.microsoft.com/office/drawing/2014/main" val="3464778598"/>
                      </a:ext>
                    </a:extLst>
                  </a:tr>
                  <a:tr h="477189">
                    <a:tc>
                      <a:txBody>
                        <a:bodyPr/>
                        <a:lstStyle/>
                        <a:p>
                          <a:pPr algn="ctr"/>
                          <a:r>
                            <a:rPr lang="en-GB" sz="1100" dirty="0"/>
                            <a:t>2019</a:t>
                          </a:r>
                        </a:p>
                      </a:txBody>
                      <a:tcPr marL="68580" marR="68580" marT="34290" marB="3429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100" dirty="0"/>
                            <a:t>Contribution of exclusive diffractive processes to </a:t>
                          </a:r>
                          <a14:m>
                            <m:oMath xmlns:m="http://schemas.openxmlformats.org/officeDocument/2006/math">
                              <m:sSubSup>
                                <m:sSubSupPr>
                                  <m:ctrlPr>
                                    <a:rPr lang="en-US" sz="1100" b="0" i="1" smtClean="0">
                                      <a:latin typeface="Cambria Math" panose="02040503050406030204" pitchFamily="18" charset="0"/>
                                    </a:rPr>
                                  </m:ctrlPr>
                                </m:sSubSupPr>
                                <m:e>
                                  <m:r>
                                    <a:rPr lang="en-US" sz="1100" b="0" smtClean="0">
                                      <a:latin typeface="Cambria Math" panose="02040503050406030204" pitchFamily="18" charset="0"/>
                                    </a:rPr>
                                    <m:t>𝐴</m:t>
                                  </m:r>
                                </m:e>
                                <m:sub>
                                  <m:r>
                                    <a:rPr lang="en-US" sz="1100" b="0" smtClean="0">
                                      <a:latin typeface="Cambria Math" panose="02040503050406030204" pitchFamily="18" charset="0"/>
                                    </a:rPr>
                                    <m:t>𝑈𝑈</m:t>
                                  </m:r>
                                  <m:r>
                                    <a:rPr lang="en-US" sz="1100" b="0" smtClean="0">
                                      <a:latin typeface="Cambria Math" panose="02040503050406030204" pitchFamily="18" charset="0"/>
                                    </a:rPr>
                                    <m:t>,</m:t>
                                  </m:r>
                                  <m:r>
                                    <a:rPr lang="en-US" sz="1100" b="0" smtClean="0">
                                      <a:latin typeface="Cambria Math" panose="02040503050406030204" pitchFamily="18" charset="0"/>
                                    </a:rPr>
                                    <m:t>𝑑</m:t>
                                  </m:r>
                                </m:sub>
                                <m:sup>
                                  <m:func>
                                    <m:funcPr>
                                      <m:ctrlPr>
                                        <a:rPr lang="en-US" sz="1100" b="0" i="1" smtClean="0">
                                          <a:latin typeface="Cambria Math" panose="02040503050406030204" pitchFamily="18" charset="0"/>
                                        </a:rPr>
                                      </m:ctrlPr>
                                    </m:funcPr>
                                    <m:fName>
                                      <m:r>
                                        <m:rPr>
                                          <m:sty m:val="p"/>
                                        </m:rPr>
                                        <a:rPr lang="en-US" sz="1100" b="0" smtClean="0">
                                          <a:latin typeface="Cambria Math" panose="02040503050406030204" pitchFamily="18" charset="0"/>
                                        </a:rPr>
                                        <m:t>cos</m:t>
                                      </m:r>
                                    </m:fName>
                                    <m:e>
                                      <m:sSub>
                                        <m:sSubPr>
                                          <m:ctrlPr>
                                            <a:rPr lang="en-US" sz="1100" b="0" i="1" smtClean="0">
                                              <a:latin typeface="Cambria Math" panose="02040503050406030204" pitchFamily="18" charset="0"/>
                                            </a:rPr>
                                          </m:ctrlPr>
                                        </m:sSubPr>
                                        <m:e>
                                          <m:r>
                                            <a:rPr lang="en-US" sz="1100" b="0" smtClean="0">
                                              <a:latin typeface="Cambria Math" panose="02040503050406030204" pitchFamily="18" charset="0"/>
                                            </a:rPr>
                                            <m:t>𝜙</m:t>
                                          </m:r>
                                        </m:e>
                                        <m:sub>
                                          <m:r>
                                            <a:rPr lang="en-US" sz="1100" b="0" smtClean="0">
                                              <a:latin typeface="Cambria Math" panose="02040503050406030204" pitchFamily="18" charset="0"/>
                                            </a:rPr>
                                            <m:t>h</m:t>
                                          </m:r>
                                        </m:sub>
                                      </m:sSub>
                                    </m:e>
                                  </m:func>
                                </m:sup>
                              </m:sSubSup>
                              <m:r>
                                <a:rPr lang="en-US" sz="1100" b="0" smtClean="0">
                                  <a:latin typeface="Cambria Math" panose="02040503050406030204" pitchFamily="18" charset="0"/>
                                </a:rPr>
                                <m:t>,</m:t>
                              </m:r>
                              <m:sSubSup>
                                <m:sSubSupPr>
                                  <m:ctrlPr>
                                    <a:rPr lang="en-US" sz="1100" b="0" i="1" smtClean="0">
                                      <a:latin typeface="Cambria Math" panose="02040503050406030204" pitchFamily="18" charset="0"/>
                                    </a:rPr>
                                  </m:ctrlPr>
                                </m:sSubSupPr>
                                <m:e>
                                  <m:r>
                                    <a:rPr lang="en-US" sz="1100" b="0" smtClean="0">
                                      <a:latin typeface="Cambria Math" panose="02040503050406030204" pitchFamily="18" charset="0"/>
                                    </a:rPr>
                                    <m:t>𝐴</m:t>
                                  </m:r>
                                </m:e>
                                <m:sub>
                                  <m:r>
                                    <a:rPr lang="en-US" sz="1100" b="0" smtClean="0">
                                      <a:latin typeface="Cambria Math" panose="02040503050406030204" pitchFamily="18" charset="0"/>
                                    </a:rPr>
                                    <m:t>𝑈𝑈</m:t>
                                  </m:r>
                                  <m:r>
                                    <a:rPr lang="en-US" sz="1100" b="0" smtClean="0">
                                      <a:latin typeface="Cambria Math" panose="02040503050406030204" pitchFamily="18" charset="0"/>
                                    </a:rPr>
                                    <m:t>,</m:t>
                                  </m:r>
                                  <m:r>
                                    <a:rPr lang="en-US" sz="1100" b="0" smtClean="0">
                                      <a:latin typeface="Cambria Math" panose="02040503050406030204" pitchFamily="18" charset="0"/>
                                    </a:rPr>
                                    <m:t>𝑑</m:t>
                                  </m:r>
                                </m:sub>
                                <m:sup>
                                  <m:func>
                                    <m:funcPr>
                                      <m:ctrlPr>
                                        <a:rPr lang="en-US" sz="1100" b="0" i="1" smtClean="0">
                                          <a:latin typeface="Cambria Math" panose="02040503050406030204" pitchFamily="18" charset="0"/>
                                        </a:rPr>
                                      </m:ctrlPr>
                                    </m:funcPr>
                                    <m:fName>
                                      <m:r>
                                        <m:rPr>
                                          <m:sty m:val="p"/>
                                        </m:rPr>
                                        <a:rPr lang="en-US" sz="1100" b="0" smtClean="0">
                                          <a:latin typeface="Cambria Math" panose="02040503050406030204" pitchFamily="18" charset="0"/>
                                        </a:rPr>
                                        <m:t>cos</m:t>
                                      </m:r>
                                    </m:fName>
                                    <m:e>
                                      <m:sSub>
                                        <m:sSubPr>
                                          <m:ctrlPr>
                                            <a:rPr lang="en-US" sz="1100" b="0" i="1" smtClean="0">
                                              <a:latin typeface="Cambria Math" panose="02040503050406030204" pitchFamily="18" charset="0"/>
                                            </a:rPr>
                                          </m:ctrlPr>
                                        </m:sSubPr>
                                        <m:e>
                                          <m:r>
                                            <a:rPr lang="en-US" sz="1100" b="0" smtClean="0">
                                              <a:latin typeface="Cambria Math" panose="02040503050406030204" pitchFamily="18" charset="0"/>
                                            </a:rPr>
                                            <m:t>2</m:t>
                                          </m:r>
                                          <m:r>
                                            <a:rPr lang="en-US" sz="1100" b="0" smtClean="0">
                                              <a:latin typeface="Cambria Math" panose="02040503050406030204" pitchFamily="18" charset="0"/>
                                            </a:rPr>
                                            <m:t>𝜙</m:t>
                                          </m:r>
                                        </m:e>
                                        <m:sub>
                                          <m:r>
                                            <a:rPr lang="en-US" sz="1100" b="0" smtClean="0">
                                              <a:latin typeface="Cambria Math" panose="02040503050406030204" pitchFamily="18" charset="0"/>
                                            </a:rPr>
                                            <m:t>h</m:t>
                                          </m:r>
                                        </m:sub>
                                      </m:sSub>
                                    </m:e>
                                  </m:func>
                                </m:sup>
                              </m:sSubSup>
                            </m:oMath>
                          </a14:m>
                          <a:r>
                            <a:rPr lang="en-GB" sz="1100" dirty="0"/>
                            <a:t>, </a:t>
                          </a:r>
                          <a14:m>
                            <m:oMath xmlns:m="http://schemas.openxmlformats.org/officeDocument/2006/math">
                              <m:sSubSup>
                                <m:sSubSupPr>
                                  <m:ctrlPr>
                                    <a:rPr lang="en-US" sz="1100" b="0" i="1" smtClean="0">
                                      <a:latin typeface="Cambria Math" panose="02040503050406030204" pitchFamily="18" charset="0"/>
                                    </a:rPr>
                                  </m:ctrlPr>
                                </m:sSubSupPr>
                                <m:e>
                                  <m:r>
                                    <a:rPr lang="en-US" sz="1100" b="0" smtClean="0">
                                      <a:latin typeface="Cambria Math" panose="02040503050406030204" pitchFamily="18" charset="0"/>
                                    </a:rPr>
                                    <m:t>𝐴</m:t>
                                  </m:r>
                                </m:e>
                                <m:sub>
                                  <m:r>
                                    <a:rPr lang="en-US" sz="1100" b="0" smtClean="0">
                                      <a:latin typeface="Cambria Math" panose="02040503050406030204" pitchFamily="18" charset="0"/>
                                    </a:rPr>
                                    <m:t>𝐿𝑈</m:t>
                                  </m:r>
                                  <m:r>
                                    <a:rPr lang="en-US" sz="1100" b="0" smtClean="0">
                                      <a:latin typeface="Cambria Math" panose="02040503050406030204" pitchFamily="18" charset="0"/>
                                    </a:rPr>
                                    <m:t>,</m:t>
                                  </m:r>
                                  <m:r>
                                    <a:rPr lang="en-US" sz="1100" b="0" smtClean="0">
                                      <a:latin typeface="Cambria Math" panose="02040503050406030204" pitchFamily="18" charset="0"/>
                                    </a:rPr>
                                    <m:t>𝑑</m:t>
                                  </m:r>
                                </m:sub>
                                <m:sup>
                                  <m:func>
                                    <m:funcPr>
                                      <m:ctrlPr>
                                        <a:rPr lang="en-US" sz="1100" b="0" i="1" smtClean="0">
                                          <a:latin typeface="Cambria Math" panose="02040503050406030204" pitchFamily="18" charset="0"/>
                                        </a:rPr>
                                      </m:ctrlPr>
                                    </m:funcPr>
                                    <m:fName>
                                      <m:r>
                                        <m:rPr>
                                          <m:sty m:val="p"/>
                                        </m:rPr>
                                        <a:rPr lang="en-US" sz="1100" b="0" smtClean="0">
                                          <a:latin typeface="Cambria Math" panose="02040503050406030204" pitchFamily="18" charset="0"/>
                                        </a:rPr>
                                        <m:t>sin</m:t>
                                      </m:r>
                                    </m:fName>
                                    <m:e>
                                      <m:sSub>
                                        <m:sSubPr>
                                          <m:ctrlPr>
                                            <a:rPr lang="en-US" sz="1100" b="0" i="1" smtClean="0">
                                              <a:latin typeface="Cambria Math" panose="02040503050406030204" pitchFamily="18" charset="0"/>
                                            </a:rPr>
                                          </m:ctrlPr>
                                        </m:sSubPr>
                                        <m:e>
                                          <m:r>
                                            <a:rPr lang="en-US" sz="1100" b="0" smtClean="0">
                                              <a:latin typeface="Cambria Math" panose="02040503050406030204" pitchFamily="18" charset="0"/>
                                            </a:rPr>
                                            <m:t>𝜙</m:t>
                                          </m:r>
                                        </m:e>
                                        <m:sub>
                                          <m:r>
                                            <a:rPr lang="en-US" sz="1100" b="0" smtClean="0">
                                              <a:latin typeface="Cambria Math" panose="02040503050406030204" pitchFamily="18" charset="0"/>
                                            </a:rPr>
                                            <m:t>h</m:t>
                                          </m:r>
                                        </m:sub>
                                      </m:sSub>
                                    </m:e>
                                  </m:func>
                                </m:sup>
                              </m:sSubSup>
                            </m:oMath>
                          </a14:m>
                          <a:r>
                            <a:rPr lang="en-GB" sz="1100" dirty="0"/>
                            <a:t> </a:t>
                          </a:r>
                        </a:p>
                      </a:txBody>
                      <a:tcPr marL="68580" marR="68580" marT="34290" marB="3429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p>
                                  <m:sSupPr>
                                    <m:ctrlPr>
                                      <a:rPr lang="en-US" sz="1100" i="1" baseline="0" smtClean="0">
                                        <a:latin typeface="Cambria Math" panose="02040503050406030204" pitchFamily="18" charset="0"/>
                                      </a:rPr>
                                    </m:ctrlPr>
                                  </m:sSupPr>
                                  <m:e>
                                    <m:r>
                                      <a:rPr lang="en-US" sz="1100" i="1" baseline="0" smtClean="0">
                                        <a:latin typeface="Cambria Math" panose="02040503050406030204" pitchFamily="18" charset="0"/>
                                        <a:ea typeface="Cambria Math" panose="02040503050406030204" pitchFamily="18" charset="0"/>
                                      </a:rPr>
                                      <m:t>𝜚</m:t>
                                    </m:r>
                                  </m:e>
                                  <m:sup>
                                    <m:r>
                                      <a:rPr lang="en-US" sz="1100" b="0" i="1" baseline="0" smtClean="0">
                                        <a:latin typeface="Cambria Math" panose="02040503050406030204" pitchFamily="18" charset="0"/>
                                      </a:rPr>
                                      <m:t>0</m:t>
                                    </m:r>
                                  </m:sup>
                                </m:sSup>
                                <m:r>
                                  <a:rPr lang="en-US" sz="1100" b="0" i="1" baseline="0" smtClean="0">
                                    <a:latin typeface="Cambria Math" panose="02040503050406030204" pitchFamily="18" charset="0"/>
                                  </a:rPr>
                                  <m:t>, </m:t>
                                </m:r>
                                <m:r>
                                  <a:rPr lang="en-US" sz="1100" b="0" i="1" baseline="0" smtClean="0">
                                    <a:latin typeface="Cambria Math" panose="02040503050406030204" pitchFamily="18" charset="0"/>
                                    <a:ea typeface="Cambria Math" panose="02040503050406030204" pitchFamily="18" charset="0"/>
                                  </a:rPr>
                                  <m:t>𝜙</m:t>
                                </m:r>
                                <m:r>
                                  <a:rPr lang="en-US" sz="1100" b="0" i="1" baseline="0" smtClean="0">
                                    <a:latin typeface="Cambria Math" panose="02040503050406030204" pitchFamily="18" charset="0"/>
                                    <a:ea typeface="Cambria Math" panose="02040503050406030204" pitchFamily="18" charset="0"/>
                                  </a:rPr>
                                  <m:t>, </m:t>
                                </m:r>
                                <m:r>
                                  <a:rPr lang="en-US" sz="1100" b="0" i="1" baseline="0" smtClean="0">
                                    <a:latin typeface="Cambria Math" panose="02040503050406030204" pitchFamily="18" charset="0"/>
                                    <a:ea typeface="Cambria Math" panose="02040503050406030204" pitchFamily="18" charset="0"/>
                                  </a:rPr>
                                  <m:t>𝜔</m:t>
                                </m:r>
                              </m:oMath>
                            </m:oMathPara>
                          </a14:m>
                          <a:endParaRPr lang="en-US" sz="1100" baseline="0" dirty="0"/>
                        </a:p>
                      </a:txBody>
                      <a:tcPr marL="68580" marR="68580" marT="34290" marB="34290" anchor="ctr"/>
                    </a:tc>
                    <a:extLst>
                      <a:ext uri="{0D108BD9-81ED-4DB2-BD59-A6C34878D82A}">
                        <a16:rowId xmlns:a16="http://schemas.microsoft.com/office/drawing/2014/main" val="3028334393"/>
                      </a:ext>
                    </a:extLst>
                  </a:tr>
                  <a:tr h="433677">
                    <a:tc>
                      <a:txBody>
                        <a:bodyPr/>
                        <a:lstStyle/>
                        <a:p>
                          <a:pPr algn="ctr"/>
                          <a:r>
                            <a:rPr lang="en-GB" sz="1100" dirty="0"/>
                            <a:t>2020</a:t>
                          </a:r>
                        </a:p>
                      </a:txBody>
                      <a:tcPr marL="68580" marR="68580" marT="34290" marB="3429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100" dirty="0"/>
                            <a:t>(</a:t>
                          </a:r>
                          <a14:m>
                            <m:oMath xmlns:m="http://schemas.openxmlformats.org/officeDocument/2006/math">
                              <m:sSup>
                                <m:sSupPr>
                                  <m:ctrlPr>
                                    <a:rPr lang="en-GB" sz="1100" i="1" smtClean="0">
                                      <a:latin typeface="Cambria Math" panose="02040503050406030204" pitchFamily="18" charset="0"/>
                                    </a:rPr>
                                  </m:ctrlPr>
                                </m:sSupPr>
                                <m:e>
                                  <m:r>
                                    <a:rPr lang="en-US" sz="1100" b="0" smtClean="0">
                                      <a:latin typeface="Cambria Math" panose="02040503050406030204" pitchFamily="18" charset="0"/>
                                    </a:rPr>
                                    <m:t>𝑑𝑛</m:t>
                                  </m:r>
                                </m:e>
                                <m:sup>
                                  <m:r>
                                    <a:rPr lang="en-US" sz="1100" b="0" i="1" smtClean="0">
                                      <a:latin typeface="Cambria Math" panose="02040503050406030204" pitchFamily="18" charset="0"/>
                                    </a:rPr>
                                    <m:t>𝑝</m:t>
                                  </m:r>
                                  <m:acc>
                                    <m:accPr>
                                      <m:chr m:val="̅"/>
                                      <m:ctrlPr>
                                        <a:rPr lang="en-US" sz="1100" b="0" i="1" smtClean="0">
                                          <a:latin typeface="Cambria Math" panose="02040503050406030204" pitchFamily="18" charset="0"/>
                                        </a:rPr>
                                      </m:ctrlPr>
                                    </m:accPr>
                                    <m:e>
                                      <m:r>
                                        <a:rPr lang="en-US" sz="1100" b="0" i="1" smtClean="0">
                                          <a:latin typeface="Cambria Math" panose="02040503050406030204" pitchFamily="18" charset="0"/>
                                        </a:rPr>
                                        <m:t>𝑝</m:t>
                                      </m:r>
                                    </m:e>
                                  </m:acc>
                                </m:sup>
                              </m:sSup>
                              <m:sSup>
                                <m:sSupPr>
                                  <m:ctrlPr>
                                    <a:rPr lang="en-GB" sz="1100" i="1" smtClean="0">
                                      <a:latin typeface="Cambria Math" panose="02040503050406030204" pitchFamily="18" charset="0"/>
                                    </a:rPr>
                                  </m:ctrlPr>
                                </m:sSupPr>
                                <m:e>
                                  <m:r>
                                    <a:rPr lang="en-US" sz="1100" b="0" i="0" smtClean="0">
                                      <a:latin typeface="Cambria Math" panose="02040503050406030204" pitchFamily="18" charset="0"/>
                                    </a:rPr>
                                    <m:t>/</m:t>
                                  </m:r>
                                  <m:r>
                                    <a:rPr lang="en-US" sz="1100" b="0" smtClean="0">
                                      <a:latin typeface="Cambria Math" panose="02040503050406030204" pitchFamily="18" charset="0"/>
                                    </a:rPr>
                                    <m:t>𝑑𝑛</m:t>
                                  </m:r>
                                </m:e>
                                <m:sup>
                                  <m:r>
                                    <a:rPr lang="en-US" sz="1100" b="0" i="1" smtClean="0">
                                      <a:latin typeface="Cambria Math" panose="02040503050406030204" pitchFamily="18" charset="0"/>
                                    </a:rPr>
                                    <m:t>𝑝</m:t>
                                  </m:r>
                                </m:sup>
                              </m:sSup>
                              <m:r>
                                <a:rPr lang="en-US" sz="1100" b="0" i="1" smtClean="0">
                                  <a:latin typeface="Cambria Math" panose="02040503050406030204" pitchFamily="18" charset="0"/>
                                </a:rPr>
                                <m:t>) </m:t>
                              </m:r>
                              <m:r>
                                <a:rPr lang="en-US" sz="1100" b="0" i="1" smtClean="0">
                                  <a:latin typeface="Cambria Math" panose="02040503050406030204" pitchFamily="18" charset="0"/>
                                </a:rPr>
                                <m:t>𝑎𝑛𝑑</m:t>
                              </m:r>
                              <m:r>
                                <a:rPr lang="en-US" sz="1100" b="0" i="1" smtClean="0">
                                  <a:latin typeface="Cambria Math" panose="02040503050406030204" pitchFamily="18" charset="0"/>
                                </a:rPr>
                                <m:t> </m:t>
                              </m:r>
                            </m:oMath>
                          </a14:m>
                          <a:r>
                            <a:rPr lang="en-GB" sz="1100" dirty="0"/>
                            <a:t>(</a:t>
                          </a:r>
                          <a14:m>
                            <m:oMath xmlns:m="http://schemas.openxmlformats.org/officeDocument/2006/math">
                              <m:f>
                                <m:fPr>
                                  <m:type m:val="lin"/>
                                  <m:ctrlPr>
                                    <a:rPr lang="en-GB" sz="1100" i="1" smtClean="0">
                                      <a:latin typeface="Cambria Math" panose="02040503050406030204" pitchFamily="18" charset="0"/>
                                    </a:rPr>
                                  </m:ctrlPr>
                                </m:fPr>
                                <m:num>
                                  <m:sSup>
                                    <m:sSupPr>
                                      <m:ctrlPr>
                                        <a:rPr lang="en-GB" sz="1100" i="1" smtClean="0">
                                          <a:latin typeface="Cambria Math" panose="02040503050406030204" pitchFamily="18" charset="0"/>
                                        </a:rPr>
                                      </m:ctrlPr>
                                    </m:sSupPr>
                                    <m:e>
                                      <m:r>
                                        <a:rPr lang="en-US" sz="1100" b="0" smtClean="0">
                                          <a:latin typeface="Cambria Math" panose="02040503050406030204" pitchFamily="18" charset="0"/>
                                        </a:rPr>
                                        <m:t>𝑑𝑛</m:t>
                                      </m:r>
                                    </m:e>
                                    <m:sup>
                                      <m:sSup>
                                        <m:sSupPr>
                                          <m:ctrlPr>
                                            <a:rPr lang="en-US" sz="1100" b="0" i="1" smtClean="0">
                                              <a:latin typeface="Cambria Math" panose="02040503050406030204" pitchFamily="18" charset="0"/>
                                            </a:rPr>
                                          </m:ctrlPr>
                                        </m:sSupPr>
                                        <m:e>
                                          <m:r>
                                            <a:rPr lang="en-US" sz="1100" b="0" i="1" smtClean="0">
                                              <a:latin typeface="Cambria Math" panose="02040503050406030204" pitchFamily="18" charset="0"/>
                                            </a:rPr>
                                            <m:t>𝐾</m:t>
                                          </m:r>
                                        </m:e>
                                        <m:sup>
                                          <m:r>
                                            <a:rPr lang="en-US" sz="1100" b="0" i="1" smtClean="0">
                                              <a:latin typeface="Cambria Math" panose="02040503050406030204" pitchFamily="18" charset="0"/>
                                            </a:rPr>
                                            <m:t>−</m:t>
                                          </m:r>
                                        </m:sup>
                                      </m:sSup>
                                    </m:sup>
                                  </m:sSup>
                                  <m:sSup>
                                    <m:sSupPr>
                                      <m:ctrlPr>
                                        <a:rPr lang="en-GB" sz="1100" i="1" smtClean="0">
                                          <a:latin typeface="Cambria Math" panose="02040503050406030204" pitchFamily="18" charset="0"/>
                                        </a:rPr>
                                      </m:ctrlPr>
                                    </m:sSupPr>
                                    <m:e>
                                      <m:r>
                                        <a:rPr lang="en-US" sz="1100" b="0" i="0" smtClean="0">
                                          <a:latin typeface="Cambria Math" panose="02040503050406030204" pitchFamily="18" charset="0"/>
                                        </a:rPr>
                                        <m:t>/</m:t>
                                      </m:r>
                                      <m:r>
                                        <a:rPr lang="en-US" sz="1100" b="0" smtClean="0">
                                          <a:latin typeface="Cambria Math" panose="02040503050406030204" pitchFamily="18" charset="0"/>
                                        </a:rPr>
                                        <m:t>𝑑𝑛</m:t>
                                      </m:r>
                                    </m:e>
                                    <m:sup>
                                      <m:sSup>
                                        <m:sSupPr>
                                          <m:ctrlPr>
                                            <a:rPr lang="en-US" sz="1100" b="0" i="1" smtClean="0">
                                              <a:latin typeface="Cambria Math" panose="02040503050406030204" pitchFamily="18" charset="0"/>
                                            </a:rPr>
                                          </m:ctrlPr>
                                        </m:sSupPr>
                                        <m:e>
                                          <m:r>
                                            <a:rPr lang="en-US" sz="1100" b="0" i="1" smtClean="0">
                                              <a:latin typeface="Cambria Math" panose="02040503050406030204" pitchFamily="18" charset="0"/>
                                            </a:rPr>
                                            <m:t>𝐾</m:t>
                                          </m:r>
                                        </m:e>
                                        <m:sup>
                                          <m:r>
                                            <a:rPr lang="en-US" sz="1100" b="0" i="1" smtClean="0">
                                              <a:latin typeface="Cambria Math" panose="02040503050406030204" pitchFamily="18" charset="0"/>
                                            </a:rPr>
                                            <m:t>+</m:t>
                                          </m:r>
                                        </m:sup>
                                      </m:sSup>
                                    </m:sup>
                                  </m:sSup>
                                  <m:r>
                                    <a:rPr lang="en-US" sz="1100" b="0" i="1" smtClean="0">
                                      <a:latin typeface="Cambria Math" panose="02040503050406030204" pitchFamily="18" charset="0"/>
                                    </a:rPr>
                                    <m:t>)/</m:t>
                                  </m:r>
                                </m:num>
                                <m:den>
                                  <m:d>
                                    <m:dPr>
                                      <m:ctrlPr>
                                        <a:rPr lang="en-GB" sz="1100" i="1" smtClean="0">
                                          <a:latin typeface="Cambria Math" panose="02040503050406030204" pitchFamily="18" charset="0"/>
                                        </a:rPr>
                                      </m:ctrlPr>
                                    </m:dPr>
                                    <m:e>
                                      <m:sSup>
                                        <m:sSupPr>
                                          <m:ctrlPr>
                                            <a:rPr lang="en-GB" sz="1100" i="1" smtClean="0">
                                              <a:latin typeface="Cambria Math" panose="02040503050406030204" pitchFamily="18" charset="0"/>
                                            </a:rPr>
                                          </m:ctrlPr>
                                        </m:sSupPr>
                                        <m:e>
                                          <m:r>
                                            <a:rPr lang="en-US" sz="1100" b="0" smtClean="0">
                                              <a:latin typeface="Cambria Math" panose="02040503050406030204" pitchFamily="18" charset="0"/>
                                            </a:rPr>
                                            <m:t>𝑑𝑁</m:t>
                                          </m:r>
                                        </m:e>
                                        <m:sup>
                                          <m:r>
                                            <a:rPr lang="en-GB" sz="1100" smtClean="0">
                                              <a:latin typeface="Cambria Math" panose="02040503050406030204" pitchFamily="18" charset="0"/>
                                            </a:rPr>
                                            <m:t>𝜇</m:t>
                                          </m:r>
                                        </m:sup>
                                      </m:sSup>
                                      <m:r>
                                        <a:rPr lang="en-US" sz="1100" b="0" smtClean="0">
                                          <a:latin typeface="Cambria Math" panose="02040503050406030204" pitchFamily="18" charset="0"/>
                                        </a:rPr>
                                        <m:t>𝑑𝑧</m:t>
                                      </m:r>
                                    </m:e>
                                  </m:d>
                                </m:den>
                              </m:f>
                            </m:oMath>
                          </a14:m>
                          <a:endParaRPr lang="en-GB" sz="1100" dirty="0"/>
                        </a:p>
                      </a:txBody>
                      <a:tcPr marL="68580" marR="68580" marT="34290" marB="3429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baseline="0" dirty="0"/>
                            <a:t>Hight </a:t>
                          </a:r>
                          <a14:m>
                            <m:oMath xmlns:m="http://schemas.openxmlformats.org/officeDocument/2006/math">
                              <m:r>
                                <a:rPr lang="en-US" sz="1100" b="0" i="1" baseline="0" smtClean="0">
                                  <a:latin typeface="Cambria Math" panose="02040503050406030204" pitchFamily="18" charset="0"/>
                                </a:rPr>
                                <m:t>𝑧</m:t>
                              </m:r>
                            </m:oMath>
                          </a14:m>
                          <a:endParaRPr lang="en-US" sz="1100" baseline="0" dirty="0"/>
                        </a:p>
                      </a:txBody>
                      <a:tcPr marL="68580" marR="68580" marT="34290" marB="34290" anchor="ctr"/>
                    </a:tc>
                    <a:extLst>
                      <a:ext uri="{0D108BD9-81ED-4DB2-BD59-A6C34878D82A}">
                        <a16:rowId xmlns:a16="http://schemas.microsoft.com/office/drawing/2014/main" val="3447642713"/>
                      </a:ext>
                    </a:extLst>
                  </a:tr>
                </a:tbl>
              </a:graphicData>
            </a:graphic>
          </p:graphicFrame>
        </mc:Choice>
        <mc:Fallback xmlns="">
          <p:graphicFrame>
            <p:nvGraphicFramePr>
              <p:cNvPr id="3" name="Table 2"/>
              <p:cNvGraphicFramePr>
                <a:graphicFrameLocks noGrp="1"/>
              </p:cNvGraphicFramePr>
              <p:nvPr>
                <p:extLst>
                  <p:ext uri="{D42A27DB-BD31-4B8C-83A1-F6EECF244321}">
                    <p14:modId xmlns:p14="http://schemas.microsoft.com/office/powerpoint/2010/main" val="2892205957"/>
                  </p:ext>
                </p:extLst>
              </p:nvPr>
            </p:nvGraphicFramePr>
            <p:xfrm>
              <a:off x="152400" y="699347"/>
              <a:ext cx="8839200" cy="4791448"/>
            </p:xfrm>
            <a:graphic>
              <a:graphicData uri="http://schemas.openxmlformats.org/drawingml/2006/table">
                <a:tbl>
                  <a:tblPr firstRow="1" bandRow="1">
                    <a:tableStyleId>{7DF18680-E054-41AD-8BC1-D1AEF772440D}</a:tableStyleId>
                  </a:tblPr>
                  <a:tblGrid>
                    <a:gridCol w="1219200">
                      <a:extLst>
                        <a:ext uri="{9D8B030D-6E8A-4147-A177-3AD203B41FA5}">
                          <a16:colId xmlns:a16="http://schemas.microsoft.com/office/drawing/2014/main" val="20000"/>
                        </a:ext>
                      </a:extLst>
                    </a:gridCol>
                    <a:gridCol w="4648200">
                      <a:extLst>
                        <a:ext uri="{9D8B030D-6E8A-4147-A177-3AD203B41FA5}">
                          <a16:colId xmlns:a16="http://schemas.microsoft.com/office/drawing/2014/main" val="20001"/>
                        </a:ext>
                      </a:extLst>
                    </a:gridCol>
                    <a:gridCol w="2971800">
                      <a:extLst>
                        <a:ext uri="{9D8B030D-6E8A-4147-A177-3AD203B41FA5}">
                          <a16:colId xmlns:a16="http://schemas.microsoft.com/office/drawing/2014/main" val="20002"/>
                        </a:ext>
                      </a:extLst>
                    </a:gridCol>
                  </a:tblGrid>
                  <a:tr h="965745">
                    <a:tc>
                      <a:txBody>
                        <a:bodyPr/>
                        <a:lstStyle/>
                        <a:p>
                          <a:pPr algn="ctr"/>
                          <a:r>
                            <a:rPr lang="en-US" sz="1400" dirty="0"/>
                            <a:t>Year</a:t>
                          </a:r>
                          <a:endParaRPr lang="en-GB" sz="1400" dirty="0"/>
                        </a:p>
                      </a:txBody>
                      <a:tcPr marL="68580" marR="68580" marT="34290" marB="34290" anchor="ctr"/>
                    </a:tc>
                    <a:tc>
                      <a:txBody>
                        <a:bodyPr/>
                        <a:lstStyle/>
                        <a:p>
                          <a:pPr algn="ctr"/>
                          <a:r>
                            <a:rPr lang="en-GB" sz="1400" dirty="0" err="1"/>
                            <a:t>Obs</a:t>
                          </a:r>
                          <a:endParaRPr lang="en-GB" sz="1400" dirty="0"/>
                        </a:p>
                      </a:txBody>
                      <a:tcPr marL="68580" marR="68580" marT="34290" marB="34290" anchor="ctr"/>
                    </a:tc>
                    <a:tc>
                      <a:txBody>
                        <a:bodyPr/>
                        <a:lstStyle/>
                        <a:p>
                          <a:pPr algn="ctr"/>
                          <a:endParaRPr lang="en-GB" sz="1400"/>
                        </a:p>
                      </a:txBody>
                      <a:tcPr marL="68580" marR="68580" marT="34290" marB="34290" anchor="ctr"/>
                    </a:tc>
                    <a:extLst>
                      <a:ext uri="{0D108BD9-81ED-4DB2-BD59-A6C34878D82A}">
                        <a16:rowId xmlns:a16="http://schemas.microsoft.com/office/drawing/2014/main" val="10000"/>
                      </a:ext>
                    </a:extLst>
                  </a:tr>
                  <a:tr h="420623">
                    <a:tc>
                      <a:txBody>
                        <a:bodyPr/>
                        <a:lstStyle/>
                        <a:p>
                          <a:pPr algn="ctr"/>
                          <a:r>
                            <a:rPr lang="en-US" sz="1100" dirty="0"/>
                            <a:t>2013</a:t>
                          </a:r>
                          <a:endParaRPr lang="en-GB" sz="1100" dirty="0"/>
                        </a:p>
                      </a:txBody>
                      <a:tcPr marL="68580" marR="68580" marT="34290" marB="34290" anchor="ctr"/>
                    </a:tc>
                    <a:tc>
                      <a:txBody>
                        <a:bodyPr/>
                        <a:lstStyle/>
                        <a:p>
                          <a:endParaRPr lang="en-US"/>
                        </a:p>
                      </a:txBody>
                      <a:tcPr marL="68580" marR="68580" marT="34290" marB="34290" anchor="ctr">
                        <a:blipFill>
                          <a:blip r:embed="rId5"/>
                          <a:stretch>
                            <a:fillRect l="-26474" t="-231884" r="-64482" b="-913043"/>
                          </a:stretch>
                        </a:blip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baseline="0" dirty="0"/>
                            <a:t>multiplicities on d, 2004</a:t>
                          </a:r>
                        </a:p>
                      </a:txBody>
                      <a:tcPr marL="68580" marR="68580" marT="34290" marB="34290" anchor="ctr"/>
                    </a:tc>
                    <a:extLst>
                      <a:ext uri="{0D108BD9-81ED-4DB2-BD59-A6C34878D82A}">
                        <a16:rowId xmlns:a16="http://schemas.microsoft.com/office/drawing/2014/main" val="10001"/>
                      </a:ext>
                    </a:extLst>
                  </a:tr>
                  <a:tr h="508789">
                    <a:tc>
                      <a:txBody>
                        <a:bodyPr/>
                        <a:lstStyle/>
                        <a:p>
                          <a:pPr algn="ctr"/>
                          <a:r>
                            <a:rPr lang="en-US" sz="1100" dirty="0"/>
                            <a:t>2014</a:t>
                          </a:r>
                          <a:endParaRPr lang="en-GB" sz="1100" dirty="0"/>
                        </a:p>
                      </a:txBody>
                      <a:tcPr marL="68580" marR="68580" marT="34290" marB="34290" anchor="ctr"/>
                    </a:tc>
                    <a:tc>
                      <a:txBody>
                        <a:bodyPr/>
                        <a:lstStyle/>
                        <a:p>
                          <a:endParaRPr lang="en-US"/>
                        </a:p>
                      </a:txBody>
                      <a:tcPr marL="68580" marR="68580" marT="34290" marB="34290" anchor="ctr">
                        <a:blipFill>
                          <a:blip r:embed="rId5"/>
                          <a:stretch>
                            <a:fillRect l="-26474" t="-275904" r="-64482" b="-659036"/>
                          </a:stretch>
                        </a:blipFill>
                      </a:tcPr>
                    </a:tc>
                    <a:tc>
                      <a:txBody>
                        <a:bodyPr/>
                        <a:lstStyle/>
                        <a:p>
                          <a:pPr algn="ctr"/>
                          <a:r>
                            <a:rPr lang="en-US" sz="1100" dirty="0"/>
                            <a:t>2004,</a:t>
                          </a:r>
                          <a:r>
                            <a:rPr lang="en-US" sz="1100" baseline="0" dirty="0"/>
                            <a:t> part</a:t>
                          </a:r>
                          <a:endParaRPr lang="en-GB" sz="1100" dirty="0"/>
                        </a:p>
                      </a:txBody>
                      <a:tcPr marL="68580" marR="68580" marT="34290" marB="34290" anchor="ctr"/>
                    </a:tc>
                    <a:extLst>
                      <a:ext uri="{0D108BD9-81ED-4DB2-BD59-A6C34878D82A}">
                        <a16:rowId xmlns:a16="http://schemas.microsoft.com/office/drawing/2014/main" val="10002"/>
                      </a:ext>
                    </a:extLst>
                  </a:tr>
                  <a:tr h="385398">
                    <a:tc>
                      <a:txBody>
                        <a:bodyPr/>
                        <a:lstStyle/>
                        <a:p>
                          <a:pPr algn="ctr"/>
                          <a:r>
                            <a:rPr lang="en-US" sz="1100" dirty="0"/>
                            <a:t>2016</a:t>
                          </a:r>
                          <a:endParaRPr lang="en-GB" sz="1100" dirty="0"/>
                        </a:p>
                      </a:txBody>
                      <a:tcPr marL="68580" marR="68580" marT="34290" marB="34290" anchor="ctr"/>
                    </a:tc>
                    <a:tc>
                      <a:txBody>
                        <a:bodyPr/>
                        <a:lstStyle/>
                        <a:p>
                          <a:endParaRPr lang="en-US"/>
                        </a:p>
                      </a:txBody>
                      <a:tcPr marL="68580" marR="68580" marT="34290" marB="34290" anchor="ctr">
                        <a:blipFill>
                          <a:blip r:embed="rId5"/>
                          <a:stretch>
                            <a:fillRect l="-26474" t="-487500" r="-64482" b="-754688"/>
                          </a:stretch>
                        </a:blip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baseline="0" dirty="0"/>
                            <a:t>multiplicities on d, 2006</a:t>
                          </a:r>
                        </a:p>
                      </a:txBody>
                      <a:tcPr marL="68580" marR="68580" marT="34290" marB="34290" anchor="ctr"/>
                    </a:tc>
                    <a:extLst>
                      <a:ext uri="{0D108BD9-81ED-4DB2-BD59-A6C34878D82A}">
                        <a16:rowId xmlns:a16="http://schemas.microsoft.com/office/drawing/2014/main" val="10003"/>
                      </a:ext>
                    </a:extLst>
                  </a:tr>
                  <a:tr h="390476">
                    <a:tc>
                      <a:txBody>
                        <a:bodyPr/>
                        <a:lstStyle/>
                        <a:p>
                          <a:pPr algn="ctr"/>
                          <a:r>
                            <a:rPr lang="en-US" sz="1100" dirty="0"/>
                            <a:t>2016</a:t>
                          </a:r>
                          <a:endParaRPr lang="en-GB" sz="1100" dirty="0"/>
                        </a:p>
                      </a:txBody>
                      <a:tcPr marL="68580" marR="68580" marT="34290" marB="34290" anchor="ctr"/>
                    </a:tc>
                    <a:tc>
                      <a:txBody>
                        <a:bodyPr/>
                        <a:lstStyle/>
                        <a:p>
                          <a:endParaRPr lang="en-US"/>
                        </a:p>
                      </a:txBody>
                      <a:tcPr marL="68580" marR="68580" marT="34290" marB="34290" anchor="ctr">
                        <a:blipFill>
                          <a:blip r:embed="rId5"/>
                          <a:stretch>
                            <a:fillRect l="-26474" t="-587500" r="-64482" b="-654688"/>
                          </a:stretch>
                        </a:blip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baseline="0" dirty="0"/>
                            <a:t>multiplicities on d, 2006</a:t>
                          </a:r>
                        </a:p>
                      </a:txBody>
                      <a:tcPr marL="68580" marR="68580" marT="34290" marB="34290" anchor="ctr"/>
                    </a:tc>
                    <a:extLst>
                      <a:ext uri="{0D108BD9-81ED-4DB2-BD59-A6C34878D82A}">
                        <a16:rowId xmlns:a16="http://schemas.microsoft.com/office/drawing/2014/main" val="2671513308"/>
                      </a:ext>
                    </a:extLst>
                  </a:tr>
                  <a:tr h="385398">
                    <a:tc>
                      <a:txBody>
                        <a:bodyPr/>
                        <a:lstStyle/>
                        <a:p>
                          <a:pPr algn="ctr"/>
                          <a:r>
                            <a:rPr lang="en-US" sz="1100" dirty="0"/>
                            <a:t>2016</a:t>
                          </a:r>
                          <a:endParaRPr lang="en-GB" sz="1100" dirty="0"/>
                        </a:p>
                      </a:txBody>
                      <a:tcPr marL="68580" marR="68580" marT="34290" marB="34290" anchor="ctr"/>
                    </a:tc>
                    <a:tc>
                      <a:txBody>
                        <a:bodyPr/>
                        <a:lstStyle/>
                        <a:p>
                          <a:endParaRPr lang="en-US"/>
                        </a:p>
                      </a:txBody>
                      <a:tcPr marL="68580" marR="68580" marT="34290" marB="34290" anchor="ctr">
                        <a:blipFill>
                          <a:blip r:embed="rId5"/>
                          <a:stretch>
                            <a:fillRect l="-26474" t="-698413" r="-64482" b="-565079"/>
                          </a:stretch>
                        </a:blip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baseline="0" dirty="0"/>
                            <a:t>multiplicities on d, 2006</a:t>
                          </a:r>
                        </a:p>
                      </a:txBody>
                      <a:tcPr marL="68580" marR="68580" marT="34290" marB="34290" anchor="ctr"/>
                    </a:tc>
                    <a:extLst>
                      <a:ext uri="{0D108BD9-81ED-4DB2-BD59-A6C34878D82A}">
                        <a16:rowId xmlns:a16="http://schemas.microsoft.com/office/drawing/2014/main" val="1210624857"/>
                      </a:ext>
                    </a:extLst>
                  </a:tr>
                  <a:tr h="390476">
                    <a:tc>
                      <a:txBody>
                        <a:bodyPr/>
                        <a:lstStyle/>
                        <a:p>
                          <a:pPr algn="ctr"/>
                          <a:r>
                            <a:rPr lang="en-US" sz="1100" dirty="0"/>
                            <a:t>2017</a:t>
                          </a:r>
                          <a:endParaRPr lang="en-GB" sz="1100" dirty="0"/>
                        </a:p>
                      </a:txBody>
                      <a:tcPr marL="68580" marR="68580" marT="34290" marB="34290" anchor="ctr"/>
                    </a:tc>
                    <a:tc>
                      <a:txBody>
                        <a:bodyPr/>
                        <a:lstStyle/>
                        <a:p>
                          <a:endParaRPr lang="en-US"/>
                        </a:p>
                      </a:txBody>
                      <a:tcPr marL="68580" marR="68580" marT="34290" marB="34290" anchor="ctr">
                        <a:blipFill>
                          <a:blip r:embed="rId5"/>
                          <a:stretch>
                            <a:fillRect l="-26474" t="-785938" r="-64482" b="-456250"/>
                          </a:stretch>
                        </a:blip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baseline="0" dirty="0"/>
                            <a:t>multiplicities on d, 2006</a:t>
                          </a:r>
                        </a:p>
                      </a:txBody>
                      <a:tcPr marL="68580" marR="68580" marT="34290" marB="34290" anchor="ctr"/>
                    </a:tc>
                    <a:extLst>
                      <a:ext uri="{0D108BD9-81ED-4DB2-BD59-A6C34878D82A}">
                        <a16:rowId xmlns:a16="http://schemas.microsoft.com/office/drawing/2014/main" val="1141135732"/>
                      </a:ext>
                    </a:extLst>
                  </a:tr>
                  <a:tr h="433677">
                    <a:tc>
                      <a:txBody>
                        <a:bodyPr/>
                        <a:lstStyle/>
                        <a:p>
                          <a:pPr algn="ctr"/>
                          <a:r>
                            <a:rPr lang="en-GB" sz="1100" dirty="0"/>
                            <a:t>2018</a:t>
                          </a:r>
                        </a:p>
                      </a:txBody>
                      <a:tcPr marL="68580" marR="68580" marT="34290" marB="34290" anchor="ctr"/>
                    </a:tc>
                    <a:tc>
                      <a:txBody>
                        <a:bodyPr/>
                        <a:lstStyle/>
                        <a:p>
                          <a:endParaRPr lang="en-US"/>
                        </a:p>
                      </a:txBody>
                      <a:tcPr marL="68580" marR="68580" marT="34290" marB="34290" anchor="ctr">
                        <a:blipFill>
                          <a:blip r:embed="rId5"/>
                          <a:stretch>
                            <a:fillRect l="-26474" t="-798592" r="-64482" b="-311268"/>
                          </a:stretch>
                        </a:blip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baseline="0" dirty="0"/>
                            <a:t>Multiplicity ratios for Kaons, 2006</a:t>
                          </a:r>
                        </a:p>
                      </a:txBody>
                      <a:tcPr marL="68580" marR="68580" marT="34290" marB="34290" anchor="ctr"/>
                    </a:tc>
                    <a:extLst>
                      <a:ext uri="{0D108BD9-81ED-4DB2-BD59-A6C34878D82A}">
                        <a16:rowId xmlns:a16="http://schemas.microsoft.com/office/drawing/2014/main" val="3464778598"/>
                      </a:ext>
                    </a:extLst>
                  </a:tr>
                  <a:tr h="477189">
                    <a:tc>
                      <a:txBody>
                        <a:bodyPr/>
                        <a:lstStyle/>
                        <a:p>
                          <a:pPr algn="ctr"/>
                          <a:r>
                            <a:rPr lang="en-GB" sz="1100" dirty="0"/>
                            <a:t>2019</a:t>
                          </a:r>
                        </a:p>
                      </a:txBody>
                      <a:tcPr marL="68580" marR="68580" marT="34290" marB="34290" anchor="ctr"/>
                    </a:tc>
                    <a:tc>
                      <a:txBody>
                        <a:bodyPr/>
                        <a:lstStyle/>
                        <a:p>
                          <a:endParaRPr lang="en-US"/>
                        </a:p>
                      </a:txBody>
                      <a:tcPr marL="68580" marR="68580" marT="34290" marB="34290" anchor="ctr">
                        <a:blipFill>
                          <a:blip r:embed="rId5"/>
                          <a:stretch>
                            <a:fillRect l="-26474" t="-807595" r="-64482" b="-179747"/>
                          </a:stretch>
                        </a:blipFill>
                      </a:tcPr>
                    </a:tc>
                    <a:tc>
                      <a:txBody>
                        <a:bodyPr/>
                        <a:lstStyle/>
                        <a:p>
                          <a:endParaRPr lang="en-US"/>
                        </a:p>
                      </a:txBody>
                      <a:tcPr marL="68580" marR="68580" marT="34290" marB="34290" anchor="ctr">
                        <a:blipFill>
                          <a:blip r:embed="rId5"/>
                          <a:stretch>
                            <a:fillRect l="-198152" t="-807595" r="-1027" b="-179747"/>
                          </a:stretch>
                        </a:blipFill>
                      </a:tcPr>
                    </a:tc>
                    <a:extLst>
                      <a:ext uri="{0D108BD9-81ED-4DB2-BD59-A6C34878D82A}">
                        <a16:rowId xmlns:a16="http://schemas.microsoft.com/office/drawing/2014/main" val="3028334393"/>
                      </a:ext>
                    </a:extLst>
                  </a:tr>
                  <a:tr h="433677">
                    <a:tc>
                      <a:txBody>
                        <a:bodyPr/>
                        <a:lstStyle/>
                        <a:p>
                          <a:pPr algn="ctr"/>
                          <a:r>
                            <a:rPr lang="en-GB" sz="1100" dirty="0"/>
                            <a:t>2020</a:t>
                          </a:r>
                        </a:p>
                      </a:txBody>
                      <a:tcPr marL="68580" marR="68580" marT="34290" marB="34290" anchor="ctr"/>
                    </a:tc>
                    <a:tc>
                      <a:txBody>
                        <a:bodyPr/>
                        <a:lstStyle/>
                        <a:p>
                          <a:endParaRPr lang="en-US"/>
                        </a:p>
                      </a:txBody>
                      <a:tcPr marL="68580" marR="68580" marT="34290" marB="34290" anchor="ctr">
                        <a:blipFill>
                          <a:blip r:embed="rId5"/>
                          <a:stretch>
                            <a:fillRect l="-26474" t="-1009859" r="-64482" b="-100000"/>
                          </a:stretch>
                        </a:blipFill>
                      </a:tcPr>
                    </a:tc>
                    <a:tc>
                      <a:txBody>
                        <a:bodyPr/>
                        <a:lstStyle/>
                        <a:p>
                          <a:endParaRPr lang="en-US"/>
                        </a:p>
                      </a:txBody>
                      <a:tcPr marL="68580" marR="68580" marT="34290" marB="34290" anchor="ctr">
                        <a:blipFill>
                          <a:blip r:embed="rId5"/>
                          <a:stretch>
                            <a:fillRect l="-198152" t="-1009859" r="-1027" b="-100000"/>
                          </a:stretch>
                        </a:blipFill>
                      </a:tcPr>
                    </a:tc>
                    <a:extLst>
                      <a:ext uri="{0D108BD9-81ED-4DB2-BD59-A6C34878D82A}">
                        <a16:rowId xmlns:a16="http://schemas.microsoft.com/office/drawing/2014/main" val="3447642713"/>
                      </a:ext>
                    </a:extLst>
                  </a:tr>
                </a:tbl>
              </a:graphicData>
            </a:graphic>
          </p:graphicFrame>
        </mc:Fallback>
      </mc:AlternateContent>
      <p:sp>
        <p:nvSpPr>
          <p:cNvPr id="4" name="Date Placeholder 3"/>
          <p:cNvSpPr>
            <a:spLocks noGrp="1"/>
          </p:cNvSpPr>
          <p:nvPr>
            <p:ph type="dt" sz="half" idx="10"/>
          </p:nvPr>
        </p:nvSpPr>
        <p:spPr/>
        <p:txBody>
          <a:bodyPr/>
          <a:lstStyle/>
          <a:p>
            <a:pPr defTabSz="342893" fontAlgn="auto">
              <a:spcBef>
                <a:spcPts val="0"/>
              </a:spcBef>
              <a:spcAft>
                <a:spcPts val="0"/>
              </a:spcAft>
            </a:pPr>
            <a:fld id="{8DD203F4-FF29-4A6F-B532-2C186B3E3F0C}" type="datetime1">
              <a:rPr lang="en-US" smtClean="0">
                <a:solidFill>
                  <a:srgbClr val="FFFFFF"/>
                </a:solidFill>
              </a:rPr>
              <a:t>11/11/2024</a:t>
            </a:fld>
            <a:endParaRPr lang="en-US" dirty="0">
              <a:solidFill>
                <a:srgbClr val="FFFFFF"/>
              </a:solidFill>
            </a:endParaRPr>
          </a:p>
        </p:txBody>
      </p:sp>
      <p:sp>
        <p:nvSpPr>
          <p:cNvPr id="5" name="Footer Placeholder 4"/>
          <p:cNvSpPr>
            <a:spLocks noGrp="1"/>
          </p:cNvSpPr>
          <p:nvPr>
            <p:ph type="ftr" sz="quarter" idx="11"/>
          </p:nvPr>
        </p:nvSpPr>
        <p:spPr/>
        <p:txBody>
          <a:bodyPr/>
          <a:lstStyle/>
          <a:p>
            <a:pPr defTabSz="342893" fontAlgn="auto">
              <a:spcBef>
                <a:spcPts val="0"/>
              </a:spcBef>
              <a:spcAft>
                <a:spcPts val="0"/>
              </a:spcAft>
            </a:pPr>
            <a:r>
              <a:rPr lang="en-US">
                <a:solidFill>
                  <a:srgbClr val="FFFFFF"/>
                </a:solidFill>
              </a:rPr>
              <a:t>Circum-Pan-Pacific Symposium 2024</a:t>
            </a:r>
            <a:endParaRPr lang="en-US" dirty="0">
              <a:solidFill>
                <a:srgbClr val="FFFFFF"/>
              </a:solidFill>
            </a:endParaRPr>
          </a:p>
        </p:txBody>
      </p:sp>
      <p:sp>
        <p:nvSpPr>
          <p:cNvPr id="6" name="Slide Number Placeholder 5"/>
          <p:cNvSpPr>
            <a:spLocks noGrp="1"/>
          </p:cNvSpPr>
          <p:nvPr>
            <p:ph type="sldNum" sz="quarter" idx="12"/>
          </p:nvPr>
        </p:nvSpPr>
        <p:spPr/>
        <p:txBody>
          <a:bodyPr/>
          <a:lstStyle/>
          <a:p>
            <a:pPr defTabSz="342893" fontAlgn="auto">
              <a:spcBef>
                <a:spcPts val="0"/>
              </a:spcBef>
              <a:spcAft>
                <a:spcPts val="0"/>
              </a:spcAft>
            </a:pPr>
            <a:fld id="{B9A5DFB4-3D23-4866-8D46-AE36D04BFD7D}" type="slidenum">
              <a:rPr lang="en-US" smtClean="0">
                <a:solidFill>
                  <a:srgbClr val="FFFFFF"/>
                </a:solidFill>
              </a:rPr>
              <a:pPr defTabSz="342893" fontAlgn="auto">
                <a:spcBef>
                  <a:spcPts val="0"/>
                </a:spcBef>
                <a:spcAft>
                  <a:spcPts val="0"/>
                </a:spcAft>
              </a:pPr>
              <a:t>24</a:t>
            </a:fld>
            <a:endParaRPr lang="en-US" dirty="0">
              <a:solidFill>
                <a:srgbClr val="FFFFFF"/>
              </a:solidFill>
            </a:endParaRPr>
          </a:p>
        </p:txBody>
      </p:sp>
    </p:spTree>
    <p:extLst>
      <p:ext uri="{BB962C8B-B14F-4D97-AF65-F5344CB8AC3E}">
        <p14:creationId xmlns:p14="http://schemas.microsoft.com/office/powerpoint/2010/main" val="188190749"/>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Accessing TMD PDFs and FFs</a:t>
            </a:r>
            <a:endParaRPr lang="en-GB" dirty="0"/>
          </a:p>
        </p:txBody>
      </p:sp>
      <p:sp>
        <p:nvSpPr>
          <p:cNvPr id="5" name="Date Placeholder 4"/>
          <p:cNvSpPr>
            <a:spLocks noGrp="1"/>
          </p:cNvSpPr>
          <p:nvPr>
            <p:ph type="dt" sz="half" idx="10"/>
          </p:nvPr>
        </p:nvSpPr>
        <p:spPr/>
        <p:txBody>
          <a:bodyPr/>
          <a:lstStyle/>
          <a:p>
            <a:fld id="{B9C25758-788A-429D-A55D-361BC596DFC9}" type="datetime1">
              <a:rPr lang="en-US" smtClean="0"/>
              <a:t>11/11/2024</a:t>
            </a:fld>
            <a:endParaRPr lang="en-US" dirty="0"/>
          </a:p>
        </p:txBody>
      </p:sp>
      <p:sp>
        <p:nvSpPr>
          <p:cNvPr id="8" name="Footer Placeholder 7"/>
          <p:cNvSpPr>
            <a:spLocks noGrp="1"/>
          </p:cNvSpPr>
          <p:nvPr>
            <p:ph type="ftr" sz="quarter" idx="11"/>
          </p:nvPr>
        </p:nvSpPr>
        <p:spPr/>
        <p:txBody>
          <a:bodyPr/>
          <a:lstStyle/>
          <a:p>
            <a:r>
              <a:rPr lang="en-US"/>
              <a:t>Circum-Pan-Pacific Symposium 2024</a:t>
            </a:r>
            <a:endParaRPr lang="en-US" dirty="0"/>
          </a:p>
        </p:txBody>
      </p:sp>
      <p:sp>
        <p:nvSpPr>
          <p:cNvPr id="11" name="Slide Number Placeholder 10"/>
          <p:cNvSpPr>
            <a:spLocks noGrp="1"/>
          </p:cNvSpPr>
          <p:nvPr>
            <p:ph type="sldNum" sz="quarter" idx="12"/>
          </p:nvPr>
        </p:nvSpPr>
        <p:spPr/>
        <p:txBody>
          <a:bodyPr/>
          <a:lstStyle/>
          <a:p>
            <a:fld id="{D502567A-F768-4C88-A627-18353962A466}" type="slidenum">
              <a:rPr lang="en-US" smtClean="0"/>
              <a:pPr/>
              <a:t>25</a:t>
            </a:fld>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304800" y="1028700"/>
                <a:ext cx="8686800" cy="4420800"/>
              </a:xfrm>
              <a:prstGeom prst="rect">
                <a:avLst/>
              </a:prstGeom>
            </p:spPr>
            <p:txBody>
              <a:bodyPr/>
              <a:lstStyle/>
              <a:p>
                <a:r>
                  <a:rPr lang="en-US" sz="1800" dirty="0"/>
                  <a:t>TMD factorization works in the domain where there are two observed momenta in the process, such as SIDIS, DY, </a:t>
                </a:r>
                <a14:m>
                  <m:oMath xmlns:m="http://schemas.openxmlformats.org/officeDocument/2006/math">
                    <m:sSup>
                      <m:sSupPr>
                        <m:ctrlPr>
                          <a:rPr lang="en-GB" sz="1800" i="1">
                            <a:latin typeface="Cambria Math" panose="02040503050406030204" pitchFamily="18" charset="0"/>
                          </a:rPr>
                        </m:ctrlPr>
                      </m:sSupPr>
                      <m:e>
                        <m:r>
                          <a:rPr lang="en-US" sz="1800" i="1">
                            <a:latin typeface="Cambria Math" panose="02040503050406030204" pitchFamily="18" charset="0"/>
                          </a:rPr>
                          <m:t>𝑒</m:t>
                        </m:r>
                      </m:e>
                      <m:sup>
                        <m:r>
                          <a:rPr lang="en-US" sz="1800" i="1">
                            <a:latin typeface="Cambria Math" panose="02040503050406030204" pitchFamily="18" charset="0"/>
                          </a:rPr>
                          <m:t>+</m:t>
                        </m:r>
                      </m:sup>
                    </m:sSup>
                    <m:sSup>
                      <m:sSupPr>
                        <m:ctrlPr>
                          <a:rPr lang="en-GB" sz="1800" i="1">
                            <a:latin typeface="Cambria Math" panose="02040503050406030204" pitchFamily="18" charset="0"/>
                          </a:rPr>
                        </m:ctrlPr>
                      </m:sSupPr>
                      <m:e>
                        <m:r>
                          <a:rPr lang="en-US" sz="1800" i="1">
                            <a:latin typeface="Cambria Math" panose="02040503050406030204" pitchFamily="18" charset="0"/>
                          </a:rPr>
                          <m:t>𝑒</m:t>
                        </m:r>
                      </m:e>
                      <m:sup>
                        <m:r>
                          <a:rPr lang="en-US" sz="1800" i="1">
                            <a:latin typeface="Cambria Math" panose="02040503050406030204" pitchFamily="18" charset="0"/>
                          </a:rPr>
                          <m:t>−</m:t>
                        </m:r>
                      </m:sup>
                    </m:sSup>
                  </m:oMath>
                </a14:m>
                <a:r>
                  <a:rPr lang="en-US" sz="1800" dirty="0"/>
                  <a:t>. </a:t>
                </a:r>
                <a14:m>
                  <m:oMath xmlns:m="http://schemas.openxmlformats.org/officeDocument/2006/math">
                    <m:r>
                      <a:rPr lang="en-US" sz="1800" i="1">
                        <a:latin typeface="Cambria Math" panose="02040503050406030204" pitchFamily="18" charset="0"/>
                        <a:ea typeface="Cambria Math" panose="02040503050406030204" pitchFamily="18" charset="0"/>
                      </a:rPr>
                      <m:t>𝑄</m:t>
                    </m:r>
                    <m:r>
                      <a:rPr lang="en-US" sz="1800" i="1">
                        <a:latin typeface="Cambria Math" panose="02040503050406030204" pitchFamily="18" charset="0"/>
                        <a:ea typeface="Cambria Math" panose="02040503050406030204" pitchFamily="18" charset="0"/>
                      </a:rPr>
                      <m:t>≫</m:t>
                    </m:r>
                    <m:sSub>
                      <m:sSubPr>
                        <m:ctrlPr>
                          <a:rPr lang="en-US" sz="1800" i="1">
                            <a:latin typeface="Cambria Math" panose="02040503050406030204" pitchFamily="18" charset="0"/>
                            <a:ea typeface="Cambria Math" panose="02040503050406030204" pitchFamily="18" charset="0"/>
                          </a:rPr>
                        </m:ctrlPr>
                      </m:sSubPr>
                      <m:e>
                        <m:r>
                          <a:rPr lang="en-US" sz="1800" i="1">
                            <a:latin typeface="Cambria Math" panose="02040503050406030204" pitchFamily="18" charset="0"/>
                            <a:ea typeface="Cambria Math" panose="02040503050406030204" pitchFamily="18" charset="0"/>
                          </a:rPr>
                          <m:t>𝑞</m:t>
                        </m:r>
                      </m:e>
                      <m:sub>
                        <m:r>
                          <a:rPr lang="en-US" sz="1800" i="1">
                            <a:latin typeface="Cambria Math" panose="02040503050406030204" pitchFamily="18" charset="0"/>
                            <a:ea typeface="Cambria Math" panose="02040503050406030204" pitchFamily="18" charset="0"/>
                          </a:rPr>
                          <m:t>𝑇</m:t>
                        </m:r>
                      </m:sub>
                    </m:sSub>
                  </m:oMath>
                </a14:m>
                <a:r>
                  <a:rPr lang="en-US" sz="1800" dirty="0"/>
                  <a:t>: </a:t>
                </a:r>
                <a14:m>
                  <m:oMath xmlns:m="http://schemas.openxmlformats.org/officeDocument/2006/math">
                    <m:r>
                      <a:rPr lang="en-US" sz="1800" i="1" dirty="0">
                        <a:latin typeface="Cambria Math" panose="02040503050406030204" pitchFamily="18" charset="0"/>
                      </a:rPr>
                      <m:t>𝑄</m:t>
                    </m:r>
                  </m:oMath>
                </a14:m>
                <a:r>
                  <a:rPr lang="en-US" sz="1800" dirty="0"/>
                  <a:t> is large to ensure the use of </a:t>
                </a:r>
                <a:r>
                  <a:rPr lang="en-US" sz="1800" dirty="0" err="1"/>
                  <a:t>pQCD</a:t>
                </a:r>
                <a:r>
                  <a:rPr lang="en-US" sz="1800" dirty="0"/>
                  <a:t>, </a:t>
                </a:r>
                <a14:m>
                  <m:oMath xmlns:m="http://schemas.openxmlformats.org/officeDocument/2006/math">
                    <m:sSub>
                      <m:sSubPr>
                        <m:ctrlPr>
                          <a:rPr lang="en-US" sz="1800" i="1">
                            <a:latin typeface="Cambria Math" panose="02040503050406030204" pitchFamily="18" charset="0"/>
                            <a:ea typeface="Cambria Math" panose="02040503050406030204" pitchFamily="18" charset="0"/>
                          </a:rPr>
                        </m:ctrlPr>
                      </m:sSubPr>
                      <m:e>
                        <m:r>
                          <a:rPr lang="en-US" sz="1800" i="1">
                            <a:latin typeface="Cambria Math" panose="02040503050406030204" pitchFamily="18" charset="0"/>
                            <a:ea typeface="Cambria Math" panose="02040503050406030204" pitchFamily="18" charset="0"/>
                          </a:rPr>
                          <m:t>𝑞</m:t>
                        </m:r>
                      </m:e>
                      <m:sub>
                        <m:r>
                          <a:rPr lang="en-US" sz="1800" i="1">
                            <a:latin typeface="Cambria Math" panose="02040503050406030204" pitchFamily="18" charset="0"/>
                            <a:ea typeface="Cambria Math" panose="02040503050406030204" pitchFamily="18" charset="0"/>
                          </a:rPr>
                          <m:t>𝑇</m:t>
                        </m:r>
                      </m:sub>
                    </m:sSub>
                  </m:oMath>
                </a14:m>
                <a:r>
                  <a:rPr lang="en-US" sz="1800" dirty="0"/>
                  <a:t> is much smaller such that it is sensitive to </a:t>
                </a:r>
                <a:r>
                  <a:rPr lang="en-US" sz="1800" dirty="0" err="1"/>
                  <a:t>parton’s</a:t>
                </a:r>
                <a:r>
                  <a:rPr lang="en-US" sz="1800" dirty="0"/>
                  <a:t> transverse momentum</a:t>
                </a:r>
              </a:p>
              <a:p>
                <a:r>
                  <a:rPr lang="en-US" sz="2000" dirty="0">
                    <a:solidFill>
                      <a:schemeClr val="accent2"/>
                    </a:solidFill>
                  </a:rPr>
                  <a:t>SIDIS off (un)polarized p, d, n targets</a:t>
                </a:r>
              </a:p>
              <a:p>
                <a:endParaRPr lang="en-US" sz="2000" b="1" dirty="0">
                  <a:solidFill>
                    <a:schemeClr val="accent2"/>
                  </a:solidFill>
                </a:endParaRPr>
              </a:p>
              <a:p>
                <a:endParaRPr lang="en-GB" sz="1600" b="1" dirty="0"/>
              </a:p>
              <a:p>
                <a:r>
                  <a:rPr lang="en-GB" sz="2000" dirty="0">
                    <a:solidFill>
                      <a:schemeClr val="accent2"/>
                    </a:solidFill>
                  </a:rPr>
                  <a:t>(un)polarised </a:t>
                </a:r>
                <a:r>
                  <a:rPr lang="en-GB" sz="2000" dirty="0" err="1">
                    <a:solidFill>
                      <a:schemeClr val="accent2"/>
                    </a:solidFill>
                  </a:rPr>
                  <a:t>Drell</a:t>
                </a:r>
                <a:r>
                  <a:rPr lang="en-GB" sz="2000" dirty="0">
                    <a:solidFill>
                      <a:schemeClr val="accent2"/>
                    </a:solidFill>
                  </a:rPr>
                  <a:t>-Yan</a:t>
                </a:r>
              </a:p>
              <a:p>
                <a:endParaRPr lang="en-GB" sz="2000" dirty="0"/>
              </a:p>
              <a:p>
                <a:endParaRPr lang="en-GB" sz="2000" dirty="0"/>
              </a:p>
              <a:p>
                <a14:m>
                  <m:oMath xmlns:m="http://schemas.openxmlformats.org/officeDocument/2006/math">
                    <m:sSup>
                      <m:sSupPr>
                        <m:ctrlPr>
                          <a:rPr lang="en-GB" sz="2000" i="1">
                            <a:solidFill>
                              <a:schemeClr val="accent2"/>
                            </a:solidFill>
                            <a:latin typeface="Cambria Math" panose="02040503050406030204" pitchFamily="18" charset="0"/>
                          </a:rPr>
                        </m:ctrlPr>
                      </m:sSupPr>
                      <m:e>
                        <m:r>
                          <a:rPr lang="en-US" sz="2000" i="1">
                            <a:solidFill>
                              <a:schemeClr val="accent2"/>
                            </a:solidFill>
                            <a:latin typeface="Cambria Math" panose="02040503050406030204" pitchFamily="18" charset="0"/>
                          </a:rPr>
                          <m:t>𝑒</m:t>
                        </m:r>
                      </m:e>
                      <m:sup>
                        <m:r>
                          <a:rPr lang="en-US" sz="2000" i="1">
                            <a:solidFill>
                              <a:schemeClr val="accent2"/>
                            </a:solidFill>
                            <a:latin typeface="Cambria Math" panose="02040503050406030204" pitchFamily="18" charset="0"/>
                          </a:rPr>
                          <m:t>+</m:t>
                        </m:r>
                      </m:sup>
                    </m:sSup>
                    <m:sSup>
                      <m:sSupPr>
                        <m:ctrlPr>
                          <a:rPr lang="en-GB" sz="2000" i="1">
                            <a:solidFill>
                              <a:schemeClr val="accent2"/>
                            </a:solidFill>
                            <a:latin typeface="Cambria Math" panose="02040503050406030204" pitchFamily="18" charset="0"/>
                          </a:rPr>
                        </m:ctrlPr>
                      </m:sSupPr>
                      <m:e>
                        <m:r>
                          <a:rPr lang="en-US" sz="2000" i="1">
                            <a:solidFill>
                              <a:schemeClr val="accent2"/>
                            </a:solidFill>
                            <a:latin typeface="Cambria Math" panose="02040503050406030204" pitchFamily="18" charset="0"/>
                          </a:rPr>
                          <m:t>𝑒</m:t>
                        </m:r>
                      </m:e>
                      <m:sup>
                        <m:r>
                          <a:rPr lang="en-US" sz="2000" i="1">
                            <a:solidFill>
                              <a:schemeClr val="accent2"/>
                            </a:solidFill>
                            <a:latin typeface="Cambria Math" panose="02040503050406030204" pitchFamily="18" charset="0"/>
                          </a:rPr>
                          <m:t>−</m:t>
                        </m:r>
                      </m:sup>
                    </m:sSup>
                    <m:r>
                      <a:rPr lang="en-US" sz="2000" i="1">
                        <a:solidFill>
                          <a:schemeClr val="accent2"/>
                        </a:solidFill>
                        <a:latin typeface="Cambria Math" panose="02040503050406030204" pitchFamily="18" charset="0"/>
                        <a:ea typeface="Cambria Math" panose="02040503050406030204" pitchFamily="18" charset="0"/>
                      </a:rPr>
                      <m:t>→</m:t>
                    </m:r>
                    <m:sSub>
                      <m:sSubPr>
                        <m:ctrlPr>
                          <a:rPr lang="en-US" sz="2000" i="1">
                            <a:solidFill>
                              <a:schemeClr val="accent2"/>
                            </a:solidFill>
                            <a:latin typeface="Cambria Math" panose="02040503050406030204" pitchFamily="18" charset="0"/>
                            <a:ea typeface="Cambria Math" panose="02040503050406030204" pitchFamily="18" charset="0"/>
                          </a:rPr>
                        </m:ctrlPr>
                      </m:sSubPr>
                      <m:e>
                        <m:r>
                          <a:rPr lang="en-US" sz="2000" i="1">
                            <a:solidFill>
                              <a:schemeClr val="accent2"/>
                            </a:solidFill>
                            <a:latin typeface="Cambria Math" panose="02040503050406030204" pitchFamily="18" charset="0"/>
                            <a:ea typeface="Cambria Math" panose="02040503050406030204" pitchFamily="18" charset="0"/>
                          </a:rPr>
                          <m:t>h</m:t>
                        </m:r>
                      </m:e>
                      <m:sub>
                        <m:r>
                          <a:rPr lang="en-US" sz="2000" i="1">
                            <a:solidFill>
                              <a:schemeClr val="accent2"/>
                            </a:solidFill>
                            <a:latin typeface="Cambria Math" panose="02040503050406030204" pitchFamily="18" charset="0"/>
                            <a:ea typeface="Cambria Math" panose="02040503050406030204" pitchFamily="18" charset="0"/>
                          </a:rPr>
                          <m:t>1</m:t>
                        </m:r>
                      </m:sub>
                    </m:sSub>
                    <m:sSub>
                      <m:sSubPr>
                        <m:ctrlPr>
                          <a:rPr lang="en-US" sz="2000" i="1">
                            <a:solidFill>
                              <a:schemeClr val="accent2"/>
                            </a:solidFill>
                            <a:latin typeface="Cambria Math" panose="02040503050406030204" pitchFamily="18" charset="0"/>
                            <a:ea typeface="Cambria Math" panose="02040503050406030204" pitchFamily="18" charset="0"/>
                          </a:rPr>
                        </m:ctrlPr>
                      </m:sSubPr>
                      <m:e>
                        <m:r>
                          <a:rPr lang="en-US" sz="2000" i="1">
                            <a:solidFill>
                              <a:schemeClr val="accent2"/>
                            </a:solidFill>
                            <a:latin typeface="Cambria Math" panose="02040503050406030204" pitchFamily="18" charset="0"/>
                            <a:ea typeface="Cambria Math" panose="02040503050406030204" pitchFamily="18" charset="0"/>
                          </a:rPr>
                          <m:t>h</m:t>
                        </m:r>
                      </m:e>
                      <m:sub>
                        <m:r>
                          <a:rPr lang="en-US" sz="2000" i="1">
                            <a:solidFill>
                              <a:schemeClr val="accent2"/>
                            </a:solidFill>
                            <a:latin typeface="Cambria Math" panose="02040503050406030204" pitchFamily="18" charset="0"/>
                            <a:ea typeface="Cambria Math" panose="02040503050406030204" pitchFamily="18" charset="0"/>
                          </a:rPr>
                          <m:t>2</m:t>
                        </m:r>
                      </m:sub>
                    </m:sSub>
                  </m:oMath>
                </a14:m>
                <a:r>
                  <a:rPr lang="en-GB" sz="2000" dirty="0"/>
                  <a:t> </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304800" y="1028700"/>
                <a:ext cx="8686800" cy="4420800"/>
              </a:xfrm>
              <a:prstGeom prst="rect">
                <a:avLst/>
              </a:prstGeom>
              <a:blipFill>
                <a:blip r:embed="rId2"/>
                <a:stretch>
                  <a:fillRect l="-281" t="-1379"/>
                </a:stretch>
              </a:blipFill>
            </p:spPr>
            <p:txBody>
              <a:bodyPr/>
              <a:lstStyle/>
              <a:p>
                <a:r>
                  <a:rPr lang="en-US">
                    <a:noFill/>
                  </a:rPr>
                  <a:t> </a:t>
                </a:r>
              </a:p>
            </p:txBody>
          </p:sp>
        </mc:Fallback>
      </mc:AlternateContent>
      <p:pic>
        <p:nvPicPr>
          <p:cNvPr id="14233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2519" y="2226874"/>
            <a:ext cx="1136989" cy="8033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2741458" y="2226874"/>
            <a:ext cx="2666999" cy="954107"/>
          </a:xfrm>
          <a:prstGeom prst="rect">
            <a:avLst/>
          </a:prstGeom>
          <a:noFill/>
        </p:spPr>
        <p:txBody>
          <a:bodyPr wrap="square" rtlCol="0">
            <a:spAutoFit/>
          </a:bodyPr>
          <a:lstStyle/>
          <a:p>
            <a:r>
              <a:rPr lang="en-GB" sz="1400" dirty="0">
                <a:solidFill>
                  <a:schemeClr val="tx1"/>
                </a:solidFill>
              </a:rPr>
              <a:t>HERMES </a:t>
            </a:r>
          </a:p>
          <a:p>
            <a:r>
              <a:rPr lang="en-GB" sz="1400" dirty="0">
                <a:solidFill>
                  <a:schemeClr val="tx1"/>
                </a:solidFill>
              </a:rPr>
              <a:t>COMPASS </a:t>
            </a:r>
          </a:p>
          <a:p>
            <a:r>
              <a:rPr lang="en-GB" sz="1400" dirty="0">
                <a:solidFill>
                  <a:schemeClr val="tx1"/>
                </a:solidFill>
              </a:rPr>
              <a:t>JLab12</a:t>
            </a:r>
            <a:r>
              <a:rPr lang="en-GB" sz="1400" b="1" dirty="0">
                <a:solidFill>
                  <a:schemeClr val="tx1"/>
                </a:solidFill>
              </a:rPr>
              <a:t> </a:t>
            </a:r>
          </a:p>
          <a:p>
            <a:r>
              <a:rPr lang="en-GB" sz="1400" i="1" dirty="0">
                <a:solidFill>
                  <a:schemeClr val="tx1"/>
                </a:solidFill>
              </a:rPr>
              <a:t>future: </a:t>
            </a:r>
            <a:r>
              <a:rPr lang="en-GB" sz="1400" b="1" i="1" dirty="0">
                <a:solidFill>
                  <a:schemeClr val="tx1"/>
                </a:solidFill>
              </a:rPr>
              <a:t>EIC</a:t>
            </a:r>
            <a:endParaRPr lang="en-GB" sz="1400" dirty="0">
              <a:solidFill>
                <a:schemeClr val="tx1"/>
              </a:solidFill>
            </a:endParaRPr>
          </a:p>
        </p:txBody>
      </p:sp>
      <p:pic>
        <p:nvPicPr>
          <p:cNvPr id="142340"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1615" y="3557793"/>
            <a:ext cx="1750586" cy="7801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a:xfrm>
            <a:off x="2743201" y="3372380"/>
            <a:ext cx="2276329" cy="954107"/>
          </a:xfrm>
          <a:prstGeom prst="rect">
            <a:avLst/>
          </a:prstGeom>
          <a:noFill/>
        </p:spPr>
        <p:txBody>
          <a:bodyPr wrap="none" rtlCol="0">
            <a:spAutoFit/>
          </a:bodyPr>
          <a:lstStyle/>
          <a:p>
            <a:r>
              <a:rPr lang="en-GB" sz="1400" dirty="0">
                <a:solidFill>
                  <a:schemeClr val="tx1"/>
                </a:solidFill>
              </a:rPr>
              <a:t>COMPASS </a:t>
            </a:r>
          </a:p>
          <a:p>
            <a:r>
              <a:rPr lang="en-GB" sz="1400" dirty="0">
                <a:solidFill>
                  <a:schemeClr val="tx1"/>
                </a:solidFill>
              </a:rPr>
              <a:t>RHIC</a:t>
            </a:r>
          </a:p>
          <a:p>
            <a:r>
              <a:rPr lang="en-GB" sz="1400" i="1" dirty="0">
                <a:solidFill>
                  <a:schemeClr val="tx1"/>
                </a:solidFill>
              </a:rPr>
              <a:t>FNAL</a:t>
            </a:r>
          </a:p>
          <a:p>
            <a:r>
              <a:rPr lang="en-GB" sz="1400" i="1" dirty="0">
                <a:solidFill>
                  <a:schemeClr val="tx1"/>
                </a:solidFill>
              </a:rPr>
              <a:t>future: </a:t>
            </a:r>
            <a:r>
              <a:rPr lang="en-GB" sz="1400" b="1" i="1" dirty="0">
                <a:solidFill>
                  <a:schemeClr val="tx1"/>
                </a:solidFill>
              </a:rPr>
              <a:t>FAIR, </a:t>
            </a:r>
            <a:r>
              <a:rPr lang="en-GB" sz="1400" b="1" i="1" dirty="0" err="1">
                <a:solidFill>
                  <a:schemeClr val="tx1"/>
                </a:solidFill>
              </a:rPr>
              <a:t>JPark</a:t>
            </a:r>
            <a:r>
              <a:rPr lang="en-GB" sz="1400" b="1" i="1" dirty="0">
                <a:solidFill>
                  <a:schemeClr val="tx1"/>
                </a:solidFill>
              </a:rPr>
              <a:t>, NICA</a:t>
            </a:r>
            <a:endParaRPr lang="en-GB" sz="1400" dirty="0">
              <a:solidFill>
                <a:schemeClr val="tx1"/>
              </a:solidFill>
            </a:endParaRPr>
          </a:p>
        </p:txBody>
      </p:sp>
      <mc:AlternateContent xmlns:mc="http://schemas.openxmlformats.org/markup-compatibility/2006" xmlns:a14="http://schemas.microsoft.com/office/drawing/2010/main">
        <mc:Choice Requires="a14">
          <p:sp>
            <p:nvSpPr>
              <p:cNvPr id="6" name="Rectangle 5"/>
              <p:cNvSpPr/>
              <p:nvPr/>
            </p:nvSpPr>
            <p:spPr>
              <a:xfrm>
                <a:off x="4495801" y="2381295"/>
                <a:ext cx="3604128" cy="43473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i="1" kern="0" smtClean="0">
                              <a:solidFill>
                                <a:srgbClr val="FF0000"/>
                              </a:solidFill>
                              <a:latin typeface="Cambria Math" panose="02040503050406030204" pitchFamily="18" charset="0"/>
                            </a:rPr>
                          </m:ctrlPr>
                        </m:sSupPr>
                        <m:e>
                          <m:r>
                            <a:rPr lang="en-US" i="1" kern="0">
                              <a:solidFill>
                                <a:srgbClr val="FF0000"/>
                              </a:solidFill>
                              <a:latin typeface="Cambria Math" panose="02040503050406030204" pitchFamily="18" charset="0"/>
                              <a:ea typeface="Cambria Math" panose="02040503050406030204" pitchFamily="18" charset="0"/>
                            </a:rPr>
                            <m:t>𝜎</m:t>
                          </m:r>
                        </m:e>
                        <m:sup>
                          <m:r>
                            <a:rPr lang="en-US" i="1" kern="0">
                              <a:solidFill>
                                <a:srgbClr val="FF0000"/>
                              </a:solidFill>
                              <a:latin typeface="Cambria Math" panose="02040503050406030204" pitchFamily="18" charset="0"/>
                              <a:ea typeface="Cambria Math" panose="02040503050406030204" pitchFamily="18" charset="0"/>
                            </a:rPr>
                            <m:t>ℓ</m:t>
                          </m:r>
                          <m:r>
                            <a:rPr lang="en-US" i="1" kern="0">
                              <a:solidFill>
                                <a:srgbClr val="FF0000"/>
                              </a:solidFill>
                              <a:latin typeface="Cambria Math" panose="02040503050406030204" pitchFamily="18" charset="0"/>
                              <a:ea typeface="Cambria Math" panose="02040503050406030204" pitchFamily="18" charset="0"/>
                            </a:rPr>
                            <m:t>𝑝</m:t>
                          </m:r>
                          <m:r>
                            <a:rPr lang="en-US" i="1" kern="0">
                              <a:solidFill>
                                <a:srgbClr val="FF0000"/>
                              </a:solidFill>
                              <a:latin typeface="Cambria Math" panose="02040503050406030204" pitchFamily="18" charset="0"/>
                              <a:ea typeface="Cambria Math" panose="02040503050406030204" pitchFamily="18" charset="0"/>
                            </a:rPr>
                            <m:t>→</m:t>
                          </m:r>
                          <m:sSup>
                            <m:sSupPr>
                              <m:ctrlPr>
                                <a:rPr lang="en-US" i="1" kern="0">
                                  <a:solidFill>
                                    <a:srgbClr val="FF0000"/>
                                  </a:solidFill>
                                  <a:latin typeface="Cambria Math" panose="02040503050406030204" pitchFamily="18" charset="0"/>
                                  <a:ea typeface="Cambria Math" panose="02040503050406030204" pitchFamily="18" charset="0"/>
                                </a:rPr>
                              </m:ctrlPr>
                            </m:sSupPr>
                            <m:e>
                              <m:r>
                                <a:rPr lang="en-US" i="1" kern="0">
                                  <a:solidFill>
                                    <a:srgbClr val="FF0000"/>
                                  </a:solidFill>
                                  <a:latin typeface="Cambria Math" panose="02040503050406030204" pitchFamily="18" charset="0"/>
                                  <a:ea typeface="Cambria Math" panose="02040503050406030204" pitchFamily="18" charset="0"/>
                                </a:rPr>
                                <m:t>ℓ</m:t>
                              </m:r>
                            </m:e>
                            <m:sup>
                              <m:r>
                                <a:rPr lang="en-US" i="1" kern="0">
                                  <a:solidFill>
                                    <a:srgbClr val="FF0000"/>
                                  </a:solidFill>
                                  <a:latin typeface="Cambria Math" panose="02040503050406030204" pitchFamily="18" charset="0"/>
                                  <a:ea typeface="Cambria Math" panose="02040503050406030204" pitchFamily="18" charset="0"/>
                                </a:rPr>
                                <m:t>′</m:t>
                              </m:r>
                            </m:sup>
                          </m:sSup>
                          <m:r>
                            <a:rPr lang="en-US" i="1" kern="0">
                              <a:solidFill>
                                <a:srgbClr val="FF0000"/>
                              </a:solidFill>
                              <a:latin typeface="Cambria Math" panose="02040503050406030204" pitchFamily="18" charset="0"/>
                              <a:ea typeface="Cambria Math" panose="02040503050406030204" pitchFamily="18" charset="0"/>
                            </a:rPr>
                            <m:t>h𝑋</m:t>
                          </m:r>
                        </m:sup>
                      </m:sSup>
                      <m:r>
                        <a:rPr lang="en-US" i="1" kern="0" smtClean="0">
                          <a:solidFill>
                            <a:srgbClr val="FF0000"/>
                          </a:solidFill>
                          <a:latin typeface="Cambria Math" panose="02040503050406030204" pitchFamily="18" charset="0"/>
                          <a:ea typeface="Cambria Math" panose="02040503050406030204" pitchFamily="18" charset="0"/>
                        </a:rPr>
                        <m:t>~</m:t>
                      </m:r>
                      <m:r>
                        <a:rPr lang="en-US" b="0" i="1" kern="0" smtClean="0">
                          <a:solidFill>
                            <a:srgbClr val="FF0000"/>
                          </a:solidFill>
                          <a:latin typeface="Cambria Math" panose="02040503050406030204" pitchFamily="18" charset="0"/>
                          <a:ea typeface="Cambria Math" panose="02040503050406030204" pitchFamily="18" charset="0"/>
                        </a:rPr>
                        <m:t>𝑞</m:t>
                      </m:r>
                      <m:d>
                        <m:dPr>
                          <m:ctrlPr>
                            <a:rPr lang="en-US" b="0" i="1" kern="0" smtClean="0">
                              <a:solidFill>
                                <a:srgbClr val="FF0000"/>
                              </a:solidFill>
                              <a:latin typeface="Cambria Math" panose="02040503050406030204" pitchFamily="18" charset="0"/>
                              <a:ea typeface="Cambria Math" panose="02040503050406030204" pitchFamily="18" charset="0"/>
                            </a:rPr>
                          </m:ctrlPr>
                        </m:dPr>
                        <m:e>
                          <m:r>
                            <a:rPr lang="en-US" b="0" i="1" kern="0" smtClean="0">
                              <a:solidFill>
                                <a:srgbClr val="FF0000"/>
                              </a:solidFill>
                              <a:latin typeface="Cambria Math" panose="02040503050406030204" pitchFamily="18" charset="0"/>
                              <a:ea typeface="Cambria Math" panose="02040503050406030204" pitchFamily="18" charset="0"/>
                            </a:rPr>
                            <m:t>𝑥</m:t>
                          </m:r>
                        </m:e>
                      </m:d>
                      <m:r>
                        <a:rPr lang="en-US" b="0" i="1" kern="0" smtClean="0">
                          <a:solidFill>
                            <a:srgbClr val="FF0000"/>
                          </a:solidFill>
                          <a:latin typeface="Cambria Math" panose="02040503050406030204" pitchFamily="18" charset="0"/>
                          <a:ea typeface="Cambria Math" panose="02040503050406030204" pitchFamily="18" charset="0"/>
                        </a:rPr>
                        <m:t>⊗</m:t>
                      </m:r>
                      <m:sSup>
                        <m:sSupPr>
                          <m:ctrlPr>
                            <a:rPr lang="en-US" b="0" i="1" kern="0" smtClean="0">
                              <a:solidFill>
                                <a:srgbClr val="FF0000"/>
                              </a:solidFill>
                              <a:latin typeface="Cambria Math" panose="02040503050406030204" pitchFamily="18" charset="0"/>
                              <a:ea typeface="Cambria Math" panose="02040503050406030204" pitchFamily="18" charset="0"/>
                            </a:rPr>
                          </m:ctrlPr>
                        </m:sSupPr>
                        <m:e>
                          <m:acc>
                            <m:accPr>
                              <m:chr m:val="̂"/>
                              <m:ctrlPr>
                                <a:rPr lang="en-US" b="0" i="1" kern="0" smtClean="0">
                                  <a:solidFill>
                                    <a:srgbClr val="FF0000"/>
                                  </a:solidFill>
                                  <a:latin typeface="Cambria Math" panose="02040503050406030204" pitchFamily="18" charset="0"/>
                                  <a:ea typeface="Cambria Math" panose="02040503050406030204" pitchFamily="18" charset="0"/>
                                </a:rPr>
                              </m:ctrlPr>
                            </m:accPr>
                            <m:e>
                              <m:r>
                                <a:rPr lang="en-US" b="0" i="1" kern="0" smtClean="0">
                                  <a:solidFill>
                                    <a:srgbClr val="FF0000"/>
                                  </a:solidFill>
                                  <a:latin typeface="Cambria Math" panose="02040503050406030204" pitchFamily="18" charset="0"/>
                                  <a:ea typeface="Cambria Math" panose="02040503050406030204" pitchFamily="18" charset="0"/>
                                </a:rPr>
                                <m:t>𝜎</m:t>
                              </m:r>
                            </m:e>
                          </m:acc>
                        </m:e>
                        <m:sup>
                          <m:r>
                            <a:rPr lang="en-US" b="0" i="1" kern="0" smtClean="0">
                              <a:solidFill>
                                <a:srgbClr val="FF0000"/>
                              </a:solidFill>
                              <a:latin typeface="Cambria Math" panose="02040503050406030204" pitchFamily="18" charset="0"/>
                              <a:ea typeface="Cambria Math" panose="02040503050406030204" pitchFamily="18" charset="0"/>
                            </a:rPr>
                            <m:t>𝛾</m:t>
                          </m:r>
                          <m:r>
                            <a:rPr lang="en-US" b="0" i="1" kern="0" smtClean="0">
                              <a:solidFill>
                                <a:srgbClr val="FF0000"/>
                              </a:solidFill>
                              <a:latin typeface="Cambria Math" panose="02040503050406030204" pitchFamily="18" charset="0"/>
                              <a:ea typeface="Cambria Math" panose="02040503050406030204" pitchFamily="18" charset="0"/>
                            </a:rPr>
                            <m:t>𝑞</m:t>
                          </m:r>
                          <m:r>
                            <a:rPr lang="en-US" b="0" i="1" kern="0" smtClean="0">
                              <a:solidFill>
                                <a:srgbClr val="FF0000"/>
                              </a:solidFill>
                              <a:latin typeface="Cambria Math" panose="02040503050406030204" pitchFamily="18" charset="0"/>
                              <a:ea typeface="Cambria Math" panose="02040503050406030204" pitchFamily="18" charset="0"/>
                            </a:rPr>
                            <m:t>→</m:t>
                          </m:r>
                          <m:r>
                            <a:rPr lang="en-US" b="0" i="1" kern="0" smtClean="0">
                              <a:solidFill>
                                <a:srgbClr val="FF0000"/>
                              </a:solidFill>
                              <a:latin typeface="Cambria Math" panose="02040503050406030204" pitchFamily="18" charset="0"/>
                              <a:ea typeface="Cambria Math" panose="02040503050406030204" pitchFamily="18" charset="0"/>
                            </a:rPr>
                            <m:t>𝑞</m:t>
                          </m:r>
                        </m:sup>
                      </m:sSup>
                      <m:r>
                        <a:rPr lang="en-US" b="0" i="1" kern="0" smtClean="0">
                          <a:solidFill>
                            <a:srgbClr val="FF0000"/>
                          </a:solidFill>
                          <a:latin typeface="Cambria Math" panose="02040503050406030204" pitchFamily="18" charset="0"/>
                          <a:ea typeface="Cambria Math" panose="02040503050406030204" pitchFamily="18" charset="0"/>
                        </a:rPr>
                        <m:t>⊗</m:t>
                      </m:r>
                      <m:sSubSup>
                        <m:sSubSupPr>
                          <m:ctrlPr>
                            <a:rPr lang="en-US" b="0" i="1" kern="0" smtClean="0">
                              <a:solidFill>
                                <a:srgbClr val="FF0000"/>
                              </a:solidFill>
                              <a:latin typeface="Cambria Math" panose="02040503050406030204" pitchFamily="18" charset="0"/>
                              <a:ea typeface="Cambria Math" panose="02040503050406030204" pitchFamily="18" charset="0"/>
                            </a:rPr>
                          </m:ctrlPr>
                        </m:sSubSupPr>
                        <m:e>
                          <m:r>
                            <a:rPr lang="en-US" b="0" i="1" kern="0" smtClean="0">
                              <a:solidFill>
                                <a:srgbClr val="FF0000"/>
                              </a:solidFill>
                              <a:latin typeface="Cambria Math" panose="02040503050406030204" pitchFamily="18" charset="0"/>
                              <a:ea typeface="Cambria Math" panose="02040503050406030204" pitchFamily="18" charset="0"/>
                            </a:rPr>
                            <m:t>𝐷</m:t>
                          </m:r>
                        </m:e>
                        <m:sub>
                          <m:r>
                            <a:rPr lang="en-US" b="0" i="1" kern="0" smtClean="0">
                              <a:solidFill>
                                <a:srgbClr val="FF0000"/>
                              </a:solidFill>
                              <a:latin typeface="Cambria Math" panose="02040503050406030204" pitchFamily="18" charset="0"/>
                              <a:ea typeface="Cambria Math" panose="02040503050406030204" pitchFamily="18" charset="0"/>
                            </a:rPr>
                            <m:t>𝑞</m:t>
                          </m:r>
                        </m:sub>
                        <m:sup>
                          <m:r>
                            <a:rPr lang="en-US" b="0" i="1" kern="0" smtClean="0">
                              <a:solidFill>
                                <a:srgbClr val="FF0000"/>
                              </a:solidFill>
                              <a:latin typeface="Cambria Math" panose="02040503050406030204" pitchFamily="18" charset="0"/>
                              <a:ea typeface="Cambria Math" panose="02040503050406030204" pitchFamily="18" charset="0"/>
                            </a:rPr>
                            <m:t>h</m:t>
                          </m:r>
                        </m:sup>
                      </m:sSubSup>
                      <m:d>
                        <m:dPr>
                          <m:ctrlPr>
                            <a:rPr lang="en-US" b="0" i="1" kern="0" smtClean="0">
                              <a:solidFill>
                                <a:srgbClr val="FF0000"/>
                              </a:solidFill>
                              <a:latin typeface="Cambria Math" panose="02040503050406030204" pitchFamily="18" charset="0"/>
                              <a:ea typeface="Cambria Math" panose="02040503050406030204" pitchFamily="18" charset="0"/>
                            </a:rPr>
                          </m:ctrlPr>
                        </m:dPr>
                        <m:e>
                          <m:r>
                            <a:rPr lang="en-US" b="0" i="1" kern="0" smtClean="0">
                              <a:solidFill>
                                <a:srgbClr val="FF0000"/>
                              </a:solidFill>
                              <a:latin typeface="Cambria Math" panose="02040503050406030204" pitchFamily="18" charset="0"/>
                              <a:ea typeface="Cambria Math" panose="02040503050406030204" pitchFamily="18" charset="0"/>
                            </a:rPr>
                            <m:t>𝑧</m:t>
                          </m:r>
                        </m:e>
                      </m:d>
                    </m:oMath>
                  </m:oMathPara>
                </a14:m>
                <a:endParaRPr lang="it-IT" dirty="0"/>
              </a:p>
            </p:txBody>
          </p:sp>
        </mc:Choice>
        <mc:Fallback xmlns="">
          <p:sp>
            <p:nvSpPr>
              <p:cNvPr id="6" name="Rectangle 5"/>
              <p:cNvSpPr>
                <a:spLocks noRot="1" noChangeAspect="1" noMove="1" noResize="1" noEditPoints="1" noAdjustHandles="1" noChangeArrowheads="1" noChangeShapeType="1" noTextEdit="1"/>
              </p:cNvSpPr>
              <p:nvPr/>
            </p:nvSpPr>
            <p:spPr>
              <a:xfrm>
                <a:off x="4495801" y="2381295"/>
                <a:ext cx="3604128" cy="434734"/>
              </a:xfrm>
              <a:prstGeom prst="rect">
                <a:avLst/>
              </a:prstGeom>
              <a:blipFill>
                <a:blip r:embed="rId5"/>
                <a:stretch>
                  <a:fillRect b="-281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Rectangle 12"/>
              <p:cNvSpPr/>
              <p:nvPr/>
            </p:nvSpPr>
            <p:spPr>
              <a:xfrm>
                <a:off x="4381329" y="3557793"/>
                <a:ext cx="4159472" cy="40203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i="1" kern="0" smtClean="0">
                              <a:solidFill>
                                <a:srgbClr val="FF0000"/>
                              </a:solidFill>
                              <a:latin typeface="Cambria Math" panose="02040503050406030204" pitchFamily="18" charset="0"/>
                            </a:rPr>
                          </m:ctrlPr>
                        </m:sSupPr>
                        <m:e>
                          <m:r>
                            <a:rPr lang="en-US" i="1" kern="0">
                              <a:solidFill>
                                <a:srgbClr val="FF0000"/>
                              </a:solidFill>
                              <a:latin typeface="Cambria Math" panose="02040503050406030204" pitchFamily="18" charset="0"/>
                              <a:ea typeface="Cambria Math" panose="02040503050406030204" pitchFamily="18" charset="0"/>
                            </a:rPr>
                            <m:t>𝜎</m:t>
                          </m:r>
                        </m:e>
                        <m:sup>
                          <m:r>
                            <a:rPr lang="en-US" b="0" i="1" kern="0" smtClean="0">
                              <a:solidFill>
                                <a:srgbClr val="FF0000"/>
                              </a:solidFill>
                              <a:latin typeface="Cambria Math" panose="02040503050406030204" pitchFamily="18" charset="0"/>
                              <a:ea typeface="Cambria Math" panose="02040503050406030204" pitchFamily="18" charset="0"/>
                            </a:rPr>
                            <m:t>h</m:t>
                          </m:r>
                          <m:r>
                            <a:rPr lang="en-US" i="1" kern="0" smtClean="0">
                              <a:solidFill>
                                <a:srgbClr val="FF0000"/>
                              </a:solidFill>
                              <a:latin typeface="Cambria Math" panose="02040503050406030204" pitchFamily="18" charset="0"/>
                              <a:ea typeface="Cambria Math" panose="02040503050406030204" pitchFamily="18" charset="0"/>
                            </a:rPr>
                            <m:t>𝑝</m:t>
                          </m:r>
                          <m:r>
                            <a:rPr lang="en-US" i="1" kern="0" smtClean="0">
                              <a:solidFill>
                                <a:srgbClr val="FF0000"/>
                              </a:solidFill>
                              <a:latin typeface="Cambria Math" panose="02040503050406030204" pitchFamily="18" charset="0"/>
                              <a:ea typeface="Cambria Math" panose="02040503050406030204" pitchFamily="18" charset="0"/>
                            </a:rPr>
                            <m:t>→</m:t>
                          </m:r>
                          <m:r>
                            <a:rPr lang="en-US" i="1" kern="0" smtClean="0">
                              <a:solidFill>
                                <a:srgbClr val="FF0000"/>
                              </a:solidFill>
                              <a:latin typeface="Cambria Math" panose="02040503050406030204" pitchFamily="18" charset="0"/>
                              <a:ea typeface="Cambria Math" panose="02040503050406030204" pitchFamily="18" charset="0"/>
                            </a:rPr>
                            <m:t>𝜇𝜇</m:t>
                          </m:r>
                        </m:sup>
                      </m:sSup>
                      <m:r>
                        <a:rPr lang="en-US" i="1" kern="0" smtClean="0">
                          <a:solidFill>
                            <a:srgbClr val="FF0000"/>
                          </a:solidFill>
                          <a:latin typeface="Cambria Math" panose="02040503050406030204" pitchFamily="18" charset="0"/>
                          <a:ea typeface="Cambria Math" panose="02040503050406030204" pitchFamily="18" charset="0"/>
                        </a:rPr>
                        <m:t>~</m:t>
                      </m:r>
                      <m:sSub>
                        <m:sSubPr>
                          <m:ctrlPr>
                            <a:rPr lang="en-US" i="1" kern="0" smtClean="0">
                              <a:solidFill>
                                <a:srgbClr val="FF0000"/>
                              </a:solidFill>
                              <a:latin typeface="Cambria Math" panose="02040503050406030204" pitchFamily="18" charset="0"/>
                              <a:ea typeface="Cambria Math" panose="02040503050406030204" pitchFamily="18" charset="0"/>
                            </a:rPr>
                          </m:ctrlPr>
                        </m:sSubPr>
                        <m:e>
                          <m:acc>
                            <m:accPr>
                              <m:chr m:val="̅"/>
                              <m:ctrlPr>
                                <a:rPr lang="en-US" i="1" kern="0">
                                  <a:solidFill>
                                    <a:srgbClr val="FF0000"/>
                                  </a:solidFill>
                                  <a:latin typeface="Cambria Math" panose="02040503050406030204" pitchFamily="18" charset="0"/>
                                  <a:ea typeface="Cambria Math" panose="02040503050406030204" pitchFamily="18" charset="0"/>
                                </a:rPr>
                              </m:ctrlPr>
                            </m:accPr>
                            <m:e>
                              <m:r>
                                <a:rPr lang="en-US" i="1" kern="0">
                                  <a:solidFill>
                                    <a:srgbClr val="FF0000"/>
                                  </a:solidFill>
                                  <a:latin typeface="Cambria Math" panose="02040503050406030204" pitchFamily="18" charset="0"/>
                                  <a:ea typeface="Cambria Math" panose="02040503050406030204" pitchFamily="18" charset="0"/>
                                </a:rPr>
                                <m:t>𝑞</m:t>
                              </m:r>
                            </m:e>
                          </m:acc>
                        </m:e>
                        <m:sub>
                          <m:r>
                            <a:rPr lang="en-US" b="0" i="1" kern="0" smtClean="0">
                              <a:solidFill>
                                <a:srgbClr val="FF0000"/>
                              </a:solidFill>
                              <a:latin typeface="Cambria Math" panose="02040503050406030204" pitchFamily="18" charset="0"/>
                              <a:ea typeface="Cambria Math" panose="02040503050406030204" pitchFamily="18" charset="0"/>
                            </a:rPr>
                            <m:t>h</m:t>
                          </m:r>
                        </m:sub>
                      </m:sSub>
                      <m:d>
                        <m:dPr>
                          <m:ctrlPr>
                            <a:rPr lang="en-US" b="0" i="1" kern="0" smtClean="0">
                              <a:solidFill>
                                <a:srgbClr val="FF0000"/>
                              </a:solidFill>
                              <a:latin typeface="Cambria Math" panose="02040503050406030204" pitchFamily="18" charset="0"/>
                              <a:ea typeface="Cambria Math" panose="02040503050406030204" pitchFamily="18" charset="0"/>
                            </a:rPr>
                          </m:ctrlPr>
                        </m:dPr>
                        <m:e>
                          <m:sSub>
                            <m:sSubPr>
                              <m:ctrlPr>
                                <a:rPr lang="en-US" b="0" i="1" kern="0" smtClean="0">
                                  <a:solidFill>
                                    <a:srgbClr val="FF0000"/>
                                  </a:solidFill>
                                  <a:latin typeface="Cambria Math" panose="02040503050406030204" pitchFamily="18" charset="0"/>
                                  <a:ea typeface="Cambria Math" panose="02040503050406030204" pitchFamily="18" charset="0"/>
                                </a:rPr>
                              </m:ctrlPr>
                            </m:sSubPr>
                            <m:e>
                              <m:r>
                                <a:rPr lang="en-US" b="0" i="1" kern="0" smtClean="0">
                                  <a:solidFill>
                                    <a:srgbClr val="FF0000"/>
                                  </a:solidFill>
                                  <a:latin typeface="Cambria Math" panose="02040503050406030204" pitchFamily="18" charset="0"/>
                                  <a:ea typeface="Cambria Math" panose="02040503050406030204" pitchFamily="18" charset="0"/>
                                </a:rPr>
                                <m:t>𝑥</m:t>
                              </m:r>
                            </m:e>
                            <m:sub>
                              <m:r>
                                <a:rPr lang="en-US" b="0" i="1" kern="0" smtClean="0">
                                  <a:solidFill>
                                    <a:srgbClr val="FF0000"/>
                                  </a:solidFill>
                                  <a:latin typeface="Cambria Math" panose="02040503050406030204" pitchFamily="18" charset="0"/>
                                  <a:ea typeface="Cambria Math" panose="02040503050406030204" pitchFamily="18" charset="0"/>
                                </a:rPr>
                                <m:t>1</m:t>
                              </m:r>
                            </m:sub>
                          </m:sSub>
                        </m:e>
                      </m:d>
                      <m:r>
                        <a:rPr lang="en-US" b="0" i="1" kern="0" smtClean="0">
                          <a:solidFill>
                            <a:srgbClr val="FF0000"/>
                          </a:solidFill>
                          <a:latin typeface="Cambria Math" panose="02040503050406030204" pitchFamily="18" charset="0"/>
                          <a:ea typeface="Cambria Math" panose="02040503050406030204" pitchFamily="18" charset="0"/>
                        </a:rPr>
                        <m:t>⊗</m:t>
                      </m:r>
                      <m:sSub>
                        <m:sSubPr>
                          <m:ctrlPr>
                            <a:rPr lang="en-US" i="1" kern="0">
                              <a:solidFill>
                                <a:srgbClr val="FF0000"/>
                              </a:solidFill>
                              <a:latin typeface="Cambria Math" panose="02040503050406030204" pitchFamily="18" charset="0"/>
                              <a:ea typeface="Cambria Math" panose="02040503050406030204" pitchFamily="18" charset="0"/>
                            </a:rPr>
                          </m:ctrlPr>
                        </m:sSubPr>
                        <m:e>
                          <m:r>
                            <a:rPr lang="en-US" i="1" kern="0">
                              <a:solidFill>
                                <a:srgbClr val="FF0000"/>
                              </a:solidFill>
                              <a:latin typeface="Cambria Math" panose="02040503050406030204" pitchFamily="18" charset="0"/>
                              <a:ea typeface="Cambria Math" panose="02040503050406030204" pitchFamily="18" charset="0"/>
                            </a:rPr>
                            <m:t>𝑞</m:t>
                          </m:r>
                        </m:e>
                        <m:sub>
                          <m:r>
                            <a:rPr lang="en-US" i="1" kern="0">
                              <a:solidFill>
                                <a:srgbClr val="FF0000"/>
                              </a:solidFill>
                              <a:latin typeface="Cambria Math" panose="02040503050406030204" pitchFamily="18" charset="0"/>
                              <a:ea typeface="Cambria Math" panose="02040503050406030204" pitchFamily="18" charset="0"/>
                            </a:rPr>
                            <m:t>𝑝</m:t>
                          </m:r>
                        </m:sub>
                      </m:sSub>
                      <m:d>
                        <m:dPr>
                          <m:ctrlPr>
                            <a:rPr lang="en-US" i="1" kern="0">
                              <a:solidFill>
                                <a:srgbClr val="FF0000"/>
                              </a:solidFill>
                              <a:latin typeface="Cambria Math" panose="02040503050406030204" pitchFamily="18" charset="0"/>
                              <a:ea typeface="Cambria Math" panose="02040503050406030204" pitchFamily="18" charset="0"/>
                            </a:rPr>
                          </m:ctrlPr>
                        </m:dPr>
                        <m:e>
                          <m:sSub>
                            <m:sSubPr>
                              <m:ctrlPr>
                                <a:rPr lang="en-US" i="1" kern="0">
                                  <a:solidFill>
                                    <a:srgbClr val="FF0000"/>
                                  </a:solidFill>
                                  <a:latin typeface="Cambria Math" panose="02040503050406030204" pitchFamily="18" charset="0"/>
                                  <a:ea typeface="Cambria Math" panose="02040503050406030204" pitchFamily="18" charset="0"/>
                                </a:rPr>
                              </m:ctrlPr>
                            </m:sSubPr>
                            <m:e>
                              <m:r>
                                <a:rPr lang="en-US" i="1" kern="0">
                                  <a:solidFill>
                                    <a:srgbClr val="FF0000"/>
                                  </a:solidFill>
                                  <a:latin typeface="Cambria Math" panose="02040503050406030204" pitchFamily="18" charset="0"/>
                                  <a:ea typeface="Cambria Math" panose="02040503050406030204" pitchFamily="18" charset="0"/>
                                </a:rPr>
                                <m:t>𝑥</m:t>
                              </m:r>
                            </m:e>
                            <m:sub>
                              <m:r>
                                <a:rPr lang="en-US" i="1" kern="0">
                                  <a:solidFill>
                                    <a:srgbClr val="FF0000"/>
                                  </a:solidFill>
                                  <a:latin typeface="Cambria Math" panose="02040503050406030204" pitchFamily="18" charset="0"/>
                                  <a:ea typeface="Cambria Math" panose="02040503050406030204" pitchFamily="18" charset="0"/>
                                </a:rPr>
                                <m:t>2</m:t>
                              </m:r>
                            </m:sub>
                          </m:sSub>
                        </m:e>
                      </m:d>
                      <m:r>
                        <a:rPr lang="en-US" i="1" kern="0">
                          <a:solidFill>
                            <a:srgbClr val="FF0000"/>
                          </a:solidFill>
                          <a:latin typeface="Cambria Math" panose="02040503050406030204" pitchFamily="18" charset="0"/>
                          <a:ea typeface="Cambria Math" panose="02040503050406030204" pitchFamily="18" charset="0"/>
                        </a:rPr>
                        <m:t>⊗</m:t>
                      </m:r>
                      <m:sSup>
                        <m:sSupPr>
                          <m:ctrlPr>
                            <a:rPr lang="en-US" b="0" i="1" kern="0" smtClean="0">
                              <a:solidFill>
                                <a:srgbClr val="FF0000"/>
                              </a:solidFill>
                              <a:latin typeface="Cambria Math" panose="02040503050406030204" pitchFamily="18" charset="0"/>
                              <a:ea typeface="Cambria Math" panose="02040503050406030204" pitchFamily="18" charset="0"/>
                            </a:rPr>
                          </m:ctrlPr>
                        </m:sSupPr>
                        <m:e>
                          <m:acc>
                            <m:accPr>
                              <m:chr m:val="̂"/>
                              <m:ctrlPr>
                                <a:rPr lang="en-US" b="0" i="1" kern="0" smtClean="0">
                                  <a:solidFill>
                                    <a:srgbClr val="FF0000"/>
                                  </a:solidFill>
                                  <a:latin typeface="Cambria Math" panose="02040503050406030204" pitchFamily="18" charset="0"/>
                                  <a:ea typeface="Cambria Math" panose="02040503050406030204" pitchFamily="18" charset="0"/>
                                </a:rPr>
                              </m:ctrlPr>
                            </m:accPr>
                            <m:e>
                              <m:r>
                                <a:rPr lang="en-US" b="0" i="1" kern="0" smtClean="0">
                                  <a:solidFill>
                                    <a:srgbClr val="FF0000"/>
                                  </a:solidFill>
                                  <a:latin typeface="Cambria Math" panose="02040503050406030204" pitchFamily="18" charset="0"/>
                                  <a:ea typeface="Cambria Math" panose="02040503050406030204" pitchFamily="18" charset="0"/>
                                </a:rPr>
                                <m:t>𝜎</m:t>
                              </m:r>
                            </m:e>
                          </m:acc>
                        </m:e>
                        <m:sup>
                          <m:acc>
                            <m:accPr>
                              <m:chr m:val="̅"/>
                              <m:ctrlPr>
                                <a:rPr lang="en-US" b="0" i="1" kern="0" smtClean="0">
                                  <a:solidFill>
                                    <a:srgbClr val="FF0000"/>
                                  </a:solidFill>
                                  <a:latin typeface="Cambria Math" panose="02040503050406030204" pitchFamily="18" charset="0"/>
                                  <a:ea typeface="Cambria Math" panose="02040503050406030204" pitchFamily="18" charset="0"/>
                                </a:rPr>
                              </m:ctrlPr>
                            </m:accPr>
                            <m:e>
                              <m:r>
                                <a:rPr lang="en-US" b="0" i="1" kern="0" smtClean="0">
                                  <a:solidFill>
                                    <a:srgbClr val="FF0000"/>
                                  </a:solidFill>
                                  <a:latin typeface="Cambria Math" panose="02040503050406030204" pitchFamily="18" charset="0"/>
                                  <a:ea typeface="Cambria Math" panose="02040503050406030204" pitchFamily="18" charset="0"/>
                                </a:rPr>
                                <m:t>𝑞</m:t>
                              </m:r>
                            </m:e>
                          </m:acc>
                          <m:r>
                            <a:rPr lang="en-US" b="0" i="1" kern="0" smtClean="0">
                              <a:solidFill>
                                <a:srgbClr val="FF0000"/>
                              </a:solidFill>
                              <a:latin typeface="Cambria Math" panose="02040503050406030204" pitchFamily="18" charset="0"/>
                              <a:ea typeface="Cambria Math" panose="02040503050406030204" pitchFamily="18" charset="0"/>
                            </a:rPr>
                            <m:t>𝑞</m:t>
                          </m:r>
                          <m:r>
                            <a:rPr lang="en-US" b="0" i="1" kern="0" smtClean="0">
                              <a:solidFill>
                                <a:srgbClr val="FF0000"/>
                              </a:solidFill>
                              <a:latin typeface="Cambria Math" panose="02040503050406030204" pitchFamily="18" charset="0"/>
                              <a:ea typeface="Cambria Math" panose="02040503050406030204" pitchFamily="18" charset="0"/>
                            </a:rPr>
                            <m:t>→</m:t>
                          </m:r>
                          <m:r>
                            <a:rPr lang="en-US" b="0" i="1" kern="0" smtClean="0">
                              <a:solidFill>
                                <a:srgbClr val="FF0000"/>
                              </a:solidFill>
                              <a:latin typeface="Cambria Math" panose="02040503050406030204" pitchFamily="18" charset="0"/>
                              <a:ea typeface="Cambria Math" panose="02040503050406030204" pitchFamily="18" charset="0"/>
                            </a:rPr>
                            <m:t>𝜇𝜇</m:t>
                          </m:r>
                        </m:sup>
                      </m:sSup>
                      <m:d>
                        <m:dPr>
                          <m:ctrlPr>
                            <a:rPr lang="en-US" b="0" i="1" kern="0" smtClean="0">
                              <a:solidFill>
                                <a:srgbClr val="FF0000"/>
                              </a:solidFill>
                              <a:latin typeface="Cambria Math" panose="02040503050406030204" pitchFamily="18" charset="0"/>
                              <a:ea typeface="Cambria Math" panose="02040503050406030204" pitchFamily="18" charset="0"/>
                            </a:rPr>
                          </m:ctrlPr>
                        </m:dPr>
                        <m:e>
                          <m:acc>
                            <m:accPr>
                              <m:chr m:val="̂"/>
                              <m:ctrlPr>
                                <a:rPr lang="en-US" b="0" i="1" kern="0" smtClean="0">
                                  <a:solidFill>
                                    <a:srgbClr val="FF0000"/>
                                  </a:solidFill>
                                  <a:latin typeface="Cambria Math" panose="02040503050406030204" pitchFamily="18" charset="0"/>
                                  <a:ea typeface="Cambria Math" panose="02040503050406030204" pitchFamily="18" charset="0"/>
                                </a:rPr>
                              </m:ctrlPr>
                            </m:accPr>
                            <m:e>
                              <m:r>
                                <a:rPr lang="en-US" b="0" i="1" kern="0" smtClean="0">
                                  <a:solidFill>
                                    <a:srgbClr val="FF0000"/>
                                  </a:solidFill>
                                  <a:latin typeface="Cambria Math" panose="02040503050406030204" pitchFamily="18" charset="0"/>
                                  <a:ea typeface="Cambria Math" panose="02040503050406030204" pitchFamily="18" charset="0"/>
                                </a:rPr>
                                <m:t>𝑠</m:t>
                              </m:r>
                            </m:e>
                          </m:acc>
                        </m:e>
                      </m:d>
                    </m:oMath>
                  </m:oMathPara>
                </a14:m>
                <a:endParaRPr lang="it-IT" dirty="0"/>
              </a:p>
            </p:txBody>
          </p:sp>
        </mc:Choice>
        <mc:Fallback xmlns="">
          <p:sp>
            <p:nvSpPr>
              <p:cNvPr id="13" name="Rectangle 12"/>
              <p:cNvSpPr>
                <a:spLocks noRot="1" noChangeAspect="1" noMove="1" noResize="1" noEditPoints="1" noAdjustHandles="1" noChangeArrowheads="1" noChangeShapeType="1" noTextEdit="1"/>
              </p:cNvSpPr>
              <p:nvPr/>
            </p:nvSpPr>
            <p:spPr>
              <a:xfrm>
                <a:off x="4381329" y="3557793"/>
                <a:ext cx="4159472" cy="402033"/>
              </a:xfrm>
              <a:prstGeom prst="rect">
                <a:avLst/>
              </a:prstGeom>
              <a:blipFill>
                <a:blip r:embed="rId6"/>
                <a:stretch>
                  <a:fillRect t="-3030" r="-2639" b="-1515"/>
                </a:stretch>
              </a:blipFill>
            </p:spPr>
            <p:txBody>
              <a:bodyPr/>
              <a:lstStyle/>
              <a:p>
                <a:r>
                  <a:rPr lang="en-US">
                    <a:noFill/>
                  </a:rPr>
                  <a:t> </a:t>
                </a:r>
              </a:p>
            </p:txBody>
          </p:sp>
        </mc:Fallback>
      </mc:AlternateContent>
      <p:graphicFrame>
        <p:nvGraphicFramePr>
          <p:cNvPr id="10" name="Object 9"/>
          <p:cNvGraphicFramePr>
            <a:graphicFrameLocks noChangeAspect="1"/>
          </p:cNvGraphicFramePr>
          <p:nvPr/>
        </p:nvGraphicFramePr>
        <p:xfrm>
          <a:off x="813912" y="4705685"/>
          <a:ext cx="1345996" cy="684135"/>
        </p:xfrm>
        <a:graphic>
          <a:graphicData uri="http://schemas.openxmlformats.org/presentationml/2006/ole">
            <mc:AlternateContent xmlns:mc="http://schemas.openxmlformats.org/markup-compatibility/2006">
              <mc:Choice xmlns:v="urn:schemas-microsoft-com:vml" Requires="v">
                <p:oleObj r:id="rId7" imgW="7771320" imgH="3949200" progId="">
                  <p:embed/>
                </p:oleObj>
              </mc:Choice>
              <mc:Fallback>
                <p:oleObj r:id="rId7" imgW="7771320" imgH="3949200" progId="">
                  <p:embed/>
                  <p:pic>
                    <p:nvPicPr>
                      <p:cNvPr id="10" name="Object 9"/>
                      <p:cNvPicPr/>
                      <p:nvPr/>
                    </p:nvPicPr>
                    <p:blipFill>
                      <a:blip r:embed="rId8"/>
                      <a:stretch>
                        <a:fillRect/>
                      </a:stretch>
                    </p:blipFill>
                    <p:spPr>
                      <a:xfrm>
                        <a:off x="813912" y="4705685"/>
                        <a:ext cx="1345996" cy="684135"/>
                      </a:xfrm>
                      <a:prstGeom prst="rect">
                        <a:avLst/>
                      </a:prstGeom>
                    </p:spPr>
                  </p:pic>
                </p:oleObj>
              </mc:Fallback>
            </mc:AlternateContent>
          </a:graphicData>
        </a:graphic>
      </p:graphicFrame>
      <p:sp>
        <p:nvSpPr>
          <p:cNvPr id="15" name="TextBox 14"/>
          <p:cNvSpPr txBox="1"/>
          <p:nvPr/>
        </p:nvSpPr>
        <p:spPr>
          <a:xfrm>
            <a:off x="2741460" y="4650717"/>
            <a:ext cx="692818" cy="738664"/>
          </a:xfrm>
          <a:prstGeom prst="rect">
            <a:avLst/>
          </a:prstGeom>
          <a:noFill/>
        </p:spPr>
        <p:txBody>
          <a:bodyPr wrap="none" rtlCol="0">
            <a:spAutoFit/>
          </a:bodyPr>
          <a:lstStyle/>
          <a:p>
            <a:r>
              <a:rPr lang="en-GB" sz="1400" dirty="0" err="1">
                <a:solidFill>
                  <a:schemeClr val="tx1"/>
                </a:solidFill>
              </a:rPr>
              <a:t>BaBar</a:t>
            </a:r>
            <a:endParaRPr lang="en-GB" sz="1400" dirty="0">
              <a:solidFill>
                <a:schemeClr val="tx1"/>
              </a:solidFill>
            </a:endParaRPr>
          </a:p>
          <a:p>
            <a:r>
              <a:rPr lang="en-GB" sz="1400" i="1" dirty="0">
                <a:solidFill>
                  <a:schemeClr val="tx1"/>
                </a:solidFill>
              </a:rPr>
              <a:t>Belle</a:t>
            </a:r>
          </a:p>
          <a:p>
            <a:r>
              <a:rPr lang="en-GB" sz="1400" i="1" dirty="0">
                <a:solidFill>
                  <a:schemeClr val="tx1"/>
                </a:solidFill>
              </a:rPr>
              <a:t>Bes III</a:t>
            </a:r>
          </a:p>
        </p:txBody>
      </p:sp>
      <mc:AlternateContent xmlns:mc="http://schemas.openxmlformats.org/markup-compatibility/2006" xmlns:a14="http://schemas.microsoft.com/office/drawing/2010/main">
        <mc:Choice Requires="a14">
          <p:sp>
            <p:nvSpPr>
              <p:cNvPr id="16" name="Rectangle 15"/>
              <p:cNvSpPr/>
              <p:nvPr/>
            </p:nvSpPr>
            <p:spPr>
              <a:xfrm>
                <a:off x="4141704" y="4795884"/>
                <a:ext cx="4720588" cy="44832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i="1" kern="0" smtClean="0">
                              <a:solidFill>
                                <a:srgbClr val="FF0000"/>
                              </a:solidFill>
                              <a:latin typeface="Cambria Math" panose="02040503050406030204" pitchFamily="18" charset="0"/>
                            </a:rPr>
                          </m:ctrlPr>
                        </m:sSupPr>
                        <m:e>
                          <m:r>
                            <a:rPr lang="en-US" i="1" kern="0">
                              <a:solidFill>
                                <a:srgbClr val="FF0000"/>
                              </a:solidFill>
                              <a:latin typeface="Cambria Math" panose="02040503050406030204" pitchFamily="18" charset="0"/>
                              <a:ea typeface="Cambria Math" panose="02040503050406030204" pitchFamily="18" charset="0"/>
                            </a:rPr>
                            <m:t>𝜎</m:t>
                          </m:r>
                        </m:e>
                        <m:sup>
                          <m:sSup>
                            <m:sSupPr>
                              <m:ctrlPr>
                                <a:rPr lang="en-GB" i="1" smtClean="0">
                                  <a:solidFill>
                                    <a:srgbClr val="FF0000"/>
                                  </a:solidFill>
                                  <a:latin typeface="Cambria Math" panose="02040503050406030204" pitchFamily="18" charset="0"/>
                                </a:rPr>
                              </m:ctrlPr>
                            </m:sSupPr>
                            <m:e>
                              <m:r>
                                <a:rPr lang="en-US" i="1">
                                  <a:solidFill>
                                    <a:srgbClr val="FF0000"/>
                                  </a:solidFill>
                                  <a:latin typeface="Cambria Math" panose="02040503050406030204" pitchFamily="18" charset="0"/>
                                </a:rPr>
                                <m:t>𝑒</m:t>
                              </m:r>
                            </m:e>
                            <m:sup>
                              <m:r>
                                <a:rPr lang="en-US" i="1">
                                  <a:solidFill>
                                    <a:srgbClr val="FF0000"/>
                                  </a:solidFill>
                                  <a:latin typeface="Cambria Math" panose="02040503050406030204" pitchFamily="18" charset="0"/>
                                </a:rPr>
                                <m:t>+</m:t>
                              </m:r>
                            </m:sup>
                          </m:sSup>
                          <m:sSup>
                            <m:sSupPr>
                              <m:ctrlPr>
                                <a:rPr lang="en-GB" i="1">
                                  <a:solidFill>
                                    <a:srgbClr val="FF0000"/>
                                  </a:solidFill>
                                  <a:latin typeface="Cambria Math" panose="02040503050406030204" pitchFamily="18" charset="0"/>
                                </a:rPr>
                              </m:ctrlPr>
                            </m:sSupPr>
                            <m:e>
                              <m:r>
                                <a:rPr lang="en-US" i="1">
                                  <a:solidFill>
                                    <a:srgbClr val="FF0000"/>
                                  </a:solidFill>
                                  <a:latin typeface="Cambria Math" panose="02040503050406030204" pitchFamily="18" charset="0"/>
                                </a:rPr>
                                <m:t>𝑒</m:t>
                              </m:r>
                            </m:e>
                            <m:sup>
                              <m:r>
                                <a:rPr lang="en-US" i="1">
                                  <a:solidFill>
                                    <a:srgbClr val="FF0000"/>
                                  </a:solidFill>
                                  <a:latin typeface="Cambria Math" panose="02040503050406030204" pitchFamily="18" charset="0"/>
                                </a:rPr>
                                <m:t>−</m:t>
                              </m:r>
                            </m:sup>
                          </m:sSup>
                          <m:r>
                            <a:rPr lang="en-US" i="1">
                              <a:solidFill>
                                <a:srgbClr val="FF0000"/>
                              </a:solidFill>
                              <a:latin typeface="Cambria Math" panose="02040503050406030204" pitchFamily="18" charset="0"/>
                              <a:ea typeface="Cambria Math" panose="02040503050406030204" pitchFamily="18" charset="0"/>
                            </a:rPr>
                            <m:t>→</m:t>
                          </m:r>
                          <m:sSub>
                            <m:sSubPr>
                              <m:ctrlPr>
                                <a:rPr lang="en-US" i="1">
                                  <a:solidFill>
                                    <a:srgbClr val="FF0000"/>
                                  </a:solidFill>
                                  <a:latin typeface="Cambria Math" panose="02040503050406030204" pitchFamily="18" charset="0"/>
                                  <a:ea typeface="Cambria Math" panose="02040503050406030204" pitchFamily="18" charset="0"/>
                                </a:rPr>
                              </m:ctrlPr>
                            </m:sSubPr>
                            <m:e>
                              <m:r>
                                <a:rPr lang="en-US" i="1">
                                  <a:solidFill>
                                    <a:srgbClr val="FF0000"/>
                                  </a:solidFill>
                                  <a:latin typeface="Cambria Math" panose="02040503050406030204" pitchFamily="18" charset="0"/>
                                  <a:ea typeface="Cambria Math" panose="02040503050406030204" pitchFamily="18" charset="0"/>
                                </a:rPr>
                                <m:t>h</m:t>
                              </m:r>
                            </m:e>
                            <m:sub>
                              <m:r>
                                <a:rPr lang="en-US" i="1">
                                  <a:solidFill>
                                    <a:srgbClr val="FF0000"/>
                                  </a:solidFill>
                                  <a:latin typeface="Cambria Math" panose="02040503050406030204" pitchFamily="18" charset="0"/>
                                  <a:ea typeface="Cambria Math" panose="02040503050406030204" pitchFamily="18" charset="0"/>
                                </a:rPr>
                                <m:t>1</m:t>
                              </m:r>
                            </m:sub>
                          </m:sSub>
                          <m:sSub>
                            <m:sSubPr>
                              <m:ctrlPr>
                                <a:rPr lang="en-US" i="1">
                                  <a:solidFill>
                                    <a:srgbClr val="FF0000"/>
                                  </a:solidFill>
                                  <a:latin typeface="Cambria Math" panose="02040503050406030204" pitchFamily="18" charset="0"/>
                                  <a:ea typeface="Cambria Math" panose="02040503050406030204" pitchFamily="18" charset="0"/>
                                </a:rPr>
                              </m:ctrlPr>
                            </m:sSubPr>
                            <m:e>
                              <m:r>
                                <a:rPr lang="en-US" i="1">
                                  <a:solidFill>
                                    <a:srgbClr val="FF0000"/>
                                  </a:solidFill>
                                  <a:latin typeface="Cambria Math" panose="02040503050406030204" pitchFamily="18" charset="0"/>
                                  <a:ea typeface="Cambria Math" panose="02040503050406030204" pitchFamily="18" charset="0"/>
                                </a:rPr>
                                <m:t>h</m:t>
                              </m:r>
                            </m:e>
                            <m:sub>
                              <m:r>
                                <a:rPr lang="en-US" i="1">
                                  <a:solidFill>
                                    <a:srgbClr val="FF0000"/>
                                  </a:solidFill>
                                  <a:latin typeface="Cambria Math" panose="02040503050406030204" pitchFamily="18" charset="0"/>
                                  <a:ea typeface="Cambria Math" panose="02040503050406030204" pitchFamily="18" charset="0"/>
                                </a:rPr>
                                <m:t>2</m:t>
                              </m:r>
                            </m:sub>
                          </m:sSub>
                        </m:sup>
                      </m:sSup>
                      <m:r>
                        <a:rPr lang="en-US" i="1" kern="0" smtClean="0">
                          <a:solidFill>
                            <a:srgbClr val="FF0000"/>
                          </a:solidFill>
                          <a:latin typeface="Cambria Math" panose="02040503050406030204" pitchFamily="18" charset="0"/>
                          <a:ea typeface="Cambria Math" panose="02040503050406030204" pitchFamily="18" charset="0"/>
                        </a:rPr>
                        <m:t>~</m:t>
                      </m:r>
                      <m:sSup>
                        <m:sSupPr>
                          <m:ctrlPr>
                            <a:rPr lang="en-US" b="0" i="1" kern="0" smtClean="0">
                              <a:solidFill>
                                <a:srgbClr val="FF0000"/>
                              </a:solidFill>
                              <a:latin typeface="Cambria Math" panose="02040503050406030204" pitchFamily="18" charset="0"/>
                              <a:ea typeface="Cambria Math" panose="02040503050406030204" pitchFamily="18" charset="0"/>
                            </a:rPr>
                          </m:ctrlPr>
                        </m:sSupPr>
                        <m:e>
                          <m:acc>
                            <m:accPr>
                              <m:chr m:val="̂"/>
                              <m:ctrlPr>
                                <a:rPr lang="en-US" b="0" i="1" kern="0" smtClean="0">
                                  <a:solidFill>
                                    <a:srgbClr val="FF0000"/>
                                  </a:solidFill>
                                  <a:latin typeface="Cambria Math" panose="02040503050406030204" pitchFamily="18" charset="0"/>
                                  <a:ea typeface="Cambria Math" panose="02040503050406030204" pitchFamily="18" charset="0"/>
                                </a:rPr>
                              </m:ctrlPr>
                            </m:accPr>
                            <m:e>
                              <m:r>
                                <a:rPr lang="en-US" b="0" i="1" kern="0" smtClean="0">
                                  <a:solidFill>
                                    <a:srgbClr val="FF0000"/>
                                  </a:solidFill>
                                  <a:latin typeface="Cambria Math" panose="02040503050406030204" pitchFamily="18" charset="0"/>
                                  <a:ea typeface="Cambria Math" panose="02040503050406030204" pitchFamily="18" charset="0"/>
                                </a:rPr>
                                <m:t>𝜎</m:t>
                              </m:r>
                            </m:e>
                          </m:acc>
                        </m:e>
                        <m:sup>
                          <m:r>
                            <a:rPr lang="en-US" b="0" i="1" kern="0" smtClean="0">
                              <a:solidFill>
                                <a:srgbClr val="FF0000"/>
                              </a:solidFill>
                              <a:latin typeface="Cambria Math" panose="02040503050406030204" pitchFamily="18" charset="0"/>
                              <a:ea typeface="Cambria Math" panose="02040503050406030204" pitchFamily="18" charset="0"/>
                            </a:rPr>
                            <m:t>ℓℓ→</m:t>
                          </m:r>
                          <m:acc>
                            <m:accPr>
                              <m:chr m:val="̅"/>
                              <m:ctrlPr>
                                <a:rPr lang="en-US" i="1" kern="0">
                                  <a:solidFill>
                                    <a:srgbClr val="FF0000"/>
                                  </a:solidFill>
                                  <a:latin typeface="Cambria Math" panose="02040503050406030204" pitchFamily="18" charset="0"/>
                                  <a:ea typeface="Cambria Math" panose="02040503050406030204" pitchFamily="18" charset="0"/>
                                </a:rPr>
                              </m:ctrlPr>
                            </m:accPr>
                            <m:e>
                              <m:r>
                                <a:rPr lang="en-US" i="1" kern="0">
                                  <a:solidFill>
                                    <a:srgbClr val="FF0000"/>
                                  </a:solidFill>
                                  <a:latin typeface="Cambria Math" panose="02040503050406030204" pitchFamily="18" charset="0"/>
                                  <a:ea typeface="Cambria Math" panose="02040503050406030204" pitchFamily="18" charset="0"/>
                                </a:rPr>
                                <m:t>𝑞</m:t>
                              </m:r>
                            </m:e>
                          </m:acc>
                          <m:r>
                            <a:rPr lang="en-US" i="1" kern="0">
                              <a:solidFill>
                                <a:srgbClr val="FF0000"/>
                              </a:solidFill>
                              <a:latin typeface="Cambria Math" panose="02040503050406030204" pitchFamily="18" charset="0"/>
                              <a:ea typeface="Cambria Math" panose="02040503050406030204" pitchFamily="18" charset="0"/>
                            </a:rPr>
                            <m:t>𝑞</m:t>
                          </m:r>
                        </m:sup>
                      </m:sSup>
                      <m:d>
                        <m:dPr>
                          <m:ctrlPr>
                            <a:rPr lang="en-US" b="0" i="1" kern="0" smtClean="0">
                              <a:solidFill>
                                <a:srgbClr val="FF0000"/>
                              </a:solidFill>
                              <a:latin typeface="Cambria Math" panose="02040503050406030204" pitchFamily="18" charset="0"/>
                              <a:ea typeface="Cambria Math" panose="02040503050406030204" pitchFamily="18" charset="0"/>
                            </a:rPr>
                          </m:ctrlPr>
                        </m:dPr>
                        <m:e>
                          <m:acc>
                            <m:accPr>
                              <m:chr m:val="̂"/>
                              <m:ctrlPr>
                                <a:rPr lang="en-US" b="0" i="1" kern="0" smtClean="0">
                                  <a:solidFill>
                                    <a:srgbClr val="FF0000"/>
                                  </a:solidFill>
                                  <a:latin typeface="Cambria Math" panose="02040503050406030204" pitchFamily="18" charset="0"/>
                                  <a:ea typeface="Cambria Math" panose="02040503050406030204" pitchFamily="18" charset="0"/>
                                </a:rPr>
                              </m:ctrlPr>
                            </m:accPr>
                            <m:e>
                              <m:r>
                                <a:rPr lang="en-US" b="0" i="1" kern="0" smtClean="0">
                                  <a:solidFill>
                                    <a:srgbClr val="FF0000"/>
                                  </a:solidFill>
                                  <a:latin typeface="Cambria Math" panose="02040503050406030204" pitchFamily="18" charset="0"/>
                                  <a:ea typeface="Cambria Math" panose="02040503050406030204" pitchFamily="18" charset="0"/>
                                </a:rPr>
                                <m:t>𝑠</m:t>
                              </m:r>
                            </m:e>
                          </m:acc>
                        </m:e>
                      </m:d>
                      <m:r>
                        <a:rPr lang="en-US" i="1" kern="0">
                          <a:solidFill>
                            <a:srgbClr val="FF0000"/>
                          </a:solidFill>
                          <a:latin typeface="Cambria Math" panose="02040503050406030204" pitchFamily="18" charset="0"/>
                          <a:ea typeface="Cambria Math" panose="02040503050406030204" pitchFamily="18" charset="0"/>
                        </a:rPr>
                        <m:t>⊗</m:t>
                      </m:r>
                      <m:sSubSup>
                        <m:sSubSupPr>
                          <m:ctrlPr>
                            <a:rPr lang="en-US" i="1" kern="0">
                              <a:solidFill>
                                <a:srgbClr val="FF0000"/>
                              </a:solidFill>
                              <a:latin typeface="Cambria Math" panose="02040503050406030204" pitchFamily="18" charset="0"/>
                              <a:ea typeface="Cambria Math" panose="02040503050406030204" pitchFamily="18" charset="0"/>
                            </a:rPr>
                          </m:ctrlPr>
                        </m:sSubSupPr>
                        <m:e>
                          <m:r>
                            <a:rPr lang="en-US" i="1" kern="0">
                              <a:solidFill>
                                <a:srgbClr val="FF0000"/>
                              </a:solidFill>
                              <a:latin typeface="Cambria Math" panose="02040503050406030204" pitchFamily="18" charset="0"/>
                              <a:ea typeface="Cambria Math" panose="02040503050406030204" pitchFamily="18" charset="0"/>
                            </a:rPr>
                            <m:t>𝐷</m:t>
                          </m:r>
                        </m:e>
                        <m:sub>
                          <m:r>
                            <a:rPr lang="en-US" i="1" kern="0">
                              <a:solidFill>
                                <a:srgbClr val="FF0000"/>
                              </a:solidFill>
                              <a:latin typeface="Cambria Math" panose="02040503050406030204" pitchFamily="18" charset="0"/>
                              <a:ea typeface="Cambria Math" panose="02040503050406030204" pitchFamily="18" charset="0"/>
                            </a:rPr>
                            <m:t>𝑞</m:t>
                          </m:r>
                        </m:sub>
                        <m:sup>
                          <m:sSub>
                            <m:sSubPr>
                              <m:ctrlPr>
                                <a:rPr lang="en-US" i="1" kern="0" smtClean="0">
                                  <a:solidFill>
                                    <a:srgbClr val="FF0000"/>
                                  </a:solidFill>
                                  <a:latin typeface="Cambria Math" panose="02040503050406030204" pitchFamily="18" charset="0"/>
                                  <a:ea typeface="Cambria Math" panose="02040503050406030204" pitchFamily="18" charset="0"/>
                                </a:rPr>
                              </m:ctrlPr>
                            </m:sSubPr>
                            <m:e>
                              <m:r>
                                <a:rPr lang="en-US" i="1" kern="0">
                                  <a:solidFill>
                                    <a:srgbClr val="FF0000"/>
                                  </a:solidFill>
                                  <a:latin typeface="Cambria Math" panose="02040503050406030204" pitchFamily="18" charset="0"/>
                                  <a:ea typeface="Cambria Math" panose="02040503050406030204" pitchFamily="18" charset="0"/>
                                </a:rPr>
                                <m:t>h</m:t>
                              </m:r>
                            </m:e>
                            <m:sub>
                              <m:r>
                                <a:rPr lang="en-US" b="0" i="1" kern="0" smtClean="0">
                                  <a:solidFill>
                                    <a:srgbClr val="FF0000"/>
                                  </a:solidFill>
                                  <a:latin typeface="Cambria Math" panose="02040503050406030204" pitchFamily="18" charset="0"/>
                                  <a:ea typeface="Cambria Math" panose="02040503050406030204" pitchFamily="18" charset="0"/>
                                </a:rPr>
                                <m:t>1</m:t>
                              </m:r>
                            </m:sub>
                          </m:sSub>
                        </m:sup>
                      </m:sSubSup>
                      <m:d>
                        <m:dPr>
                          <m:ctrlPr>
                            <a:rPr lang="en-US" i="1" kern="0">
                              <a:solidFill>
                                <a:srgbClr val="FF0000"/>
                              </a:solidFill>
                              <a:latin typeface="Cambria Math" panose="02040503050406030204" pitchFamily="18" charset="0"/>
                              <a:ea typeface="Cambria Math" panose="02040503050406030204" pitchFamily="18" charset="0"/>
                            </a:rPr>
                          </m:ctrlPr>
                        </m:dPr>
                        <m:e>
                          <m:sSub>
                            <m:sSubPr>
                              <m:ctrlPr>
                                <a:rPr lang="en-US" i="1" kern="0">
                                  <a:solidFill>
                                    <a:srgbClr val="FF0000"/>
                                  </a:solidFill>
                                  <a:latin typeface="Cambria Math" panose="02040503050406030204" pitchFamily="18" charset="0"/>
                                  <a:ea typeface="Cambria Math" panose="02040503050406030204" pitchFamily="18" charset="0"/>
                                </a:rPr>
                              </m:ctrlPr>
                            </m:sSubPr>
                            <m:e>
                              <m:r>
                                <a:rPr lang="en-US" b="0" i="1" kern="0" smtClean="0">
                                  <a:solidFill>
                                    <a:srgbClr val="FF0000"/>
                                  </a:solidFill>
                                  <a:latin typeface="Cambria Math" panose="02040503050406030204" pitchFamily="18" charset="0"/>
                                  <a:ea typeface="Cambria Math" panose="02040503050406030204" pitchFamily="18" charset="0"/>
                                </a:rPr>
                                <m:t>𝑧</m:t>
                              </m:r>
                            </m:e>
                            <m:sub>
                              <m:r>
                                <a:rPr lang="en-US" i="1" kern="0">
                                  <a:solidFill>
                                    <a:srgbClr val="FF0000"/>
                                  </a:solidFill>
                                  <a:latin typeface="Cambria Math" panose="02040503050406030204" pitchFamily="18" charset="0"/>
                                  <a:ea typeface="Cambria Math" panose="02040503050406030204" pitchFamily="18" charset="0"/>
                                </a:rPr>
                                <m:t>1</m:t>
                              </m:r>
                            </m:sub>
                          </m:sSub>
                        </m:e>
                      </m:d>
                      <m:r>
                        <a:rPr lang="en-US" i="1" kern="0">
                          <a:solidFill>
                            <a:srgbClr val="FF0000"/>
                          </a:solidFill>
                          <a:latin typeface="Cambria Math" panose="02040503050406030204" pitchFamily="18" charset="0"/>
                          <a:ea typeface="Cambria Math" panose="02040503050406030204" pitchFamily="18" charset="0"/>
                        </a:rPr>
                        <m:t>⊗</m:t>
                      </m:r>
                      <m:sSubSup>
                        <m:sSubSupPr>
                          <m:ctrlPr>
                            <a:rPr lang="en-US" i="1" kern="0">
                              <a:solidFill>
                                <a:srgbClr val="FF0000"/>
                              </a:solidFill>
                              <a:latin typeface="Cambria Math" panose="02040503050406030204" pitchFamily="18" charset="0"/>
                              <a:ea typeface="Cambria Math" panose="02040503050406030204" pitchFamily="18" charset="0"/>
                            </a:rPr>
                          </m:ctrlPr>
                        </m:sSubSupPr>
                        <m:e>
                          <m:r>
                            <a:rPr lang="en-US" i="1" kern="0">
                              <a:solidFill>
                                <a:srgbClr val="FF0000"/>
                              </a:solidFill>
                              <a:latin typeface="Cambria Math" panose="02040503050406030204" pitchFamily="18" charset="0"/>
                              <a:ea typeface="Cambria Math" panose="02040503050406030204" pitchFamily="18" charset="0"/>
                            </a:rPr>
                            <m:t>𝐷</m:t>
                          </m:r>
                        </m:e>
                        <m:sub>
                          <m:r>
                            <a:rPr lang="en-US" i="1" kern="0">
                              <a:solidFill>
                                <a:srgbClr val="FF0000"/>
                              </a:solidFill>
                              <a:latin typeface="Cambria Math" panose="02040503050406030204" pitchFamily="18" charset="0"/>
                              <a:ea typeface="Cambria Math" panose="02040503050406030204" pitchFamily="18" charset="0"/>
                            </a:rPr>
                            <m:t>𝑞</m:t>
                          </m:r>
                        </m:sub>
                        <m:sup>
                          <m:sSub>
                            <m:sSubPr>
                              <m:ctrlPr>
                                <a:rPr lang="en-US" i="1" kern="0">
                                  <a:solidFill>
                                    <a:srgbClr val="FF0000"/>
                                  </a:solidFill>
                                  <a:latin typeface="Cambria Math" panose="02040503050406030204" pitchFamily="18" charset="0"/>
                                  <a:ea typeface="Cambria Math" panose="02040503050406030204" pitchFamily="18" charset="0"/>
                                </a:rPr>
                              </m:ctrlPr>
                            </m:sSubPr>
                            <m:e>
                              <m:r>
                                <a:rPr lang="en-US" i="1" kern="0">
                                  <a:solidFill>
                                    <a:srgbClr val="FF0000"/>
                                  </a:solidFill>
                                  <a:latin typeface="Cambria Math" panose="02040503050406030204" pitchFamily="18" charset="0"/>
                                  <a:ea typeface="Cambria Math" panose="02040503050406030204" pitchFamily="18" charset="0"/>
                                </a:rPr>
                                <m:t>h</m:t>
                              </m:r>
                            </m:e>
                            <m:sub>
                              <m:r>
                                <a:rPr lang="en-US" b="0" i="1" kern="0" smtClean="0">
                                  <a:solidFill>
                                    <a:srgbClr val="FF0000"/>
                                  </a:solidFill>
                                  <a:latin typeface="Cambria Math" panose="02040503050406030204" pitchFamily="18" charset="0"/>
                                  <a:ea typeface="Cambria Math" panose="02040503050406030204" pitchFamily="18" charset="0"/>
                                </a:rPr>
                                <m:t>2</m:t>
                              </m:r>
                            </m:sub>
                          </m:sSub>
                        </m:sup>
                      </m:sSubSup>
                      <m:d>
                        <m:dPr>
                          <m:ctrlPr>
                            <a:rPr lang="en-US" i="1" kern="0">
                              <a:solidFill>
                                <a:srgbClr val="FF0000"/>
                              </a:solidFill>
                              <a:latin typeface="Cambria Math" panose="02040503050406030204" pitchFamily="18" charset="0"/>
                              <a:ea typeface="Cambria Math" panose="02040503050406030204" pitchFamily="18" charset="0"/>
                            </a:rPr>
                          </m:ctrlPr>
                        </m:dPr>
                        <m:e>
                          <m:sSub>
                            <m:sSubPr>
                              <m:ctrlPr>
                                <a:rPr lang="en-US" i="1" kern="0">
                                  <a:solidFill>
                                    <a:srgbClr val="FF0000"/>
                                  </a:solidFill>
                                  <a:latin typeface="Cambria Math" panose="02040503050406030204" pitchFamily="18" charset="0"/>
                                  <a:ea typeface="Cambria Math" panose="02040503050406030204" pitchFamily="18" charset="0"/>
                                </a:rPr>
                              </m:ctrlPr>
                            </m:sSubPr>
                            <m:e>
                              <m:r>
                                <a:rPr lang="en-US" i="1" kern="0">
                                  <a:solidFill>
                                    <a:srgbClr val="FF0000"/>
                                  </a:solidFill>
                                  <a:latin typeface="Cambria Math" panose="02040503050406030204" pitchFamily="18" charset="0"/>
                                  <a:ea typeface="Cambria Math" panose="02040503050406030204" pitchFamily="18" charset="0"/>
                                </a:rPr>
                                <m:t>𝑧</m:t>
                              </m:r>
                            </m:e>
                            <m:sub>
                              <m:r>
                                <a:rPr lang="en-US" b="0" i="1" kern="0" smtClean="0">
                                  <a:solidFill>
                                    <a:srgbClr val="FF0000"/>
                                  </a:solidFill>
                                  <a:latin typeface="Cambria Math" panose="02040503050406030204" pitchFamily="18" charset="0"/>
                                  <a:ea typeface="Cambria Math" panose="02040503050406030204" pitchFamily="18" charset="0"/>
                                </a:rPr>
                                <m:t>2</m:t>
                              </m:r>
                            </m:sub>
                          </m:sSub>
                        </m:e>
                      </m:d>
                    </m:oMath>
                  </m:oMathPara>
                </a14:m>
                <a:endParaRPr lang="it-IT" dirty="0"/>
              </a:p>
            </p:txBody>
          </p:sp>
        </mc:Choice>
        <mc:Fallback xmlns="">
          <p:sp>
            <p:nvSpPr>
              <p:cNvPr id="16" name="Rectangle 15"/>
              <p:cNvSpPr>
                <a:spLocks noRot="1" noChangeAspect="1" noMove="1" noResize="1" noEditPoints="1" noAdjustHandles="1" noChangeArrowheads="1" noChangeShapeType="1" noTextEdit="1"/>
              </p:cNvSpPr>
              <p:nvPr/>
            </p:nvSpPr>
            <p:spPr>
              <a:xfrm>
                <a:off x="4141704" y="4795884"/>
                <a:ext cx="4720588" cy="448328"/>
              </a:xfrm>
              <a:prstGeom prst="rect">
                <a:avLst/>
              </a:prstGeom>
              <a:blipFill>
                <a:blip r:embed="rId9"/>
                <a:stretch>
                  <a:fillRect b="-2740"/>
                </a:stretch>
              </a:blipFill>
            </p:spPr>
            <p:txBody>
              <a:bodyPr/>
              <a:lstStyle/>
              <a:p>
                <a:r>
                  <a:rPr lang="en-US">
                    <a:noFill/>
                  </a:rPr>
                  <a:t> </a:t>
                </a:r>
              </a:p>
            </p:txBody>
          </p:sp>
        </mc:Fallback>
      </mc:AlternateContent>
    </p:spTree>
    <p:extLst>
      <p:ext uri="{BB962C8B-B14F-4D97-AF65-F5344CB8AC3E}">
        <p14:creationId xmlns:p14="http://schemas.microsoft.com/office/powerpoint/2010/main" val="2460268648"/>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TMD Distribution Functions</a:t>
            </a:r>
            <a:endParaRPr lang="en-GB" dirty="0"/>
          </a:p>
        </p:txBody>
      </p:sp>
      <p:pic>
        <p:nvPicPr>
          <p:cNvPr id="1146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499" y="1104900"/>
            <a:ext cx="8763001" cy="38946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Date Placeholder 2"/>
          <p:cNvSpPr>
            <a:spLocks noGrp="1"/>
          </p:cNvSpPr>
          <p:nvPr>
            <p:ph type="dt" sz="half" idx="10"/>
          </p:nvPr>
        </p:nvSpPr>
        <p:spPr/>
        <p:txBody>
          <a:bodyPr/>
          <a:lstStyle/>
          <a:p>
            <a:pPr defTabSz="342893" fontAlgn="auto">
              <a:spcBef>
                <a:spcPts val="0"/>
              </a:spcBef>
              <a:spcAft>
                <a:spcPts val="0"/>
              </a:spcAft>
            </a:pPr>
            <a:fld id="{2F4A9255-9100-4221-BA66-FA7CAD676B5D}" type="datetime1">
              <a:rPr lang="en-US" smtClean="0">
                <a:solidFill>
                  <a:srgbClr val="FFFFFF"/>
                </a:solidFill>
              </a:rPr>
              <a:t>11/11/2024</a:t>
            </a:fld>
            <a:endParaRPr lang="en-US" dirty="0">
              <a:solidFill>
                <a:srgbClr val="FFFFFF"/>
              </a:solidFill>
            </a:endParaRPr>
          </a:p>
        </p:txBody>
      </p:sp>
      <p:sp>
        <p:nvSpPr>
          <p:cNvPr id="4" name="Footer Placeholder 3"/>
          <p:cNvSpPr>
            <a:spLocks noGrp="1"/>
          </p:cNvSpPr>
          <p:nvPr>
            <p:ph type="ftr" sz="quarter" idx="11"/>
          </p:nvPr>
        </p:nvSpPr>
        <p:spPr/>
        <p:txBody>
          <a:bodyPr/>
          <a:lstStyle/>
          <a:p>
            <a:pPr defTabSz="342893" fontAlgn="auto">
              <a:spcBef>
                <a:spcPts val="0"/>
              </a:spcBef>
              <a:spcAft>
                <a:spcPts val="0"/>
              </a:spcAft>
            </a:pPr>
            <a:r>
              <a:rPr lang="en-US">
                <a:solidFill>
                  <a:srgbClr val="FFFFFF"/>
                </a:solidFill>
              </a:rPr>
              <a:t>Circum-Pan-Pacific Symposium 2024</a:t>
            </a:r>
            <a:endParaRPr lang="en-US" dirty="0">
              <a:solidFill>
                <a:srgbClr val="FFFFFF"/>
              </a:solidFill>
            </a:endParaRPr>
          </a:p>
        </p:txBody>
      </p:sp>
      <p:sp>
        <p:nvSpPr>
          <p:cNvPr id="5" name="Slide Number Placeholder 4"/>
          <p:cNvSpPr>
            <a:spLocks noGrp="1"/>
          </p:cNvSpPr>
          <p:nvPr>
            <p:ph type="sldNum" sz="quarter" idx="12"/>
          </p:nvPr>
        </p:nvSpPr>
        <p:spPr/>
        <p:txBody>
          <a:bodyPr/>
          <a:lstStyle/>
          <a:p>
            <a:pPr defTabSz="342893" fontAlgn="auto">
              <a:spcBef>
                <a:spcPts val="0"/>
              </a:spcBef>
              <a:spcAft>
                <a:spcPts val="0"/>
              </a:spcAft>
            </a:pPr>
            <a:fld id="{B9A5DFB4-3D23-4866-8D46-AE36D04BFD7D}" type="slidenum">
              <a:rPr lang="en-US" smtClean="0">
                <a:solidFill>
                  <a:srgbClr val="FFFFFF"/>
                </a:solidFill>
              </a:rPr>
              <a:pPr defTabSz="342893" fontAlgn="auto">
                <a:spcBef>
                  <a:spcPts val="0"/>
                </a:spcBef>
                <a:spcAft>
                  <a:spcPts val="0"/>
                </a:spcAft>
              </a:pPr>
              <a:t>26</a:t>
            </a:fld>
            <a:endParaRPr lang="en-US" dirty="0">
              <a:solidFill>
                <a:srgbClr val="FFFFFF"/>
              </a:solidFill>
            </a:endParaRPr>
          </a:p>
        </p:txBody>
      </p:sp>
    </p:spTree>
    <p:extLst>
      <p:ext uri="{BB962C8B-B14F-4D97-AF65-F5344CB8AC3E}">
        <p14:creationId xmlns:p14="http://schemas.microsoft.com/office/powerpoint/2010/main" val="419825311"/>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049E4969-9623-477D-AA46-24FDC30DE9B5}"/>
              </a:ext>
            </a:extLst>
          </p:cNvPr>
          <p:cNvSpPr>
            <a:spLocks noGrp="1"/>
          </p:cNvSpPr>
          <p:nvPr>
            <p:ph type="title"/>
          </p:nvPr>
        </p:nvSpPr>
        <p:spPr/>
        <p:txBody>
          <a:bodyPr/>
          <a:lstStyle/>
          <a:p>
            <a:r>
              <a:rPr lang="en-US" dirty="0"/>
              <a:t>Single spin asymmetries</a:t>
            </a:r>
          </a:p>
        </p:txBody>
      </p:sp>
      <p:sp>
        <p:nvSpPr>
          <p:cNvPr id="3" name="Date Placeholder 2">
            <a:extLst>
              <a:ext uri="{FF2B5EF4-FFF2-40B4-BE49-F238E27FC236}">
                <a16:creationId xmlns:a16="http://schemas.microsoft.com/office/drawing/2014/main" id="{F68B7258-38C6-491C-9EA1-4D9DD62BBD57}"/>
              </a:ext>
            </a:extLst>
          </p:cNvPr>
          <p:cNvSpPr>
            <a:spLocks noGrp="1"/>
          </p:cNvSpPr>
          <p:nvPr>
            <p:ph type="dt" sz="half" idx="2"/>
          </p:nvPr>
        </p:nvSpPr>
        <p:spPr/>
        <p:txBody>
          <a:bodyPr/>
          <a:lstStyle/>
          <a:p>
            <a:pPr defTabSz="342893" fontAlgn="auto">
              <a:spcBef>
                <a:spcPts val="0"/>
              </a:spcBef>
              <a:spcAft>
                <a:spcPts val="0"/>
              </a:spcAft>
            </a:pPr>
            <a:fld id="{8C59C0F1-27B9-441E-888E-85F6A3281C86}" type="datetime1">
              <a:rPr lang="en-US" smtClean="0">
                <a:solidFill>
                  <a:srgbClr val="FFFFFF"/>
                </a:solidFill>
              </a:rPr>
              <a:t>11/11/2024</a:t>
            </a:fld>
            <a:endParaRPr lang="en-US" dirty="0">
              <a:solidFill>
                <a:srgbClr val="FFFFFF"/>
              </a:solidFill>
            </a:endParaRPr>
          </a:p>
        </p:txBody>
      </p:sp>
      <p:sp>
        <p:nvSpPr>
          <p:cNvPr id="4" name="Footer Placeholder 3">
            <a:extLst>
              <a:ext uri="{FF2B5EF4-FFF2-40B4-BE49-F238E27FC236}">
                <a16:creationId xmlns:a16="http://schemas.microsoft.com/office/drawing/2014/main" id="{ECCCAAE7-828B-48E0-A2C3-6623E0FED483}"/>
              </a:ext>
            </a:extLst>
          </p:cNvPr>
          <p:cNvSpPr>
            <a:spLocks noGrp="1"/>
          </p:cNvSpPr>
          <p:nvPr>
            <p:ph type="ftr" sz="quarter" idx="3"/>
          </p:nvPr>
        </p:nvSpPr>
        <p:spPr/>
        <p:txBody>
          <a:bodyPr/>
          <a:lstStyle/>
          <a:p>
            <a:pPr defTabSz="342893" fontAlgn="auto">
              <a:spcBef>
                <a:spcPts val="0"/>
              </a:spcBef>
              <a:spcAft>
                <a:spcPts val="0"/>
              </a:spcAft>
            </a:pPr>
            <a:r>
              <a:rPr lang="en-US">
                <a:solidFill>
                  <a:srgbClr val="FFFFFF"/>
                </a:solidFill>
              </a:rPr>
              <a:t>Circum-Pan-Pacific Symposium 2024</a:t>
            </a:r>
            <a:endParaRPr lang="en-US" dirty="0">
              <a:solidFill>
                <a:srgbClr val="FFFFFF"/>
              </a:solidFill>
            </a:endParaRPr>
          </a:p>
        </p:txBody>
      </p:sp>
      <p:sp>
        <p:nvSpPr>
          <p:cNvPr id="5" name="Slide Number Placeholder 4">
            <a:extLst>
              <a:ext uri="{FF2B5EF4-FFF2-40B4-BE49-F238E27FC236}">
                <a16:creationId xmlns:a16="http://schemas.microsoft.com/office/drawing/2014/main" id="{D3D582D2-551D-41E8-B876-4886CFE4F152}"/>
              </a:ext>
            </a:extLst>
          </p:cNvPr>
          <p:cNvSpPr>
            <a:spLocks noGrp="1"/>
          </p:cNvSpPr>
          <p:nvPr>
            <p:ph type="sldNum" sz="quarter" idx="4"/>
          </p:nvPr>
        </p:nvSpPr>
        <p:spPr/>
        <p:txBody>
          <a:bodyPr/>
          <a:lstStyle/>
          <a:p>
            <a:pPr defTabSz="342893" fontAlgn="auto">
              <a:spcBef>
                <a:spcPts val="0"/>
              </a:spcBef>
              <a:spcAft>
                <a:spcPts val="0"/>
              </a:spcAft>
            </a:pPr>
            <a:fld id="{B9A5DFB4-3D23-4866-8D46-AE36D04BFD7D}" type="slidenum">
              <a:rPr lang="en-US" smtClean="0">
                <a:solidFill>
                  <a:srgbClr val="FFFFFF"/>
                </a:solidFill>
              </a:rPr>
              <a:pPr defTabSz="342893" fontAlgn="auto">
                <a:spcBef>
                  <a:spcPts val="0"/>
                </a:spcBef>
                <a:spcAft>
                  <a:spcPts val="0"/>
                </a:spcAft>
              </a:pPr>
              <a:t>27</a:t>
            </a:fld>
            <a:endParaRPr lang="en-US" dirty="0">
              <a:solidFill>
                <a:srgbClr val="FFFFFF"/>
              </a:solidFill>
            </a:endParaRPr>
          </a:p>
        </p:txBody>
      </p:sp>
    </p:spTree>
    <p:extLst>
      <p:ext uri="{BB962C8B-B14F-4D97-AF65-F5344CB8AC3E}">
        <p14:creationId xmlns:p14="http://schemas.microsoft.com/office/powerpoint/2010/main" val="1491758709"/>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9" name="Title 1"/>
          <p:cNvSpPr>
            <a:spLocks noGrp="1"/>
          </p:cNvSpPr>
          <p:nvPr>
            <p:ph type="title"/>
          </p:nvPr>
        </p:nvSpPr>
        <p:spPr/>
        <p:txBody>
          <a:bodyPr/>
          <a:lstStyle/>
          <a:p>
            <a:r>
              <a:rPr lang="en-US"/>
              <a:t>Transversity PDF</a:t>
            </a:r>
            <a:endParaRPr lang="en-US" dirty="0"/>
          </a:p>
        </p:txBody>
      </p:sp>
      <p:sp>
        <p:nvSpPr>
          <p:cNvPr id="2" name="Date Placeholder 1"/>
          <p:cNvSpPr>
            <a:spLocks noGrp="1"/>
          </p:cNvSpPr>
          <p:nvPr>
            <p:ph type="dt" sz="half" idx="10"/>
          </p:nvPr>
        </p:nvSpPr>
        <p:spPr/>
        <p:txBody>
          <a:bodyPr/>
          <a:lstStyle/>
          <a:p>
            <a:fld id="{F65A729E-D243-45E4-8D7A-F09CF084F2D6}" type="datetime1">
              <a:rPr lang="en-US" smtClean="0"/>
              <a:t>11/11/2024</a:t>
            </a:fld>
            <a:endParaRPr lang="en-US" dirty="0"/>
          </a:p>
        </p:txBody>
      </p:sp>
      <p:sp>
        <p:nvSpPr>
          <p:cNvPr id="3" name="Footer Placeholder 2"/>
          <p:cNvSpPr>
            <a:spLocks noGrp="1"/>
          </p:cNvSpPr>
          <p:nvPr>
            <p:ph type="ftr" sz="quarter" idx="11"/>
          </p:nvPr>
        </p:nvSpPr>
        <p:spPr/>
        <p:txBody>
          <a:bodyPr/>
          <a:lstStyle/>
          <a:p>
            <a:r>
              <a:rPr lang="en-US"/>
              <a:t>Circum-Pan-Pacific Symposium 2024</a:t>
            </a:r>
            <a:endParaRPr lang="en-US" dirty="0"/>
          </a:p>
        </p:txBody>
      </p:sp>
      <p:sp>
        <p:nvSpPr>
          <p:cNvPr id="4" name="Slide Number Placeholder 3"/>
          <p:cNvSpPr>
            <a:spLocks noGrp="1"/>
          </p:cNvSpPr>
          <p:nvPr>
            <p:ph type="sldNum" sz="quarter" idx="12"/>
          </p:nvPr>
        </p:nvSpPr>
        <p:spPr/>
        <p:txBody>
          <a:bodyPr/>
          <a:lstStyle/>
          <a:p>
            <a:fld id="{D502567A-F768-4C88-A627-18353962A466}" type="slidenum">
              <a:rPr lang="en-US" smtClean="0"/>
              <a:pPr/>
              <a:t>28</a:t>
            </a:fld>
            <a:endParaRPr lang="en-US" dirty="0"/>
          </a:p>
        </p:txBody>
      </p:sp>
      <mc:AlternateContent xmlns:mc="http://schemas.openxmlformats.org/markup-compatibility/2006" xmlns:a14="http://schemas.microsoft.com/office/drawing/2010/main">
        <mc:Choice Requires="a14">
          <p:sp>
            <p:nvSpPr>
              <p:cNvPr id="6150" name="Text Box 7"/>
              <p:cNvSpPr txBox="1">
                <a:spLocks noChangeArrowheads="1"/>
              </p:cNvSpPr>
              <p:nvPr/>
            </p:nvSpPr>
            <p:spPr bwMode="auto">
              <a:xfrm>
                <a:off x="444895" y="959165"/>
                <a:ext cx="3212706" cy="515335"/>
              </a:xfrm>
              <a:prstGeom prst="rect">
                <a:avLst/>
              </a:prstGeom>
              <a:solidFill>
                <a:srgbClr val="FFFFFF"/>
              </a:solidFill>
              <a:ln w="9525">
                <a:noFill/>
                <a:miter lim="800000"/>
                <a:headEnd/>
                <a:tailEnd/>
              </a:ln>
            </p:spPr>
            <p:txBody>
              <a:bodyPr wrap="square" lIns="90000" tIns="46800" rIns="90000" bIns="46800">
                <a:spAutoFit/>
              </a:bodyPr>
              <a:lstStyle/>
              <a:p>
                <a:pPr eaLnBrk="0" hangingPunct="0">
                  <a:lnSpc>
                    <a:spcPct val="110000"/>
                  </a:lnSpc>
                </a:pPr>
                <a:r>
                  <a:rPr lang="en-US" sz="2200" b="1" dirty="0">
                    <a:solidFill>
                      <a:schemeClr val="tx1"/>
                    </a:solidFill>
                  </a:rPr>
                  <a:t> </a:t>
                </a:r>
                <a14:m>
                  <m:oMath xmlns:m="http://schemas.openxmlformats.org/officeDocument/2006/math">
                    <m:sSubSup>
                      <m:sSubSupPr>
                        <m:ctrlPr>
                          <a:rPr lang="en-US" sz="2200" b="1" i="1" smtClean="0">
                            <a:solidFill>
                              <a:schemeClr val="tx1"/>
                            </a:solidFill>
                            <a:latin typeface="Cambria Math" panose="02040503050406030204" pitchFamily="18" charset="0"/>
                          </a:rPr>
                        </m:ctrlPr>
                      </m:sSubSupPr>
                      <m:e>
                        <m:r>
                          <a:rPr lang="en-US" sz="2200" b="1" i="1">
                            <a:solidFill>
                              <a:schemeClr val="tx1"/>
                            </a:solidFill>
                            <a:latin typeface="Cambria Math"/>
                          </a:rPr>
                          <m:t>𝒉</m:t>
                        </m:r>
                      </m:e>
                      <m:sub>
                        <m:r>
                          <a:rPr lang="en-US" sz="2200" b="1" i="1">
                            <a:solidFill>
                              <a:schemeClr val="tx1"/>
                            </a:solidFill>
                            <a:latin typeface="Cambria Math"/>
                          </a:rPr>
                          <m:t>𝟏</m:t>
                        </m:r>
                      </m:sub>
                      <m:sup>
                        <m:r>
                          <a:rPr lang="en-US" sz="2200" b="1" i="1">
                            <a:solidFill>
                              <a:schemeClr val="tx1"/>
                            </a:solidFill>
                            <a:latin typeface="Cambria Math"/>
                          </a:rPr>
                          <m:t>𝒒</m:t>
                        </m:r>
                      </m:sup>
                    </m:sSubSup>
                    <m:r>
                      <a:rPr lang="en-US" sz="2200" b="1" i="1" smtClean="0">
                        <a:solidFill>
                          <a:schemeClr val="tx1"/>
                        </a:solidFill>
                        <a:latin typeface="Cambria Math" panose="02040503050406030204" pitchFamily="18" charset="0"/>
                      </a:rPr>
                      <m:t>(</m:t>
                    </m:r>
                    <m:r>
                      <a:rPr lang="en-US" sz="2200" b="1" i="0" smtClean="0">
                        <a:solidFill>
                          <a:schemeClr val="tx1"/>
                        </a:solidFill>
                        <a:latin typeface="Cambria Math" panose="02040503050406030204" pitchFamily="18" charset="0"/>
                      </a:rPr>
                      <m:t>𝐱</m:t>
                    </m:r>
                    <m:r>
                      <a:rPr lang="en-US" sz="2200" b="1" i="0" smtClean="0">
                        <a:solidFill>
                          <a:schemeClr val="tx1"/>
                        </a:solidFill>
                        <a:latin typeface="Cambria Math" panose="02040503050406030204" pitchFamily="18" charset="0"/>
                      </a:rPr>
                      <m:t>)=</m:t>
                    </m:r>
                    <m:sSup>
                      <m:sSupPr>
                        <m:ctrlPr>
                          <a:rPr lang="en-US" sz="2200" b="1" i="1" dirty="0" smtClean="0">
                            <a:solidFill>
                              <a:schemeClr val="tx1"/>
                            </a:solidFill>
                            <a:latin typeface="Cambria Math" panose="02040503050406030204" pitchFamily="18" charset="0"/>
                            <a:sym typeface="Symbol" pitchFamily="18" charset="2"/>
                          </a:rPr>
                        </m:ctrlPr>
                      </m:sSupPr>
                      <m:e>
                        <m:r>
                          <a:rPr lang="en-US" sz="2200" b="1" i="1" dirty="0" smtClean="0">
                            <a:solidFill>
                              <a:schemeClr val="tx1"/>
                            </a:solidFill>
                            <a:latin typeface="Cambria Math" panose="02040503050406030204" pitchFamily="18" charset="0"/>
                            <a:sym typeface="Symbol" pitchFamily="18" charset="2"/>
                          </a:rPr>
                          <m:t>𝒒</m:t>
                        </m:r>
                      </m:e>
                      <m:sup>
                        <m:r>
                          <a:rPr lang="en-US" sz="2200" b="1" i="1" dirty="0" smtClean="0">
                            <a:solidFill>
                              <a:schemeClr val="tx1"/>
                            </a:solidFill>
                            <a:latin typeface="Cambria Math" panose="02040503050406030204" pitchFamily="18" charset="0"/>
                            <a:ea typeface="Cambria Math" panose="02040503050406030204" pitchFamily="18" charset="0"/>
                            <a:sym typeface="Symbol" pitchFamily="18" charset="2"/>
                          </a:rPr>
                          <m:t>↑↑</m:t>
                        </m:r>
                      </m:sup>
                    </m:sSup>
                    <m:r>
                      <a:rPr lang="en-US" sz="2200" b="1" i="1" dirty="0">
                        <a:solidFill>
                          <a:schemeClr val="tx1"/>
                        </a:solidFill>
                        <a:latin typeface="Cambria Math" panose="02040503050406030204" pitchFamily="18" charset="0"/>
                        <a:sym typeface="Symbol" pitchFamily="18" charset="2"/>
                      </a:rPr>
                      <m:t>(</m:t>
                    </m:r>
                    <m:r>
                      <a:rPr lang="en-US" sz="2200" b="1" i="1" dirty="0">
                        <a:solidFill>
                          <a:schemeClr val="tx1"/>
                        </a:solidFill>
                        <a:latin typeface="Cambria Math" panose="02040503050406030204" pitchFamily="18" charset="0"/>
                        <a:sym typeface="Symbol" pitchFamily="18" charset="2"/>
                      </a:rPr>
                      <m:t>𝒙</m:t>
                    </m:r>
                    <m:r>
                      <a:rPr lang="en-US" sz="2200" b="1" i="1" dirty="0">
                        <a:solidFill>
                          <a:schemeClr val="tx1"/>
                        </a:solidFill>
                        <a:latin typeface="Cambria Math" panose="02040503050406030204" pitchFamily="18" charset="0"/>
                        <a:sym typeface="Symbol" pitchFamily="18" charset="2"/>
                      </a:rPr>
                      <m:t>)−</m:t>
                    </m:r>
                    <m:sSup>
                      <m:sSupPr>
                        <m:ctrlPr>
                          <a:rPr lang="en-US" sz="2200" b="1" i="1" dirty="0">
                            <a:solidFill>
                              <a:schemeClr val="tx1"/>
                            </a:solidFill>
                            <a:latin typeface="Cambria Math" panose="02040503050406030204" pitchFamily="18" charset="0"/>
                            <a:sym typeface="Symbol" pitchFamily="18" charset="2"/>
                          </a:rPr>
                        </m:ctrlPr>
                      </m:sSupPr>
                      <m:e>
                        <m:r>
                          <a:rPr lang="en-US" sz="2200" b="1" i="1" dirty="0">
                            <a:solidFill>
                              <a:schemeClr val="tx1"/>
                            </a:solidFill>
                            <a:latin typeface="Cambria Math" panose="02040503050406030204" pitchFamily="18" charset="0"/>
                            <a:sym typeface="Symbol" pitchFamily="18" charset="2"/>
                          </a:rPr>
                          <m:t>𝒒</m:t>
                        </m:r>
                      </m:e>
                      <m:sup>
                        <m:r>
                          <a:rPr lang="en-US" sz="2200" b="1" i="1" dirty="0" smtClean="0">
                            <a:solidFill>
                              <a:schemeClr val="tx1"/>
                            </a:solidFill>
                            <a:latin typeface="Cambria Math" panose="02040503050406030204" pitchFamily="18" charset="0"/>
                            <a:ea typeface="Cambria Math" panose="02040503050406030204" pitchFamily="18" charset="0"/>
                            <a:sym typeface="Symbol" pitchFamily="18" charset="2"/>
                          </a:rPr>
                          <m:t>↑↓</m:t>
                        </m:r>
                      </m:sup>
                    </m:sSup>
                    <m:r>
                      <a:rPr lang="en-US" sz="2200" b="1" i="1" dirty="0">
                        <a:solidFill>
                          <a:schemeClr val="tx1"/>
                        </a:solidFill>
                        <a:latin typeface="Cambria Math" panose="02040503050406030204" pitchFamily="18" charset="0"/>
                        <a:sym typeface="Symbol" pitchFamily="18" charset="2"/>
                      </a:rPr>
                      <m:t>(</m:t>
                    </m:r>
                    <m:r>
                      <a:rPr lang="en-US" sz="2200" b="1" i="1" dirty="0">
                        <a:solidFill>
                          <a:schemeClr val="tx1"/>
                        </a:solidFill>
                        <a:latin typeface="Cambria Math" panose="02040503050406030204" pitchFamily="18" charset="0"/>
                        <a:sym typeface="Symbol" pitchFamily="18" charset="2"/>
                      </a:rPr>
                      <m:t>𝒙</m:t>
                    </m:r>
                    <m:r>
                      <a:rPr lang="en-US" sz="2200" b="1" i="1" dirty="0">
                        <a:solidFill>
                          <a:schemeClr val="tx1"/>
                        </a:solidFill>
                        <a:latin typeface="Cambria Math" panose="02040503050406030204" pitchFamily="18" charset="0"/>
                        <a:sym typeface="Symbol" pitchFamily="18" charset="2"/>
                      </a:rPr>
                      <m:t>)</m:t>
                    </m:r>
                  </m:oMath>
                </a14:m>
                <a:endParaRPr lang="en-US" sz="2200" dirty="0">
                  <a:solidFill>
                    <a:schemeClr val="tx1"/>
                  </a:solidFill>
                  <a:latin typeface="Symbol" pitchFamily="18" charset="2"/>
                </a:endParaRPr>
              </a:p>
            </p:txBody>
          </p:sp>
        </mc:Choice>
        <mc:Fallback xmlns="">
          <p:sp>
            <p:nvSpPr>
              <p:cNvPr id="6150" name="Text Box 7"/>
              <p:cNvSpPr txBox="1">
                <a:spLocks noRot="1" noChangeAspect="1" noMove="1" noResize="1" noEditPoints="1" noAdjustHandles="1" noChangeArrowheads="1" noChangeShapeType="1" noTextEdit="1"/>
              </p:cNvSpPr>
              <p:nvPr/>
            </p:nvSpPr>
            <p:spPr bwMode="auto">
              <a:xfrm>
                <a:off x="444895" y="959165"/>
                <a:ext cx="3212706" cy="515335"/>
              </a:xfrm>
              <a:prstGeom prst="rect">
                <a:avLst/>
              </a:prstGeom>
              <a:blipFill>
                <a:blip r:embed="rId2"/>
                <a:stretch>
                  <a:fillRect b="-7059"/>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151" name="Text Box 8"/>
              <p:cNvSpPr txBox="1">
                <a:spLocks noChangeArrowheads="1"/>
              </p:cNvSpPr>
              <p:nvPr/>
            </p:nvSpPr>
            <p:spPr bwMode="auto">
              <a:xfrm>
                <a:off x="4343400" y="951527"/>
                <a:ext cx="4343400" cy="1448731"/>
              </a:xfrm>
              <a:prstGeom prst="rect">
                <a:avLst/>
              </a:prstGeom>
              <a:noFill/>
              <a:ln w="9525">
                <a:noFill/>
                <a:miter lim="800000"/>
                <a:headEnd/>
                <a:tailEnd/>
              </a:ln>
            </p:spPr>
            <p:txBody>
              <a:bodyPr lIns="90000" tIns="46800" rIns="90000" bIns="46800">
                <a:spAutoFit/>
              </a:bodyPr>
              <a:lstStyle/>
              <a:p>
                <a:pPr eaLnBrk="0" hangingPunct="0"/>
                <a14:m>
                  <m:oMath xmlns:m="http://schemas.openxmlformats.org/officeDocument/2006/math">
                    <m:r>
                      <a:rPr lang="en-US" sz="2200" b="1" i="1" dirty="0" smtClean="0">
                        <a:solidFill>
                          <a:schemeClr val="tx1"/>
                        </a:solidFill>
                        <a:latin typeface="Cambria Math" panose="02040503050406030204" pitchFamily="18" charset="0"/>
                      </a:rPr>
                      <m:t>𝒒</m:t>
                    </m:r>
                    <m:r>
                      <a:rPr lang="en-US" sz="2200" b="1" i="1" dirty="0" smtClean="0">
                        <a:solidFill>
                          <a:schemeClr val="tx1"/>
                        </a:solidFill>
                        <a:latin typeface="Cambria Math" panose="02040503050406030204" pitchFamily="18" charset="0"/>
                      </a:rPr>
                      <m:t>=</m:t>
                    </m:r>
                    <m:sSub>
                      <m:sSubPr>
                        <m:ctrlPr>
                          <a:rPr lang="en-US" sz="2200" b="1" i="1" dirty="0" smtClean="0">
                            <a:solidFill>
                              <a:schemeClr val="tx1"/>
                            </a:solidFill>
                            <a:latin typeface="Cambria Math" panose="02040503050406030204" pitchFamily="18" charset="0"/>
                          </a:rPr>
                        </m:ctrlPr>
                      </m:sSubPr>
                      <m:e>
                        <m:r>
                          <a:rPr lang="en-US" sz="2200" b="1" i="1" dirty="0" smtClean="0">
                            <a:solidFill>
                              <a:schemeClr val="tx1"/>
                            </a:solidFill>
                            <a:latin typeface="Cambria Math" panose="02040503050406030204" pitchFamily="18" charset="0"/>
                          </a:rPr>
                          <m:t>𝒖</m:t>
                        </m:r>
                      </m:e>
                      <m:sub>
                        <m:r>
                          <a:rPr lang="en-US" sz="2200" b="1" i="1" dirty="0" smtClean="0">
                            <a:solidFill>
                              <a:schemeClr val="tx1"/>
                            </a:solidFill>
                            <a:latin typeface="Cambria Math" panose="02040503050406030204" pitchFamily="18" charset="0"/>
                          </a:rPr>
                          <m:t>𝒗</m:t>
                        </m:r>
                      </m:sub>
                    </m:sSub>
                    <m:r>
                      <a:rPr lang="en-US" sz="2200" b="1" i="1" dirty="0">
                        <a:solidFill>
                          <a:schemeClr val="tx1"/>
                        </a:solidFill>
                        <a:latin typeface="Cambria Math" panose="02040503050406030204" pitchFamily="18" charset="0"/>
                      </a:rPr>
                      <m:t>,</m:t>
                    </m:r>
                    <m:sSub>
                      <m:sSubPr>
                        <m:ctrlPr>
                          <a:rPr lang="en-US" sz="2200" b="1" i="1" dirty="0">
                            <a:solidFill>
                              <a:schemeClr val="tx1"/>
                            </a:solidFill>
                            <a:latin typeface="Cambria Math" panose="02040503050406030204" pitchFamily="18" charset="0"/>
                          </a:rPr>
                        </m:ctrlPr>
                      </m:sSubPr>
                      <m:e>
                        <m:r>
                          <a:rPr lang="en-US" sz="2200" b="1" i="1" dirty="0" smtClean="0">
                            <a:solidFill>
                              <a:schemeClr val="tx1"/>
                            </a:solidFill>
                            <a:latin typeface="Cambria Math" panose="02040503050406030204" pitchFamily="18" charset="0"/>
                          </a:rPr>
                          <m:t>𝒅</m:t>
                        </m:r>
                      </m:e>
                      <m:sub>
                        <m:r>
                          <a:rPr lang="en-US" sz="2200" b="1" i="1" dirty="0">
                            <a:solidFill>
                              <a:schemeClr val="tx1"/>
                            </a:solidFill>
                            <a:latin typeface="Cambria Math" panose="02040503050406030204" pitchFamily="18" charset="0"/>
                          </a:rPr>
                          <m:t>𝒗</m:t>
                        </m:r>
                      </m:sub>
                    </m:sSub>
                    <m:r>
                      <a:rPr lang="en-US" sz="2200" b="1" i="1" dirty="0">
                        <a:solidFill>
                          <a:schemeClr val="tx1"/>
                        </a:solidFill>
                        <a:latin typeface="Cambria Math" panose="02040503050406030204" pitchFamily="18" charset="0"/>
                      </a:rPr>
                      <m:t>, </m:t>
                    </m:r>
                    <m:sSub>
                      <m:sSubPr>
                        <m:ctrlPr>
                          <a:rPr lang="en-US" sz="2200" b="1" i="1" dirty="0" smtClean="0">
                            <a:solidFill>
                              <a:schemeClr val="tx1"/>
                            </a:solidFill>
                            <a:latin typeface="Cambria Math" panose="02040503050406030204" pitchFamily="18" charset="0"/>
                          </a:rPr>
                        </m:ctrlPr>
                      </m:sSubPr>
                      <m:e>
                        <m:r>
                          <a:rPr lang="en-US" sz="2200" b="1" i="1" dirty="0">
                            <a:solidFill>
                              <a:schemeClr val="tx1"/>
                            </a:solidFill>
                            <a:latin typeface="Cambria Math" panose="02040503050406030204" pitchFamily="18" charset="0"/>
                          </a:rPr>
                          <m:t>𝒒</m:t>
                        </m:r>
                      </m:e>
                      <m:sub>
                        <m:r>
                          <a:rPr lang="en-US" sz="2200" b="1" i="0" dirty="0" smtClean="0">
                            <a:solidFill>
                              <a:schemeClr val="tx1"/>
                            </a:solidFill>
                            <a:latin typeface="Cambria Math" panose="02040503050406030204" pitchFamily="18" charset="0"/>
                          </a:rPr>
                          <m:t>𝐬𝐞𝐚</m:t>
                        </m:r>
                      </m:sub>
                    </m:sSub>
                  </m:oMath>
                </a14:m>
                <a:r>
                  <a:rPr lang="en-US" sz="2200" b="1" dirty="0">
                    <a:solidFill>
                      <a:schemeClr val="tx1"/>
                    </a:solidFill>
                  </a:rPr>
                  <a:t> </a:t>
                </a:r>
              </a:p>
              <a:p>
                <a:pPr eaLnBrk="0" hangingPunct="0"/>
                <a:r>
                  <a:rPr lang="en-US" sz="2200" b="1" dirty="0">
                    <a:solidFill>
                      <a:schemeClr val="tx1"/>
                    </a:solidFill>
                  </a:rPr>
                  <a:t>quark</a:t>
                </a:r>
                <a:r>
                  <a:rPr lang="en-US" sz="2200" dirty="0">
                    <a:solidFill>
                      <a:schemeClr val="tx1"/>
                    </a:solidFill>
                  </a:rPr>
                  <a:t> with </a:t>
                </a:r>
                <a:r>
                  <a:rPr lang="en-US" sz="2200" b="1" dirty="0">
                    <a:solidFill>
                      <a:schemeClr val="tx1"/>
                    </a:solidFill>
                  </a:rPr>
                  <a:t>spin</a:t>
                </a:r>
                <a:r>
                  <a:rPr lang="en-US" sz="2200" dirty="0">
                    <a:solidFill>
                      <a:schemeClr val="tx1"/>
                    </a:solidFill>
                  </a:rPr>
                  <a:t> parallel to the nucleon spin</a:t>
                </a:r>
                <a:r>
                  <a:rPr lang="en-US" sz="2200" i="1" dirty="0">
                    <a:solidFill>
                      <a:schemeClr val="tx1"/>
                    </a:solidFill>
                  </a:rPr>
                  <a:t> </a:t>
                </a:r>
                <a:r>
                  <a:rPr lang="en-US" sz="2200" dirty="0">
                    <a:solidFill>
                      <a:schemeClr val="tx1"/>
                    </a:solidFill>
                  </a:rPr>
                  <a:t>in a transversely </a:t>
                </a:r>
                <a:r>
                  <a:rPr lang="en-US" sz="2200" dirty="0" err="1">
                    <a:solidFill>
                      <a:schemeClr val="tx1"/>
                    </a:solidFill>
                  </a:rPr>
                  <a:t>polarised</a:t>
                </a:r>
                <a:r>
                  <a:rPr lang="en-US" sz="2200" dirty="0">
                    <a:solidFill>
                      <a:schemeClr val="tx1"/>
                    </a:solidFill>
                  </a:rPr>
                  <a:t> nucleon</a:t>
                </a:r>
              </a:p>
            </p:txBody>
          </p:sp>
        </mc:Choice>
        <mc:Fallback xmlns="">
          <p:sp>
            <p:nvSpPr>
              <p:cNvPr id="6151" name="Text Box 8"/>
              <p:cNvSpPr txBox="1">
                <a:spLocks noRot="1" noChangeAspect="1" noMove="1" noResize="1" noEditPoints="1" noAdjustHandles="1" noChangeArrowheads="1" noChangeShapeType="1" noTextEdit="1"/>
              </p:cNvSpPr>
              <p:nvPr/>
            </p:nvSpPr>
            <p:spPr bwMode="auto">
              <a:xfrm>
                <a:off x="4343400" y="951527"/>
                <a:ext cx="4343400" cy="1448731"/>
              </a:xfrm>
              <a:prstGeom prst="rect">
                <a:avLst/>
              </a:prstGeom>
              <a:blipFill>
                <a:blip r:embed="rId3"/>
                <a:stretch>
                  <a:fillRect l="-1966" b="-7983"/>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152" name="Text Box 4"/>
              <p:cNvSpPr txBox="1">
                <a:spLocks noChangeArrowheads="1"/>
              </p:cNvSpPr>
              <p:nvPr/>
            </p:nvSpPr>
            <p:spPr bwMode="auto">
              <a:xfrm>
                <a:off x="196783" y="2812421"/>
                <a:ext cx="8307388" cy="2286844"/>
              </a:xfrm>
              <a:prstGeom prst="rect">
                <a:avLst/>
              </a:prstGeom>
              <a:noFill/>
              <a:ln w="12700" cap="sq">
                <a:noFill/>
                <a:miter lim="800000"/>
                <a:headEnd/>
                <a:tailEnd/>
              </a:ln>
            </p:spPr>
            <p:txBody>
              <a:bodyPr wrap="square">
                <a:spAutoFit/>
              </a:bodyPr>
              <a:lstStyle/>
              <a:p>
                <a:pPr marL="176213" indent="-176213" eaLnBrk="0" hangingPunct="0">
                  <a:lnSpc>
                    <a:spcPct val="130000"/>
                  </a:lnSpc>
                  <a:buClr>
                    <a:srgbClr val="000099"/>
                  </a:buClr>
                  <a:buFontTx/>
                  <a:buChar char="•"/>
                </a:pPr>
                <a:r>
                  <a:rPr lang="en-US" sz="2000" dirty="0">
                    <a:solidFill>
                      <a:schemeClr val="tx1"/>
                    </a:solidFill>
                  </a:rPr>
                  <a:t>probes the relativistic nature of quark dynamics </a:t>
                </a:r>
              </a:p>
              <a:p>
                <a:pPr marL="176213" indent="-176213" eaLnBrk="0" hangingPunct="0">
                  <a:lnSpc>
                    <a:spcPct val="130000"/>
                  </a:lnSpc>
                  <a:buClr>
                    <a:srgbClr val="000099"/>
                  </a:buClr>
                  <a:buFontTx/>
                  <a:buChar char="•"/>
                </a:pPr>
                <a:r>
                  <a:rPr lang="en-US" sz="2000" dirty="0">
                    <a:solidFill>
                      <a:schemeClr val="tx1"/>
                    </a:solidFill>
                  </a:rPr>
                  <a:t>no contribution from the gluons  </a:t>
                </a:r>
                <a:r>
                  <a:rPr lang="en-US" sz="2000" dirty="0">
                    <a:solidFill>
                      <a:schemeClr val="tx1"/>
                    </a:solidFill>
                    <a:sym typeface="Wingdings 3" pitchFamily="18" charset="2"/>
                  </a:rPr>
                  <a:t> </a:t>
                </a:r>
                <a:r>
                  <a:rPr lang="en-US" sz="2000" dirty="0">
                    <a:solidFill>
                      <a:schemeClr val="tx1"/>
                    </a:solidFill>
                  </a:rPr>
                  <a:t>simple </a:t>
                </a:r>
                <a14:m>
                  <m:oMath xmlns:m="http://schemas.openxmlformats.org/officeDocument/2006/math">
                    <m:sSup>
                      <m:sSupPr>
                        <m:ctrlPr>
                          <a:rPr lang="en-US" sz="2000" i="1">
                            <a:solidFill>
                              <a:schemeClr val="tx1"/>
                            </a:solidFill>
                            <a:latin typeface="Cambria Math" panose="02040503050406030204" pitchFamily="18" charset="0"/>
                            <a:ea typeface="Cambria Math" panose="02040503050406030204" pitchFamily="18" charset="0"/>
                          </a:rPr>
                        </m:ctrlPr>
                      </m:sSupPr>
                      <m:e>
                        <m:r>
                          <a:rPr lang="en-US" sz="2000" i="1">
                            <a:solidFill>
                              <a:schemeClr val="tx1"/>
                            </a:solidFill>
                            <a:latin typeface="Cambria Math" panose="02040503050406030204" pitchFamily="18" charset="0"/>
                            <a:ea typeface="Cambria Math" panose="02040503050406030204" pitchFamily="18" charset="0"/>
                          </a:rPr>
                          <m:t>𝑄</m:t>
                        </m:r>
                      </m:e>
                      <m:sup>
                        <m:r>
                          <a:rPr lang="en-US" sz="2000" i="1">
                            <a:solidFill>
                              <a:schemeClr val="tx1"/>
                            </a:solidFill>
                            <a:latin typeface="Cambria Math" panose="02040503050406030204" pitchFamily="18" charset="0"/>
                            <a:ea typeface="Cambria Math" panose="02040503050406030204" pitchFamily="18" charset="0"/>
                          </a:rPr>
                          <m:t>2</m:t>
                        </m:r>
                      </m:sup>
                    </m:sSup>
                  </m:oMath>
                </a14:m>
                <a:r>
                  <a:rPr lang="en-US" sz="2000" dirty="0">
                    <a:solidFill>
                      <a:schemeClr val="tx1"/>
                    </a:solidFill>
                  </a:rPr>
                  <a:t> evolution</a:t>
                </a:r>
              </a:p>
              <a:p>
                <a:pPr marL="176213" indent="-176213" eaLnBrk="0" hangingPunct="0">
                  <a:lnSpc>
                    <a:spcPct val="130000"/>
                  </a:lnSpc>
                  <a:buClr>
                    <a:srgbClr val="000099"/>
                  </a:buClr>
                  <a:buFontTx/>
                  <a:buChar char="•"/>
                </a:pPr>
                <a:r>
                  <a:rPr lang="it-IT" sz="2000" dirty="0" err="1">
                    <a:solidFill>
                      <a:schemeClr val="tx1"/>
                    </a:solidFill>
                  </a:rPr>
                  <a:t>Positivity</a:t>
                </a:r>
                <a:r>
                  <a:rPr lang="it-IT" sz="2000" dirty="0">
                    <a:solidFill>
                      <a:schemeClr val="tx1"/>
                    </a:solidFill>
                  </a:rPr>
                  <a:t>: </a:t>
                </a:r>
                <a:r>
                  <a:rPr lang="it-IT" sz="2000" dirty="0" err="1">
                    <a:solidFill>
                      <a:schemeClr val="tx1"/>
                    </a:solidFill>
                  </a:rPr>
                  <a:t>Soffer</a:t>
                </a:r>
                <a:r>
                  <a:rPr lang="it-IT" sz="2000" dirty="0">
                    <a:solidFill>
                      <a:schemeClr val="tx1"/>
                    </a:solidFill>
                  </a:rPr>
                  <a:t> </a:t>
                </a:r>
                <a:r>
                  <a:rPr lang="it-IT" sz="2000" dirty="0" err="1">
                    <a:solidFill>
                      <a:schemeClr val="tx1"/>
                    </a:solidFill>
                  </a:rPr>
                  <a:t>bound</a:t>
                </a:r>
                <a:r>
                  <a:rPr lang="it-IT" sz="2000" dirty="0">
                    <a:solidFill>
                      <a:schemeClr val="tx1"/>
                    </a:solidFill>
                  </a:rPr>
                  <a:t>……………..  </a:t>
                </a:r>
                <a14:m>
                  <m:oMath xmlns:m="http://schemas.openxmlformats.org/officeDocument/2006/math">
                    <m:r>
                      <a:rPr lang="en-US" sz="2000" b="0" i="1" smtClean="0">
                        <a:solidFill>
                          <a:schemeClr val="tx1"/>
                        </a:solidFill>
                        <a:latin typeface="Cambria Math" panose="02040503050406030204" pitchFamily="18" charset="0"/>
                      </a:rPr>
                      <m:t>2</m:t>
                    </m:r>
                    <m:d>
                      <m:dPr>
                        <m:begChr m:val="|"/>
                        <m:endChr m:val="|"/>
                        <m:ctrlPr>
                          <a:rPr lang="en-US" sz="2000" b="0" i="1" smtClean="0">
                            <a:solidFill>
                              <a:schemeClr val="tx1"/>
                            </a:solidFill>
                            <a:latin typeface="Cambria Math" panose="02040503050406030204" pitchFamily="18" charset="0"/>
                          </a:rPr>
                        </m:ctrlPr>
                      </m:dPr>
                      <m:e>
                        <m:sSubSup>
                          <m:sSubSupPr>
                            <m:ctrlPr>
                              <a:rPr lang="en-US" sz="2000" b="0" i="1" smtClean="0">
                                <a:solidFill>
                                  <a:schemeClr val="tx1"/>
                                </a:solidFill>
                                <a:latin typeface="Cambria Math" panose="02040503050406030204" pitchFamily="18" charset="0"/>
                              </a:rPr>
                            </m:ctrlPr>
                          </m:sSubSupPr>
                          <m:e>
                            <m:r>
                              <a:rPr lang="en-US" sz="2000" b="0" i="1" smtClean="0">
                                <a:solidFill>
                                  <a:schemeClr val="tx1"/>
                                </a:solidFill>
                                <a:latin typeface="Cambria Math" panose="02040503050406030204" pitchFamily="18" charset="0"/>
                              </a:rPr>
                              <m:t>h</m:t>
                            </m:r>
                          </m:e>
                          <m:sub>
                            <m:r>
                              <a:rPr lang="en-US" sz="2000" b="0" i="1" smtClean="0">
                                <a:solidFill>
                                  <a:schemeClr val="tx1"/>
                                </a:solidFill>
                                <a:latin typeface="Cambria Math" panose="02040503050406030204" pitchFamily="18" charset="0"/>
                              </a:rPr>
                              <m:t>1</m:t>
                            </m:r>
                          </m:sub>
                          <m:sup>
                            <m:r>
                              <a:rPr lang="en-US" sz="2000" b="0" i="1" smtClean="0">
                                <a:solidFill>
                                  <a:schemeClr val="tx1"/>
                                </a:solidFill>
                                <a:latin typeface="Cambria Math" panose="02040503050406030204" pitchFamily="18" charset="0"/>
                              </a:rPr>
                              <m:t>𝑞</m:t>
                            </m:r>
                          </m:sup>
                        </m:sSubSup>
                      </m:e>
                    </m:d>
                    <m:r>
                      <a:rPr lang="en-US" sz="2000" b="0" i="1" smtClean="0">
                        <a:solidFill>
                          <a:schemeClr val="tx1"/>
                        </a:solidFill>
                        <a:latin typeface="Cambria Math" panose="02040503050406030204" pitchFamily="18" charset="0"/>
                        <a:ea typeface="Cambria Math" panose="02040503050406030204" pitchFamily="18" charset="0"/>
                      </a:rPr>
                      <m:t>≤</m:t>
                    </m:r>
                    <m:sSubSup>
                      <m:sSubSupPr>
                        <m:ctrlPr>
                          <a:rPr lang="en-US" sz="2000" b="0" i="1" smtClean="0">
                            <a:solidFill>
                              <a:schemeClr val="tx1"/>
                            </a:solidFill>
                            <a:latin typeface="Cambria Math" panose="02040503050406030204" pitchFamily="18" charset="0"/>
                            <a:ea typeface="Cambria Math" panose="02040503050406030204" pitchFamily="18" charset="0"/>
                          </a:rPr>
                        </m:ctrlPr>
                      </m:sSubSupPr>
                      <m:e>
                        <m:r>
                          <a:rPr lang="en-US" sz="2000" b="0" i="1" smtClean="0">
                            <a:solidFill>
                              <a:schemeClr val="tx1"/>
                            </a:solidFill>
                            <a:latin typeface="Cambria Math" panose="02040503050406030204" pitchFamily="18" charset="0"/>
                            <a:ea typeface="Cambria Math" panose="02040503050406030204" pitchFamily="18" charset="0"/>
                          </a:rPr>
                          <m:t>𝑓</m:t>
                        </m:r>
                      </m:e>
                      <m:sub>
                        <m:r>
                          <a:rPr lang="en-US" sz="2000" b="0" i="1" smtClean="0">
                            <a:solidFill>
                              <a:schemeClr val="tx1"/>
                            </a:solidFill>
                            <a:latin typeface="Cambria Math" panose="02040503050406030204" pitchFamily="18" charset="0"/>
                            <a:ea typeface="Cambria Math" panose="02040503050406030204" pitchFamily="18" charset="0"/>
                          </a:rPr>
                          <m:t>1</m:t>
                        </m:r>
                      </m:sub>
                      <m:sup>
                        <m:r>
                          <a:rPr lang="en-US" sz="2000" b="0" i="1" smtClean="0">
                            <a:solidFill>
                              <a:schemeClr val="tx1"/>
                            </a:solidFill>
                            <a:latin typeface="Cambria Math" panose="02040503050406030204" pitchFamily="18" charset="0"/>
                            <a:ea typeface="Cambria Math" panose="02040503050406030204" pitchFamily="18" charset="0"/>
                          </a:rPr>
                          <m:t>𝑞</m:t>
                        </m:r>
                      </m:sup>
                    </m:sSubSup>
                    <m:r>
                      <a:rPr lang="en-US" sz="2000" b="0" i="1" smtClean="0">
                        <a:solidFill>
                          <a:schemeClr val="tx1"/>
                        </a:solidFill>
                        <a:latin typeface="Cambria Math" panose="02040503050406030204" pitchFamily="18" charset="0"/>
                        <a:ea typeface="Cambria Math" panose="02040503050406030204" pitchFamily="18" charset="0"/>
                      </a:rPr>
                      <m:t>+</m:t>
                    </m:r>
                    <m:sSubSup>
                      <m:sSubSupPr>
                        <m:ctrlPr>
                          <a:rPr lang="en-US" sz="2000" b="0" i="1" smtClean="0">
                            <a:solidFill>
                              <a:schemeClr val="tx1"/>
                            </a:solidFill>
                            <a:latin typeface="Cambria Math" panose="02040503050406030204" pitchFamily="18" charset="0"/>
                            <a:ea typeface="Cambria Math" panose="02040503050406030204" pitchFamily="18" charset="0"/>
                          </a:rPr>
                        </m:ctrlPr>
                      </m:sSubSupPr>
                      <m:e>
                        <m:r>
                          <a:rPr lang="en-US" sz="2000" b="0" i="1" smtClean="0">
                            <a:solidFill>
                              <a:schemeClr val="tx1"/>
                            </a:solidFill>
                            <a:latin typeface="Cambria Math" panose="02040503050406030204" pitchFamily="18" charset="0"/>
                            <a:ea typeface="Cambria Math" panose="02040503050406030204" pitchFamily="18" charset="0"/>
                          </a:rPr>
                          <m:t>𝑔</m:t>
                        </m:r>
                      </m:e>
                      <m:sub>
                        <m:r>
                          <a:rPr lang="en-US" sz="2000" b="0" i="1" smtClean="0">
                            <a:solidFill>
                              <a:schemeClr val="tx1"/>
                            </a:solidFill>
                            <a:latin typeface="Cambria Math" panose="02040503050406030204" pitchFamily="18" charset="0"/>
                            <a:ea typeface="Cambria Math" panose="02040503050406030204" pitchFamily="18" charset="0"/>
                          </a:rPr>
                          <m:t>1</m:t>
                        </m:r>
                      </m:sub>
                      <m:sup>
                        <m:r>
                          <a:rPr lang="en-US" sz="2000" b="0" i="1" smtClean="0">
                            <a:solidFill>
                              <a:schemeClr val="tx1"/>
                            </a:solidFill>
                            <a:latin typeface="Cambria Math" panose="02040503050406030204" pitchFamily="18" charset="0"/>
                            <a:ea typeface="Cambria Math" panose="02040503050406030204" pitchFamily="18" charset="0"/>
                          </a:rPr>
                          <m:t>𝑞</m:t>
                        </m:r>
                      </m:sup>
                    </m:sSubSup>
                  </m:oMath>
                </a14:m>
                <a:r>
                  <a:rPr lang="it-IT" sz="2000" dirty="0">
                    <a:solidFill>
                      <a:schemeClr val="tx1"/>
                    </a:solidFill>
                  </a:rPr>
                  <a:t>		</a:t>
                </a:r>
              </a:p>
              <a:p>
                <a:pPr marL="176213" indent="-176213" eaLnBrk="0" hangingPunct="0">
                  <a:lnSpc>
                    <a:spcPct val="130000"/>
                  </a:lnSpc>
                  <a:buClr>
                    <a:srgbClr val="000099"/>
                  </a:buClr>
                  <a:buFontTx/>
                  <a:buChar char="•"/>
                </a:pPr>
                <a:r>
                  <a:rPr lang="it-IT" sz="2000" dirty="0">
                    <a:solidFill>
                      <a:schemeClr val="tx1"/>
                    </a:solidFill>
                  </a:rPr>
                  <a:t>first </a:t>
                </a:r>
                <a:r>
                  <a:rPr lang="it-IT" sz="2000" dirty="0" err="1">
                    <a:solidFill>
                      <a:schemeClr val="tx1"/>
                    </a:solidFill>
                  </a:rPr>
                  <a:t>moments</a:t>
                </a:r>
                <a:r>
                  <a:rPr lang="it-IT" sz="2000" dirty="0">
                    <a:solidFill>
                      <a:schemeClr val="tx1"/>
                    </a:solidFill>
                  </a:rPr>
                  <a:t>: </a:t>
                </a:r>
                <a:r>
                  <a:rPr lang="it-IT" sz="2000" dirty="0" err="1">
                    <a:solidFill>
                      <a:schemeClr val="tx1"/>
                    </a:solidFill>
                  </a:rPr>
                  <a:t>tensor</a:t>
                </a:r>
                <a:r>
                  <a:rPr lang="it-IT" sz="2000" dirty="0">
                    <a:solidFill>
                      <a:schemeClr val="tx1"/>
                    </a:solidFill>
                  </a:rPr>
                  <a:t> </a:t>
                </a:r>
                <a:r>
                  <a:rPr lang="it-IT" sz="2000" dirty="0" err="1">
                    <a:solidFill>
                      <a:schemeClr val="tx1"/>
                    </a:solidFill>
                  </a:rPr>
                  <a:t>charge</a:t>
                </a:r>
                <a:r>
                  <a:rPr lang="it-IT" sz="2000" dirty="0">
                    <a:solidFill>
                      <a:schemeClr val="tx1"/>
                    </a:solidFill>
                  </a:rPr>
                  <a:t>……….  </a:t>
                </a:r>
                <a14:m>
                  <m:oMath xmlns:m="http://schemas.openxmlformats.org/officeDocument/2006/math">
                    <m:r>
                      <a:rPr lang="it-IT" sz="2000" i="1" smtClean="0">
                        <a:solidFill>
                          <a:schemeClr val="tx1"/>
                        </a:solidFill>
                        <a:latin typeface="Cambria Math" panose="02040503050406030204" pitchFamily="18" charset="0"/>
                        <a:ea typeface="Cambria Math" panose="02040503050406030204" pitchFamily="18" charset="0"/>
                      </a:rPr>
                      <m:t>𝛿</m:t>
                    </m:r>
                    <m:r>
                      <a:rPr lang="en-US" sz="2000" b="0" i="1" smtClean="0">
                        <a:solidFill>
                          <a:schemeClr val="tx1"/>
                        </a:solidFill>
                        <a:latin typeface="Cambria Math" panose="02040503050406030204" pitchFamily="18" charset="0"/>
                        <a:ea typeface="Cambria Math" panose="02040503050406030204" pitchFamily="18" charset="0"/>
                      </a:rPr>
                      <m:t>𝑞</m:t>
                    </m:r>
                    <m:d>
                      <m:dPr>
                        <m:ctrlPr>
                          <a:rPr lang="en-US" sz="2000" b="0" i="1" smtClean="0">
                            <a:solidFill>
                              <a:schemeClr val="tx1"/>
                            </a:solidFill>
                            <a:latin typeface="Cambria Math" panose="02040503050406030204" pitchFamily="18" charset="0"/>
                            <a:ea typeface="Cambria Math" panose="02040503050406030204" pitchFamily="18" charset="0"/>
                          </a:rPr>
                        </m:ctrlPr>
                      </m:dPr>
                      <m:e>
                        <m:sSup>
                          <m:sSupPr>
                            <m:ctrlPr>
                              <a:rPr lang="en-US" sz="2000" b="0" i="1" smtClean="0">
                                <a:solidFill>
                                  <a:schemeClr val="tx1"/>
                                </a:solidFill>
                                <a:latin typeface="Cambria Math" panose="02040503050406030204" pitchFamily="18" charset="0"/>
                                <a:ea typeface="Cambria Math" panose="02040503050406030204" pitchFamily="18" charset="0"/>
                              </a:rPr>
                            </m:ctrlPr>
                          </m:sSupPr>
                          <m:e>
                            <m:r>
                              <a:rPr lang="en-US" sz="2000" b="0" i="1" smtClean="0">
                                <a:solidFill>
                                  <a:schemeClr val="tx1"/>
                                </a:solidFill>
                                <a:latin typeface="Cambria Math" panose="02040503050406030204" pitchFamily="18" charset="0"/>
                                <a:ea typeface="Cambria Math" panose="02040503050406030204" pitchFamily="18" charset="0"/>
                              </a:rPr>
                              <m:t>𝑄</m:t>
                            </m:r>
                          </m:e>
                          <m:sup>
                            <m:r>
                              <a:rPr lang="en-US" sz="2000" b="0" i="1" smtClean="0">
                                <a:solidFill>
                                  <a:schemeClr val="tx1"/>
                                </a:solidFill>
                                <a:latin typeface="Cambria Math" panose="02040503050406030204" pitchFamily="18" charset="0"/>
                                <a:ea typeface="Cambria Math" panose="02040503050406030204" pitchFamily="18" charset="0"/>
                              </a:rPr>
                              <m:t>2</m:t>
                            </m:r>
                          </m:sup>
                        </m:sSup>
                      </m:e>
                    </m:d>
                    <m:r>
                      <a:rPr lang="en-US" sz="2000" b="0" i="1" smtClean="0">
                        <a:solidFill>
                          <a:schemeClr val="tx1"/>
                        </a:solidFill>
                        <a:latin typeface="Cambria Math" panose="02040503050406030204" pitchFamily="18" charset="0"/>
                        <a:ea typeface="Cambria Math" panose="02040503050406030204" pitchFamily="18" charset="0"/>
                      </a:rPr>
                      <m:t>=</m:t>
                    </m:r>
                    <m:nary>
                      <m:naryPr>
                        <m:ctrlPr>
                          <a:rPr lang="en-US" sz="2000" b="0" i="1" smtClean="0">
                            <a:solidFill>
                              <a:schemeClr val="tx1"/>
                            </a:solidFill>
                            <a:latin typeface="Cambria Math" panose="02040503050406030204" pitchFamily="18" charset="0"/>
                            <a:ea typeface="Cambria Math" panose="02040503050406030204" pitchFamily="18" charset="0"/>
                          </a:rPr>
                        </m:ctrlPr>
                      </m:naryPr>
                      <m:sub>
                        <m:r>
                          <m:rPr>
                            <m:brk m:alnAt="23"/>
                          </m:rPr>
                          <a:rPr lang="en-US" sz="2000" b="0" i="1" smtClean="0">
                            <a:solidFill>
                              <a:schemeClr val="tx1"/>
                            </a:solidFill>
                            <a:latin typeface="Cambria Math" panose="02040503050406030204" pitchFamily="18" charset="0"/>
                            <a:ea typeface="Cambria Math" panose="02040503050406030204" pitchFamily="18" charset="0"/>
                          </a:rPr>
                          <m:t>0</m:t>
                        </m:r>
                      </m:sub>
                      <m:sup>
                        <m:r>
                          <a:rPr lang="en-US" sz="2000" b="0" i="1" smtClean="0">
                            <a:solidFill>
                              <a:schemeClr val="tx1"/>
                            </a:solidFill>
                            <a:latin typeface="Cambria Math" panose="02040503050406030204" pitchFamily="18" charset="0"/>
                            <a:ea typeface="Cambria Math" panose="02040503050406030204" pitchFamily="18" charset="0"/>
                          </a:rPr>
                          <m:t>1</m:t>
                        </m:r>
                      </m:sup>
                      <m:e>
                        <m:r>
                          <a:rPr lang="en-US" sz="2000" b="0" i="1" smtClean="0">
                            <a:solidFill>
                              <a:schemeClr val="tx1"/>
                            </a:solidFill>
                            <a:latin typeface="Cambria Math" panose="02040503050406030204" pitchFamily="18" charset="0"/>
                            <a:ea typeface="Cambria Math" panose="02040503050406030204" pitchFamily="18" charset="0"/>
                          </a:rPr>
                          <m:t>𝑑𝑥</m:t>
                        </m:r>
                        <m:d>
                          <m:dPr>
                            <m:begChr m:val="["/>
                            <m:endChr m:val="]"/>
                            <m:ctrlPr>
                              <a:rPr lang="en-US" sz="2000" b="0" i="1" smtClean="0">
                                <a:solidFill>
                                  <a:schemeClr val="tx1"/>
                                </a:solidFill>
                                <a:latin typeface="Cambria Math" panose="02040503050406030204" pitchFamily="18" charset="0"/>
                                <a:ea typeface="Cambria Math" panose="02040503050406030204" pitchFamily="18" charset="0"/>
                              </a:rPr>
                            </m:ctrlPr>
                          </m:dPr>
                          <m:e>
                            <m:sSubSup>
                              <m:sSubSupPr>
                                <m:ctrlPr>
                                  <a:rPr lang="en-US" sz="2000" b="0" i="1" smtClean="0">
                                    <a:solidFill>
                                      <a:schemeClr val="tx1"/>
                                    </a:solidFill>
                                    <a:latin typeface="Cambria Math" panose="02040503050406030204" pitchFamily="18" charset="0"/>
                                    <a:ea typeface="Cambria Math" panose="02040503050406030204" pitchFamily="18" charset="0"/>
                                  </a:rPr>
                                </m:ctrlPr>
                              </m:sSubSupPr>
                              <m:e>
                                <m:r>
                                  <a:rPr lang="en-US" sz="2000" b="0" i="1" smtClean="0">
                                    <a:solidFill>
                                      <a:schemeClr val="tx1"/>
                                    </a:solidFill>
                                    <a:latin typeface="Cambria Math" panose="02040503050406030204" pitchFamily="18" charset="0"/>
                                    <a:ea typeface="Cambria Math" panose="02040503050406030204" pitchFamily="18" charset="0"/>
                                  </a:rPr>
                                  <m:t>h</m:t>
                                </m:r>
                              </m:e>
                              <m:sub>
                                <m:r>
                                  <a:rPr lang="en-US" sz="2000" b="0" i="1" smtClean="0">
                                    <a:solidFill>
                                      <a:schemeClr val="tx1"/>
                                    </a:solidFill>
                                    <a:latin typeface="Cambria Math" panose="02040503050406030204" pitchFamily="18" charset="0"/>
                                    <a:ea typeface="Cambria Math" panose="02040503050406030204" pitchFamily="18" charset="0"/>
                                  </a:rPr>
                                  <m:t>1</m:t>
                                </m:r>
                              </m:sub>
                              <m:sup>
                                <m:r>
                                  <a:rPr lang="en-US" sz="2000" b="0" i="1" smtClean="0">
                                    <a:solidFill>
                                      <a:schemeClr val="tx1"/>
                                    </a:solidFill>
                                    <a:latin typeface="Cambria Math" panose="02040503050406030204" pitchFamily="18" charset="0"/>
                                    <a:ea typeface="Cambria Math" panose="02040503050406030204" pitchFamily="18" charset="0"/>
                                  </a:rPr>
                                  <m:t>𝑞</m:t>
                                </m:r>
                              </m:sup>
                            </m:sSubSup>
                            <m:d>
                              <m:dPr>
                                <m:ctrlPr>
                                  <a:rPr lang="en-US" sz="2000" b="0" i="1" smtClean="0">
                                    <a:solidFill>
                                      <a:schemeClr val="tx1"/>
                                    </a:solidFill>
                                    <a:latin typeface="Cambria Math" panose="02040503050406030204" pitchFamily="18" charset="0"/>
                                    <a:ea typeface="Cambria Math" panose="02040503050406030204" pitchFamily="18" charset="0"/>
                                  </a:rPr>
                                </m:ctrlPr>
                              </m:dPr>
                              <m:e>
                                <m:r>
                                  <a:rPr lang="en-US" sz="2000" b="0" i="1" smtClean="0">
                                    <a:solidFill>
                                      <a:schemeClr val="tx1"/>
                                    </a:solidFill>
                                    <a:latin typeface="Cambria Math" panose="02040503050406030204" pitchFamily="18" charset="0"/>
                                    <a:ea typeface="Cambria Math" panose="02040503050406030204" pitchFamily="18" charset="0"/>
                                  </a:rPr>
                                  <m:t>𝑥</m:t>
                                </m:r>
                              </m:e>
                            </m:d>
                            <m:r>
                              <a:rPr lang="en-US" sz="2000" b="0" i="1" smtClean="0">
                                <a:solidFill>
                                  <a:schemeClr val="tx1"/>
                                </a:solidFill>
                                <a:latin typeface="Cambria Math" panose="02040503050406030204" pitchFamily="18" charset="0"/>
                                <a:ea typeface="Cambria Math" panose="02040503050406030204" pitchFamily="18" charset="0"/>
                              </a:rPr>
                              <m:t>−</m:t>
                            </m:r>
                            <m:sSubSup>
                              <m:sSubSupPr>
                                <m:ctrlPr>
                                  <a:rPr lang="en-US" sz="2000" i="1">
                                    <a:solidFill>
                                      <a:schemeClr val="tx1"/>
                                    </a:solidFill>
                                    <a:latin typeface="Cambria Math" panose="02040503050406030204" pitchFamily="18" charset="0"/>
                                    <a:ea typeface="Cambria Math" panose="02040503050406030204" pitchFamily="18" charset="0"/>
                                  </a:rPr>
                                </m:ctrlPr>
                              </m:sSubSupPr>
                              <m:e>
                                <m:r>
                                  <a:rPr lang="en-US" sz="2000" i="1">
                                    <a:solidFill>
                                      <a:schemeClr val="tx1"/>
                                    </a:solidFill>
                                    <a:latin typeface="Cambria Math" panose="02040503050406030204" pitchFamily="18" charset="0"/>
                                    <a:ea typeface="Cambria Math" panose="02040503050406030204" pitchFamily="18" charset="0"/>
                                  </a:rPr>
                                  <m:t>h</m:t>
                                </m:r>
                              </m:e>
                              <m:sub>
                                <m:r>
                                  <a:rPr lang="en-US" sz="2000" i="1">
                                    <a:solidFill>
                                      <a:schemeClr val="tx1"/>
                                    </a:solidFill>
                                    <a:latin typeface="Cambria Math" panose="02040503050406030204" pitchFamily="18" charset="0"/>
                                    <a:ea typeface="Cambria Math" panose="02040503050406030204" pitchFamily="18" charset="0"/>
                                  </a:rPr>
                                  <m:t>1</m:t>
                                </m:r>
                              </m:sub>
                              <m:sup>
                                <m:acc>
                                  <m:accPr>
                                    <m:chr m:val="̅"/>
                                    <m:ctrlPr>
                                      <a:rPr lang="en-US" sz="2000" i="1" smtClean="0">
                                        <a:solidFill>
                                          <a:schemeClr val="tx1"/>
                                        </a:solidFill>
                                        <a:latin typeface="Cambria Math" panose="02040503050406030204" pitchFamily="18" charset="0"/>
                                        <a:ea typeface="Cambria Math" panose="02040503050406030204" pitchFamily="18" charset="0"/>
                                      </a:rPr>
                                    </m:ctrlPr>
                                  </m:accPr>
                                  <m:e>
                                    <m:r>
                                      <a:rPr lang="en-US" sz="2000" i="1">
                                        <a:solidFill>
                                          <a:schemeClr val="tx1"/>
                                        </a:solidFill>
                                        <a:latin typeface="Cambria Math" panose="02040503050406030204" pitchFamily="18" charset="0"/>
                                        <a:ea typeface="Cambria Math" panose="02040503050406030204" pitchFamily="18" charset="0"/>
                                      </a:rPr>
                                      <m:t>𝑞</m:t>
                                    </m:r>
                                  </m:e>
                                </m:acc>
                              </m:sup>
                            </m:sSubSup>
                            <m:d>
                              <m:dPr>
                                <m:ctrlPr>
                                  <a:rPr lang="en-US" sz="2000" i="1">
                                    <a:solidFill>
                                      <a:schemeClr val="tx1"/>
                                    </a:solidFill>
                                    <a:latin typeface="Cambria Math" panose="02040503050406030204" pitchFamily="18" charset="0"/>
                                    <a:ea typeface="Cambria Math" panose="02040503050406030204" pitchFamily="18" charset="0"/>
                                  </a:rPr>
                                </m:ctrlPr>
                              </m:dPr>
                              <m:e>
                                <m:r>
                                  <a:rPr lang="en-US" sz="2000" i="1">
                                    <a:solidFill>
                                      <a:schemeClr val="tx1"/>
                                    </a:solidFill>
                                    <a:latin typeface="Cambria Math" panose="02040503050406030204" pitchFamily="18" charset="0"/>
                                    <a:ea typeface="Cambria Math" panose="02040503050406030204" pitchFamily="18" charset="0"/>
                                  </a:rPr>
                                  <m:t>𝑥</m:t>
                                </m:r>
                              </m:e>
                            </m:d>
                          </m:e>
                        </m:d>
                      </m:e>
                    </m:nary>
                  </m:oMath>
                </a14:m>
                <a:endParaRPr lang="it-IT" sz="2000" dirty="0">
                  <a:solidFill>
                    <a:schemeClr val="tx1"/>
                  </a:solidFill>
                </a:endParaRPr>
              </a:p>
              <a:p>
                <a:pPr marL="176213" indent="-176213" eaLnBrk="0" hangingPunct="0">
                  <a:lnSpc>
                    <a:spcPct val="130000"/>
                  </a:lnSpc>
                  <a:buClr>
                    <a:srgbClr val="000099"/>
                  </a:buClr>
                  <a:buFontTx/>
                  <a:buChar char="•"/>
                </a:pPr>
                <a:r>
                  <a:rPr lang="it-IT" sz="2000" dirty="0" err="1">
                    <a:solidFill>
                      <a:schemeClr val="tx1"/>
                    </a:solidFill>
                  </a:rPr>
                  <a:t>is</a:t>
                </a:r>
                <a:r>
                  <a:rPr lang="it-IT" sz="2000" dirty="0">
                    <a:solidFill>
                      <a:schemeClr val="tx1"/>
                    </a:solidFill>
                  </a:rPr>
                  <a:t> </a:t>
                </a:r>
                <a:r>
                  <a:rPr lang="it-IT" sz="2000" dirty="0" err="1">
                    <a:solidFill>
                      <a:schemeClr val="tx1"/>
                    </a:solidFill>
                  </a:rPr>
                  <a:t>chiral-odd</a:t>
                </a:r>
                <a:r>
                  <a:rPr lang="it-IT" sz="2000" dirty="0">
                    <a:solidFill>
                      <a:schemeClr val="tx1"/>
                    </a:solidFill>
                  </a:rPr>
                  <a:t>:  </a:t>
                </a:r>
                <a:r>
                  <a:rPr lang="it-IT" sz="2000" dirty="0" err="1">
                    <a:solidFill>
                      <a:schemeClr val="tx1"/>
                    </a:solidFill>
                  </a:rPr>
                  <a:t>decouples</a:t>
                </a:r>
                <a:r>
                  <a:rPr lang="it-IT" sz="2000" dirty="0">
                    <a:solidFill>
                      <a:schemeClr val="tx1"/>
                    </a:solidFill>
                  </a:rPr>
                  <a:t> from inclusive DIS </a:t>
                </a:r>
              </a:p>
            </p:txBody>
          </p:sp>
        </mc:Choice>
        <mc:Fallback xmlns="">
          <p:sp>
            <p:nvSpPr>
              <p:cNvPr id="6152" name="Text Box 4"/>
              <p:cNvSpPr txBox="1">
                <a:spLocks noRot="1" noChangeAspect="1" noMove="1" noResize="1" noEditPoints="1" noAdjustHandles="1" noChangeArrowheads="1" noChangeShapeType="1" noTextEdit="1"/>
              </p:cNvSpPr>
              <p:nvPr/>
            </p:nvSpPr>
            <p:spPr bwMode="auto">
              <a:xfrm>
                <a:off x="196783" y="2812421"/>
                <a:ext cx="8307388" cy="2286844"/>
              </a:xfrm>
              <a:prstGeom prst="rect">
                <a:avLst/>
              </a:prstGeom>
              <a:blipFill>
                <a:blip r:embed="rId4"/>
                <a:stretch>
                  <a:fillRect l="-660" b="-2133"/>
                </a:stretch>
              </a:blipFill>
              <a:ln w="12700" cap="sq">
                <a:noFill/>
                <a:miter lim="800000"/>
                <a:headEnd/>
                <a:tailEnd/>
              </a:ln>
            </p:spPr>
            <p:txBody>
              <a:bodyPr/>
              <a:lstStyle/>
              <a:p>
                <a:r>
                  <a:rPr lang="en-US">
                    <a:noFill/>
                  </a:rPr>
                  <a:t> </a:t>
                </a:r>
              </a:p>
            </p:txBody>
          </p:sp>
        </mc:Fallback>
      </mc:AlternateContent>
      <p:pic>
        <p:nvPicPr>
          <p:cNvPr id="6153" name="Picture 9" descr="g_transv"/>
          <p:cNvPicPr>
            <a:picLocks noChangeAspect="1" noChangeArrowheads="1"/>
          </p:cNvPicPr>
          <p:nvPr/>
        </p:nvPicPr>
        <p:blipFill>
          <a:blip r:embed="rId5" cstate="print"/>
          <a:srcRect/>
          <a:stretch>
            <a:fillRect/>
          </a:stretch>
        </p:blipFill>
        <p:spPr bwMode="auto">
          <a:xfrm>
            <a:off x="1219200" y="1630763"/>
            <a:ext cx="1524000" cy="779198"/>
          </a:xfrm>
          <a:prstGeom prst="rect">
            <a:avLst/>
          </a:prstGeom>
          <a:noFill/>
          <a:ln w="9525">
            <a:noFill/>
            <a:miter lim="800000"/>
            <a:headEnd/>
            <a:tailEnd/>
          </a:ln>
        </p:spPr>
      </p:pic>
      <p:sp>
        <p:nvSpPr>
          <p:cNvPr id="6154" name="Rectangle 32"/>
          <p:cNvSpPr>
            <a:spLocks noChangeArrowheads="1"/>
          </p:cNvSpPr>
          <p:nvPr/>
        </p:nvSpPr>
        <p:spPr bwMode="auto">
          <a:xfrm>
            <a:off x="5771443" y="4748736"/>
            <a:ext cx="2988382" cy="307777"/>
          </a:xfrm>
          <a:prstGeom prst="rect">
            <a:avLst/>
          </a:prstGeom>
          <a:noFill/>
          <a:ln w="9525">
            <a:noFill/>
            <a:miter lim="800000"/>
            <a:headEnd/>
            <a:tailEnd/>
          </a:ln>
        </p:spPr>
        <p:txBody>
          <a:bodyPr wrap="none">
            <a:spAutoFit/>
          </a:bodyPr>
          <a:lstStyle/>
          <a:p>
            <a:pPr algn="ctr" eaLnBrk="0" hangingPunct="0"/>
            <a:r>
              <a:rPr lang="en-US" sz="1400" i="1" dirty="0">
                <a:solidFill>
                  <a:schemeClr val="tx1"/>
                </a:solidFill>
                <a:latin typeface="Times New Roman" pitchFamily="18" charset="0"/>
              </a:rPr>
              <a:t>Bakker, Leader, </a:t>
            </a:r>
            <a:r>
              <a:rPr lang="en-US" sz="1400" i="1" dirty="0" err="1">
                <a:solidFill>
                  <a:schemeClr val="tx1"/>
                </a:solidFill>
                <a:latin typeface="Times New Roman" pitchFamily="18" charset="0"/>
              </a:rPr>
              <a:t>Trueman</a:t>
            </a:r>
            <a:r>
              <a:rPr lang="en-US" sz="1400" i="1" dirty="0">
                <a:solidFill>
                  <a:schemeClr val="tx1"/>
                </a:solidFill>
                <a:latin typeface="Times New Roman" pitchFamily="18" charset="0"/>
              </a:rPr>
              <a:t>, PRD 70 (04)</a:t>
            </a:r>
          </a:p>
        </p:txBody>
      </p:sp>
      <p:sp>
        <p:nvSpPr>
          <p:cNvPr id="6155" name="Rectangle 33"/>
          <p:cNvSpPr>
            <a:spLocks noChangeArrowheads="1"/>
          </p:cNvSpPr>
          <p:nvPr/>
        </p:nvSpPr>
        <p:spPr bwMode="auto">
          <a:xfrm>
            <a:off x="6629400" y="3771998"/>
            <a:ext cx="1745286" cy="307777"/>
          </a:xfrm>
          <a:prstGeom prst="rect">
            <a:avLst/>
          </a:prstGeom>
          <a:noFill/>
          <a:ln w="9525">
            <a:noFill/>
            <a:miter lim="800000"/>
            <a:headEnd/>
            <a:tailEnd/>
          </a:ln>
        </p:spPr>
        <p:txBody>
          <a:bodyPr wrap="none">
            <a:spAutoFit/>
          </a:bodyPr>
          <a:lstStyle/>
          <a:p>
            <a:pPr algn="ctr" eaLnBrk="0" hangingPunct="0"/>
            <a:r>
              <a:rPr lang="en-US" sz="1400" i="1" dirty="0" err="1">
                <a:solidFill>
                  <a:schemeClr val="tx1"/>
                </a:solidFill>
                <a:latin typeface="Times New Roman" pitchFamily="18" charset="0"/>
              </a:rPr>
              <a:t>Soffer</a:t>
            </a:r>
            <a:r>
              <a:rPr lang="en-US" sz="1400" i="1" dirty="0">
                <a:solidFill>
                  <a:schemeClr val="tx1"/>
                </a:solidFill>
                <a:latin typeface="Times New Roman" pitchFamily="18" charset="0"/>
              </a:rPr>
              <a:t>, PRL 74 (1995)</a:t>
            </a:r>
          </a:p>
        </p:txBody>
      </p:sp>
    </p:spTree>
    <p:extLst>
      <p:ext uri="{BB962C8B-B14F-4D97-AF65-F5344CB8AC3E}">
        <p14:creationId xmlns:p14="http://schemas.microsoft.com/office/powerpoint/2010/main" val="1037284461"/>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Transversity</a:t>
            </a:r>
            <a:endParaRPr lang="en-GB" dirty="0"/>
          </a:p>
        </p:txBody>
      </p:sp>
      <p:sp>
        <p:nvSpPr>
          <p:cNvPr id="3" name="Date Placeholder 2"/>
          <p:cNvSpPr>
            <a:spLocks noGrp="1"/>
          </p:cNvSpPr>
          <p:nvPr>
            <p:ph type="dt" sz="half" idx="10"/>
          </p:nvPr>
        </p:nvSpPr>
        <p:spPr/>
        <p:txBody>
          <a:bodyPr/>
          <a:lstStyle/>
          <a:p>
            <a:fld id="{0364230D-9AE2-4D32-A5A1-3C09FF9328E1}" type="datetime1">
              <a:rPr lang="en-US" smtClean="0"/>
              <a:t>11/11/2024</a:t>
            </a:fld>
            <a:endParaRPr lang="en-US" dirty="0"/>
          </a:p>
        </p:txBody>
      </p:sp>
      <p:sp>
        <p:nvSpPr>
          <p:cNvPr id="7" name="Footer Placeholder 6"/>
          <p:cNvSpPr>
            <a:spLocks noGrp="1"/>
          </p:cNvSpPr>
          <p:nvPr>
            <p:ph type="ftr" sz="quarter" idx="11"/>
          </p:nvPr>
        </p:nvSpPr>
        <p:spPr/>
        <p:txBody>
          <a:bodyPr/>
          <a:lstStyle/>
          <a:p>
            <a:r>
              <a:rPr lang="en-US"/>
              <a:t>Circum-Pan-Pacific Symposium 2024</a:t>
            </a:r>
            <a:endParaRPr lang="en-US" dirty="0"/>
          </a:p>
        </p:txBody>
      </p:sp>
      <p:sp>
        <p:nvSpPr>
          <p:cNvPr id="8" name="Slide Number Placeholder 7"/>
          <p:cNvSpPr>
            <a:spLocks noGrp="1"/>
          </p:cNvSpPr>
          <p:nvPr>
            <p:ph type="sldNum" sz="quarter" idx="12"/>
          </p:nvPr>
        </p:nvSpPr>
        <p:spPr/>
        <p:txBody>
          <a:bodyPr/>
          <a:lstStyle/>
          <a:p>
            <a:fld id="{B9A5DFB4-3D23-4866-8D46-AE36D04BFD7D}" type="slidenum">
              <a:rPr lang="en-US" smtClean="0"/>
              <a:pPr/>
              <a:t>29</a:t>
            </a:fld>
            <a:endParaRPr lang="en-US" dirty="0"/>
          </a:p>
        </p:txBody>
      </p:sp>
      <mc:AlternateContent xmlns:mc="http://schemas.openxmlformats.org/markup-compatibility/2006" xmlns:a14="http://schemas.microsoft.com/office/drawing/2010/main">
        <mc:Choice Requires="a14">
          <p:sp>
            <p:nvSpPr>
              <p:cNvPr id="4" name="Rectangle 3"/>
              <p:cNvSpPr txBox="1">
                <a:spLocks noChangeArrowheads="1"/>
              </p:cNvSpPr>
              <p:nvPr/>
            </p:nvSpPr>
            <p:spPr bwMode="auto">
              <a:xfrm>
                <a:off x="990600" y="951229"/>
                <a:ext cx="8153400" cy="1219200"/>
              </a:xfrm>
              <a:prstGeom prst="rect">
                <a:avLst/>
              </a:prstGeom>
              <a:noFill/>
              <a:ln w="9525">
                <a:noFill/>
                <a:miter lim="800000"/>
                <a:headEnd/>
                <a:tailEnd/>
              </a:ln>
            </p:spPr>
            <p:txBody>
              <a:bodyPr vert="horz" wrap="square" lIns="90000" tIns="46800" rIns="90000" bIns="46800" numCol="1" anchor="t" anchorCtr="0" compatLnSpc="1">
                <a:prstTxWarp prst="textNoShape">
                  <a:avLst/>
                </a:prstTxWarp>
              </a:bodyPr>
              <a:lstStyle>
                <a:lvl1pPr marL="341313" indent="-341313" algn="l" defTabSz="457200" rtl="0" eaLnBrk="0" fontAlgn="base" hangingPunct="0">
                  <a:lnSpc>
                    <a:spcPct val="101000"/>
                  </a:lnSpc>
                  <a:spcBef>
                    <a:spcPts val="700"/>
                  </a:spcBef>
                  <a:spcAft>
                    <a:spcPct val="0"/>
                  </a:spcAft>
                  <a:buClr>
                    <a:srgbClr val="B2B2B2"/>
                  </a:buClr>
                  <a:buSzPct val="90000"/>
                  <a:buFont typeface="Wingdings" pitchFamily="2" charset="2"/>
                  <a:buChar char=""/>
                  <a:defRPr sz="2800">
                    <a:solidFill>
                      <a:srgbClr val="000000"/>
                    </a:solidFill>
                    <a:latin typeface="+mn-lt"/>
                    <a:ea typeface="+mn-ea"/>
                    <a:cs typeface="+mn-cs"/>
                  </a:defRPr>
                </a:lvl1pPr>
                <a:lvl2pPr marL="741363" indent="-284163" algn="l" defTabSz="457200" rtl="0" eaLnBrk="0" fontAlgn="base" hangingPunct="0">
                  <a:lnSpc>
                    <a:spcPct val="101000"/>
                  </a:lnSpc>
                  <a:spcBef>
                    <a:spcPts val="650"/>
                  </a:spcBef>
                  <a:spcAft>
                    <a:spcPct val="0"/>
                  </a:spcAft>
                  <a:buClr>
                    <a:srgbClr val="CCCC99"/>
                  </a:buClr>
                  <a:buSzPct val="75000"/>
                  <a:buFont typeface="Wingdings" pitchFamily="2" charset="2"/>
                  <a:buChar char=""/>
                  <a:defRPr sz="2600">
                    <a:solidFill>
                      <a:srgbClr val="000000"/>
                    </a:solidFill>
                    <a:latin typeface="+mn-lt"/>
                  </a:defRPr>
                </a:lvl2pPr>
                <a:lvl3pPr marL="1143000" indent="-228600" algn="l" defTabSz="457200" rtl="0" eaLnBrk="0" fontAlgn="base" hangingPunct="0">
                  <a:lnSpc>
                    <a:spcPct val="101000"/>
                  </a:lnSpc>
                  <a:spcBef>
                    <a:spcPts val="575"/>
                  </a:spcBef>
                  <a:spcAft>
                    <a:spcPct val="0"/>
                  </a:spcAft>
                  <a:buClr>
                    <a:srgbClr val="B2B2B2"/>
                  </a:buClr>
                  <a:buSzPct val="55000"/>
                  <a:buFont typeface="Wingdings" pitchFamily="2" charset="2"/>
                  <a:buChar char=""/>
                  <a:defRPr sz="2300">
                    <a:solidFill>
                      <a:srgbClr val="000000"/>
                    </a:solidFill>
                    <a:latin typeface="+mn-lt"/>
                  </a:defRPr>
                </a:lvl3pPr>
                <a:lvl4pPr marL="1600200" indent="-228600" algn="l" defTabSz="457200" rtl="0" eaLnBrk="0" fontAlgn="base" hangingPunct="0">
                  <a:lnSpc>
                    <a:spcPct val="101000"/>
                  </a:lnSpc>
                  <a:spcBef>
                    <a:spcPts val="500"/>
                  </a:spcBef>
                  <a:spcAft>
                    <a:spcPct val="0"/>
                  </a:spcAft>
                  <a:buClr>
                    <a:srgbClr val="CCCC99"/>
                  </a:buClr>
                  <a:buSzPct val="100000"/>
                  <a:buFont typeface="Wingdings" pitchFamily="2" charset="2"/>
                  <a:buChar char=""/>
                  <a:defRPr sz="2000">
                    <a:solidFill>
                      <a:srgbClr val="000000"/>
                    </a:solidFill>
                    <a:latin typeface="+mn-lt"/>
                  </a:defRPr>
                </a:lvl4pPr>
                <a:lvl5pPr marL="2057400" indent="-228600" algn="l" defTabSz="457200" rtl="0" eaLnBrk="0" fontAlgn="base" hangingPunct="0">
                  <a:lnSpc>
                    <a:spcPct val="101000"/>
                  </a:lnSpc>
                  <a:spcBef>
                    <a:spcPts val="500"/>
                  </a:spcBef>
                  <a:spcAft>
                    <a:spcPct val="0"/>
                  </a:spcAft>
                  <a:buClr>
                    <a:srgbClr val="CCCC99"/>
                  </a:buClr>
                  <a:buSzPct val="100000"/>
                  <a:buFont typeface="Wingdings" pitchFamily="2" charset="2"/>
                  <a:buChar char=""/>
                  <a:defRPr sz="2000">
                    <a:solidFill>
                      <a:srgbClr val="000000"/>
                    </a:solidFill>
                    <a:latin typeface="+mn-lt"/>
                  </a:defRPr>
                </a:lvl5pPr>
                <a:lvl6pPr marL="2514600" indent="-228600" algn="l" defTabSz="457200" rtl="0" fontAlgn="base">
                  <a:lnSpc>
                    <a:spcPct val="101000"/>
                  </a:lnSpc>
                  <a:spcBef>
                    <a:spcPts val="500"/>
                  </a:spcBef>
                  <a:spcAft>
                    <a:spcPct val="0"/>
                  </a:spcAft>
                  <a:buClr>
                    <a:srgbClr val="CCCC99"/>
                  </a:buClr>
                  <a:buSzPct val="100000"/>
                  <a:buFont typeface="Wingdings" pitchFamily="2" charset="2"/>
                  <a:buChar char=""/>
                  <a:defRPr sz="2000">
                    <a:solidFill>
                      <a:srgbClr val="000000"/>
                    </a:solidFill>
                    <a:latin typeface="+mn-lt"/>
                  </a:defRPr>
                </a:lvl6pPr>
                <a:lvl7pPr marL="2971800" indent="-228600" algn="l" defTabSz="457200" rtl="0" fontAlgn="base">
                  <a:lnSpc>
                    <a:spcPct val="101000"/>
                  </a:lnSpc>
                  <a:spcBef>
                    <a:spcPts val="500"/>
                  </a:spcBef>
                  <a:spcAft>
                    <a:spcPct val="0"/>
                  </a:spcAft>
                  <a:buClr>
                    <a:srgbClr val="CCCC99"/>
                  </a:buClr>
                  <a:buSzPct val="100000"/>
                  <a:buFont typeface="Wingdings" pitchFamily="2" charset="2"/>
                  <a:buChar char=""/>
                  <a:defRPr sz="2000">
                    <a:solidFill>
                      <a:srgbClr val="000000"/>
                    </a:solidFill>
                    <a:latin typeface="+mn-lt"/>
                  </a:defRPr>
                </a:lvl7pPr>
                <a:lvl8pPr marL="3429000" indent="-228600" algn="l" defTabSz="457200" rtl="0" fontAlgn="base">
                  <a:lnSpc>
                    <a:spcPct val="101000"/>
                  </a:lnSpc>
                  <a:spcBef>
                    <a:spcPts val="500"/>
                  </a:spcBef>
                  <a:spcAft>
                    <a:spcPct val="0"/>
                  </a:spcAft>
                  <a:buClr>
                    <a:srgbClr val="CCCC99"/>
                  </a:buClr>
                  <a:buSzPct val="100000"/>
                  <a:buFont typeface="Wingdings" pitchFamily="2" charset="2"/>
                  <a:buChar char=""/>
                  <a:defRPr sz="2000">
                    <a:solidFill>
                      <a:srgbClr val="000000"/>
                    </a:solidFill>
                    <a:latin typeface="+mn-lt"/>
                  </a:defRPr>
                </a:lvl8pPr>
                <a:lvl9pPr marL="3886200" indent="-228600" algn="l" defTabSz="457200" rtl="0" fontAlgn="base">
                  <a:lnSpc>
                    <a:spcPct val="101000"/>
                  </a:lnSpc>
                  <a:spcBef>
                    <a:spcPts val="500"/>
                  </a:spcBef>
                  <a:spcAft>
                    <a:spcPct val="0"/>
                  </a:spcAft>
                  <a:buClr>
                    <a:srgbClr val="CCCC99"/>
                  </a:buClr>
                  <a:buSzPct val="100000"/>
                  <a:buFont typeface="Wingdings" pitchFamily="2" charset="2"/>
                  <a:buChar char=""/>
                  <a:defRPr sz="2000">
                    <a:solidFill>
                      <a:srgbClr val="000000"/>
                    </a:solidFill>
                    <a:latin typeface="+mn-lt"/>
                  </a:defRPr>
                </a:lvl9pPr>
              </a:lstStyle>
              <a:p>
                <a:pPr eaLnBrk="1" hangingPunct="1">
                  <a:buFontTx/>
                  <a:buNone/>
                </a:pPr>
                <a:r>
                  <a:rPr lang="en-US" sz="2000" b="1" kern="0" dirty="0">
                    <a:solidFill>
                      <a:srgbClr val="000099"/>
                    </a:solidFill>
                  </a:rPr>
                  <a:t>is </a:t>
                </a:r>
                <a:r>
                  <a:rPr lang="en-US" sz="2000" b="1" kern="0" dirty="0"/>
                  <a:t>chiral-odd</a:t>
                </a:r>
                <a:r>
                  <a:rPr lang="en-US" sz="2000" b="1" kern="0" dirty="0">
                    <a:solidFill>
                      <a:srgbClr val="000099"/>
                    </a:solidFill>
                  </a:rPr>
                  <a:t>:</a:t>
                </a:r>
              </a:p>
              <a:p>
                <a:pPr eaLnBrk="1" hangingPunct="1">
                  <a:buFontTx/>
                  <a:buNone/>
                </a:pPr>
                <a:r>
                  <a:rPr lang="en-US" sz="2000" b="1" kern="0" dirty="0">
                    <a:solidFill>
                      <a:schemeClr val="tx1"/>
                    </a:solidFill>
                  </a:rPr>
                  <a:t>                  </a:t>
                </a:r>
                <a:r>
                  <a:rPr lang="en-US" sz="2000" b="1" kern="0" dirty="0">
                    <a:solidFill>
                      <a:srgbClr val="000099"/>
                    </a:solidFill>
                  </a:rPr>
                  <a:t>observable effects are given only by the </a:t>
                </a:r>
                <a:br>
                  <a:rPr lang="en-US" sz="2000" b="1" kern="0" dirty="0">
                    <a:solidFill>
                      <a:srgbClr val="000099"/>
                    </a:solidFill>
                  </a:rPr>
                </a:br>
                <a:r>
                  <a:rPr lang="en-US" sz="2000" b="1" kern="0" dirty="0">
                    <a:solidFill>
                      <a:srgbClr val="000099"/>
                    </a:solidFill>
                  </a:rPr>
                  <a:t>      product of </a:t>
                </a:r>
                <a14:m>
                  <m:oMath xmlns:m="http://schemas.openxmlformats.org/officeDocument/2006/math">
                    <m:sSubSup>
                      <m:sSubSupPr>
                        <m:ctrlPr>
                          <a:rPr lang="en-US" sz="2000" b="1" i="1">
                            <a:solidFill>
                              <a:schemeClr val="tx1"/>
                            </a:solidFill>
                            <a:latin typeface="Cambria Math" panose="02040503050406030204" pitchFamily="18" charset="0"/>
                          </a:rPr>
                        </m:ctrlPr>
                      </m:sSubSupPr>
                      <m:e>
                        <m:r>
                          <a:rPr lang="en-US" sz="2000" b="1" i="1">
                            <a:solidFill>
                              <a:schemeClr val="tx1"/>
                            </a:solidFill>
                            <a:latin typeface="Cambria Math"/>
                          </a:rPr>
                          <m:t>𝒉</m:t>
                        </m:r>
                      </m:e>
                      <m:sub>
                        <m:r>
                          <a:rPr lang="en-US" sz="2000" b="1" i="1">
                            <a:solidFill>
                              <a:schemeClr val="tx1"/>
                            </a:solidFill>
                            <a:latin typeface="Cambria Math"/>
                          </a:rPr>
                          <m:t>𝟏</m:t>
                        </m:r>
                      </m:sub>
                      <m:sup>
                        <m:r>
                          <a:rPr lang="en-US" sz="2000" b="1" i="1">
                            <a:solidFill>
                              <a:schemeClr val="tx1"/>
                            </a:solidFill>
                            <a:latin typeface="Cambria Math"/>
                          </a:rPr>
                          <m:t>𝒒</m:t>
                        </m:r>
                      </m:sup>
                    </m:sSubSup>
                  </m:oMath>
                </a14:m>
                <a:r>
                  <a:rPr lang="en-US" sz="2000" b="1" dirty="0">
                    <a:solidFill>
                      <a:schemeClr val="tx1"/>
                    </a:solidFill>
                    <a:latin typeface="Symbol" pitchFamily="18" charset="2"/>
                  </a:rPr>
                  <a:t> </a:t>
                </a:r>
                <a:r>
                  <a:rPr lang="en-US" sz="2000" b="1" dirty="0">
                    <a:solidFill>
                      <a:schemeClr val="tx1"/>
                    </a:solidFill>
                  </a:rPr>
                  <a:t>(x) </a:t>
                </a:r>
                <a:r>
                  <a:rPr lang="en-US" sz="2000" b="1" kern="0" dirty="0">
                    <a:solidFill>
                      <a:srgbClr val="000099"/>
                    </a:solidFill>
                  </a:rPr>
                  <a:t>and  an other chiral-odd function</a:t>
                </a:r>
                <a:endParaRPr lang="en-US" sz="1000" b="1" kern="0" dirty="0">
                  <a:solidFill>
                    <a:srgbClr val="000099"/>
                  </a:solidFill>
                  <a:cs typeface="Arial" pitchFamily="34" charset="0"/>
                </a:endParaRPr>
              </a:p>
            </p:txBody>
          </p:sp>
        </mc:Choice>
        <mc:Fallback xmlns="">
          <p:sp>
            <p:nvSpPr>
              <p:cNvPr id="4" name="Rectangle 3"/>
              <p:cNvSpPr txBox="1">
                <a:spLocks noRot="1" noChangeAspect="1" noMove="1" noResize="1" noEditPoints="1" noAdjustHandles="1" noChangeArrowheads="1" noChangeShapeType="1" noTextEdit="1"/>
              </p:cNvSpPr>
              <p:nvPr/>
            </p:nvSpPr>
            <p:spPr bwMode="auto">
              <a:xfrm>
                <a:off x="990600" y="951229"/>
                <a:ext cx="8153400" cy="1219200"/>
              </a:xfrm>
              <a:prstGeom prst="rect">
                <a:avLst/>
              </a:prstGeom>
              <a:blipFill>
                <a:blip r:embed="rId2"/>
                <a:stretch>
                  <a:fillRect l="-823" t="-3000" b="-1000"/>
                </a:stretch>
              </a:blipFill>
              <a:ln w="9525">
                <a:noFill/>
                <a:miter lim="800000"/>
                <a:headEnd/>
                <a:tailEnd/>
              </a:ln>
            </p:spPr>
            <p:txBody>
              <a:bodyPr/>
              <a:lstStyle/>
              <a:p>
                <a:r>
                  <a:rPr lang="en-US">
                    <a:noFill/>
                  </a:rPr>
                  <a:t> </a:t>
                </a:r>
              </a:p>
            </p:txBody>
          </p:sp>
        </mc:Fallback>
      </mc:AlternateContent>
      <p:graphicFrame>
        <p:nvGraphicFramePr>
          <p:cNvPr id="5" name="Group 28"/>
          <p:cNvGraphicFramePr>
            <a:graphicFrameLocks noGrp="1"/>
          </p:cNvGraphicFramePr>
          <p:nvPr/>
        </p:nvGraphicFramePr>
        <p:xfrm>
          <a:off x="3886200" y="2786174"/>
          <a:ext cx="4724400" cy="2461742"/>
        </p:xfrm>
        <a:graphic>
          <a:graphicData uri="http://schemas.openxmlformats.org/drawingml/2006/table">
            <a:tbl>
              <a:tblPr/>
              <a:tblGrid>
                <a:gridCol w="4724400">
                  <a:extLst>
                    <a:ext uri="{9D8B030D-6E8A-4147-A177-3AD203B41FA5}">
                      <a16:colId xmlns:a16="http://schemas.microsoft.com/office/drawing/2014/main" val="20000"/>
                    </a:ext>
                  </a:extLst>
                </a:gridCol>
              </a:tblGrid>
              <a:tr h="772147">
                <a:tc>
                  <a:txBody>
                    <a:bodyPr/>
                    <a:lstStyle/>
                    <a:p>
                      <a:pPr marL="0" marR="0" lvl="0" indent="0" algn="l" defTabSz="914400" rtl="0" eaLnBrk="1" fontAlgn="base" latinLnBrk="0" hangingPunct="1">
                        <a:lnSpc>
                          <a:spcPct val="90000"/>
                        </a:lnSpc>
                        <a:spcBef>
                          <a:spcPct val="10000"/>
                        </a:spcBef>
                        <a:spcAft>
                          <a:spcPct val="0"/>
                        </a:spcAft>
                        <a:buClrTx/>
                        <a:buSzTx/>
                        <a:buFontTx/>
                        <a:buNone/>
                        <a:tabLst/>
                      </a:pPr>
                      <a:r>
                        <a:rPr kumimoji="0" lang="en-US" sz="2000" b="1" i="0" u="none" strike="noStrike" cap="none" normalizeH="0" baseline="0" dirty="0">
                          <a:ln>
                            <a:noFill/>
                          </a:ln>
                          <a:solidFill>
                            <a:srgbClr val="FF0000"/>
                          </a:solidFill>
                          <a:effectLst/>
                          <a:latin typeface="Arial" charset="0"/>
                        </a:rPr>
                        <a:t>“Collins” asymmetry</a:t>
                      </a:r>
                    </a:p>
                    <a:p>
                      <a:pPr marL="0" marR="0" lvl="0" indent="0" algn="l" defTabSz="914400" rtl="0" eaLnBrk="1" fontAlgn="base" latinLnBrk="0" hangingPunct="1">
                        <a:lnSpc>
                          <a:spcPct val="90000"/>
                        </a:lnSpc>
                        <a:spcBef>
                          <a:spcPct val="10000"/>
                        </a:spcBef>
                        <a:spcAft>
                          <a:spcPct val="0"/>
                        </a:spcAft>
                        <a:buClrTx/>
                        <a:buSzTx/>
                        <a:buFontTx/>
                        <a:buNone/>
                        <a:tabLst/>
                      </a:pPr>
                      <a:r>
                        <a:rPr kumimoji="0" lang="en-US" sz="2000" b="1" i="0" u="none" strike="noStrike" cap="none" normalizeH="0" baseline="0" dirty="0">
                          <a:ln>
                            <a:noFill/>
                          </a:ln>
                          <a:solidFill>
                            <a:srgbClr val="800080"/>
                          </a:solidFill>
                          <a:effectLst/>
                          <a:latin typeface="Arial" charset="0"/>
                        </a:rPr>
                        <a:t>        </a:t>
                      </a:r>
                      <a:r>
                        <a:rPr kumimoji="0" lang="en-US" sz="1800" b="1" i="0" u="none" strike="noStrike" cap="none" normalizeH="0" baseline="0" dirty="0">
                          <a:ln>
                            <a:noFill/>
                          </a:ln>
                          <a:solidFill>
                            <a:srgbClr val="008080"/>
                          </a:solidFill>
                          <a:effectLst/>
                          <a:latin typeface="Arial" charset="0"/>
                        </a:rPr>
                        <a:t>“Collins” Fragmentation Function</a:t>
                      </a:r>
                      <a:endParaRPr kumimoji="0" lang="en-US" sz="2000" b="1" i="0" u="none" strike="noStrike" cap="none" normalizeH="0" baseline="0" dirty="0">
                        <a:ln>
                          <a:noFill/>
                        </a:ln>
                        <a:solidFill>
                          <a:srgbClr val="008080"/>
                        </a:solidFill>
                        <a:effectLst/>
                        <a:latin typeface="Arial" charset="0"/>
                      </a:endParaRPr>
                    </a:p>
                  </a:txBody>
                  <a:tcPr horzOverflow="overflow">
                    <a:lnL>
                      <a:noFill/>
                    </a:lnL>
                    <a:lnR>
                      <a:noFill/>
                    </a:lnR>
                    <a:lnT>
                      <a:noFill/>
                    </a:lnT>
                    <a:lnB>
                      <a:noFill/>
                    </a:lnB>
                    <a:lnTlToBr>
                      <a:noFill/>
                    </a:lnTlToBr>
                    <a:lnBlToTr>
                      <a:noFill/>
                    </a:lnBlToTr>
                    <a:solidFill>
                      <a:srgbClr val="FFFFFF"/>
                    </a:solidFill>
                  </a:tcPr>
                </a:tc>
                <a:extLst>
                  <a:ext uri="{0D108BD9-81ED-4DB2-BD59-A6C34878D82A}">
                    <a16:rowId xmlns:a16="http://schemas.microsoft.com/office/drawing/2014/main" val="10000"/>
                  </a:ext>
                </a:extLst>
              </a:tr>
              <a:tr h="772147">
                <a:tc>
                  <a:txBody>
                    <a:bodyPr/>
                    <a:lstStyle/>
                    <a:p>
                      <a:pPr marL="0" marR="0" lvl="0" indent="0" algn="l" defTabSz="914400" rtl="0" eaLnBrk="1" fontAlgn="base" latinLnBrk="0" hangingPunct="1">
                        <a:lnSpc>
                          <a:spcPct val="90000"/>
                        </a:lnSpc>
                        <a:spcBef>
                          <a:spcPct val="10000"/>
                        </a:spcBef>
                        <a:spcAft>
                          <a:spcPct val="0"/>
                        </a:spcAft>
                        <a:buClrTx/>
                        <a:buSzTx/>
                        <a:buFontTx/>
                        <a:buNone/>
                        <a:tabLst/>
                      </a:pPr>
                      <a:r>
                        <a:rPr kumimoji="0" lang="en-US" sz="2000" b="1" i="0" u="none" strike="noStrike" cap="none" normalizeH="0" baseline="0" dirty="0">
                          <a:ln>
                            <a:noFill/>
                          </a:ln>
                          <a:solidFill>
                            <a:srgbClr val="FF0000"/>
                          </a:solidFill>
                          <a:effectLst/>
                          <a:latin typeface="Arial" charset="0"/>
                        </a:rPr>
                        <a:t>“two-hadron” asymmetry</a:t>
                      </a:r>
                    </a:p>
                    <a:p>
                      <a:pPr marL="0" marR="0" lvl="0" indent="0" algn="l" defTabSz="914400" rtl="0" eaLnBrk="1" fontAlgn="base" latinLnBrk="0" hangingPunct="1">
                        <a:lnSpc>
                          <a:spcPct val="90000"/>
                        </a:lnSpc>
                        <a:spcBef>
                          <a:spcPct val="10000"/>
                        </a:spcBef>
                        <a:spcAft>
                          <a:spcPct val="0"/>
                        </a:spcAft>
                        <a:buClrTx/>
                        <a:buSzTx/>
                        <a:buFontTx/>
                        <a:buNone/>
                        <a:tabLst/>
                      </a:pPr>
                      <a:r>
                        <a:rPr kumimoji="0" lang="en-US" sz="2000" b="1" i="0" u="none" strike="noStrike" cap="none" normalizeH="0" baseline="0" dirty="0">
                          <a:ln>
                            <a:noFill/>
                          </a:ln>
                          <a:solidFill>
                            <a:srgbClr val="800080"/>
                          </a:solidFill>
                          <a:effectLst/>
                          <a:latin typeface="Arial" charset="0"/>
                        </a:rPr>
                        <a:t>        </a:t>
                      </a:r>
                      <a:r>
                        <a:rPr kumimoji="0" lang="en-US" sz="1800" b="1" i="0" u="none" strike="noStrike" cap="none" normalizeH="0" baseline="0" dirty="0">
                          <a:ln>
                            <a:noFill/>
                          </a:ln>
                          <a:solidFill>
                            <a:srgbClr val="009999"/>
                          </a:solidFill>
                          <a:effectLst/>
                          <a:latin typeface="Arial" charset="0"/>
                        </a:rPr>
                        <a:t>“Interference” Fragmentation Function</a:t>
                      </a:r>
                      <a:endParaRPr kumimoji="0" lang="en-US" sz="2000" b="1" i="0" u="none" strike="noStrike" cap="none" normalizeH="0" baseline="0" dirty="0">
                        <a:ln>
                          <a:noFill/>
                        </a:ln>
                        <a:solidFill>
                          <a:srgbClr val="009999"/>
                        </a:solidFill>
                        <a:effectLst/>
                        <a:latin typeface="Arial" charset="0"/>
                      </a:endParaRPr>
                    </a:p>
                  </a:txBody>
                  <a:tcPr horzOverflow="overflow">
                    <a:lnL>
                      <a:noFill/>
                    </a:lnL>
                    <a:lnR>
                      <a:noFill/>
                    </a:lnR>
                    <a:lnT>
                      <a:noFill/>
                    </a:lnT>
                    <a:lnB>
                      <a:noFill/>
                    </a:lnB>
                    <a:lnTlToBr>
                      <a:noFill/>
                    </a:lnTlToBr>
                    <a:lnBlToTr>
                      <a:noFill/>
                    </a:lnBlToTr>
                    <a:solidFill>
                      <a:srgbClr val="FFFFFF"/>
                    </a:solidFill>
                  </a:tcPr>
                </a:tc>
                <a:extLst>
                  <a:ext uri="{0D108BD9-81ED-4DB2-BD59-A6C34878D82A}">
                    <a16:rowId xmlns:a16="http://schemas.microsoft.com/office/drawing/2014/main" val="10001"/>
                  </a:ext>
                </a:extLst>
              </a:tr>
              <a:tr h="772147">
                <a:tc>
                  <a:txBody>
                    <a:bodyPr/>
                    <a:lstStyle/>
                    <a:p>
                      <a:pPr marL="0" marR="0" lvl="0" indent="0" algn="l" defTabSz="914400" rtl="0" eaLnBrk="1" fontAlgn="base" latinLnBrk="0" hangingPunct="1">
                        <a:lnSpc>
                          <a:spcPct val="90000"/>
                        </a:lnSpc>
                        <a:spcBef>
                          <a:spcPct val="10000"/>
                        </a:spcBef>
                        <a:spcAft>
                          <a:spcPct val="0"/>
                        </a:spcAft>
                        <a:buClrTx/>
                        <a:buSzTx/>
                        <a:buFontTx/>
                        <a:buNone/>
                        <a:tabLst/>
                      </a:pPr>
                      <a:r>
                        <a:rPr kumimoji="0" lang="el-GR" sz="2000" b="1" i="0" u="none" strike="noStrike" cap="none" normalizeH="0" baseline="0" dirty="0">
                          <a:ln>
                            <a:noFill/>
                          </a:ln>
                          <a:solidFill>
                            <a:srgbClr val="FF0000"/>
                          </a:solidFill>
                          <a:effectLst/>
                          <a:latin typeface="Arial" charset="0"/>
                          <a:cs typeface="Arial" charset="0"/>
                        </a:rPr>
                        <a:t>Λ</a:t>
                      </a:r>
                      <a:r>
                        <a:rPr kumimoji="0" lang="en-US" sz="2000" b="1" i="0" u="none" strike="noStrike" cap="none" normalizeH="0" baseline="0" dirty="0">
                          <a:ln>
                            <a:noFill/>
                          </a:ln>
                          <a:solidFill>
                            <a:srgbClr val="FF0000"/>
                          </a:solidFill>
                          <a:effectLst/>
                          <a:latin typeface="Arial" charset="0"/>
                        </a:rPr>
                        <a:t> </a:t>
                      </a:r>
                      <a:r>
                        <a:rPr kumimoji="0" lang="en-US" sz="2000" b="1" i="0" u="none" strike="noStrike" cap="none" normalizeH="0" baseline="0" dirty="0" err="1">
                          <a:ln>
                            <a:noFill/>
                          </a:ln>
                          <a:solidFill>
                            <a:srgbClr val="FF0000"/>
                          </a:solidFill>
                          <a:effectLst/>
                          <a:latin typeface="Arial" charset="0"/>
                        </a:rPr>
                        <a:t>polarisation</a:t>
                      </a:r>
                      <a:endParaRPr kumimoji="0" lang="en-US" sz="2000" b="1" i="0" u="none" strike="noStrike" cap="none" normalizeH="0" baseline="0" dirty="0">
                        <a:ln>
                          <a:noFill/>
                        </a:ln>
                        <a:solidFill>
                          <a:srgbClr val="FF0000"/>
                        </a:solidFill>
                        <a:effectLst/>
                        <a:latin typeface="Arial" charset="0"/>
                      </a:endParaRPr>
                    </a:p>
                    <a:p>
                      <a:pPr marL="0" marR="0" lvl="0" indent="0" algn="l" defTabSz="914400" rtl="0" eaLnBrk="1" fontAlgn="base" latinLnBrk="0" hangingPunct="1">
                        <a:lnSpc>
                          <a:spcPct val="90000"/>
                        </a:lnSpc>
                        <a:spcBef>
                          <a:spcPct val="10000"/>
                        </a:spcBef>
                        <a:spcAft>
                          <a:spcPct val="0"/>
                        </a:spcAft>
                        <a:buClrTx/>
                        <a:buSzTx/>
                        <a:buFontTx/>
                        <a:buNone/>
                        <a:tabLst/>
                      </a:pPr>
                      <a:r>
                        <a:rPr kumimoji="0" lang="en-US" sz="2000" b="1" i="0" u="none" strike="noStrike" cap="none" normalizeH="0" baseline="0" dirty="0">
                          <a:ln>
                            <a:noFill/>
                          </a:ln>
                          <a:solidFill>
                            <a:srgbClr val="006600"/>
                          </a:solidFill>
                          <a:effectLst/>
                          <a:latin typeface="Arial" charset="0"/>
                        </a:rPr>
                        <a:t>         </a:t>
                      </a:r>
                      <a:r>
                        <a:rPr kumimoji="0" lang="en-US" sz="1800" b="1" i="0" u="none" strike="noStrike" cap="none" normalizeH="0" baseline="0" dirty="0">
                          <a:ln>
                            <a:noFill/>
                          </a:ln>
                          <a:solidFill>
                            <a:srgbClr val="009999"/>
                          </a:solidFill>
                          <a:effectLst/>
                          <a:latin typeface="Arial" charset="0"/>
                        </a:rPr>
                        <a:t>Fragmentation Function of q</a:t>
                      </a:r>
                      <a:r>
                        <a:rPr kumimoji="0" lang="en-US" sz="1800" b="1" i="0" u="none" strike="noStrike" cap="none" normalizeH="0" baseline="0" dirty="0">
                          <a:ln>
                            <a:noFill/>
                          </a:ln>
                          <a:solidFill>
                            <a:srgbClr val="009999"/>
                          </a:solidFill>
                          <a:effectLst/>
                          <a:latin typeface="Arial" charset="0"/>
                          <a:cs typeface="Arial" charset="0"/>
                        </a:rPr>
                        <a:t>↑</a:t>
                      </a:r>
                      <a:r>
                        <a:rPr kumimoji="0" lang="en-US" sz="1800" b="1" i="0" u="none" strike="noStrike" cap="none" normalizeH="0" baseline="0" dirty="0">
                          <a:ln>
                            <a:noFill/>
                          </a:ln>
                          <a:solidFill>
                            <a:srgbClr val="009999"/>
                          </a:solidFill>
                          <a:effectLst/>
                          <a:latin typeface="Arial" charset="0"/>
                          <a:cs typeface="Arial" charset="0"/>
                          <a:sym typeface="Wingdings 3" pitchFamily="18" charset="2"/>
                        </a:rPr>
                        <a:t></a:t>
                      </a:r>
                      <a:r>
                        <a:rPr kumimoji="0" lang="el-GR" sz="1800" b="1" i="0" u="none" strike="noStrike" cap="none" normalizeH="0" baseline="0" dirty="0">
                          <a:ln>
                            <a:noFill/>
                          </a:ln>
                          <a:solidFill>
                            <a:srgbClr val="009999"/>
                          </a:solidFill>
                          <a:effectLst/>
                          <a:latin typeface="Arial" charset="0"/>
                          <a:cs typeface="Arial" charset="0"/>
                          <a:sym typeface="Wingdings 3" pitchFamily="18" charset="2"/>
                        </a:rPr>
                        <a:t>Λ</a:t>
                      </a:r>
                    </a:p>
                  </a:txBody>
                  <a:tcPr horzOverflow="overflow">
                    <a:lnL>
                      <a:noFill/>
                    </a:lnL>
                    <a:lnR>
                      <a:noFill/>
                    </a:lnR>
                    <a:lnT>
                      <a:noFill/>
                    </a:lnT>
                    <a:lnB>
                      <a:noFill/>
                    </a:lnB>
                    <a:lnTlToBr>
                      <a:noFill/>
                    </a:lnTlToBr>
                    <a:lnBlToTr>
                      <a:noFill/>
                    </a:lnBlToTr>
                    <a:solidFill>
                      <a:srgbClr val="FFFFFF"/>
                    </a:solidFill>
                  </a:tcPr>
                </a:tc>
                <a:extLst>
                  <a:ext uri="{0D108BD9-81ED-4DB2-BD59-A6C34878D82A}">
                    <a16:rowId xmlns:a16="http://schemas.microsoft.com/office/drawing/2014/main" val="10002"/>
                  </a:ext>
                </a:extLst>
              </a:tr>
            </a:tbl>
          </a:graphicData>
        </a:graphic>
      </p:graphicFrame>
      <p:sp>
        <p:nvSpPr>
          <p:cNvPr id="6" name="Rectangle 27"/>
          <p:cNvSpPr>
            <a:spLocks noChangeArrowheads="1"/>
          </p:cNvSpPr>
          <p:nvPr/>
        </p:nvSpPr>
        <p:spPr bwMode="auto">
          <a:xfrm>
            <a:off x="990600" y="2018029"/>
            <a:ext cx="8382000" cy="762000"/>
          </a:xfrm>
          <a:prstGeom prst="rect">
            <a:avLst/>
          </a:prstGeom>
          <a:noFill/>
          <a:ln w="9525">
            <a:noFill/>
            <a:miter lim="800000"/>
            <a:headEnd/>
            <a:tailEnd/>
          </a:ln>
        </p:spPr>
        <p:txBody>
          <a:bodyPr/>
          <a:lstStyle/>
          <a:p>
            <a:pPr marL="234950" indent="-234950" eaLnBrk="0" hangingPunct="0">
              <a:spcBef>
                <a:spcPct val="20000"/>
              </a:spcBef>
            </a:pPr>
            <a:r>
              <a:rPr lang="en-US" sz="2000" b="1">
                <a:solidFill>
                  <a:srgbClr val="FF0000"/>
                </a:solidFill>
              </a:rPr>
              <a:t>can be measured in SIDIS on a transversely polarised target </a:t>
            </a:r>
          </a:p>
          <a:p>
            <a:pPr marL="234950" indent="-234950" eaLnBrk="0" hangingPunct="0">
              <a:spcBef>
                <a:spcPct val="20000"/>
              </a:spcBef>
            </a:pPr>
            <a:r>
              <a:rPr lang="en-US" sz="2000" b="1">
                <a:solidFill>
                  <a:srgbClr val="FF0000"/>
                </a:solidFill>
              </a:rPr>
              <a:t>via </a:t>
            </a:r>
            <a:r>
              <a:rPr lang="en-US" sz="2000" b="1">
                <a:solidFill>
                  <a:srgbClr val="008080"/>
                </a:solidFill>
              </a:rPr>
              <a:t>“quark polarimetry” </a:t>
            </a:r>
          </a:p>
        </p:txBody>
      </p:sp>
      <p:graphicFrame>
        <p:nvGraphicFramePr>
          <p:cNvPr id="9" name="Object 23"/>
          <p:cNvGraphicFramePr>
            <a:graphicFrameLocks noChangeAspect="1"/>
          </p:cNvGraphicFramePr>
          <p:nvPr/>
        </p:nvGraphicFramePr>
        <p:xfrm>
          <a:off x="1508919" y="2870200"/>
          <a:ext cx="1725612" cy="469900"/>
        </p:xfrm>
        <a:graphic>
          <a:graphicData uri="http://schemas.openxmlformats.org/presentationml/2006/ole">
            <mc:AlternateContent xmlns:mc="http://schemas.openxmlformats.org/markup-compatibility/2006">
              <mc:Choice xmlns:v="urn:schemas-microsoft-com:vml" Requires="v">
                <p:oleObj name="Equation" r:id="rId3" imgW="888840" imgH="241200" progId="Equation.DSMT4">
                  <p:embed/>
                </p:oleObj>
              </mc:Choice>
              <mc:Fallback>
                <p:oleObj name="Equation" r:id="rId3" imgW="888840" imgH="241200" progId="Equation.DSMT4">
                  <p:embed/>
                  <p:pic>
                    <p:nvPicPr>
                      <p:cNvPr id="9" name="Object 23"/>
                      <p:cNvPicPr>
                        <a:picLocks noChangeAspect="1" noChangeArrowheads="1"/>
                      </p:cNvPicPr>
                      <p:nvPr/>
                    </p:nvPicPr>
                    <p:blipFill>
                      <a:blip r:embed="rId4"/>
                      <a:srcRect/>
                      <a:stretch>
                        <a:fillRect/>
                      </a:stretch>
                    </p:blipFill>
                    <p:spPr bwMode="auto">
                      <a:xfrm>
                        <a:off x="1508919" y="2870200"/>
                        <a:ext cx="1725612" cy="469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 name="Object 24"/>
          <p:cNvGraphicFramePr>
            <a:graphicFrameLocks noChangeAspect="1"/>
          </p:cNvGraphicFramePr>
          <p:nvPr/>
        </p:nvGraphicFramePr>
        <p:xfrm>
          <a:off x="1478756" y="3543300"/>
          <a:ext cx="1995488" cy="469900"/>
        </p:xfrm>
        <a:graphic>
          <a:graphicData uri="http://schemas.openxmlformats.org/presentationml/2006/ole">
            <mc:AlternateContent xmlns:mc="http://schemas.openxmlformats.org/markup-compatibility/2006">
              <mc:Choice xmlns:v="urn:schemas-microsoft-com:vml" Requires="v">
                <p:oleObj name="Equation" r:id="rId5" imgW="1028520" imgH="241200" progId="Equation.DSMT4">
                  <p:embed/>
                </p:oleObj>
              </mc:Choice>
              <mc:Fallback>
                <p:oleObj name="Equation" r:id="rId5" imgW="1028520" imgH="241200" progId="Equation.DSMT4">
                  <p:embed/>
                  <p:pic>
                    <p:nvPicPr>
                      <p:cNvPr id="10" name="Object 24"/>
                      <p:cNvPicPr>
                        <a:picLocks noChangeAspect="1" noChangeArrowheads="1"/>
                      </p:cNvPicPr>
                      <p:nvPr/>
                    </p:nvPicPr>
                    <p:blipFill>
                      <a:blip r:embed="rId6"/>
                      <a:srcRect/>
                      <a:stretch>
                        <a:fillRect/>
                      </a:stretch>
                    </p:blipFill>
                    <p:spPr bwMode="auto">
                      <a:xfrm>
                        <a:off x="1478756" y="3543300"/>
                        <a:ext cx="1995488" cy="469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1" name="Object 25"/>
          <p:cNvGraphicFramePr>
            <a:graphicFrameLocks noChangeAspect="1"/>
          </p:cNvGraphicFramePr>
          <p:nvPr/>
        </p:nvGraphicFramePr>
        <p:xfrm>
          <a:off x="1496222" y="4257675"/>
          <a:ext cx="1798637" cy="469900"/>
        </p:xfrm>
        <a:graphic>
          <a:graphicData uri="http://schemas.openxmlformats.org/presentationml/2006/ole">
            <mc:AlternateContent xmlns:mc="http://schemas.openxmlformats.org/markup-compatibility/2006">
              <mc:Choice xmlns:v="urn:schemas-microsoft-com:vml" Requires="v">
                <p:oleObj name="Equation" r:id="rId7" imgW="927000" imgH="241200" progId="Equation.DSMT4">
                  <p:embed/>
                </p:oleObj>
              </mc:Choice>
              <mc:Fallback>
                <p:oleObj name="Equation" r:id="rId7" imgW="927000" imgH="241200" progId="Equation.DSMT4">
                  <p:embed/>
                  <p:pic>
                    <p:nvPicPr>
                      <p:cNvPr id="11" name="Object 25"/>
                      <p:cNvPicPr>
                        <a:picLocks noChangeAspect="1" noChangeArrowheads="1"/>
                      </p:cNvPicPr>
                      <p:nvPr/>
                    </p:nvPicPr>
                    <p:blipFill>
                      <a:blip r:embed="rId8"/>
                      <a:srcRect/>
                      <a:stretch>
                        <a:fillRect/>
                      </a:stretch>
                    </p:blipFill>
                    <p:spPr bwMode="auto">
                      <a:xfrm>
                        <a:off x="1496222" y="4257675"/>
                        <a:ext cx="1798637" cy="469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497126864"/>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46" name="Picture 6" descr="cz"/>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16000" y="2784769"/>
            <a:ext cx="1079500" cy="719667"/>
          </a:xfrm>
          <a:prstGeom prst="rect">
            <a:avLst/>
          </a:prstGeom>
          <a:noFill/>
          <a:ln w="9525">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pic>
        <p:nvPicPr>
          <p:cNvPr id="163847" name="Picture 7" descr="d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55115" y="906228"/>
            <a:ext cx="1090083" cy="654844"/>
          </a:xfrm>
          <a:prstGeom prst="rect">
            <a:avLst/>
          </a:prstGeom>
          <a:noFill/>
          <a:extLst>
            <a:ext uri="{909E8E84-426E-40DD-AFC4-6F175D3DCCD1}">
              <a14:hiddenFill xmlns:a14="http://schemas.microsoft.com/office/drawing/2010/main">
                <a:solidFill>
                  <a:srgbClr val="FFFFFF"/>
                </a:solidFill>
              </a14:hiddenFill>
            </a:ext>
          </a:extLst>
        </p:spPr>
      </p:pic>
      <p:pic>
        <p:nvPicPr>
          <p:cNvPr id="163849" name="Picture 9" descr="f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48500" y="2784770"/>
            <a:ext cx="1059657" cy="706438"/>
          </a:xfrm>
          <a:prstGeom prst="rect">
            <a:avLst/>
          </a:prstGeom>
          <a:noFill/>
          <a:extLst>
            <a:ext uri="{909E8E84-426E-40DD-AFC4-6F175D3DCCD1}">
              <a14:hiddenFill xmlns:a14="http://schemas.microsoft.com/office/drawing/2010/main">
                <a:solidFill>
                  <a:srgbClr val="FFFFFF"/>
                </a:solidFill>
              </a14:hiddenFill>
            </a:ext>
          </a:extLst>
        </p:spPr>
      </p:pic>
      <p:pic>
        <p:nvPicPr>
          <p:cNvPr id="163850" name="Picture 10" descr="il"/>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191000" y="3800770"/>
            <a:ext cx="1049073" cy="763323"/>
          </a:xfrm>
          <a:prstGeom prst="rect">
            <a:avLst/>
          </a:prstGeom>
          <a:noFill/>
          <a:ln w="9525">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pic>
        <p:nvPicPr>
          <p:cNvPr id="163851" name="Picture 11" descr="it"/>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048500" y="3800770"/>
            <a:ext cx="1050396" cy="701146"/>
          </a:xfrm>
          <a:prstGeom prst="rect">
            <a:avLst/>
          </a:prstGeom>
          <a:noFill/>
          <a:extLst>
            <a:ext uri="{909E8E84-426E-40DD-AFC4-6F175D3DCCD1}">
              <a14:hiddenFill xmlns:a14="http://schemas.microsoft.com/office/drawing/2010/main">
                <a:solidFill>
                  <a:srgbClr val="FFFFFF"/>
                </a:solidFill>
              </a14:hiddenFill>
            </a:ext>
          </a:extLst>
        </p:spPr>
      </p:pic>
      <p:pic>
        <p:nvPicPr>
          <p:cNvPr id="163852" name="Picture 12" descr="jp"/>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191001" y="1895770"/>
            <a:ext cx="1060979" cy="707761"/>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163853" name="Picture 13" descr="pl"/>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16000" y="1959270"/>
            <a:ext cx="1072886" cy="669396"/>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163854" name="Picture 14" descr="pt"/>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191000" y="2784770"/>
            <a:ext cx="1064948" cy="711729"/>
          </a:xfrm>
          <a:prstGeom prst="rect">
            <a:avLst/>
          </a:prstGeom>
          <a:noFill/>
          <a:extLst>
            <a:ext uri="{909E8E84-426E-40DD-AFC4-6F175D3DCCD1}">
              <a14:hiddenFill xmlns:a14="http://schemas.microsoft.com/office/drawing/2010/main">
                <a:solidFill>
                  <a:srgbClr val="FFFFFF"/>
                </a:solidFill>
              </a14:hiddenFill>
            </a:ext>
          </a:extLst>
        </p:spPr>
      </p:pic>
      <p:pic>
        <p:nvPicPr>
          <p:cNvPr id="163855" name="Picture 15" descr="in"/>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016000" y="3800769"/>
            <a:ext cx="1087438" cy="726282"/>
          </a:xfrm>
          <a:prstGeom prst="rect">
            <a:avLst/>
          </a:prstGeom>
          <a:noFill/>
          <a:extLst>
            <a:ext uri="{909E8E84-426E-40DD-AFC4-6F175D3DCCD1}">
              <a14:hiddenFill xmlns:a14="http://schemas.microsoft.com/office/drawing/2010/main">
                <a:solidFill>
                  <a:srgbClr val="FFFFFF"/>
                </a:solidFill>
              </a14:hiddenFill>
            </a:ext>
          </a:extLst>
        </p:spPr>
      </p:pic>
      <p:sp>
        <p:nvSpPr>
          <p:cNvPr id="163856" name="Rectangle 16"/>
          <p:cNvSpPr>
            <a:spLocks noChangeArrowheads="1"/>
          </p:cNvSpPr>
          <p:nvPr/>
        </p:nvSpPr>
        <p:spPr bwMode="auto">
          <a:xfrm>
            <a:off x="5324740" y="779228"/>
            <a:ext cx="1709208" cy="923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76190" tIns="38095" rIns="76190" bIns="38095">
            <a:spAutoFit/>
          </a:bodyPr>
          <a:lstStyle/>
          <a:p>
            <a:pPr marL="380985" indent="-380985" algn="l">
              <a:lnSpc>
                <a:spcPct val="110000"/>
              </a:lnSpc>
              <a:spcBef>
                <a:spcPct val="20000"/>
              </a:spcBef>
            </a:pPr>
            <a:r>
              <a:rPr lang="en-US" sz="1000" b="1" dirty="0">
                <a:solidFill>
                  <a:schemeClr val="tx2">
                    <a:lumMod val="60000"/>
                    <a:lumOff val="40000"/>
                  </a:schemeClr>
                </a:solidFill>
                <a:latin typeface="Comic Sans MS" pitchFamily="66" charset="0"/>
              </a:rPr>
              <a:t>	Bochum, Bonn (ISKP &amp; PI), Erlangen, Freiburg, Mainz, </a:t>
            </a:r>
            <a:r>
              <a:rPr lang="en-US" sz="1000" b="1" dirty="0" err="1">
                <a:solidFill>
                  <a:schemeClr val="tx2">
                    <a:lumMod val="60000"/>
                    <a:lumOff val="40000"/>
                  </a:schemeClr>
                </a:solidFill>
                <a:latin typeface="Comic Sans MS" pitchFamily="66" charset="0"/>
              </a:rPr>
              <a:t>München</a:t>
            </a:r>
            <a:r>
              <a:rPr lang="en-US" sz="1000" b="1" dirty="0">
                <a:solidFill>
                  <a:schemeClr val="tx2">
                    <a:lumMod val="60000"/>
                    <a:lumOff val="40000"/>
                  </a:schemeClr>
                </a:solidFill>
                <a:latin typeface="Comic Sans MS" pitchFamily="66" charset="0"/>
              </a:rPr>
              <a:t> TU</a:t>
            </a:r>
          </a:p>
        </p:txBody>
      </p:sp>
      <p:sp>
        <p:nvSpPr>
          <p:cNvPr id="163857" name="Rectangle 17"/>
          <p:cNvSpPr>
            <a:spLocks noChangeArrowheads="1"/>
          </p:cNvSpPr>
          <p:nvPr/>
        </p:nvSpPr>
        <p:spPr bwMode="auto">
          <a:xfrm>
            <a:off x="5651500" y="2086270"/>
            <a:ext cx="1144323" cy="2626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76190" tIns="38095" rIns="76190" bIns="38095">
            <a:spAutoFit/>
          </a:bodyPr>
          <a:lstStyle/>
          <a:p>
            <a:pPr marL="380985" indent="-380985">
              <a:lnSpc>
                <a:spcPct val="110000"/>
              </a:lnSpc>
              <a:spcBef>
                <a:spcPct val="20000"/>
              </a:spcBef>
            </a:pPr>
            <a:r>
              <a:rPr lang="en-US" sz="1167" b="1" dirty="0">
                <a:solidFill>
                  <a:schemeClr val="tx2">
                    <a:lumMod val="60000"/>
                    <a:lumOff val="40000"/>
                  </a:schemeClr>
                </a:solidFill>
                <a:latin typeface="Comic Sans MS" pitchFamily="66" charset="0"/>
              </a:rPr>
              <a:t>UIUC</a:t>
            </a:r>
          </a:p>
        </p:txBody>
      </p:sp>
      <p:sp>
        <p:nvSpPr>
          <p:cNvPr id="163858" name="Rectangle 18"/>
          <p:cNvSpPr>
            <a:spLocks noChangeArrowheads="1"/>
          </p:cNvSpPr>
          <p:nvPr/>
        </p:nvSpPr>
        <p:spPr bwMode="auto">
          <a:xfrm>
            <a:off x="5697802" y="2913037"/>
            <a:ext cx="974990" cy="2626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76190" tIns="38095" rIns="76190" bIns="38095">
            <a:spAutoFit/>
          </a:bodyPr>
          <a:lstStyle/>
          <a:p>
            <a:pPr marL="380985" indent="-380985">
              <a:lnSpc>
                <a:spcPct val="110000"/>
              </a:lnSpc>
              <a:spcBef>
                <a:spcPct val="20000"/>
              </a:spcBef>
            </a:pPr>
            <a:r>
              <a:rPr lang="en-US" sz="1167" b="1" dirty="0" err="1">
                <a:solidFill>
                  <a:schemeClr val="tx2">
                    <a:lumMod val="60000"/>
                    <a:lumOff val="40000"/>
                  </a:schemeClr>
                </a:solidFill>
                <a:latin typeface="Comic Sans MS" pitchFamily="66" charset="0"/>
              </a:rPr>
              <a:t>Saclay</a:t>
            </a:r>
            <a:endParaRPr lang="en-US" sz="1167" b="1" dirty="0">
              <a:solidFill>
                <a:schemeClr val="tx2">
                  <a:lumMod val="60000"/>
                  <a:lumOff val="40000"/>
                </a:schemeClr>
              </a:solidFill>
              <a:latin typeface="Comic Sans MS" pitchFamily="66" charset="0"/>
            </a:endParaRPr>
          </a:p>
        </p:txBody>
      </p:sp>
      <p:sp>
        <p:nvSpPr>
          <p:cNvPr id="163859" name="Rectangle 19"/>
          <p:cNvSpPr>
            <a:spLocks noChangeArrowheads="1"/>
          </p:cNvSpPr>
          <p:nvPr/>
        </p:nvSpPr>
        <p:spPr bwMode="auto">
          <a:xfrm>
            <a:off x="4254500" y="4562770"/>
            <a:ext cx="937948" cy="2626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76190" tIns="38095" rIns="76190" bIns="38095">
            <a:spAutoFit/>
          </a:bodyPr>
          <a:lstStyle/>
          <a:p>
            <a:pPr marL="380985" indent="-380985">
              <a:lnSpc>
                <a:spcPct val="110000"/>
              </a:lnSpc>
              <a:spcBef>
                <a:spcPct val="20000"/>
              </a:spcBef>
            </a:pPr>
            <a:r>
              <a:rPr lang="en-US" sz="1167" b="1">
                <a:solidFill>
                  <a:schemeClr val="tx2">
                    <a:lumMod val="60000"/>
                    <a:lumOff val="40000"/>
                  </a:schemeClr>
                </a:solidFill>
                <a:latin typeface="Comic Sans MS" pitchFamily="66" charset="0"/>
              </a:rPr>
              <a:t>Tel Aviv</a:t>
            </a:r>
          </a:p>
        </p:txBody>
      </p:sp>
      <p:sp>
        <p:nvSpPr>
          <p:cNvPr id="163860" name="Rectangle 20"/>
          <p:cNvSpPr>
            <a:spLocks noChangeArrowheads="1"/>
          </p:cNvSpPr>
          <p:nvPr/>
        </p:nvSpPr>
        <p:spPr bwMode="auto">
          <a:xfrm>
            <a:off x="2247636" y="3915201"/>
            <a:ext cx="1801813" cy="220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76190" tIns="38095" rIns="76190" bIns="38095">
            <a:spAutoFit/>
          </a:bodyPr>
          <a:lstStyle/>
          <a:p>
            <a:pPr marL="380985" indent="-380985">
              <a:lnSpc>
                <a:spcPct val="80000"/>
              </a:lnSpc>
              <a:spcBef>
                <a:spcPct val="20000"/>
              </a:spcBef>
            </a:pPr>
            <a:r>
              <a:rPr lang="en-US" sz="1167" b="1" dirty="0">
                <a:solidFill>
                  <a:schemeClr val="tx2">
                    <a:lumMod val="60000"/>
                    <a:lumOff val="40000"/>
                  </a:schemeClr>
                </a:solidFill>
                <a:latin typeface="Comic Sans MS" pitchFamily="66" charset="0"/>
              </a:rPr>
              <a:t>Burden, Calcutta </a:t>
            </a:r>
          </a:p>
        </p:txBody>
      </p:sp>
      <p:sp>
        <p:nvSpPr>
          <p:cNvPr id="163861" name="Rectangle 21"/>
          <p:cNvSpPr>
            <a:spLocks noChangeArrowheads="1"/>
          </p:cNvSpPr>
          <p:nvPr/>
        </p:nvSpPr>
        <p:spPr bwMode="auto">
          <a:xfrm>
            <a:off x="5524500" y="3800769"/>
            <a:ext cx="1651000" cy="6900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76190" tIns="38095" rIns="76190" bIns="38095">
            <a:spAutoFit/>
          </a:bodyPr>
          <a:lstStyle/>
          <a:p>
            <a:pPr marL="380985" indent="-380985" algn="l">
              <a:lnSpc>
                <a:spcPct val="110000"/>
              </a:lnSpc>
              <a:spcBef>
                <a:spcPct val="20000"/>
              </a:spcBef>
            </a:pPr>
            <a:r>
              <a:rPr lang="en-US" sz="1000" b="1">
                <a:solidFill>
                  <a:schemeClr val="tx2">
                    <a:lumMod val="60000"/>
                    <a:lumOff val="40000"/>
                  </a:schemeClr>
                </a:solidFill>
                <a:latin typeface="Comic Sans MS" pitchFamily="66" charset="0"/>
              </a:rPr>
              <a:t>Torino</a:t>
            </a:r>
          </a:p>
          <a:p>
            <a:pPr marL="380985" indent="-380985" algn="l">
              <a:lnSpc>
                <a:spcPct val="60000"/>
              </a:lnSpc>
              <a:spcBef>
                <a:spcPct val="20000"/>
              </a:spcBef>
            </a:pPr>
            <a:r>
              <a:rPr lang="en-US" sz="1000" b="1">
                <a:solidFill>
                  <a:schemeClr val="tx2">
                    <a:lumMod val="60000"/>
                    <a:lumOff val="40000"/>
                  </a:schemeClr>
                </a:solidFill>
                <a:latin typeface="Comic Sans MS" pitchFamily="66" charset="0"/>
              </a:rPr>
              <a:t>(University,INFN),</a:t>
            </a:r>
          </a:p>
          <a:p>
            <a:pPr marL="380985" indent="-380985" algn="l">
              <a:lnSpc>
                <a:spcPct val="110000"/>
              </a:lnSpc>
              <a:spcBef>
                <a:spcPct val="20000"/>
              </a:spcBef>
            </a:pPr>
            <a:r>
              <a:rPr lang="en-US" sz="1000" b="1">
                <a:solidFill>
                  <a:schemeClr val="tx2">
                    <a:lumMod val="60000"/>
                    <a:lumOff val="40000"/>
                  </a:schemeClr>
                </a:solidFill>
                <a:latin typeface="Comic Sans MS" pitchFamily="66" charset="0"/>
              </a:rPr>
              <a:t>Trieste</a:t>
            </a:r>
          </a:p>
          <a:p>
            <a:pPr marL="380985" indent="-380985" algn="l">
              <a:lnSpc>
                <a:spcPct val="50000"/>
              </a:lnSpc>
              <a:spcBef>
                <a:spcPct val="20000"/>
              </a:spcBef>
            </a:pPr>
            <a:r>
              <a:rPr lang="en-US" sz="1000" b="1">
                <a:solidFill>
                  <a:schemeClr val="tx2">
                    <a:lumMod val="60000"/>
                    <a:lumOff val="40000"/>
                  </a:schemeClr>
                </a:solidFill>
                <a:latin typeface="Comic Sans MS" pitchFamily="66" charset="0"/>
              </a:rPr>
              <a:t>(University,INFN)</a:t>
            </a:r>
          </a:p>
        </p:txBody>
      </p:sp>
      <p:sp>
        <p:nvSpPr>
          <p:cNvPr id="163862" name="Rectangle 22"/>
          <p:cNvSpPr>
            <a:spLocks noChangeArrowheads="1"/>
          </p:cNvSpPr>
          <p:nvPr/>
        </p:nvSpPr>
        <p:spPr bwMode="auto">
          <a:xfrm>
            <a:off x="2286000" y="2149770"/>
            <a:ext cx="1463146" cy="6376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6190" tIns="38095" rIns="76190" bIns="38095"/>
          <a:lstStyle/>
          <a:p>
            <a:pPr marL="380985" indent="-380985">
              <a:lnSpc>
                <a:spcPct val="80000"/>
              </a:lnSpc>
              <a:spcBef>
                <a:spcPct val="20000"/>
              </a:spcBef>
            </a:pPr>
            <a:r>
              <a:rPr lang="en-US" sz="1167" b="1" dirty="0" err="1">
                <a:solidFill>
                  <a:schemeClr val="tx2">
                    <a:lumMod val="60000"/>
                    <a:lumOff val="40000"/>
                  </a:schemeClr>
                </a:solidFill>
                <a:latin typeface="Comic Sans MS" pitchFamily="66" charset="0"/>
              </a:rPr>
              <a:t>Warsawa</a:t>
            </a:r>
            <a:r>
              <a:rPr lang="en-US" sz="1167" b="1" dirty="0">
                <a:solidFill>
                  <a:schemeClr val="tx2">
                    <a:lumMod val="60000"/>
                    <a:lumOff val="40000"/>
                  </a:schemeClr>
                </a:solidFill>
                <a:latin typeface="Comic Sans MS" pitchFamily="66" charset="0"/>
              </a:rPr>
              <a:t> (NCBJ), </a:t>
            </a:r>
          </a:p>
          <a:p>
            <a:pPr marL="380985" indent="-380985">
              <a:lnSpc>
                <a:spcPct val="80000"/>
              </a:lnSpc>
              <a:spcBef>
                <a:spcPct val="20000"/>
              </a:spcBef>
            </a:pPr>
            <a:r>
              <a:rPr lang="en-US" sz="1167" b="1" dirty="0" err="1">
                <a:solidFill>
                  <a:schemeClr val="tx2">
                    <a:lumMod val="60000"/>
                    <a:lumOff val="40000"/>
                  </a:schemeClr>
                </a:solidFill>
                <a:latin typeface="Comic Sans MS" pitchFamily="66" charset="0"/>
              </a:rPr>
              <a:t>Warsawa</a:t>
            </a:r>
            <a:r>
              <a:rPr lang="en-US" sz="1167" b="1" dirty="0">
                <a:solidFill>
                  <a:schemeClr val="tx2">
                    <a:lumMod val="60000"/>
                    <a:lumOff val="40000"/>
                  </a:schemeClr>
                </a:solidFill>
                <a:latin typeface="Comic Sans MS" pitchFamily="66" charset="0"/>
              </a:rPr>
              <a:t> (TU)</a:t>
            </a:r>
          </a:p>
          <a:p>
            <a:pPr marL="380985" indent="-380985">
              <a:lnSpc>
                <a:spcPct val="80000"/>
              </a:lnSpc>
              <a:spcBef>
                <a:spcPct val="20000"/>
              </a:spcBef>
            </a:pPr>
            <a:r>
              <a:rPr lang="en-US" sz="1167" b="1" dirty="0" err="1">
                <a:solidFill>
                  <a:schemeClr val="tx2">
                    <a:lumMod val="60000"/>
                    <a:lumOff val="40000"/>
                  </a:schemeClr>
                </a:solidFill>
                <a:latin typeface="Comic Sans MS" pitchFamily="66" charset="0"/>
              </a:rPr>
              <a:t>Warsawa</a:t>
            </a:r>
            <a:r>
              <a:rPr lang="en-US" sz="1167" b="1" dirty="0">
                <a:solidFill>
                  <a:schemeClr val="tx2">
                    <a:lumMod val="60000"/>
                    <a:lumOff val="40000"/>
                  </a:schemeClr>
                </a:solidFill>
                <a:latin typeface="Comic Sans MS" pitchFamily="66" charset="0"/>
              </a:rPr>
              <a:t> (U)</a:t>
            </a:r>
          </a:p>
        </p:txBody>
      </p:sp>
      <p:sp>
        <p:nvSpPr>
          <p:cNvPr id="163863" name="Rectangle 23"/>
          <p:cNvSpPr>
            <a:spLocks noChangeArrowheads="1"/>
          </p:cNvSpPr>
          <p:nvPr/>
        </p:nvSpPr>
        <p:spPr bwMode="auto">
          <a:xfrm>
            <a:off x="4381500" y="1641770"/>
            <a:ext cx="637646" cy="2626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76190" tIns="38095" rIns="76190" bIns="38095">
            <a:spAutoFit/>
          </a:bodyPr>
          <a:lstStyle/>
          <a:p>
            <a:pPr marL="380985" indent="-380985">
              <a:lnSpc>
                <a:spcPct val="110000"/>
              </a:lnSpc>
              <a:spcBef>
                <a:spcPct val="20000"/>
              </a:spcBef>
            </a:pPr>
            <a:r>
              <a:rPr lang="en-US" sz="1167" b="1">
                <a:solidFill>
                  <a:schemeClr val="tx2">
                    <a:lumMod val="60000"/>
                    <a:lumOff val="40000"/>
                  </a:schemeClr>
                </a:solidFill>
                <a:latin typeface="Comic Sans MS" pitchFamily="66" charset="0"/>
              </a:rPr>
              <a:t>CERN</a:t>
            </a:r>
          </a:p>
        </p:txBody>
      </p:sp>
      <p:sp>
        <p:nvSpPr>
          <p:cNvPr id="163864" name="Rectangle 24"/>
          <p:cNvSpPr>
            <a:spLocks noChangeArrowheads="1"/>
          </p:cNvSpPr>
          <p:nvPr/>
        </p:nvSpPr>
        <p:spPr bwMode="auto">
          <a:xfrm>
            <a:off x="4318000" y="2530770"/>
            <a:ext cx="874448" cy="2626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76190" tIns="38095" rIns="76190" bIns="38095">
            <a:spAutoFit/>
          </a:bodyPr>
          <a:lstStyle/>
          <a:p>
            <a:pPr marL="380985" indent="-380985">
              <a:lnSpc>
                <a:spcPct val="110000"/>
              </a:lnSpc>
              <a:spcBef>
                <a:spcPct val="20000"/>
              </a:spcBef>
            </a:pPr>
            <a:r>
              <a:rPr lang="en-US" sz="1167" b="1" dirty="0">
                <a:solidFill>
                  <a:schemeClr val="tx2">
                    <a:lumMod val="60000"/>
                    <a:lumOff val="40000"/>
                  </a:schemeClr>
                </a:solidFill>
                <a:latin typeface="Comic Sans MS" pitchFamily="66" charset="0"/>
              </a:rPr>
              <a:t>Yamagata</a:t>
            </a:r>
          </a:p>
        </p:txBody>
      </p:sp>
      <p:sp>
        <p:nvSpPr>
          <p:cNvPr id="163865" name="Rectangle 25"/>
          <p:cNvSpPr>
            <a:spLocks noChangeArrowheads="1"/>
          </p:cNvSpPr>
          <p:nvPr/>
        </p:nvSpPr>
        <p:spPr bwMode="auto">
          <a:xfrm>
            <a:off x="2349500" y="2975270"/>
            <a:ext cx="1524001" cy="2626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76190" tIns="38095" rIns="76190" bIns="38095">
            <a:spAutoFit/>
          </a:bodyPr>
          <a:lstStyle/>
          <a:p>
            <a:pPr marL="380985" indent="-380985">
              <a:lnSpc>
                <a:spcPct val="110000"/>
              </a:lnSpc>
              <a:spcBef>
                <a:spcPct val="20000"/>
              </a:spcBef>
            </a:pPr>
            <a:r>
              <a:rPr lang="en-US" sz="1167" b="1" dirty="0" err="1">
                <a:solidFill>
                  <a:schemeClr val="tx2">
                    <a:lumMod val="60000"/>
                    <a:lumOff val="40000"/>
                  </a:schemeClr>
                </a:solidFill>
                <a:latin typeface="Comic Sans MS" pitchFamily="66" charset="0"/>
              </a:rPr>
              <a:t>Praha</a:t>
            </a:r>
            <a:endParaRPr lang="en-US" sz="1167" b="1" dirty="0">
              <a:solidFill>
                <a:schemeClr val="tx2">
                  <a:lumMod val="60000"/>
                  <a:lumOff val="40000"/>
                </a:schemeClr>
              </a:solidFill>
              <a:latin typeface="Comic Sans MS" pitchFamily="66" charset="0"/>
            </a:endParaRPr>
          </a:p>
        </p:txBody>
      </p:sp>
      <p:pic>
        <p:nvPicPr>
          <p:cNvPr id="163866" name="Picture 26" descr="ru"/>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022615" y="906228"/>
            <a:ext cx="1079500" cy="719667"/>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163867" name="Rectangle 27"/>
          <p:cNvSpPr>
            <a:spLocks noChangeArrowheads="1"/>
          </p:cNvSpPr>
          <p:nvPr/>
        </p:nvSpPr>
        <p:spPr bwMode="auto">
          <a:xfrm>
            <a:off x="1926167" y="885061"/>
            <a:ext cx="2264833" cy="8386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76190" tIns="38095" rIns="76190" bIns="38095">
            <a:spAutoFit/>
          </a:bodyPr>
          <a:lstStyle/>
          <a:p>
            <a:pPr marL="380985" indent="-380985" algn="l">
              <a:lnSpc>
                <a:spcPct val="110000"/>
              </a:lnSpc>
              <a:spcBef>
                <a:spcPct val="20000"/>
              </a:spcBef>
            </a:pPr>
            <a:r>
              <a:rPr lang="en-US" sz="1000" b="1" dirty="0">
                <a:solidFill>
                  <a:schemeClr val="tx2">
                    <a:lumMod val="60000"/>
                    <a:lumOff val="40000"/>
                  </a:schemeClr>
                </a:solidFill>
                <a:latin typeface="Comic Sans MS" pitchFamily="66" charset="0"/>
              </a:rPr>
              <a:t>	</a:t>
            </a:r>
            <a:r>
              <a:rPr lang="en-US" sz="1167" b="1" dirty="0" err="1">
                <a:solidFill>
                  <a:schemeClr val="tx2">
                    <a:lumMod val="60000"/>
                    <a:lumOff val="40000"/>
                  </a:schemeClr>
                </a:solidFill>
                <a:latin typeface="Comic Sans MS" pitchFamily="66" charset="0"/>
              </a:rPr>
              <a:t>Дубна</a:t>
            </a:r>
            <a:r>
              <a:rPr lang="en-US" sz="1000" b="1" dirty="0">
                <a:solidFill>
                  <a:schemeClr val="tx2">
                    <a:lumMod val="60000"/>
                    <a:lumOff val="40000"/>
                  </a:schemeClr>
                </a:solidFill>
                <a:latin typeface="Comic Sans MS" pitchFamily="66" charset="0"/>
              </a:rPr>
              <a:t> (LPP and LNP), </a:t>
            </a:r>
            <a:r>
              <a:rPr lang="en-US" sz="1167" b="1" dirty="0" err="1">
                <a:solidFill>
                  <a:schemeClr val="tx2">
                    <a:lumMod val="60000"/>
                    <a:lumOff val="40000"/>
                  </a:schemeClr>
                </a:solidFill>
                <a:latin typeface="Comic Sans MS" pitchFamily="66" charset="0"/>
              </a:rPr>
              <a:t>Москва</a:t>
            </a:r>
            <a:r>
              <a:rPr lang="en-US" sz="1000" b="1" dirty="0">
                <a:solidFill>
                  <a:schemeClr val="tx2">
                    <a:lumMod val="60000"/>
                    <a:lumOff val="40000"/>
                  </a:schemeClr>
                </a:solidFill>
                <a:latin typeface="Comic Sans MS" pitchFamily="66" charset="0"/>
              </a:rPr>
              <a:t> (INR, LPI, State University),            .    </a:t>
            </a:r>
            <a:r>
              <a:rPr lang="en-US" sz="1167" b="1" dirty="0" err="1">
                <a:solidFill>
                  <a:schemeClr val="tx2">
                    <a:lumMod val="60000"/>
                    <a:lumOff val="40000"/>
                  </a:schemeClr>
                </a:solidFill>
                <a:latin typeface="Comic Sans MS" pitchFamily="66" charset="0"/>
              </a:rPr>
              <a:t>Протвино</a:t>
            </a:r>
            <a:r>
              <a:rPr lang="en-US" sz="1000" b="1" dirty="0">
                <a:solidFill>
                  <a:schemeClr val="tx2">
                    <a:lumMod val="60000"/>
                    <a:lumOff val="40000"/>
                  </a:schemeClr>
                </a:solidFill>
                <a:latin typeface="Comic Sans MS" pitchFamily="66" charset="0"/>
              </a:rPr>
              <a:t> </a:t>
            </a:r>
          </a:p>
        </p:txBody>
      </p:sp>
      <p:sp>
        <p:nvSpPr>
          <p:cNvPr id="163868" name="Rectangle 28"/>
          <p:cNvSpPr>
            <a:spLocks noChangeArrowheads="1"/>
          </p:cNvSpPr>
          <p:nvPr/>
        </p:nvSpPr>
        <p:spPr bwMode="auto">
          <a:xfrm>
            <a:off x="4127500" y="3483270"/>
            <a:ext cx="1128448" cy="2626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76190" tIns="38095" rIns="76190" bIns="38095">
            <a:spAutoFit/>
          </a:bodyPr>
          <a:lstStyle/>
          <a:p>
            <a:pPr marL="380985" indent="-380985" algn="ctr">
              <a:lnSpc>
                <a:spcPct val="110000"/>
              </a:lnSpc>
              <a:spcBef>
                <a:spcPct val="20000"/>
              </a:spcBef>
            </a:pPr>
            <a:r>
              <a:rPr lang="en-US" sz="1167" b="1" dirty="0" err="1">
                <a:solidFill>
                  <a:schemeClr val="tx2">
                    <a:lumMod val="60000"/>
                    <a:lumOff val="40000"/>
                  </a:schemeClr>
                </a:solidFill>
                <a:latin typeface="Comic Sans MS" pitchFamily="66" charset="0"/>
              </a:rPr>
              <a:t>Lisboa</a:t>
            </a:r>
            <a:endParaRPr lang="en-US" sz="1167" b="1" dirty="0">
              <a:solidFill>
                <a:schemeClr val="tx2">
                  <a:lumMod val="60000"/>
                  <a:lumOff val="40000"/>
                </a:schemeClr>
              </a:solidFill>
              <a:latin typeface="Comic Sans MS" pitchFamily="66" charset="0"/>
            </a:endParaRPr>
          </a:p>
        </p:txBody>
      </p:sp>
      <p:pic>
        <p:nvPicPr>
          <p:cNvPr id="163870" name="Picture 30" descr="D:\TeX\Perspective\slices\logocern.gif"/>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127500" y="879769"/>
            <a:ext cx="1079500" cy="799042"/>
          </a:xfrm>
          <a:prstGeom prst="rect">
            <a:avLst/>
          </a:prstGeom>
          <a:noFill/>
          <a:extLst>
            <a:ext uri="{909E8E84-426E-40DD-AFC4-6F175D3DCCD1}">
              <a14:hiddenFill xmlns:a14="http://schemas.microsoft.com/office/drawing/2010/main">
                <a:solidFill>
                  <a:srgbClr val="FFFFFF"/>
                </a:solidFill>
              </a14:hiddenFill>
            </a:ext>
          </a:extLst>
        </p:spPr>
      </p:pic>
      <p:pic>
        <p:nvPicPr>
          <p:cNvPr id="60418" name="Picture 2" descr="http://www.worldsbiggestlist.com/wp-content/uploads/2011/06/USA-Flag1.gif"/>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065698" y="1856240"/>
            <a:ext cx="1079500" cy="669238"/>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http://media.tumblr.com/tumblr_m7rvuhrw0v1qjrq4v.gif"/>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015130" y="4798218"/>
            <a:ext cx="1086985" cy="726282"/>
          </a:xfrm>
          <a:prstGeom prst="rect">
            <a:avLst/>
          </a:prstGeom>
          <a:noFill/>
          <a:extLst>
            <a:ext uri="{909E8E84-426E-40DD-AFC4-6F175D3DCCD1}">
              <a14:hiddenFill xmlns:a14="http://schemas.microsoft.com/office/drawing/2010/main">
                <a:solidFill>
                  <a:srgbClr val="FFFFFF"/>
                </a:solidFill>
              </a14:hiddenFill>
            </a:ext>
          </a:extLst>
        </p:spPr>
      </p:pic>
      <p:sp>
        <p:nvSpPr>
          <p:cNvPr id="33" name="Rectangle 20"/>
          <p:cNvSpPr>
            <a:spLocks noChangeArrowheads="1"/>
          </p:cNvSpPr>
          <p:nvPr/>
        </p:nvSpPr>
        <p:spPr bwMode="auto">
          <a:xfrm>
            <a:off x="2247636" y="5050249"/>
            <a:ext cx="1801813" cy="222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76190" tIns="38095" rIns="76190" bIns="38095">
            <a:spAutoFit/>
          </a:bodyPr>
          <a:lstStyle/>
          <a:p>
            <a:pPr marL="380985" indent="-380985">
              <a:lnSpc>
                <a:spcPct val="80000"/>
              </a:lnSpc>
              <a:spcBef>
                <a:spcPct val="20000"/>
              </a:spcBef>
            </a:pPr>
            <a:r>
              <a:rPr lang="en-US" sz="1167" b="1" dirty="0">
                <a:solidFill>
                  <a:schemeClr val="tx2">
                    <a:lumMod val="60000"/>
                    <a:lumOff val="40000"/>
                  </a:schemeClr>
                </a:solidFill>
                <a:latin typeface="Comic Sans MS" pitchFamily="66" charset="0"/>
              </a:rPr>
              <a:t>Taipei (AS)</a:t>
            </a:r>
          </a:p>
        </p:txBody>
      </p:sp>
      <p:sp>
        <p:nvSpPr>
          <p:cNvPr id="2" name="Rectangle 1"/>
          <p:cNvSpPr/>
          <p:nvPr/>
        </p:nvSpPr>
        <p:spPr>
          <a:xfrm>
            <a:off x="5778500" y="4701697"/>
            <a:ext cx="3165140" cy="810735"/>
          </a:xfrm>
          <a:prstGeom prst="rect">
            <a:avLst/>
          </a:prstGeom>
        </p:spPr>
        <p:txBody>
          <a:bodyPr wrap="square">
            <a:spAutoFit/>
          </a:bodyPr>
          <a:lstStyle/>
          <a:p>
            <a:pPr marL="619100" lvl="1" indent="-238115">
              <a:buFont typeface="Arial" panose="020B0604020202020204" pitchFamily="34" charset="0"/>
              <a:buChar char="•"/>
            </a:pPr>
            <a:r>
              <a:rPr lang="en-GB" sz="1167" dirty="0">
                <a:solidFill>
                  <a:schemeClr val="accent4">
                    <a:lumMod val="50000"/>
                  </a:schemeClr>
                </a:solidFill>
              </a:rPr>
              <a:t>about 220 members</a:t>
            </a:r>
          </a:p>
          <a:p>
            <a:pPr marL="619100" lvl="1" indent="-238115">
              <a:buFont typeface="Arial" panose="020B0604020202020204" pitchFamily="34" charset="0"/>
              <a:buChar char="•"/>
            </a:pPr>
            <a:r>
              <a:rPr lang="en-GB" sz="1167" dirty="0">
                <a:solidFill>
                  <a:schemeClr val="accent4">
                    <a:lumMod val="50000"/>
                  </a:schemeClr>
                </a:solidFill>
              </a:rPr>
              <a:t>from  13 different countries</a:t>
            </a:r>
          </a:p>
          <a:p>
            <a:pPr marL="619100" lvl="1" indent="-238115">
              <a:buFont typeface="Arial" panose="020B0604020202020204" pitchFamily="34" charset="0"/>
              <a:buChar char="•"/>
            </a:pPr>
            <a:r>
              <a:rPr lang="en-GB" sz="1167" dirty="0">
                <a:solidFill>
                  <a:schemeClr val="accent4">
                    <a:lumMod val="50000"/>
                  </a:schemeClr>
                </a:solidFill>
              </a:rPr>
              <a:t>involving 24 universities and research institutes</a:t>
            </a:r>
          </a:p>
        </p:txBody>
      </p:sp>
      <p:sp>
        <p:nvSpPr>
          <p:cNvPr id="3" name="Date Placeholder 2"/>
          <p:cNvSpPr>
            <a:spLocks noGrp="1"/>
          </p:cNvSpPr>
          <p:nvPr>
            <p:ph type="dt" sz="half" idx="10"/>
          </p:nvPr>
        </p:nvSpPr>
        <p:spPr/>
        <p:txBody>
          <a:bodyPr/>
          <a:lstStyle/>
          <a:p>
            <a:fld id="{88C45457-C9E3-4D7D-AE37-89AB0BD1A5D8}" type="datetime1">
              <a:rPr lang="en-US" smtClean="0"/>
              <a:t>11/11/2024</a:t>
            </a:fld>
            <a:endParaRPr lang="en-GB" dirty="0"/>
          </a:p>
        </p:txBody>
      </p:sp>
      <p:sp>
        <p:nvSpPr>
          <p:cNvPr id="4" name="Footer Placeholder 3"/>
          <p:cNvSpPr>
            <a:spLocks noGrp="1"/>
          </p:cNvSpPr>
          <p:nvPr>
            <p:ph type="ftr" sz="quarter" idx="11"/>
          </p:nvPr>
        </p:nvSpPr>
        <p:spPr/>
        <p:txBody>
          <a:bodyPr/>
          <a:lstStyle/>
          <a:p>
            <a:r>
              <a:rPr lang="en-GB"/>
              <a:t>Circum-Pan-Pacific Symposium 2024</a:t>
            </a:r>
            <a:endParaRPr lang="en-GB" dirty="0"/>
          </a:p>
        </p:txBody>
      </p:sp>
      <p:sp>
        <p:nvSpPr>
          <p:cNvPr id="5" name="Slide Number Placeholder 4"/>
          <p:cNvSpPr>
            <a:spLocks noGrp="1"/>
          </p:cNvSpPr>
          <p:nvPr>
            <p:ph type="sldNum" sz="quarter" idx="12"/>
          </p:nvPr>
        </p:nvSpPr>
        <p:spPr/>
        <p:txBody>
          <a:bodyPr/>
          <a:lstStyle/>
          <a:p>
            <a:fld id="{9557D183-51D8-4E14-896F-B82575AC502D}" type="slidenum">
              <a:rPr lang="en-GB" smtClean="0"/>
              <a:pPr/>
              <a:t>3</a:t>
            </a:fld>
            <a:endParaRPr lang="en-GB" dirty="0"/>
          </a:p>
        </p:txBody>
      </p:sp>
      <p:sp>
        <p:nvSpPr>
          <p:cNvPr id="6" name="Title 5"/>
          <p:cNvSpPr>
            <a:spLocks noGrp="1"/>
          </p:cNvSpPr>
          <p:nvPr>
            <p:ph type="title"/>
          </p:nvPr>
        </p:nvSpPr>
        <p:spPr/>
        <p:txBody>
          <a:bodyPr>
            <a:normAutofit/>
          </a:bodyPr>
          <a:lstStyle/>
          <a:p>
            <a:r>
              <a:rPr lang="en-US" dirty="0"/>
              <a:t> COMPASS Collaboration</a:t>
            </a:r>
            <a:endParaRPr lang="en-GB" dirty="0"/>
          </a:p>
        </p:txBody>
      </p:sp>
    </p:spTree>
    <p:extLst>
      <p:ext uri="{BB962C8B-B14F-4D97-AF65-F5344CB8AC3E}">
        <p14:creationId xmlns:p14="http://schemas.microsoft.com/office/powerpoint/2010/main" val="4046037569"/>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From Collins asymmetries to </a:t>
            </a:r>
            <a:r>
              <a:rPr lang="en-US" dirty="0" err="1"/>
              <a:t>transversity</a:t>
            </a:r>
            <a:endParaRPr lang="en-US" dirty="0"/>
          </a:p>
        </p:txBody>
      </p:sp>
      <p:sp>
        <p:nvSpPr>
          <p:cNvPr id="7" name="Date Placeholder 6"/>
          <p:cNvSpPr>
            <a:spLocks noGrp="1"/>
          </p:cNvSpPr>
          <p:nvPr>
            <p:ph type="dt" sz="half" idx="10"/>
          </p:nvPr>
        </p:nvSpPr>
        <p:spPr/>
        <p:txBody>
          <a:bodyPr/>
          <a:lstStyle/>
          <a:p>
            <a:fld id="{6689BAB5-E1ED-4A19-B5E4-056CC3AAA5D3}" type="datetime1">
              <a:rPr lang="en-US" smtClean="0"/>
              <a:t>11/11/2024</a:t>
            </a:fld>
            <a:endParaRPr lang="en-US" dirty="0"/>
          </a:p>
        </p:txBody>
      </p:sp>
      <p:sp>
        <p:nvSpPr>
          <p:cNvPr id="8" name="Footer Placeholder 7"/>
          <p:cNvSpPr>
            <a:spLocks noGrp="1"/>
          </p:cNvSpPr>
          <p:nvPr>
            <p:ph type="ftr" sz="quarter" idx="11"/>
          </p:nvPr>
        </p:nvSpPr>
        <p:spPr/>
        <p:txBody>
          <a:bodyPr/>
          <a:lstStyle/>
          <a:p>
            <a:r>
              <a:rPr lang="en-US"/>
              <a:t>Circum-Pan-Pacific Symposium 2024</a:t>
            </a:r>
            <a:endParaRPr lang="en-US" dirty="0"/>
          </a:p>
        </p:txBody>
      </p:sp>
      <p:sp>
        <p:nvSpPr>
          <p:cNvPr id="9" name="Slide Number Placeholder 8"/>
          <p:cNvSpPr>
            <a:spLocks noGrp="1"/>
          </p:cNvSpPr>
          <p:nvPr>
            <p:ph type="sldNum" sz="quarter" idx="12"/>
          </p:nvPr>
        </p:nvSpPr>
        <p:spPr/>
        <p:txBody>
          <a:bodyPr/>
          <a:lstStyle/>
          <a:p>
            <a:fld id="{D502567A-F768-4C88-A627-18353962A466}" type="slidenum">
              <a:rPr lang="en-US" smtClean="0"/>
              <a:pPr/>
              <a:t>30</a:t>
            </a:fld>
            <a:endParaRPr lang="en-US" dirty="0"/>
          </a:p>
        </p:txBody>
      </p:sp>
      <mc:AlternateContent xmlns:mc="http://schemas.openxmlformats.org/markup-compatibility/2006" xmlns:a14="http://schemas.microsoft.com/office/drawing/2010/main">
        <mc:Choice Requires="a14">
          <p:sp>
            <p:nvSpPr>
              <p:cNvPr id="2" name="Content Placeholder 1"/>
              <p:cNvSpPr>
                <a:spLocks noGrp="1"/>
              </p:cNvSpPr>
              <p:nvPr>
                <p:ph idx="1"/>
              </p:nvPr>
            </p:nvSpPr>
            <p:spPr/>
            <p:txBody>
              <a:bodyPr/>
              <a:lstStyle/>
              <a:p>
                <a:r>
                  <a:rPr lang="it-IT" sz="2100" dirty="0"/>
                  <a:t>Following </a:t>
                </a:r>
                <a:r>
                  <a:rPr lang="en-US" sz="2100" dirty="0"/>
                  <a:t>Physical Review D 91, 014034 (2015), in the valence region</a:t>
                </a:r>
              </a:p>
              <a:p>
                <a:endParaRPr lang="en-US" sz="2100" dirty="0"/>
              </a:p>
              <a:p>
                <a:pPr marL="0" indent="0">
                  <a:buNone/>
                </a:pPr>
                <a14:m>
                  <m:oMathPara xmlns:m="http://schemas.openxmlformats.org/officeDocument/2006/math">
                    <m:oMathParaPr>
                      <m:jc m:val="centerGroup"/>
                    </m:oMathParaPr>
                    <m:oMath xmlns:m="http://schemas.openxmlformats.org/officeDocument/2006/math">
                      <m:m>
                        <m:mPr>
                          <m:mcs>
                            <m:mc>
                              <m:mcPr>
                                <m:count m:val="1"/>
                                <m:mcJc m:val="center"/>
                              </m:mcPr>
                            </m:mc>
                          </m:mcs>
                          <m:ctrlPr>
                            <a:rPr lang="it-IT" sz="2100" i="1">
                              <a:latin typeface="Cambria Math" panose="02040503050406030204" pitchFamily="18" charset="0"/>
                            </a:rPr>
                          </m:ctrlPr>
                        </m:mPr>
                        <m:mr>
                          <m:e>
                            <m:r>
                              <m:rPr>
                                <m:brk m:alnAt="7"/>
                              </m:rPr>
                              <a:rPr lang="en-US" sz="2100" i="1">
                                <a:latin typeface="Cambria Math" panose="02040503050406030204" pitchFamily="18" charset="0"/>
                              </a:rPr>
                              <m:t>𝑥</m:t>
                            </m:r>
                            <m:sSubSup>
                              <m:sSubSupPr>
                                <m:ctrlPr>
                                  <a:rPr lang="en-US" sz="2100" i="1">
                                    <a:solidFill>
                                      <a:srgbClr val="C00000"/>
                                    </a:solidFill>
                                    <a:latin typeface="Cambria Math" panose="02040503050406030204" pitchFamily="18" charset="0"/>
                                  </a:rPr>
                                </m:ctrlPr>
                              </m:sSubSupPr>
                              <m:e>
                                <m:r>
                                  <a:rPr lang="en-US" sz="2100" i="1">
                                    <a:solidFill>
                                      <a:srgbClr val="C00000"/>
                                    </a:solidFill>
                                    <a:latin typeface="Cambria Math" panose="02040503050406030204" pitchFamily="18" charset="0"/>
                                  </a:rPr>
                                  <m:t>h</m:t>
                                </m:r>
                              </m:e>
                              <m:sub>
                                <m:r>
                                  <a:rPr lang="en-US" sz="2100" i="1">
                                    <a:solidFill>
                                      <a:srgbClr val="C00000"/>
                                    </a:solidFill>
                                    <a:latin typeface="Cambria Math" panose="02040503050406030204" pitchFamily="18" charset="0"/>
                                  </a:rPr>
                                  <m:t>1</m:t>
                                </m:r>
                              </m:sub>
                              <m:sup>
                                <m:r>
                                  <a:rPr lang="en-US" sz="2100" i="1">
                                    <a:solidFill>
                                      <a:srgbClr val="C00000"/>
                                    </a:solidFill>
                                    <a:latin typeface="Cambria Math" panose="02040503050406030204" pitchFamily="18" charset="0"/>
                                  </a:rPr>
                                  <m:t>𝑢</m:t>
                                </m:r>
                              </m:sup>
                            </m:sSubSup>
                            <m:r>
                              <m:rPr>
                                <m:brk m:alnAt="7"/>
                              </m:rPr>
                              <a:rPr lang="en-US" sz="2100" i="1">
                                <a:latin typeface="Cambria Math" panose="02040503050406030204" pitchFamily="18" charset="0"/>
                              </a:rPr>
                              <m:t>=</m:t>
                            </m:r>
                            <m:f>
                              <m:fPr>
                                <m:ctrlPr>
                                  <a:rPr lang="en-US" sz="2100" i="1">
                                    <a:latin typeface="Cambria Math" panose="02040503050406030204" pitchFamily="18" charset="0"/>
                                  </a:rPr>
                                </m:ctrlPr>
                              </m:fPr>
                              <m:num>
                                <m:r>
                                  <a:rPr lang="en-US" sz="2100" i="1">
                                    <a:latin typeface="Cambria Math" panose="02040503050406030204" pitchFamily="18" charset="0"/>
                                  </a:rPr>
                                  <m:t>1</m:t>
                                </m:r>
                              </m:num>
                              <m:den>
                                <m:r>
                                  <a:rPr lang="en-US" sz="2100" i="1">
                                    <a:latin typeface="Cambria Math" panose="02040503050406030204" pitchFamily="18" charset="0"/>
                                  </a:rPr>
                                  <m:t>5</m:t>
                                </m:r>
                              </m:den>
                            </m:f>
                            <m:f>
                              <m:fPr>
                                <m:ctrlPr>
                                  <a:rPr lang="en-US" sz="2100" i="1">
                                    <a:latin typeface="Cambria Math" panose="02040503050406030204" pitchFamily="18" charset="0"/>
                                  </a:rPr>
                                </m:ctrlPr>
                              </m:fPr>
                              <m:num>
                                <m:r>
                                  <a:rPr lang="en-US" sz="2100" i="1">
                                    <a:latin typeface="Cambria Math" panose="02040503050406030204" pitchFamily="18" charset="0"/>
                                  </a:rPr>
                                  <m:t>1</m:t>
                                </m:r>
                              </m:num>
                              <m:den>
                                <m:sSubSup>
                                  <m:sSubSupPr>
                                    <m:ctrlPr>
                                      <a:rPr lang="en-US" sz="2100" i="1">
                                        <a:latin typeface="Cambria Math" panose="02040503050406030204" pitchFamily="18" charset="0"/>
                                      </a:rPr>
                                    </m:ctrlPr>
                                  </m:sSubSupPr>
                                  <m:e>
                                    <m:acc>
                                      <m:accPr>
                                        <m:chr m:val="̃"/>
                                        <m:ctrlPr>
                                          <a:rPr lang="en-US" sz="2100" i="1">
                                            <a:latin typeface="Cambria Math" panose="02040503050406030204" pitchFamily="18" charset="0"/>
                                          </a:rPr>
                                        </m:ctrlPr>
                                      </m:accPr>
                                      <m:e>
                                        <m:r>
                                          <a:rPr lang="en-US" sz="2100" i="1">
                                            <a:latin typeface="Cambria Math" panose="02040503050406030204" pitchFamily="18" charset="0"/>
                                            <a:ea typeface="Cambria Math" panose="02040503050406030204" pitchFamily="18" charset="0"/>
                                          </a:rPr>
                                          <m:t>𝑎</m:t>
                                        </m:r>
                                      </m:e>
                                    </m:acc>
                                  </m:e>
                                  <m:sub>
                                    <m:r>
                                      <a:rPr lang="en-US" sz="2100" i="1">
                                        <a:latin typeface="Cambria Math" panose="02040503050406030204" pitchFamily="18" charset="0"/>
                                      </a:rPr>
                                      <m:t>𝑃</m:t>
                                    </m:r>
                                  </m:sub>
                                  <m:sup>
                                    <m:r>
                                      <a:rPr lang="en-US" sz="2100" i="1">
                                        <a:latin typeface="Cambria Math" panose="02040503050406030204" pitchFamily="18" charset="0"/>
                                      </a:rPr>
                                      <m:t>h</m:t>
                                    </m:r>
                                  </m:sup>
                                </m:sSubSup>
                                <m:d>
                                  <m:dPr>
                                    <m:ctrlPr>
                                      <a:rPr lang="en-US" sz="2100" i="1">
                                        <a:latin typeface="Cambria Math" panose="02040503050406030204" pitchFamily="18" charset="0"/>
                                      </a:rPr>
                                    </m:ctrlPr>
                                  </m:dPr>
                                  <m:e>
                                    <m:r>
                                      <a:rPr lang="en-US" sz="2100" i="1">
                                        <a:latin typeface="Cambria Math" panose="02040503050406030204" pitchFamily="18" charset="0"/>
                                      </a:rPr>
                                      <m:t>1−</m:t>
                                    </m:r>
                                    <m:acc>
                                      <m:accPr>
                                        <m:chr m:val="̃"/>
                                        <m:ctrlPr>
                                          <a:rPr lang="en-US" sz="2100" i="1">
                                            <a:latin typeface="Cambria Math" panose="02040503050406030204" pitchFamily="18" charset="0"/>
                                          </a:rPr>
                                        </m:ctrlPr>
                                      </m:accPr>
                                      <m:e>
                                        <m:r>
                                          <a:rPr lang="en-US" sz="2100" i="1">
                                            <a:latin typeface="Cambria Math" panose="02040503050406030204" pitchFamily="18" charset="0"/>
                                            <a:ea typeface="Cambria Math" panose="02040503050406030204" pitchFamily="18" charset="0"/>
                                          </a:rPr>
                                          <m:t>𝛼</m:t>
                                        </m:r>
                                      </m:e>
                                    </m:acc>
                                  </m:e>
                                </m:d>
                              </m:den>
                            </m:f>
                            <m:d>
                              <m:dPr>
                                <m:begChr m:val="["/>
                                <m:endChr m:val="]"/>
                                <m:ctrlPr>
                                  <a:rPr lang="en-US" sz="2100" i="1">
                                    <a:latin typeface="Cambria Math" panose="02040503050406030204" pitchFamily="18" charset="0"/>
                                  </a:rPr>
                                </m:ctrlPr>
                              </m:dPr>
                              <m:e>
                                <m:d>
                                  <m:dPr>
                                    <m:ctrlPr>
                                      <a:rPr lang="en-US" sz="2100" i="1">
                                        <a:latin typeface="Cambria Math" panose="02040503050406030204" pitchFamily="18" charset="0"/>
                                      </a:rPr>
                                    </m:ctrlPr>
                                  </m:dPr>
                                  <m:e>
                                    <m:r>
                                      <a:rPr lang="en-US" sz="2100" i="1">
                                        <a:latin typeface="Cambria Math" panose="02040503050406030204" pitchFamily="18" charset="0"/>
                                      </a:rPr>
                                      <m:t>𝑥</m:t>
                                    </m:r>
                                    <m:sSubSup>
                                      <m:sSubSupPr>
                                        <m:ctrlPr>
                                          <a:rPr lang="en-US" sz="2100" i="1">
                                            <a:latin typeface="Cambria Math" panose="02040503050406030204" pitchFamily="18" charset="0"/>
                                          </a:rPr>
                                        </m:ctrlPr>
                                      </m:sSubSupPr>
                                      <m:e>
                                        <m:r>
                                          <a:rPr lang="en-US" sz="2100" i="1">
                                            <a:latin typeface="Cambria Math" panose="02040503050406030204" pitchFamily="18" charset="0"/>
                                          </a:rPr>
                                          <m:t>𝑓</m:t>
                                        </m:r>
                                      </m:e>
                                      <m:sub>
                                        <m:r>
                                          <a:rPr lang="en-US" sz="2100" i="1">
                                            <a:latin typeface="Cambria Math" panose="02040503050406030204" pitchFamily="18" charset="0"/>
                                          </a:rPr>
                                          <m:t>𝑝</m:t>
                                        </m:r>
                                      </m:sub>
                                      <m:sup>
                                        <m:r>
                                          <a:rPr lang="en-US" sz="2100" i="1">
                                            <a:latin typeface="Cambria Math" panose="02040503050406030204" pitchFamily="18" charset="0"/>
                                          </a:rPr>
                                          <m:t>+</m:t>
                                        </m:r>
                                      </m:sup>
                                    </m:sSubSup>
                                    <m:sSubSup>
                                      <m:sSubSupPr>
                                        <m:ctrlPr>
                                          <a:rPr lang="en-US" sz="2100" i="1">
                                            <a:solidFill>
                                              <a:srgbClr val="C00000"/>
                                            </a:solidFill>
                                            <a:latin typeface="Cambria Math" panose="02040503050406030204" pitchFamily="18" charset="0"/>
                                          </a:rPr>
                                        </m:ctrlPr>
                                      </m:sSubSupPr>
                                      <m:e>
                                        <m:r>
                                          <a:rPr lang="en-US" sz="2100" i="1">
                                            <a:solidFill>
                                              <a:srgbClr val="C00000"/>
                                            </a:solidFill>
                                            <a:latin typeface="Cambria Math" panose="02040503050406030204" pitchFamily="18" charset="0"/>
                                          </a:rPr>
                                          <m:t>𝐴</m:t>
                                        </m:r>
                                      </m:e>
                                      <m:sub>
                                        <m:r>
                                          <a:rPr lang="en-US" sz="2100" i="1">
                                            <a:solidFill>
                                              <a:srgbClr val="C00000"/>
                                            </a:solidFill>
                                            <a:latin typeface="Cambria Math" panose="02040503050406030204" pitchFamily="18" charset="0"/>
                                          </a:rPr>
                                          <m:t>𝑝</m:t>
                                        </m:r>
                                      </m:sub>
                                      <m:sup>
                                        <m:r>
                                          <a:rPr lang="en-US" sz="2100" i="1">
                                            <a:solidFill>
                                              <a:srgbClr val="C00000"/>
                                            </a:solidFill>
                                            <a:latin typeface="Cambria Math" panose="02040503050406030204" pitchFamily="18" charset="0"/>
                                          </a:rPr>
                                          <m:t>+</m:t>
                                        </m:r>
                                      </m:sup>
                                    </m:sSubSup>
                                    <m:r>
                                      <a:rPr lang="en-US" sz="2100" i="1">
                                        <a:latin typeface="Cambria Math" panose="02040503050406030204" pitchFamily="18" charset="0"/>
                                      </a:rPr>
                                      <m:t>−</m:t>
                                    </m:r>
                                    <m:r>
                                      <a:rPr lang="en-US" sz="2100" i="1">
                                        <a:latin typeface="Cambria Math" panose="02040503050406030204" pitchFamily="18" charset="0"/>
                                      </a:rPr>
                                      <m:t>𝑥</m:t>
                                    </m:r>
                                    <m:sSubSup>
                                      <m:sSubSupPr>
                                        <m:ctrlPr>
                                          <a:rPr lang="en-US" sz="2100" i="1">
                                            <a:latin typeface="Cambria Math" panose="02040503050406030204" pitchFamily="18" charset="0"/>
                                          </a:rPr>
                                        </m:ctrlPr>
                                      </m:sSubSupPr>
                                      <m:e>
                                        <m:r>
                                          <a:rPr lang="en-US" sz="2100" i="1">
                                            <a:latin typeface="Cambria Math" panose="02040503050406030204" pitchFamily="18" charset="0"/>
                                          </a:rPr>
                                          <m:t>𝑓</m:t>
                                        </m:r>
                                      </m:e>
                                      <m:sub>
                                        <m:r>
                                          <a:rPr lang="en-US" sz="2100" i="1">
                                            <a:latin typeface="Cambria Math" panose="02040503050406030204" pitchFamily="18" charset="0"/>
                                          </a:rPr>
                                          <m:t>𝑝</m:t>
                                        </m:r>
                                      </m:sub>
                                      <m:sup>
                                        <m:r>
                                          <a:rPr lang="en-US" sz="2100" i="1">
                                            <a:latin typeface="Cambria Math" panose="02040503050406030204" pitchFamily="18" charset="0"/>
                                          </a:rPr>
                                          <m:t>−</m:t>
                                        </m:r>
                                      </m:sup>
                                    </m:sSubSup>
                                    <m:sSubSup>
                                      <m:sSubSupPr>
                                        <m:ctrlPr>
                                          <a:rPr lang="en-US" sz="2100" i="1">
                                            <a:solidFill>
                                              <a:srgbClr val="C00000"/>
                                            </a:solidFill>
                                            <a:latin typeface="Cambria Math" panose="02040503050406030204" pitchFamily="18" charset="0"/>
                                          </a:rPr>
                                        </m:ctrlPr>
                                      </m:sSubSupPr>
                                      <m:e>
                                        <m:r>
                                          <a:rPr lang="en-US" sz="2100" i="1">
                                            <a:solidFill>
                                              <a:srgbClr val="C00000"/>
                                            </a:solidFill>
                                            <a:latin typeface="Cambria Math" panose="02040503050406030204" pitchFamily="18" charset="0"/>
                                          </a:rPr>
                                          <m:t>𝐴</m:t>
                                        </m:r>
                                      </m:e>
                                      <m:sub>
                                        <m:r>
                                          <a:rPr lang="en-US" sz="2100" i="1">
                                            <a:solidFill>
                                              <a:srgbClr val="C00000"/>
                                            </a:solidFill>
                                            <a:latin typeface="Cambria Math" panose="02040503050406030204" pitchFamily="18" charset="0"/>
                                          </a:rPr>
                                          <m:t>𝑝</m:t>
                                        </m:r>
                                      </m:sub>
                                      <m:sup>
                                        <m:r>
                                          <a:rPr lang="en-US" sz="2100" i="1">
                                            <a:solidFill>
                                              <a:srgbClr val="C00000"/>
                                            </a:solidFill>
                                            <a:latin typeface="Cambria Math" panose="02040503050406030204" pitchFamily="18" charset="0"/>
                                          </a:rPr>
                                          <m:t>−</m:t>
                                        </m:r>
                                      </m:sup>
                                    </m:sSubSup>
                                  </m:e>
                                </m:d>
                                <m:r>
                                  <a:rPr lang="en-US" sz="2100" i="1">
                                    <a:latin typeface="Cambria Math" panose="02040503050406030204" pitchFamily="18" charset="0"/>
                                  </a:rPr>
                                  <m:t>+</m:t>
                                </m:r>
                                <m:f>
                                  <m:fPr>
                                    <m:ctrlPr>
                                      <a:rPr lang="en-US" sz="2100" i="1">
                                        <a:latin typeface="Cambria Math" panose="02040503050406030204" pitchFamily="18" charset="0"/>
                                      </a:rPr>
                                    </m:ctrlPr>
                                  </m:fPr>
                                  <m:num>
                                    <m:r>
                                      <a:rPr lang="en-US" sz="2100" i="1">
                                        <a:latin typeface="Cambria Math" panose="02040503050406030204" pitchFamily="18" charset="0"/>
                                      </a:rPr>
                                      <m:t>1</m:t>
                                    </m:r>
                                  </m:num>
                                  <m:den>
                                    <m:r>
                                      <a:rPr lang="en-US" sz="2100" i="1">
                                        <a:latin typeface="Cambria Math" panose="02040503050406030204" pitchFamily="18" charset="0"/>
                                      </a:rPr>
                                      <m:t>3</m:t>
                                    </m:r>
                                  </m:den>
                                </m:f>
                                <m:d>
                                  <m:dPr>
                                    <m:ctrlPr>
                                      <a:rPr lang="en-US" sz="2100" i="1">
                                        <a:latin typeface="Cambria Math" panose="02040503050406030204" pitchFamily="18" charset="0"/>
                                      </a:rPr>
                                    </m:ctrlPr>
                                  </m:dPr>
                                  <m:e>
                                    <m:r>
                                      <a:rPr lang="en-US" sz="2100" i="1">
                                        <a:latin typeface="Cambria Math" panose="02040503050406030204" pitchFamily="18" charset="0"/>
                                      </a:rPr>
                                      <m:t>𝑥</m:t>
                                    </m:r>
                                    <m:sSubSup>
                                      <m:sSubSupPr>
                                        <m:ctrlPr>
                                          <a:rPr lang="en-US" sz="2100" i="1">
                                            <a:latin typeface="Cambria Math" panose="02040503050406030204" pitchFamily="18" charset="0"/>
                                          </a:rPr>
                                        </m:ctrlPr>
                                      </m:sSubSupPr>
                                      <m:e>
                                        <m:r>
                                          <a:rPr lang="en-US" sz="2100" i="1">
                                            <a:latin typeface="Cambria Math" panose="02040503050406030204" pitchFamily="18" charset="0"/>
                                          </a:rPr>
                                          <m:t>𝑓</m:t>
                                        </m:r>
                                      </m:e>
                                      <m:sub>
                                        <m:r>
                                          <a:rPr lang="en-US" sz="2100" i="1">
                                            <a:latin typeface="Cambria Math" panose="02040503050406030204" pitchFamily="18" charset="0"/>
                                          </a:rPr>
                                          <m:t>𝑑</m:t>
                                        </m:r>
                                      </m:sub>
                                      <m:sup>
                                        <m:r>
                                          <a:rPr lang="en-US" sz="2100" i="1">
                                            <a:latin typeface="Cambria Math" panose="02040503050406030204" pitchFamily="18" charset="0"/>
                                          </a:rPr>
                                          <m:t>+</m:t>
                                        </m:r>
                                      </m:sup>
                                    </m:sSubSup>
                                    <m:sSubSup>
                                      <m:sSubSupPr>
                                        <m:ctrlPr>
                                          <a:rPr lang="en-US" sz="2100" i="1">
                                            <a:solidFill>
                                              <a:schemeClr val="accent1"/>
                                            </a:solidFill>
                                            <a:latin typeface="Cambria Math" panose="02040503050406030204" pitchFamily="18" charset="0"/>
                                          </a:rPr>
                                        </m:ctrlPr>
                                      </m:sSubSupPr>
                                      <m:e>
                                        <m:r>
                                          <a:rPr lang="en-US" sz="2100" i="1">
                                            <a:solidFill>
                                              <a:schemeClr val="accent1"/>
                                            </a:solidFill>
                                            <a:latin typeface="Cambria Math" panose="02040503050406030204" pitchFamily="18" charset="0"/>
                                          </a:rPr>
                                          <m:t>𝐴</m:t>
                                        </m:r>
                                      </m:e>
                                      <m:sub>
                                        <m:r>
                                          <a:rPr lang="en-US" sz="2100" i="1">
                                            <a:solidFill>
                                              <a:schemeClr val="accent1"/>
                                            </a:solidFill>
                                            <a:latin typeface="Cambria Math" panose="02040503050406030204" pitchFamily="18" charset="0"/>
                                          </a:rPr>
                                          <m:t>𝑑</m:t>
                                        </m:r>
                                      </m:sub>
                                      <m:sup>
                                        <m:r>
                                          <a:rPr lang="en-US" sz="2100" i="1">
                                            <a:solidFill>
                                              <a:schemeClr val="accent1"/>
                                            </a:solidFill>
                                            <a:latin typeface="Cambria Math" panose="02040503050406030204" pitchFamily="18" charset="0"/>
                                          </a:rPr>
                                          <m:t>+</m:t>
                                        </m:r>
                                      </m:sup>
                                    </m:sSubSup>
                                    <m:r>
                                      <a:rPr lang="en-US" sz="2100" i="1">
                                        <a:latin typeface="Cambria Math" panose="02040503050406030204" pitchFamily="18" charset="0"/>
                                      </a:rPr>
                                      <m:t>−</m:t>
                                    </m:r>
                                    <m:r>
                                      <a:rPr lang="en-US" sz="2100" i="1">
                                        <a:latin typeface="Cambria Math" panose="02040503050406030204" pitchFamily="18" charset="0"/>
                                      </a:rPr>
                                      <m:t>𝑥</m:t>
                                    </m:r>
                                    <m:sSubSup>
                                      <m:sSubSupPr>
                                        <m:ctrlPr>
                                          <a:rPr lang="en-US" sz="2100" i="1">
                                            <a:latin typeface="Cambria Math" panose="02040503050406030204" pitchFamily="18" charset="0"/>
                                          </a:rPr>
                                        </m:ctrlPr>
                                      </m:sSubSupPr>
                                      <m:e>
                                        <m:r>
                                          <a:rPr lang="en-US" sz="2100" i="1">
                                            <a:latin typeface="Cambria Math" panose="02040503050406030204" pitchFamily="18" charset="0"/>
                                          </a:rPr>
                                          <m:t>𝑓</m:t>
                                        </m:r>
                                      </m:e>
                                      <m:sub>
                                        <m:r>
                                          <a:rPr lang="en-US" sz="2100" i="1">
                                            <a:latin typeface="Cambria Math" panose="02040503050406030204" pitchFamily="18" charset="0"/>
                                          </a:rPr>
                                          <m:t>𝑑</m:t>
                                        </m:r>
                                      </m:sub>
                                      <m:sup>
                                        <m:r>
                                          <a:rPr lang="en-US" sz="2100" i="1">
                                            <a:latin typeface="Cambria Math" panose="02040503050406030204" pitchFamily="18" charset="0"/>
                                          </a:rPr>
                                          <m:t>−</m:t>
                                        </m:r>
                                      </m:sup>
                                    </m:sSubSup>
                                    <m:sSubSup>
                                      <m:sSubSupPr>
                                        <m:ctrlPr>
                                          <a:rPr lang="en-US" sz="2100" i="1">
                                            <a:solidFill>
                                              <a:schemeClr val="accent1"/>
                                            </a:solidFill>
                                            <a:latin typeface="Cambria Math" panose="02040503050406030204" pitchFamily="18" charset="0"/>
                                          </a:rPr>
                                        </m:ctrlPr>
                                      </m:sSubSupPr>
                                      <m:e>
                                        <m:r>
                                          <a:rPr lang="en-US" sz="2100" i="1">
                                            <a:solidFill>
                                              <a:schemeClr val="accent1"/>
                                            </a:solidFill>
                                            <a:latin typeface="Cambria Math" panose="02040503050406030204" pitchFamily="18" charset="0"/>
                                          </a:rPr>
                                          <m:t>𝐴</m:t>
                                        </m:r>
                                      </m:e>
                                      <m:sub>
                                        <m:r>
                                          <a:rPr lang="en-US" sz="2100" i="1">
                                            <a:solidFill>
                                              <a:schemeClr val="accent1"/>
                                            </a:solidFill>
                                            <a:latin typeface="Cambria Math" panose="02040503050406030204" pitchFamily="18" charset="0"/>
                                          </a:rPr>
                                          <m:t>𝑑</m:t>
                                        </m:r>
                                      </m:sub>
                                      <m:sup>
                                        <m:r>
                                          <a:rPr lang="en-US" sz="2100" i="1">
                                            <a:solidFill>
                                              <a:schemeClr val="accent1"/>
                                            </a:solidFill>
                                            <a:latin typeface="Cambria Math" panose="02040503050406030204" pitchFamily="18" charset="0"/>
                                          </a:rPr>
                                          <m:t>−</m:t>
                                        </m:r>
                                      </m:sup>
                                    </m:sSubSup>
                                  </m:e>
                                </m:d>
                              </m:e>
                            </m:d>
                          </m:e>
                        </m:mr>
                        <m:mr>
                          <m:e/>
                        </m:mr>
                        <m:mr>
                          <m:e>
                            <m:r>
                              <m:rPr>
                                <m:brk m:alnAt="7"/>
                              </m:rPr>
                              <a:rPr lang="en-US" sz="2100" i="1">
                                <a:latin typeface="Cambria Math" panose="02040503050406030204" pitchFamily="18" charset="0"/>
                              </a:rPr>
                              <m:t>𝑥</m:t>
                            </m:r>
                            <m:sSubSup>
                              <m:sSubSupPr>
                                <m:ctrlPr>
                                  <a:rPr lang="en-US" sz="2100" i="1">
                                    <a:solidFill>
                                      <a:schemeClr val="accent1"/>
                                    </a:solidFill>
                                    <a:latin typeface="Cambria Math" panose="02040503050406030204" pitchFamily="18" charset="0"/>
                                  </a:rPr>
                                </m:ctrlPr>
                              </m:sSubSupPr>
                              <m:e>
                                <m:r>
                                  <a:rPr lang="en-US" sz="2100" i="1">
                                    <a:solidFill>
                                      <a:schemeClr val="accent1"/>
                                    </a:solidFill>
                                    <a:latin typeface="Cambria Math" panose="02040503050406030204" pitchFamily="18" charset="0"/>
                                  </a:rPr>
                                  <m:t>h</m:t>
                                </m:r>
                              </m:e>
                              <m:sub>
                                <m:r>
                                  <a:rPr lang="en-US" sz="2100" i="1">
                                    <a:solidFill>
                                      <a:schemeClr val="accent1"/>
                                    </a:solidFill>
                                    <a:latin typeface="Cambria Math" panose="02040503050406030204" pitchFamily="18" charset="0"/>
                                  </a:rPr>
                                  <m:t>1</m:t>
                                </m:r>
                              </m:sub>
                              <m:sup>
                                <m:r>
                                  <a:rPr lang="en-US" sz="2100" i="1">
                                    <a:solidFill>
                                      <a:schemeClr val="accent1"/>
                                    </a:solidFill>
                                    <a:latin typeface="Cambria Math" panose="02040503050406030204" pitchFamily="18" charset="0"/>
                                  </a:rPr>
                                  <m:t>𝑑</m:t>
                                </m:r>
                              </m:sup>
                            </m:sSubSup>
                            <m:r>
                              <m:rPr>
                                <m:brk m:alnAt="7"/>
                              </m:rPr>
                              <a:rPr lang="en-US" sz="2100" i="1">
                                <a:latin typeface="Cambria Math" panose="02040503050406030204" pitchFamily="18" charset="0"/>
                              </a:rPr>
                              <m:t>=</m:t>
                            </m:r>
                            <m:f>
                              <m:fPr>
                                <m:ctrlPr>
                                  <a:rPr lang="en-US" sz="2100" i="1">
                                    <a:latin typeface="Cambria Math" panose="02040503050406030204" pitchFamily="18" charset="0"/>
                                  </a:rPr>
                                </m:ctrlPr>
                              </m:fPr>
                              <m:num>
                                <m:r>
                                  <a:rPr lang="en-US" sz="2100" i="1">
                                    <a:latin typeface="Cambria Math" panose="02040503050406030204" pitchFamily="18" charset="0"/>
                                  </a:rPr>
                                  <m:t>1</m:t>
                                </m:r>
                              </m:num>
                              <m:den>
                                <m:r>
                                  <a:rPr lang="en-US" sz="2100" i="1">
                                    <a:latin typeface="Cambria Math" panose="02040503050406030204" pitchFamily="18" charset="0"/>
                                  </a:rPr>
                                  <m:t>5</m:t>
                                </m:r>
                              </m:den>
                            </m:f>
                            <m:f>
                              <m:fPr>
                                <m:ctrlPr>
                                  <a:rPr lang="en-US" sz="2100" i="1">
                                    <a:latin typeface="Cambria Math" panose="02040503050406030204" pitchFamily="18" charset="0"/>
                                  </a:rPr>
                                </m:ctrlPr>
                              </m:fPr>
                              <m:num>
                                <m:r>
                                  <a:rPr lang="en-US" sz="2100" i="1">
                                    <a:latin typeface="Cambria Math" panose="02040503050406030204" pitchFamily="18" charset="0"/>
                                  </a:rPr>
                                  <m:t>1</m:t>
                                </m:r>
                              </m:num>
                              <m:den>
                                <m:sSubSup>
                                  <m:sSubSupPr>
                                    <m:ctrlPr>
                                      <a:rPr lang="en-US" sz="2100" i="1">
                                        <a:latin typeface="Cambria Math" panose="02040503050406030204" pitchFamily="18" charset="0"/>
                                      </a:rPr>
                                    </m:ctrlPr>
                                  </m:sSubSupPr>
                                  <m:e>
                                    <m:acc>
                                      <m:accPr>
                                        <m:chr m:val="̃"/>
                                        <m:ctrlPr>
                                          <a:rPr lang="en-US" sz="2100" i="1">
                                            <a:latin typeface="Cambria Math" panose="02040503050406030204" pitchFamily="18" charset="0"/>
                                          </a:rPr>
                                        </m:ctrlPr>
                                      </m:accPr>
                                      <m:e>
                                        <m:r>
                                          <a:rPr lang="en-US" sz="2100" i="1">
                                            <a:latin typeface="Cambria Math" panose="02040503050406030204" pitchFamily="18" charset="0"/>
                                            <a:ea typeface="Cambria Math" panose="02040503050406030204" pitchFamily="18" charset="0"/>
                                          </a:rPr>
                                          <m:t>𝑎</m:t>
                                        </m:r>
                                      </m:e>
                                    </m:acc>
                                  </m:e>
                                  <m:sub>
                                    <m:r>
                                      <a:rPr lang="en-US" sz="2100" i="1">
                                        <a:latin typeface="Cambria Math" panose="02040503050406030204" pitchFamily="18" charset="0"/>
                                      </a:rPr>
                                      <m:t>𝑃</m:t>
                                    </m:r>
                                  </m:sub>
                                  <m:sup>
                                    <m:r>
                                      <a:rPr lang="en-US" sz="2100" i="1">
                                        <a:latin typeface="Cambria Math" panose="02040503050406030204" pitchFamily="18" charset="0"/>
                                      </a:rPr>
                                      <m:t>h</m:t>
                                    </m:r>
                                  </m:sup>
                                </m:sSubSup>
                                <m:d>
                                  <m:dPr>
                                    <m:ctrlPr>
                                      <a:rPr lang="en-US" sz="2100" i="1">
                                        <a:latin typeface="Cambria Math" panose="02040503050406030204" pitchFamily="18" charset="0"/>
                                      </a:rPr>
                                    </m:ctrlPr>
                                  </m:dPr>
                                  <m:e>
                                    <m:r>
                                      <a:rPr lang="en-US" sz="2100" i="1">
                                        <a:latin typeface="Cambria Math" panose="02040503050406030204" pitchFamily="18" charset="0"/>
                                      </a:rPr>
                                      <m:t>1−</m:t>
                                    </m:r>
                                    <m:acc>
                                      <m:accPr>
                                        <m:chr m:val="̃"/>
                                        <m:ctrlPr>
                                          <a:rPr lang="en-US" sz="2100" i="1">
                                            <a:latin typeface="Cambria Math" panose="02040503050406030204" pitchFamily="18" charset="0"/>
                                          </a:rPr>
                                        </m:ctrlPr>
                                      </m:accPr>
                                      <m:e>
                                        <m:r>
                                          <a:rPr lang="en-US" sz="2100" i="1">
                                            <a:latin typeface="Cambria Math" panose="02040503050406030204" pitchFamily="18" charset="0"/>
                                            <a:ea typeface="Cambria Math" panose="02040503050406030204" pitchFamily="18" charset="0"/>
                                          </a:rPr>
                                          <m:t>𝛼</m:t>
                                        </m:r>
                                      </m:e>
                                    </m:acc>
                                  </m:e>
                                </m:d>
                              </m:den>
                            </m:f>
                            <m:d>
                              <m:dPr>
                                <m:begChr m:val="["/>
                                <m:endChr m:val="]"/>
                                <m:ctrlPr>
                                  <a:rPr lang="en-US" sz="2100" i="1">
                                    <a:latin typeface="Cambria Math" panose="02040503050406030204" pitchFamily="18" charset="0"/>
                                  </a:rPr>
                                </m:ctrlPr>
                              </m:dPr>
                              <m:e>
                                <m:f>
                                  <m:fPr>
                                    <m:ctrlPr>
                                      <a:rPr lang="en-US" sz="2100" i="1">
                                        <a:latin typeface="Cambria Math" panose="02040503050406030204" pitchFamily="18" charset="0"/>
                                      </a:rPr>
                                    </m:ctrlPr>
                                  </m:fPr>
                                  <m:num>
                                    <m:r>
                                      <a:rPr lang="en-US" sz="2100" i="1">
                                        <a:latin typeface="Cambria Math" panose="02040503050406030204" pitchFamily="18" charset="0"/>
                                      </a:rPr>
                                      <m:t>4</m:t>
                                    </m:r>
                                  </m:num>
                                  <m:den>
                                    <m:r>
                                      <a:rPr lang="en-US" sz="2100" i="1">
                                        <a:latin typeface="Cambria Math" panose="02040503050406030204" pitchFamily="18" charset="0"/>
                                      </a:rPr>
                                      <m:t>3</m:t>
                                    </m:r>
                                  </m:den>
                                </m:f>
                                <m:d>
                                  <m:dPr>
                                    <m:ctrlPr>
                                      <a:rPr lang="en-US" sz="2100" i="1">
                                        <a:latin typeface="Cambria Math" panose="02040503050406030204" pitchFamily="18" charset="0"/>
                                      </a:rPr>
                                    </m:ctrlPr>
                                  </m:dPr>
                                  <m:e>
                                    <m:r>
                                      <a:rPr lang="en-US" sz="2100" i="1">
                                        <a:latin typeface="Cambria Math" panose="02040503050406030204" pitchFamily="18" charset="0"/>
                                      </a:rPr>
                                      <m:t>𝑥</m:t>
                                    </m:r>
                                    <m:sSubSup>
                                      <m:sSubSupPr>
                                        <m:ctrlPr>
                                          <a:rPr lang="en-US" sz="2100" i="1">
                                            <a:latin typeface="Cambria Math" panose="02040503050406030204" pitchFamily="18" charset="0"/>
                                          </a:rPr>
                                        </m:ctrlPr>
                                      </m:sSubSupPr>
                                      <m:e>
                                        <m:r>
                                          <a:rPr lang="en-US" sz="2100" i="1">
                                            <a:latin typeface="Cambria Math" panose="02040503050406030204" pitchFamily="18" charset="0"/>
                                          </a:rPr>
                                          <m:t>𝑓</m:t>
                                        </m:r>
                                      </m:e>
                                      <m:sub>
                                        <m:r>
                                          <a:rPr lang="en-US" sz="2100" i="1">
                                            <a:latin typeface="Cambria Math" panose="02040503050406030204" pitchFamily="18" charset="0"/>
                                          </a:rPr>
                                          <m:t>𝑑</m:t>
                                        </m:r>
                                      </m:sub>
                                      <m:sup>
                                        <m:r>
                                          <a:rPr lang="en-US" sz="2100" i="1">
                                            <a:latin typeface="Cambria Math" panose="02040503050406030204" pitchFamily="18" charset="0"/>
                                          </a:rPr>
                                          <m:t>+</m:t>
                                        </m:r>
                                      </m:sup>
                                    </m:sSubSup>
                                    <m:sSubSup>
                                      <m:sSubSupPr>
                                        <m:ctrlPr>
                                          <a:rPr lang="en-US" sz="2100" i="1">
                                            <a:solidFill>
                                              <a:schemeClr val="accent1"/>
                                            </a:solidFill>
                                            <a:latin typeface="Cambria Math" panose="02040503050406030204" pitchFamily="18" charset="0"/>
                                          </a:rPr>
                                        </m:ctrlPr>
                                      </m:sSubSupPr>
                                      <m:e>
                                        <m:r>
                                          <a:rPr lang="en-US" sz="2100" i="1">
                                            <a:solidFill>
                                              <a:schemeClr val="accent1"/>
                                            </a:solidFill>
                                            <a:latin typeface="Cambria Math" panose="02040503050406030204" pitchFamily="18" charset="0"/>
                                          </a:rPr>
                                          <m:t>𝐴</m:t>
                                        </m:r>
                                      </m:e>
                                      <m:sub>
                                        <m:r>
                                          <a:rPr lang="en-US" sz="2100" i="1">
                                            <a:solidFill>
                                              <a:schemeClr val="accent1"/>
                                            </a:solidFill>
                                            <a:latin typeface="Cambria Math" panose="02040503050406030204" pitchFamily="18" charset="0"/>
                                          </a:rPr>
                                          <m:t>𝑑</m:t>
                                        </m:r>
                                      </m:sub>
                                      <m:sup>
                                        <m:r>
                                          <a:rPr lang="en-US" sz="2100" i="1">
                                            <a:solidFill>
                                              <a:schemeClr val="accent1"/>
                                            </a:solidFill>
                                            <a:latin typeface="Cambria Math" panose="02040503050406030204" pitchFamily="18" charset="0"/>
                                          </a:rPr>
                                          <m:t>+</m:t>
                                        </m:r>
                                      </m:sup>
                                    </m:sSubSup>
                                    <m:r>
                                      <a:rPr lang="en-US" sz="2100" i="1">
                                        <a:latin typeface="Cambria Math" panose="02040503050406030204" pitchFamily="18" charset="0"/>
                                      </a:rPr>
                                      <m:t>−</m:t>
                                    </m:r>
                                    <m:r>
                                      <a:rPr lang="en-US" sz="2100" i="1">
                                        <a:latin typeface="Cambria Math" panose="02040503050406030204" pitchFamily="18" charset="0"/>
                                      </a:rPr>
                                      <m:t>𝑥</m:t>
                                    </m:r>
                                    <m:sSubSup>
                                      <m:sSubSupPr>
                                        <m:ctrlPr>
                                          <a:rPr lang="en-US" sz="2100" i="1">
                                            <a:latin typeface="Cambria Math" panose="02040503050406030204" pitchFamily="18" charset="0"/>
                                          </a:rPr>
                                        </m:ctrlPr>
                                      </m:sSubSupPr>
                                      <m:e>
                                        <m:r>
                                          <a:rPr lang="en-US" sz="2100" i="1">
                                            <a:latin typeface="Cambria Math" panose="02040503050406030204" pitchFamily="18" charset="0"/>
                                          </a:rPr>
                                          <m:t>𝑓</m:t>
                                        </m:r>
                                      </m:e>
                                      <m:sub>
                                        <m:r>
                                          <a:rPr lang="en-US" sz="2100" i="1">
                                            <a:latin typeface="Cambria Math" panose="02040503050406030204" pitchFamily="18" charset="0"/>
                                          </a:rPr>
                                          <m:t>𝑑</m:t>
                                        </m:r>
                                      </m:sub>
                                      <m:sup>
                                        <m:r>
                                          <a:rPr lang="en-US" sz="2100" i="1">
                                            <a:latin typeface="Cambria Math" panose="02040503050406030204" pitchFamily="18" charset="0"/>
                                          </a:rPr>
                                          <m:t>−</m:t>
                                        </m:r>
                                      </m:sup>
                                    </m:sSubSup>
                                    <m:sSubSup>
                                      <m:sSubSupPr>
                                        <m:ctrlPr>
                                          <a:rPr lang="en-US" sz="2100" i="1">
                                            <a:solidFill>
                                              <a:schemeClr val="accent1"/>
                                            </a:solidFill>
                                            <a:latin typeface="Cambria Math" panose="02040503050406030204" pitchFamily="18" charset="0"/>
                                          </a:rPr>
                                        </m:ctrlPr>
                                      </m:sSubSupPr>
                                      <m:e>
                                        <m:r>
                                          <a:rPr lang="en-US" sz="2100" i="1">
                                            <a:solidFill>
                                              <a:schemeClr val="accent1"/>
                                            </a:solidFill>
                                            <a:latin typeface="Cambria Math" panose="02040503050406030204" pitchFamily="18" charset="0"/>
                                          </a:rPr>
                                          <m:t>𝐴</m:t>
                                        </m:r>
                                      </m:e>
                                      <m:sub>
                                        <m:r>
                                          <a:rPr lang="en-US" sz="2100" i="1">
                                            <a:solidFill>
                                              <a:schemeClr val="accent1"/>
                                            </a:solidFill>
                                            <a:latin typeface="Cambria Math" panose="02040503050406030204" pitchFamily="18" charset="0"/>
                                          </a:rPr>
                                          <m:t>𝑑</m:t>
                                        </m:r>
                                      </m:sub>
                                      <m:sup>
                                        <m:r>
                                          <a:rPr lang="en-US" sz="2100" i="1">
                                            <a:solidFill>
                                              <a:schemeClr val="accent1"/>
                                            </a:solidFill>
                                            <a:latin typeface="Cambria Math" panose="02040503050406030204" pitchFamily="18" charset="0"/>
                                          </a:rPr>
                                          <m:t>−</m:t>
                                        </m:r>
                                      </m:sup>
                                    </m:sSubSup>
                                  </m:e>
                                </m:d>
                                <m:r>
                                  <a:rPr lang="en-US" sz="2100" i="1">
                                    <a:latin typeface="Cambria Math" panose="02040503050406030204" pitchFamily="18" charset="0"/>
                                  </a:rPr>
                                  <m:t>−</m:t>
                                </m:r>
                                <m:d>
                                  <m:dPr>
                                    <m:ctrlPr>
                                      <a:rPr lang="en-US" sz="2100" i="1">
                                        <a:latin typeface="Cambria Math" panose="02040503050406030204" pitchFamily="18" charset="0"/>
                                      </a:rPr>
                                    </m:ctrlPr>
                                  </m:dPr>
                                  <m:e>
                                    <m:r>
                                      <a:rPr lang="en-US" sz="2100" i="1">
                                        <a:latin typeface="Cambria Math" panose="02040503050406030204" pitchFamily="18" charset="0"/>
                                      </a:rPr>
                                      <m:t>𝑥</m:t>
                                    </m:r>
                                    <m:sSubSup>
                                      <m:sSubSupPr>
                                        <m:ctrlPr>
                                          <a:rPr lang="en-US" sz="2100" i="1">
                                            <a:latin typeface="Cambria Math" panose="02040503050406030204" pitchFamily="18" charset="0"/>
                                          </a:rPr>
                                        </m:ctrlPr>
                                      </m:sSubSupPr>
                                      <m:e>
                                        <m:r>
                                          <a:rPr lang="en-US" sz="2100" i="1">
                                            <a:latin typeface="Cambria Math" panose="02040503050406030204" pitchFamily="18" charset="0"/>
                                          </a:rPr>
                                          <m:t>𝑓</m:t>
                                        </m:r>
                                      </m:e>
                                      <m:sub>
                                        <m:r>
                                          <a:rPr lang="en-US" sz="2100" i="1">
                                            <a:latin typeface="Cambria Math" panose="02040503050406030204" pitchFamily="18" charset="0"/>
                                          </a:rPr>
                                          <m:t>𝑝</m:t>
                                        </m:r>
                                      </m:sub>
                                      <m:sup>
                                        <m:r>
                                          <a:rPr lang="en-US" sz="2100" i="1">
                                            <a:latin typeface="Cambria Math" panose="02040503050406030204" pitchFamily="18" charset="0"/>
                                          </a:rPr>
                                          <m:t>+</m:t>
                                        </m:r>
                                      </m:sup>
                                    </m:sSubSup>
                                    <m:sSubSup>
                                      <m:sSubSupPr>
                                        <m:ctrlPr>
                                          <a:rPr lang="en-US" sz="2100" i="1">
                                            <a:solidFill>
                                              <a:srgbClr val="C00000"/>
                                            </a:solidFill>
                                            <a:latin typeface="Cambria Math" panose="02040503050406030204" pitchFamily="18" charset="0"/>
                                          </a:rPr>
                                        </m:ctrlPr>
                                      </m:sSubSupPr>
                                      <m:e>
                                        <m:r>
                                          <a:rPr lang="en-US" sz="2100" i="1">
                                            <a:solidFill>
                                              <a:srgbClr val="C00000"/>
                                            </a:solidFill>
                                            <a:latin typeface="Cambria Math" panose="02040503050406030204" pitchFamily="18" charset="0"/>
                                          </a:rPr>
                                          <m:t>𝐴</m:t>
                                        </m:r>
                                      </m:e>
                                      <m:sub>
                                        <m:r>
                                          <a:rPr lang="en-US" sz="2100" i="1">
                                            <a:solidFill>
                                              <a:srgbClr val="C00000"/>
                                            </a:solidFill>
                                            <a:latin typeface="Cambria Math" panose="02040503050406030204" pitchFamily="18" charset="0"/>
                                          </a:rPr>
                                          <m:t>𝑝</m:t>
                                        </m:r>
                                      </m:sub>
                                      <m:sup>
                                        <m:r>
                                          <a:rPr lang="en-US" sz="2100" i="1">
                                            <a:solidFill>
                                              <a:srgbClr val="C00000"/>
                                            </a:solidFill>
                                            <a:latin typeface="Cambria Math" panose="02040503050406030204" pitchFamily="18" charset="0"/>
                                          </a:rPr>
                                          <m:t>+</m:t>
                                        </m:r>
                                      </m:sup>
                                    </m:sSubSup>
                                    <m:r>
                                      <a:rPr lang="en-US" sz="2100" i="1">
                                        <a:latin typeface="Cambria Math" panose="02040503050406030204" pitchFamily="18" charset="0"/>
                                      </a:rPr>
                                      <m:t>−</m:t>
                                    </m:r>
                                    <m:r>
                                      <a:rPr lang="en-US" sz="2100" i="1">
                                        <a:latin typeface="Cambria Math" panose="02040503050406030204" pitchFamily="18" charset="0"/>
                                      </a:rPr>
                                      <m:t>𝑥</m:t>
                                    </m:r>
                                    <m:sSubSup>
                                      <m:sSubSupPr>
                                        <m:ctrlPr>
                                          <a:rPr lang="en-US" sz="2100" i="1">
                                            <a:latin typeface="Cambria Math" panose="02040503050406030204" pitchFamily="18" charset="0"/>
                                          </a:rPr>
                                        </m:ctrlPr>
                                      </m:sSubSupPr>
                                      <m:e>
                                        <m:r>
                                          <a:rPr lang="en-US" sz="2100" i="1">
                                            <a:latin typeface="Cambria Math" panose="02040503050406030204" pitchFamily="18" charset="0"/>
                                          </a:rPr>
                                          <m:t>𝑓</m:t>
                                        </m:r>
                                      </m:e>
                                      <m:sub>
                                        <m:r>
                                          <a:rPr lang="en-US" sz="2100" i="1">
                                            <a:latin typeface="Cambria Math" panose="02040503050406030204" pitchFamily="18" charset="0"/>
                                          </a:rPr>
                                          <m:t>𝑝</m:t>
                                        </m:r>
                                      </m:sub>
                                      <m:sup>
                                        <m:r>
                                          <a:rPr lang="en-US" sz="2100" i="1">
                                            <a:latin typeface="Cambria Math" panose="02040503050406030204" pitchFamily="18" charset="0"/>
                                          </a:rPr>
                                          <m:t>−</m:t>
                                        </m:r>
                                      </m:sup>
                                    </m:sSubSup>
                                    <m:sSubSup>
                                      <m:sSubSupPr>
                                        <m:ctrlPr>
                                          <a:rPr lang="en-US" sz="2100" i="1">
                                            <a:solidFill>
                                              <a:srgbClr val="C00000"/>
                                            </a:solidFill>
                                            <a:latin typeface="Cambria Math" panose="02040503050406030204" pitchFamily="18" charset="0"/>
                                          </a:rPr>
                                        </m:ctrlPr>
                                      </m:sSubSupPr>
                                      <m:e>
                                        <m:r>
                                          <a:rPr lang="en-US" sz="2100" i="1">
                                            <a:solidFill>
                                              <a:srgbClr val="C00000"/>
                                            </a:solidFill>
                                            <a:latin typeface="Cambria Math" panose="02040503050406030204" pitchFamily="18" charset="0"/>
                                          </a:rPr>
                                          <m:t>𝐴</m:t>
                                        </m:r>
                                      </m:e>
                                      <m:sub>
                                        <m:r>
                                          <a:rPr lang="en-US" sz="2100" i="1">
                                            <a:solidFill>
                                              <a:srgbClr val="C00000"/>
                                            </a:solidFill>
                                            <a:latin typeface="Cambria Math" panose="02040503050406030204" pitchFamily="18" charset="0"/>
                                          </a:rPr>
                                          <m:t>𝑝</m:t>
                                        </m:r>
                                      </m:sub>
                                      <m:sup>
                                        <m:r>
                                          <a:rPr lang="en-US" sz="2100" i="1">
                                            <a:solidFill>
                                              <a:srgbClr val="C00000"/>
                                            </a:solidFill>
                                            <a:latin typeface="Cambria Math" panose="02040503050406030204" pitchFamily="18" charset="0"/>
                                          </a:rPr>
                                          <m:t>−</m:t>
                                        </m:r>
                                      </m:sup>
                                    </m:sSubSup>
                                  </m:e>
                                </m:d>
                              </m:e>
                            </m:d>
                          </m:e>
                        </m:mr>
                      </m:m>
                    </m:oMath>
                  </m:oMathPara>
                </a14:m>
                <a:endParaRPr lang="it-IT" sz="2100" dirty="0"/>
              </a:p>
              <a:p>
                <a:pPr marL="0" indent="0">
                  <a:buNone/>
                </a:pPr>
                <a:endParaRPr lang="it-IT" sz="2100" dirty="0"/>
              </a:p>
              <a:p>
                <a:pPr marL="0" indent="0">
                  <a:buNone/>
                </a:pPr>
                <a:r>
                  <a:rPr lang="it-IT" sz="2100" dirty="0"/>
                  <a:t>With </a:t>
                </a:r>
                <a14:m>
                  <m:oMath xmlns:m="http://schemas.openxmlformats.org/officeDocument/2006/math">
                    <m:sSubSup>
                      <m:sSubSupPr>
                        <m:ctrlPr>
                          <a:rPr lang="en-US" sz="2100" i="1">
                            <a:latin typeface="Cambria Math" panose="02040503050406030204" pitchFamily="18" charset="0"/>
                          </a:rPr>
                        </m:ctrlPr>
                      </m:sSubSupPr>
                      <m:e>
                        <m:acc>
                          <m:accPr>
                            <m:chr m:val="̃"/>
                            <m:ctrlPr>
                              <a:rPr lang="en-US" sz="2100" i="1">
                                <a:latin typeface="Cambria Math" panose="02040503050406030204" pitchFamily="18" charset="0"/>
                              </a:rPr>
                            </m:ctrlPr>
                          </m:accPr>
                          <m:e>
                            <m:r>
                              <a:rPr lang="en-US" sz="2100" i="1">
                                <a:latin typeface="Cambria Math" panose="02040503050406030204" pitchFamily="18" charset="0"/>
                                <a:ea typeface="Cambria Math" panose="02040503050406030204" pitchFamily="18" charset="0"/>
                              </a:rPr>
                              <m:t>𝑎</m:t>
                            </m:r>
                          </m:e>
                        </m:acc>
                      </m:e>
                      <m:sub>
                        <m:r>
                          <a:rPr lang="en-US" sz="2100" i="1">
                            <a:latin typeface="Cambria Math" panose="02040503050406030204" pitchFamily="18" charset="0"/>
                          </a:rPr>
                          <m:t>𝑃</m:t>
                        </m:r>
                      </m:sub>
                      <m:sup>
                        <m:r>
                          <a:rPr lang="en-US" sz="2100" i="1">
                            <a:latin typeface="Cambria Math" panose="02040503050406030204" pitchFamily="18" charset="0"/>
                          </a:rPr>
                          <m:t>h</m:t>
                        </m:r>
                      </m:sup>
                    </m:sSubSup>
                  </m:oMath>
                </a14:m>
                <a:r>
                  <a:rPr lang="it-IT" sz="2100" dirty="0"/>
                  <a:t> and </a:t>
                </a:r>
                <a14:m>
                  <m:oMath xmlns:m="http://schemas.openxmlformats.org/officeDocument/2006/math">
                    <m:acc>
                      <m:accPr>
                        <m:chr m:val="̃"/>
                        <m:ctrlPr>
                          <a:rPr lang="en-US" sz="2100" i="1">
                            <a:latin typeface="Cambria Math" panose="02040503050406030204" pitchFamily="18" charset="0"/>
                          </a:rPr>
                        </m:ctrlPr>
                      </m:accPr>
                      <m:e>
                        <m:r>
                          <a:rPr lang="en-US" sz="2100" i="1">
                            <a:latin typeface="Cambria Math" panose="02040503050406030204" pitchFamily="18" charset="0"/>
                            <a:ea typeface="Cambria Math" panose="02040503050406030204" pitchFamily="18" charset="0"/>
                          </a:rPr>
                          <m:t>𝛼</m:t>
                        </m:r>
                      </m:e>
                    </m:acc>
                  </m:oMath>
                </a14:m>
                <a:r>
                  <a:rPr lang="it-IT" sz="2100" dirty="0"/>
                  <a:t> constants</a:t>
                </a:r>
              </a:p>
            </p:txBody>
          </p:sp>
        </mc:Choice>
        <mc:Fallback xmlns="">
          <p:sp>
            <p:nvSpPr>
              <p:cNvPr id="2" name="Content Placeholder 1"/>
              <p:cNvSpPr>
                <a:spLocks noGrp="1" noRot="1" noChangeAspect="1" noMove="1" noResize="1" noEditPoints="1" noAdjustHandles="1" noChangeArrowheads="1" noChangeShapeType="1" noTextEdit="1"/>
              </p:cNvSpPr>
              <p:nvPr>
                <p:ph idx="1"/>
              </p:nvPr>
            </p:nvSpPr>
            <p:spPr>
              <a:blipFill>
                <a:blip r:embed="rId2"/>
                <a:stretch>
                  <a:fillRect l="-850" t="-144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10EA1A34-31F5-3834-C19D-A2C9288FF302}"/>
                  </a:ext>
                </a:extLst>
              </p:cNvPr>
              <p:cNvSpPr txBox="1"/>
              <p:nvPr/>
            </p:nvSpPr>
            <p:spPr>
              <a:xfrm>
                <a:off x="457200" y="4240772"/>
                <a:ext cx="3421321" cy="81958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en-GB" i="1" smtClean="0">
                              <a:solidFill>
                                <a:schemeClr val="tx1"/>
                              </a:solidFill>
                              <a:latin typeface="Cambria Math" panose="02040503050406030204" pitchFamily="18" charset="0"/>
                            </a:rPr>
                          </m:ctrlPr>
                        </m:sSubSupPr>
                        <m:e>
                          <m:r>
                            <a:rPr lang="en-US" b="0" i="1" smtClean="0">
                              <a:solidFill>
                                <a:schemeClr val="tx1"/>
                              </a:solidFill>
                              <a:latin typeface="Cambria Math"/>
                            </a:rPr>
                            <m:t>𝐴</m:t>
                          </m:r>
                        </m:e>
                        <m:sub>
                          <m:r>
                            <a:rPr lang="en-US" b="0" i="1" smtClean="0">
                              <a:solidFill>
                                <a:schemeClr val="tx1"/>
                              </a:solidFill>
                              <a:latin typeface="Cambria Math" panose="02040503050406030204" pitchFamily="18" charset="0"/>
                            </a:rPr>
                            <m:t>𝑝</m:t>
                          </m:r>
                        </m:sub>
                        <m:sup>
                          <m:r>
                            <a:rPr lang="en-US" b="0" i="1" smtClean="0">
                              <a:solidFill>
                                <a:schemeClr val="tx1"/>
                              </a:solidFill>
                              <a:latin typeface="Cambria Math" panose="02040503050406030204" pitchFamily="18" charset="0"/>
                              <a:ea typeface="Cambria Math" panose="02040503050406030204" pitchFamily="18" charset="0"/>
                            </a:rPr>
                            <m:t>±</m:t>
                          </m:r>
                        </m:sup>
                      </m:sSubSup>
                      <m:r>
                        <a:rPr lang="en-US" b="0" i="1" smtClean="0">
                          <a:solidFill>
                            <a:schemeClr val="tx1"/>
                          </a:solidFill>
                          <a:latin typeface="Cambria Math"/>
                        </a:rPr>
                        <m:t>=</m:t>
                      </m:r>
                      <m:f>
                        <m:fPr>
                          <m:ctrlPr>
                            <a:rPr lang="en-US" b="0" i="1" smtClean="0">
                              <a:solidFill>
                                <a:schemeClr val="tx1"/>
                              </a:solidFill>
                              <a:latin typeface="Cambria Math" panose="02040503050406030204" pitchFamily="18" charset="0"/>
                            </a:rPr>
                          </m:ctrlPr>
                        </m:fPr>
                        <m:num>
                          <m:nary>
                            <m:naryPr>
                              <m:chr m:val="∑"/>
                              <m:supHide m:val="on"/>
                              <m:ctrlPr>
                                <a:rPr lang="en-US" b="0" i="1" smtClean="0">
                                  <a:solidFill>
                                    <a:schemeClr val="tx1"/>
                                  </a:solidFill>
                                  <a:latin typeface="Cambria Math" panose="02040503050406030204" pitchFamily="18" charset="0"/>
                                </a:rPr>
                              </m:ctrlPr>
                            </m:naryPr>
                            <m:sub>
                              <m:r>
                                <m:rPr>
                                  <m:brk m:alnAt="7"/>
                                </m:rPr>
                                <a:rPr lang="en-US" b="0" i="1" smtClean="0">
                                  <a:solidFill>
                                    <a:schemeClr val="tx1"/>
                                  </a:solidFill>
                                  <a:latin typeface="Cambria Math"/>
                                </a:rPr>
                                <m:t>𝑞</m:t>
                              </m:r>
                            </m:sub>
                            <m:sup/>
                            <m:e>
                              <m:sSubSup>
                                <m:sSubSupPr>
                                  <m:ctrlPr>
                                    <a:rPr lang="en-US" b="0" i="1" smtClean="0">
                                      <a:solidFill>
                                        <a:schemeClr val="tx1"/>
                                      </a:solidFill>
                                      <a:latin typeface="Cambria Math" panose="02040503050406030204" pitchFamily="18" charset="0"/>
                                    </a:rPr>
                                  </m:ctrlPr>
                                </m:sSubSupPr>
                                <m:e>
                                  <m:r>
                                    <a:rPr lang="en-US" b="0" i="1" smtClean="0">
                                      <a:solidFill>
                                        <a:schemeClr val="tx1"/>
                                      </a:solidFill>
                                      <a:latin typeface="Cambria Math"/>
                                    </a:rPr>
                                    <m:t>𝑒</m:t>
                                  </m:r>
                                </m:e>
                                <m:sub>
                                  <m:r>
                                    <a:rPr lang="en-US" b="0" i="1" smtClean="0">
                                      <a:solidFill>
                                        <a:schemeClr val="tx1"/>
                                      </a:solidFill>
                                      <a:latin typeface="Cambria Math"/>
                                    </a:rPr>
                                    <m:t>𝑞</m:t>
                                  </m:r>
                                </m:sub>
                                <m:sup>
                                  <m:r>
                                    <a:rPr lang="en-US" b="0" i="1" smtClean="0">
                                      <a:solidFill>
                                        <a:schemeClr val="tx1"/>
                                      </a:solidFill>
                                      <a:latin typeface="Cambria Math"/>
                                    </a:rPr>
                                    <m:t>2</m:t>
                                  </m:r>
                                </m:sup>
                              </m:sSubSup>
                            </m:e>
                          </m:nary>
                          <m:sSubSup>
                            <m:sSubSupPr>
                              <m:ctrlPr>
                                <a:rPr lang="en-US" b="0" i="1" smtClean="0">
                                  <a:solidFill>
                                    <a:schemeClr val="tx1"/>
                                  </a:solidFill>
                                  <a:latin typeface="Cambria Math" panose="02040503050406030204" pitchFamily="18" charset="0"/>
                                </a:rPr>
                              </m:ctrlPr>
                            </m:sSubSupPr>
                            <m:e>
                              <m:r>
                                <a:rPr lang="en-US" b="0" i="1" smtClean="0">
                                  <a:solidFill>
                                    <a:schemeClr val="tx1"/>
                                  </a:solidFill>
                                  <a:latin typeface="Cambria Math"/>
                                </a:rPr>
                                <m:t>h</m:t>
                              </m:r>
                            </m:e>
                            <m:sub>
                              <m:r>
                                <a:rPr lang="en-US" b="0" i="1" smtClean="0">
                                  <a:solidFill>
                                    <a:schemeClr val="tx1"/>
                                  </a:solidFill>
                                  <a:latin typeface="Cambria Math"/>
                                </a:rPr>
                                <m:t>1</m:t>
                              </m:r>
                            </m:sub>
                            <m:sup>
                              <m:r>
                                <a:rPr lang="en-US" b="0" i="1" smtClean="0">
                                  <a:solidFill>
                                    <a:schemeClr val="tx1"/>
                                  </a:solidFill>
                                  <a:latin typeface="Cambria Math"/>
                                </a:rPr>
                                <m:t>𝑞</m:t>
                              </m:r>
                            </m:sup>
                          </m:sSubSup>
                          <m:d>
                            <m:dPr>
                              <m:ctrlPr>
                                <a:rPr lang="en-US" b="0" i="1" smtClean="0">
                                  <a:solidFill>
                                    <a:schemeClr val="tx1"/>
                                  </a:solidFill>
                                  <a:latin typeface="Cambria Math" panose="02040503050406030204" pitchFamily="18" charset="0"/>
                                </a:rPr>
                              </m:ctrlPr>
                            </m:dPr>
                            <m:e>
                              <m:sSub>
                                <m:sSubPr>
                                  <m:ctrlPr>
                                    <a:rPr lang="it-IT" i="1">
                                      <a:solidFill>
                                        <a:srgbClr val="FF0000"/>
                                      </a:solidFill>
                                      <a:latin typeface="Cambria Math" panose="02040503050406030204" pitchFamily="18" charset="0"/>
                                      <a:ea typeface="Cambria Math" panose="02040503050406030204" pitchFamily="18" charset="0"/>
                                    </a:rPr>
                                  </m:ctrlPr>
                                </m:sSubPr>
                                <m:e>
                                  <m:r>
                                    <a:rPr lang="en-US" i="1">
                                      <a:solidFill>
                                        <a:srgbClr val="FF0000"/>
                                      </a:solidFill>
                                      <a:latin typeface="Cambria Math" panose="02040503050406030204" pitchFamily="18" charset="0"/>
                                      <a:ea typeface="Cambria Math" panose="02040503050406030204" pitchFamily="18" charset="0"/>
                                    </a:rPr>
                                    <m:t>𝑘</m:t>
                                  </m:r>
                                </m:e>
                                <m:sub>
                                  <m:r>
                                    <a:rPr lang="it-IT" i="1">
                                      <a:solidFill>
                                        <a:srgbClr val="FF0000"/>
                                      </a:solidFill>
                                      <a:latin typeface="Cambria Math" panose="02040503050406030204" pitchFamily="18" charset="0"/>
                                      <a:ea typeface="Cambria Math" panose="02040503050406030204" pitchFamily="18" charset="0"/>
                                    </a:rPr>
                                    <m:t>⊥</m:t>
                                  </m:r>
                                </m:sub>
                              </m:sSub>
                            </m:e>
                          </m:d>
                          <m:r>
                            <a:rPr lang="en-US" b="0" i="1" smtClean="0">
                              <a:solidFill>
                                <a:schemeClr val="tx1"/>
                              </a:solidFill>
                              <a:latin typeface="Cambria Math"/>
                              <a:ea typeface="Cambria Math"/>
                            </a:rPr>
                            <m:t>⨂</m:t>
                          </m:r>
                          <m:sSubSup>
                            <m:sSubSupPr>
                              <m:ctrlPr>
                                <a:rPr lang="en-US" b="0" i="1" smtClean="0">
                                  <a:solidFill>
                                    <a:schemeClr val="tx1"/>
                                  </a:solidFill>
                                  <a:latin typeface="Cambria Math" panose="02040503050406030204" pitchFamily="18" charset="0"/>
                                  <a:ea typeface="Cambria Math"/>
                                </a:rPr>
                              </m:ctrlPr>
                            </m:sSubSupPr>
                            <m:e>
                              <m:r>
                                <a:rPr lang="en-US" b="0" i="1" smtClean="0">
                                  <a:solidFill>
                                    <a:schemeClr val="tx1"/>
                                  </a:solidFill>
                                  <a:latin typeface="Cambria Math"/>
                                  <a:ea typeface="Cambria Math"/>
                                </a:rPr>
                                <m:t>𝐻</m:t>
                              </m:r>
                            </m:e>
                            <m:sub>
                              <m:r>
                                <a:rPr lang="en-US" b="0" i="1" smtClean="0">
                                  <a:solidFill>
                                    <a:schemeClr val="tx1"/>
                                  </a:solidFill>
                                  <a:latin typeface="Cambria Math"/>
                                  <a:ea typeface="Cambria Math"/>
                                </a:rPr>
                                <m:t>1</m:t>
                              </m:r>
                            </m:sub>
                            <m:sup>
                              <m:r>
                                <a:rPr lang="en-US" b="0" i="1" smtClean="0">
                                  <a:solidFill>
                                    <a:schemeClr val="tx1"/>
                                  </a:solidFill>
                                  <a:latin typeface="Cambria Math"/>
                                  <a:ea typeface="Cambria Math"/>
                                </a:rPr>
                                <m:t>⊥</m:t>
                              </m:r>
                              <m:r>
                                <a:rPr lang="en-US" b="0" i="1" smtClean="0">
                                  <a:solidFill>
                                    <a:schemeClr val="tx1"/>
                                  </a:solidFill>
                                  <a:latin typeface="Cambria Math"/>
                                  <a:ea typeface="Cambria Math"/>
                                </a:rPr>
                                <m:t>𝑞</m:t>
                              </m:r>
                              <m:r>
                                <a:rPr lang="en-US" b="0" i="1" smtClean="0">
                                  <a:solidFill>
                                    <a:schemeClr val="tx1"/>
                                  </a:solidFill>
                                  <a:latin typeface="Cambria Math"/>
                                  <a:ea typeface="Cambria Math"/>
                                </a:rPr>
                                <m:t>→</m:t>
                              </m:r>
                              <m:r>
                                <a:rPr lang="en-US" b="0" i="1" smtClean="0">
                                  <a:solidFill>
                                    <a:schemeClr val="tx1"/>
                                  </a:solidFill>
                                  <a:latin typeface="Cambria Math"/>
                                  <a:ea typeface="Cambria Math"/>
                                </a:rPr>
                                <m:t>h</m:t>
                              </m:r>
                            </m:sup>
                          </m:sSubSup>
                          <m:d>
                            <m:dPr>
                              <m:ctrlPr>
                                <a:rPr lang="en-US" b="0" i="1" smtClean="0">
                                  <a:solidFill>
                                    <a:schemeClr val="tx1"/>
                                  </a:solidFill>
                                  <a:latin typeface="Cambria Math" panose="02040503050406030204" pitchFamily="18" charset="0"/>
                                  <a:ea typeface="Cambria Math"/>
                                </a:rPr>
                              </m:ctrlPr>
                            </m:dPr>
                            <m:e>
                              <m:sSub>
                                <m:sSubPr>
                                  <m:ctrlPr>
                                    <a:rPr lang="it-IT" i="1">
                                      <a:solidFill>
                                        <a:srgbClr val="FF0000"/>
                                      </a:solidFill>
                                      <a:latin typeface="Cambria Math" panose="02040503050406030204" pitchFamily="18" charset="0"/>
                                      <a:ea typeface="Cambria Math" panose="02040503050406030204" pitchFamily="18" charset="0"/>
                                    </a:rPr>
                                  </m:ctrlPr>
                                </m:sSubPr>
                                <m:e>
                                  <m:r>
                                    <a:rPr lang="en-US" i="1">
                                      <a:solidFill>
                                        <a:srgbClr val="FF0000"/>
                                      </a:solidFill>
                                      <a:latin typeface="Cambria Math" panose="02040503050406030204" pitchFamily="18" charset="0"/>
                                      <a:ea typeface="Cambria Math" panose="02040503050406030204" pitchFamily="18" charset="0"/>
                                    </a:rPr>
                                    <m:t>𝑝</m:t>
                                  </m:r>
                                </m:e>
                                <m:sub>
                                  <m:r>
                                    <a:rPr lang="en-US" i="1">
                                      <a:solidFill>
                                        <a:srgbClr val="FF0000"/>
                                      </a:solidFill>
                                      <a:latin typeface="Cambria Math" panose="02040503050406030204" pitchFamily="18" charset="0"/>
                                      <a:ea typeface="Cambria Math" panose="02040503050406030204" pitchFamily="18" charset="0"/>
                                    </a:rPr>
                                    <m:t>⊥</m:t>
                                  </m:r>
                                </m:sub>
                              </m:sSub>
                            </m:e>
                          </m:d>
                        </m:num>
                        <m:den>
                          <m:nary>
                            <m:naryPr>
                              <m:chr m:val="∑"/>
                              <m:supHide m:val="on"/>
                              <m:ctrlPr>
                                <a:rPr lang="en-US" i="1">
                                  <a:solidFill>
                                    <a:schemeClr val="tx1"/>
                                  </a:solidFill>
                                  <a:latin typeface="Cambria Math" panose="02040503050406030204" pitchFamily="18" charset="0"/>
                                </a:rPr>
                              </m:ctrlPr>
                            </m:naryPr>
                            <m:sub>
                              <m:r>
                                <m:rPr>
                                  <m:brk m:alnAt="7"/>
                                </m:rPr>
                                <a:rPr lang="en-US" i="1">
                                  <a:solidFill>
                                    <a:schemeClr val="tx1"/>
                                  </a:solidFill>
                                  <a:latin typeface="Cambria Math"/>
                                </a:rPr>
                                <m:t>𝑞</m:t>
                              </m:r>
                            </m:sub>
                            <m:sup/>
                            <m:e>
                              <m:sSubSup>
                                <m:sSubSupPr>
                                  <m:ctrlPr>
                                    <a:rPr lang="en-US" i="1">
                                      <a:solidFill>
                                        <a:schemeClr val="tx1"/>
                                      </a:solidFill>
                                      <a:latin typeface="Cambria Math" panose="02040503050406030204" pitchFamily="18" charset="0"/>
                                    </a:rPr>
                                  </m:ctrlPr>
                                </m:sSubSupPr>
                                <m:e>
                                  <m:r>
                                    <a:rPr lang="en-US" i="1">
                                      <a:solidFill>
                                        <a:schemeClr val="tx1"/>
                                      </a:solidFill>
                                      <a:latin typeface="Cambria Math"/>
                                    </a:rPr>
                                    <m:t>𝑒</m:t>
                                  </m:r>
                                </m:e>
                                <m:sub>
                                  <m:r>
                                    <a:rPr lang="en-US" i="1">
                                      <a:solidFill>
                                        <a:schemeClr val="tx1"/>
                                      </a:solidFill>
                                      <a:latin typeface="Cambria Math"/>
                                    </a:rPr>
                                    <m:t>𝑞</m:t>
                                  </m:r>
                                </m:sub>
                                <m:sup>
                                  <m:r>
                                    <a:rPr lang="en-US" i="1">
                                      <a:solidFill>
                                        <a:schemeClr val="tx1"/>
                                      </a:solidFill>
                                      <a:latin typeface="Cambria Math"/>
                                    </a:rPr>
                                    <m:t>2</m:t>
                                  </m:r>
                                </m:sup>
                              </m:sSubSup>
                            </m:e>
                          </m:nary>
                          <m:sSubSup>
                            <m:sSubSupPr>
                              <m:ctrlPr>
                                <a:rPr lang="en-US" i="1">
                                  <a:solidFill>
                                    <a:schemeClr val="tx1"/>
                                  </a:solidFill>
                                  <a:latin typeface="Cambria Math" panose="02040503050406030204" pitchFamily="18" charset="0"/>
                                </a:rPr>
                              </m:ctrlPr>
                            </m:sSubSupPr>
                            <m:e>
                              <m:r>
                                <a:rPr lang="en-US" b="0" i="1" smtClean="0">
                                  <a:solidFill>
                                    <a:schemeClr val="tx1"/>
                                  </a:solidFill>
                                  <a:latin typeface="Cambria Math"/>
                                </a:rPr>
                                <m:t>𝑓</m:t>
                              </m:r>
                            </m:e>
                            <m:sub>
                              <m:r>
                                <a:rPr lang="en-US" i="1">
                                  <a:solidFill>
                                    <a:schemeClr val="tx1"/>
                                  </a:solidFill>
                                  <a:latin typeface="Cambria Math"/>
                                </a:rPr>
                                <m:t>1</m:t>
                              </m:r>
                            </m:sub>
                            <m:sup>
                              <m:r>
                                <a:rPr lang="en-US" i="1">
                                  <a:solidFill>
                                    <a:schemeClr val="tx1"/>
                                  </a:solidFill>
                                  <a:latin typeface="Cambria Math"/>
                                </a:rPr>
                                <m:t>𝑞</m:t>
                              </m:r>
                            </m:sup>
                          </m:sSubSup>
                          <m:r>
                            <a:rPr lang="en-US" i="1">
                              <a:solidFill>
                                <a:schemeClr val="tx1"/>
                              </a:solidFill>
                              <a:latin typeface="Cambria Math"/>
                              <a:ea typeface="Cambria Math"/>
                            </a:rPr>
                            <m:t>⨂</m:t>
                          </m:r>
                          <m:sSubSup>
                            <m:sSubSupPr>
                              <m:ctrlPr>
                                <a:rPr lang="en-US" i="1">
                                  <a:solidFill>
                                    <a:schemeClr val="tx1"/>
                                  </a:solidFill>
                                  <a:latin typeface="Cambria Math" panose="02040503050406030204" pitchFamily="18" charset="0"/>
                                  <a:ea typeface="Cambria Math"/>
                                </a:rPr>
                              </m:ctrlPr>
                            </m:sSubSupPr>
                            <m:e>
                              <m:r>
                                <a:rPr lang="en-US" b="0" i="1" smtClean="0">
                                  <a:solidFill>
                                    <a:schemeClr val="tx1"/>
                                  </a:solidFill>
                                  <a:latin typeface="Cambria Math"/>
                                  <a:ea typeface="Cambria Math"/>
                                </a:rPr>
                                <m:t>𝐷</m:t>
                              </m:r>
                            </m:e>
                            <m:sub>
                              <m:r>
                                <a:rPr lang="en-US" i="1">
                                  <a:solidFill>
                                    <a:schemeClr val="tx1"/>
                                  </a:solidFill>
                                  <a:latin typeface="Cambria Math"/>
                                  <a:ea typeface="Cambria Math"/>
                                </a:rPr>
                                <m:t>1</m:t>
                              </m:r>
                            </m:sub>
                            <m:sup>
                              <m:r>
                                <a:rPr lang="en-US" i="1">
                                  <a:solidFill>
                                    <a:schemeClr val="tx1"/>
                                  </a:solidFill>
                                  <a:latin typeface="Cambria Math"/>
                                  <a:ea typeface="Cambria Math"/>
                                </a:rPr>
                                <m:t>𝑞</m:t>
                              </m:r>
                              <m:r>
                                <a:rPr lang="en-US" i="1">
                                  <a:solidFill>
                                    <a:schemeClr val="tx1"/>
                                  </a:solidFill>
                                  <a:latin typeface="Cambria Math"/>
                                  <a:ea typeface="Cambria Math"/>
                                </a:rPr>
                                <m:t>→</m:t>
                              </m:r>
                              <m:r>
                                <a:rPr lang="en-US" i="1">
                                  <a:solidFill>
                                    <a:schemeClr val="tx1"/>
                                  </a:solidFill>
                                  <a:latin typeface="Cambria Math"/>
                                  <a:ea typeface="Cambria Math"/>
                                </a:rPr>
                                <m:t>h</m:t>
                              </m:r>
                            </m:sup>
                          </m:sSubSup>
                        </m:den>
                      </m:f>
                    </m:oMath>
                  </m:oMathPara>
                </a14:m>
                <a:endParaRPr lang="en-GB" dirty="0">
                  <a:solidFill>
                    <a:schemeClr val="tx1"/>
                  </a:solidFill>
                </a:endParaRPr>
              </a:p>
            </p:txBody>
          </p:sp>
        </mc:Choice>
        <mc:Fallback xmlns="">
          <p:sp>
            <p:nvSpPr>
              <p:cNvPr id="3" name="TextBox 2">
                <a:extLst>
                  <a:ext uri="{FF2B5EF4-FFF2-40B4-BE49-F238E27FC236}">
                    <a16:creationId xmlns:a16="http://schemas.microsoft.com/office/drawing/2014/main" id="{10EA1A34-31F5-3834-C19D-A2C9288FF302}"/>
                  </a:ext>
                </a:extLst>
              </p:cNvPr>
              <p:cNvSpPr txBox="1">
                <a:spLocks noRot="1" noChangeAspect="1" noMove="1" noResize="1" noEditPoints="1" noAdjustHandles="1" noChangeArrowheads="1" noChangeShapeType="1" noTextEdit="1"/>
              </p:cNvSpPr>
              <p:nvPr/>
            </p:nvSpPr>
            <p:spPr>
              <a:xfrm>
                <a:off x="457200" y="4240772"/>
                <a:ext cx="3421321" cy="819583"/>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2ED33A44-53B6-9E95-2D02-84191C98C4D3}"/>
                  </a:ext>
                </a:extLst>
              </p:cNvPr>
              <p:cNvSpPr txBox="1"/>
              <p:nvPr/>
            </p:nvSpPr>
            <p:spPr>
              <a:xfrm>
                <a:off x="4191000" y="4225862"/>
                <a:ext cx="4847802" cy="82952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en-GB" i="1" smtClean="0">
                              <a:solidFill>
                                <a:schemeClr val="accent2">
                                  <a:lumMod val="40000"/>
                                  <a:lumOff val="60000"/>
                                </a:schemeClr>
                              </a:solidFill>
                              <a:latin typeface="Cambria Math" panose="02040503050406030204" pitchFamily="18" charset="0"/>
                            </a:rPr>
                          </m:ctrlPr>
                        </m:sSubSupPr>
                        <m:e>
                          <m:r>
                            <a:rPr lang="en-US" b="0" i="1" smtClean="0">
                              <a:solidFill>
                                <a:schemeClr val="accent2">
                                  <a:lumMod val="40000"/>
                                  <a:lumOff val="60000"/>
                                </a:schemeClr>
                              </a:solidFill>
                              <a:latin typeface="Cambria Math"/>
                            </a:rPr>
                            <m:t>𝐴</m:t>
                          </m:r>
                        </m:e>
                        <m:sub>
                          <m:r>
                            <a:rPr lang="en-US" b="0" i="1" smtClean="0">
                              <a:solidFill>
                                <a:schemeClr val="accent2">
                                  <a:lumMod val="40000"/>
                                  <a:lumOff val="60000"/>
                                </a:schemeClr>
                              </a:solidFill>
                              <a:latin typeface="Cambria Math"/>
                            </a:rPr>
                            <m:t>𝑈𝑇</m:t>
                          </m:r>
                        </m:sub>
                        <m:sup>
                          <m:func>
                            <m:funcPr>
                              <m:ctrlPr>
                                <a:rPr lang="en-US" b="0" i="1" smtClean="0">
                                  <a:solidFill>
                                    <a:schemeClr val="accent2">
                                      <a:lumMod val="40000"/>
                                      <a:lumOff val="60000"/>
                                    </a:schemeClr>
                                  </a:solidFill>
                                  <a:latin typeface="Cambria Math" panose="02040503050406030204" pitchFamily="18" charset="0"/>
                                </a:rPr>
                              </m:ctrlPr>
                            </m:funcPr>
                            <m:fName>
                              <m:r>
                                <m:rPr>
                                  <m:sty m:val="p"/>
                                </m:rPr>
                                <a:rPr lang="en-US" b="0" i="0" smtClean="0">
                                  <a:solidFill>
                                    <a:schemeClr val="accent2">
                                      <a:lumMod val="40000"/>
                                      <a:lumOff val="60000"/>
                                    </a:schemeClr>
                                  </a:solidFill>
                                  <a:latin typeface="Cambria Math"/>
                                </a:rPr>
                                <m:t>sin</m:t>
                              </m:r>
                            </m:fName>
                            <m:e>
                              <m:d>
                                <m:dPr>
                                  <m:ctrlPr>
                                    <a:rPr lang="en-US" b="0" i="1" smtClean="0">
                                      <a:solidFill>
                                        <a:schemeClr val="accent2">
                                          <a:lumMod val="40000"/>
                                          <a:lumOff val="60000"/>
                                        </a:schemeClr>
                                      </a:solidFill>
                                      <a:latin typeface="Cambria Math" panose="02040503050406030204" pitchFamily="18" charset="0"/>
                                    </a:rPr>
                                  </m:ctrlPr>
                                </m:dPr>
                                <m:e>
                                  <m:sSub>
                                    <m:sSubPr>
                                      <m:ctrlPr>
                                        <a:rPr lang="en-US" b="0" i="1" smtClean="0">
                                          <a:solidFill>
                                            <a:schemeClr val="accent2">
                                              <a:lumMod val="40000"/>
                                              <a:lumOff val="60000"/>
                                            </a:schemeClr>
                                          </a:solidFill>
                                          <a:latin typeface="Cambria Math" panose="02040503050406030204" pitchFamily="18" charset="0"/>
                                        </a:rPr>
                                      </m:ctrlPr>
                                    </m:sSubPr>
                                    <m:e>
                                      <m:r>
                                        <a:rPr lang="en-US" b="0" i="1" smtClean="0">
                                          <a:solidFill>
                                            <a:schemeClr val="accent2">
                                              <a:lumMod val="40000"/>
                                              <a:lumOff val="60000"/>
                                            </a:schemeClr>
                                          </a:solidFill>
                                          <a:latin typeface="Cambria Math"/>
                                          <a:ea typeface="Cambria Math"/>
                                        </a:rPr>
                                        <m:t>𝜙</m:t>
                                      </m:r>
                                    </m:e>
                                    <m:sub>
                                      <m:r>
                                        <a:rPr lang="en-US" b="0" i="1" smtClean="0">
                                          <a:solidFill>
                                            <a:schemeClr val="accent2">
                                              <a:lumMod val="40000"/>
                                              <a:lumOff val="60000"/>
                                            </a:schemeClr>
                                          </a:solidFill>
                                          <a:latin typeface="Cambria Math"/>
                                        </a:rPr>
                                        <m:t>𝑅</m:t>
                                      </m:r>
                                    </m:sub>
                                  </m:sSub>
                                  <m:r>
                                    <a:rPr lang="en-US" b="0" i="1" smtClean="0">
                                      <a:solidFill>
                                        <a:schemeClr val="accent2">
                                          <a:lumMod val="40000"/>
                                          <a:lumOff val="60000"/>
                                        </a:schemeClr>
                                      </a:solidFill>
                                      <a:latin typeface="Cambria Math"/>
                                    </a:rPr>
                                    <m:t>+</m:t>
                                  </m:r>
                                  <m:sSub>
                                    <m:sSubPr>
                                      <m:ctrlPr>
                                        <a:rPr lang="en-US" b="0" i="1" smtClean="0">
                                          <a:solidFill>
                                            <a:schemeClr val="accent2">
                                              <a:lumMod val="40000"/>
                                              <a:lumOff val="60000"/>
                                            </a:schemeClr>
                                          </a:solidFill>
                                          <a:latin typeface="Cambria Math" panose="02040503050406030204" pitchFamily="18" charset="0"/>
                                        </a:rPr>
                                      </m:ctrlPr>
                                    </m:sSubPr>
                                    <m:e>
                                      <m:r>
                                        <a:rPr lang="en-US" b="0" i="1" smtClean="0">
                                          <a:solidFill>
                                            <a:schemeClr val="accent2">
                                              <a:lumMod val="40000"/>
                                              <a:lumOff val="60000"/>
                                            </a:schemeClr>
                                          </a:solidFill>
                                          <a:latin typeface="Cambria Math"/>
                                          <a:ea typeface="Cambria Math"/>
                                        </a:rPr>
                                        <m:t>𝜙</m:t>
                                      </m:r>
                                    </m:e>
                                    <m:sub>
                                      <m:r>
                                        <a:rPr lang="en-US" b="0" i="1" smtClean="0">
                                          <a:solidFill>
                                            <a:schemeClr val="accent2">
                                              <a:lumMod val="40000"/>
                                              <a:lumOff val="60000"/>
                                            </a:schemeClr>
                                          </a:solidFill>
                                          <a:latin typeface="Cambria Math"/>
                                        </a:rPr>
                                        <m:t>𝑆</m:t>
                                      </m:r>
                                    </m:sub>
                                  </m:sSub>
                                  <m:r>
                                    <a:rPr lang="en-US" b="0" i="1" smtClean="0">
                                      <a:solidFill>
                                        <a:schemeClr val="accent2">
                                          <a:lumMod val="40000"/>
                                          <a:lumOff val="60000"/>
                                        </a:schemeClr>
                                      </a:solidFill>
                                      <a:latin typeface="Cambria Math"/>
                                    </a:rPr>
                                    <m:t>−</m:t>
                                  </m:r>
                                  <m:r>
                                    <a:rPr lang="en-US" b="0" i="1" smtClean="0">
                                      <a:solidFill>
                                        <a:schemeClr val="accent2">
                                          <a:lumMod val="40000"/>
                                          <a:lumOff val="60000"/>
                                        </a:schemeClr>
                                      </a:solidFill>
                                      <a:latin typeface="Cambria Math"/>
                                      <a:ea typeface="Cambria Math"/>
                                    </a:rPr>
                                    <m:t>𝜋</m:t>
                                  </m:r>
                                </m:e>
                              </m:d>
                            </m:e>
                          </m:func>
                        </m:sup>
                      </m:sSubSup>
                      <m:r>
                        <a:rPr lang="en-US" b="0" i="1" smtClean="0">
                          <a:solidFill>
                            <a:schemeClr val="accent2">
                              <a:lumMod val="40000"/>
                              <a:lumOff val="60000"/>
                            </a:schemeClr>
                          </a:solidFill>
                          <a:latin typeface="Cambria Math"/>
                        </a:rPr>
                        <m:t>=</m:t>
                      </m:r>
                      <m:f>
                        <m:fPr>
                          <m:ctrlPr>
                            <a:rPr lang="en-US" b="0" i="1" smtClean="0">
                              <a:solidFill>
                                <a:schemeClr val="accent2">
                                  <a:lumMod val="40000"/>
                                  <a:lumOff val="60000"/>
                                </a:schemeClr>
                              </a:solidFill>
                              <a:latin typeface="Cambria Math" panose="02040503050406030204" pitchFamily="18" charset="0"/>
                            </a:rPr>
                          </m:ctrlPr>
                        </m:fPr>
                        <m:num>
                          <m:nary>
                            <m:naryPr>
                              <m:chr m:val="∑"/>
                              <m:supHide m:val="on"/>
                              <m:ctrlPr>
                                <a:rPr lang="en-US" b="0" i="1" smtClean="0">
                                  <a:solidFill>
                                    <a:schemeClr val="accent2">
                                      <a:lumMod val="40000"/>
                                      <a:lumOff val="60000"/>
                                    </a:schemeClr>
                                  </a:solidFill>
                                  <a:latin typeface="Cambria Math" panose="02040503050406030204" pitchFamily="18" charset="0"/>
                                </a:rPr>
                              </m:ctrlPr>
                            </m:naryPr>
                            <m:sub>
                              <m:r>
                                <m:rPr>
                                  <m:brk m:alnAt="7"/>
                                </m:rPr>
                                <a:rPr lang="en-US" b="0" i="1" smtClean="0">
                                  <a:solidFill>
                                    <a:schemeClr val="accent2">
                                      <a:lumMod val="40000"/>
                                      <a:lumOff val="60000"/>
                                    </a:schemeClr>
                                  </a:solidFill>
                                  <a:latin typeface="Cambria Math"/>
                                </a:rPr>
                                <m:t>𝑞</m:t>
                              </m:r>
                            </m:sub>
                            <m:sup/>
                            <m:e>
                              <m:sSubSup>
                                <m:sSubSupPr>
                                  <m:ctrlPr>
                                    <a:rPr lang="en-US" b="0" i="1" smtClean="0">
                                      <a:solidFill>
                                        <a:schemeClr val="accent2">
                                          <a:lumMod val="40000"/>
                                          <a:lumOff val="60000"/>
                                        </a:schemeClr>
                                      </a:solidFill>
                                      <a:latin typeface="Cambria Math" panose="02040503050406030204" pitchFamily="18" charset="0"/>
                                    </a:rPr>
                                  </m:ctrlPr>
                                </m:sSubSupPr>
                                <m:e>
                                  <m:r>
                                    <a:rPr lang="en-US" b="0" i="1" smtClean="0">
                                      <a:solidFill>
                                        <a:schemeClr val="accent2">
                                          <a:lumMod val="40000"/>
                                          <a:lumOff val="60000"/>
                                        </a:schemeClr>
                                      </a:solidFill>
                                      <a:latin typeface="Cambria Math"/>
                                    </a:rPr>
                                    <m:t>𝑒</m:t>
                                  </m:r>
                                </m:e>
                                <m:sub>
                                  <m:r>
                                    <a:rPr lang="en-US" b="0" i="1" smtClean="0">
                                      <a:solidFill>
                                        <a:schemeClr val="accent2">
                                          <a:lumMod val="40000"/>
                                          <a:lumOff val="60000"/>
                                        </a:schemeClr>
                                      </a:solidFill>
                                      <a:latin typeface="Cambria Math"/>
                                    </a:rPr>
                                    <m:t>𝑞</m:t>
                                  </m:r>
                                </m:sub>
                                <m:sup>
                                  <m:r>
                                    <a:rPr lang="en-US" b="0" i="1" smtClean="0">
                                      <a:solidFill>
                                        <a:schemeClr val="accent2">
                                          <a:lumMod val="40000"/>
                                          <a:lumOff val="60000"/>
                                        </a:schemeClr>
                                      </a:solidFill>
                                      <a:latin typeface="Cambria Math"/>
                                    </a:rPr>
                                    <m:t>2</m:t>
                                  </m:r>
                                </m:sup>
                              </m:sSubSup>
                              <m:sSubSup>
                                <m:sSubSupPr>
                                  <m:ctrlPr>
                                    <a:rPr lang="en-US" b="0" i="1" smtClean="0">
                                      <a:solidFill>
                                        <a:schemeClr val="accent2">
                                          <a:lumMod val="40000"/>
                                          <a:lumOff val="60000"/>
                                        </a:schemeClr>
                                      </a:solidFill>
                                      <a:latin typeface="Cambria Math" panose="02040503050406030204" pitchFamily="18" charset="0"/>
                                    </a:rPr>
                                  </m:ctrlPr>
                                </m:sSubSupPr>
                                <m:e>
                                  <m:r>
                                    <a:rPr lang="en-US" b="0" i="1" smtClean="0">
                                      <a:solidFill>
                                        <a:schemeClr val="accent2">
                                          <a:lumMod val="40000"/>
                                          <a:lumOff val="60000"/>
                                        </a:schemeClr>
                                      </a:solidFill>
                                      <a:latin typeface="Cambria Math"/>
                                    </a:rPr>
                                    <m:t>h</m:t>
                                  </m:r>
                                </m:e>
                                <m:sub>
                                  <m:r>
                                    <a:rPr lang="en-US" b="0" i="1" smtClean="0">
                                      <a:solidFill>
                                        <a:schemeClr val="accent2">
                                          <a:lumMod val="40000"/>
                                          <a:lumOff val="60000"/>
                                        </a:schemeClr>
                                      </a:solidFill>
                                      <a:latin typeface="Cambria Math"/>
                                    </a:rPr>
                                    <m:t>1</m:t>
                                  </m:r>
                                </m:sub>
                                <m:sup>
                                  <m:r>
                                    <a:rPr lang="en-US" b="0" i="1" smtClean="0">
                                      <a:solidFill>
                                        <a:schemeClr val="accent2">
                                          <a:lumMod val="40000"/>
                                          <a:lumOff val="60000"/>
                                        </a:schemeClr>
                                      </a:solidFill>
                                      <a:latin typeface="Cambria Math"/>
                                    </a:rPr>
                                    <m:t>𝑞</m:t>
                                  </m:r>
                                </m:sup>
                              </m:sSubSup>
                              <m:d>
                                <m:dPr>
                                  <m:ctrlPr>
                                    <a:rPr lang="en-US" b="0" i="1" smtClean="0">
                                      <a:solidFill>
                                        <a:schemeClr val="accent2">
                                          <a:lumMod val="40000"/>
                                          <a:lumOff val="60000"/>
                                        </a:schemeClr>
                                      </a:solidFill>
                                      <a:latin typeface="Cambria Math" panose="02040503050406030204" pitchFamily="18" charset="0"/>
                                    </a:rPr>
                                  </m:ctrlPr>
                                </m:dPr>
                                <m:e>
                                  <m:r>
                                    <a:rPr lang="en-US" b="0" i="1" smtClean="0">
                                      <a:solidFill>
                                        <a:schemeClr val="accent2">
                                          <a:lumMod val="40000"/>
                                          <a:lumOff val="60000"/>
                                        </a:schemeClr>
                                      </a:solidFill>
                                      <a:latin typeface="Cambria Math"/>
                                    </a:rPr>
                                    <m:t>𝑥</m:t>
                                  </m:r>
                                </m:e>
                              </m:d>
                              <m:sSubSup>
                                <m:sSubSupPr>
                                  <m:ctrlPr>
                                    <a:rPr lang="en-US" b="0" i="1" smtClean="0">
                                      <a:solidFill>
                                        <a:schemeClr val="accent2">
                                          <a:lumMod val="40000"/>
                                          <a:lumOff val="60000"/>
                                        </a:schemeClr>
                                      </a:solidFill>
                                      <a:latin typeface="Cambria Math" panose="02040503050406030204" pitchFamily="18" charset="0"/>
                                    </a:rPr>
                                  </m:ctrlPr>
                                </m:sSubSupPr>
                                <m:e>
                                  <m:r>
                                    <a:rPr lang="en-US" b="0" i="1" smtClean="0">
                                      <a:solidFill>
                                        <a:schemeClr val="accent2">
                                          <a:lumMod val="40000"/>
                                          <a:lumOff val="60000"/>
                                        </a:schemeClr>
                                      </a:solidFill>
                                      <a:latin typeface="Cambria Math"/>
                                    </a:rPr>
                                    <m:t>𝐻</m:t>
                                  </m:r>
                                </m:e>
                                <m:sub>
                                  <m:r>
                                    <a:rPr lang="en-US" b="0" i="1" smtClean="0">
                                      <a:solidFill>
                                        <a:schemeClr val="accent2">
                                          <a:lumMod val="40000"/>
                                          <a:lumOff val="60000"/>
                                        </a:schemeClr>
                                      </a:solidFill>
                                      <a:latin typeface="Cambria Math"/>
                                    </a:rPr>
                                    <m:t>𝑞</m:t>
                                  </m:r>
                                  <m:r>
                                    <a:rPr lang="en-US" b="0" i="1" smtClean="0">
                                      <a:solidFill>
                                        <a:schemeClr val="accent2">
                                          <a:lumMod val="40000"/>
                                          <a:lumOff val="60000"/>
                                        </a:schemeClr>
                                      </a:solidFill>
                                      <a:latin typeface="Cambria Math"/>
                                      <a:ea typeface="Cambria Math"/>
                                    </a:rPr>
                                    <m:t>→</m:t>
                                  </m:r>
                                  <m:sSub>
                                    <m:sSubPr>
                                      <m:ctrlPr>
                                        <a:rPr lang="en-US" b="0" i="1" smtClean="0">
                                          <a:solidFill>
                                            <a:schemeClr val="accent2">
                                              <a:lumMod val="40000"/>
                                              <a:lumOff val="60000"/>
                                            </a:schemeClr>
                                          </a:solidFill>
                                          <a:latin typeface="Cambria Math" panose="02040503050406030204" pitchFamily="18" charset="0"/>
                                          <a:ea typeface="Cambria Math"/>
                                        </a:rPr>
                                      </m:ctrlPr>
                                    </m:sSubPr>
                                    <m:e>
                                      <m:r>
                                        <a:rPr lang="en-US" b="0" i="1" smtClean="0">
                                          <a:solidFill>
                                            <a:schemeClr val="accent2">
                                              <a:lumMod val="40000"/>
                                              <a:lumOff val="60000"/>
                                            </a:schemeClr>
                                          </a:solidFill>
                                          <a:latin typeface="Cambria Math"/>
                                          <a:ea typeface="Cambria Math"/>
                                        </a:rPr>
                                        <m:t>h</m:t>
                                      </m:r>
                                    </m:e>
                                    <m:sub>
                                      <m:r>
                                        <a:rPr lang="en-US" b="0" i="1" smtClean="0">
                                          <a:solidFill>
                                            <a:schemeClr val="accent2">
                                              <a:lumMod val="40000"/>
                                              <a:lumOff val="60000"/>
                                            </a:schemeClr>
                                          </a:solidFill>
                                          <a:latin typeface="Cambria Math"/>
                                          <a:ea typeface="Cambria Math"/>
                                        </a:rPr>
                                        <m:t>1</m:t>
                                      </m:r>
                                    </m:sub>
                                  </m:sSub>
                                  <m:sSub>
                                    <m:sSubPr>
                                      <m:ctrlPr>
                                        <a:rPr lang="en-US" b="0" i="1" smtClean="0">
                                          <a:solidFill>
                                            <a:schemeClr val="accent2">
                                              <a:lumMod val="40000"/>
                                              <a:lumOff val="60000"/>
                                            </a:schemeClr>
                                          </a:solidFill>
                                          <a:latin typeface="Cambria Math" panose="02040503050406030204" pitchFamily="18" charset="0"/>
                                          <a:ea typeface="Cambria Math"/>
                                        </a:rPr>
                                      </m:ctrlPr>
                                    </m:sSubPr>
                                    <m:e>
                                      <m:r>
                                        <a:rPr lang="en-US" b="0" i="1" smtClean="0">
                                          <a:solidFill>
                                            <a:schemeClr val="accent2">
                                              <a:lumMod val="40000"/>
                                              <a:lumOff val="60000"/>
                                            </a:schemeClr>
                                          </a:solidFill>
                                          <a:latin typeface="Cambria Math"/>
                                          <a:ea typeface="Cambria Math"/>
                                        </a:rPr>
                                        <m:t>h</m:t>
                                      </m:r>
                                    </m:e>
                                    <m:sub>
                                      <m:r>
                                        <a:rPr lang="en-US" b="0" i="1" smtClean="0">
                                          <a:solidFill>
                                            <a:schemeClr val="accent2">
                                              <a:lumMod val="40000"/>
                                              <a:lumOff val="60000"/>
                                            </a:schemeClr>
                                          </a:solidFill>
                                          <a:latin typeface="Cambria Math"/>
                                          <a:ea typeface="Cambria Math"/>
                                        </a:rPr>
                                        <m:t>2</m:t>
                                      </m:r>
                                    </m:sub>
                                  </m:sSub>
                                </m:sub>
                                <m:sup>
                                  <m:r>
                                    <a:rPr lang="en-US" b="0" i="1" smtClean="0">
                                      <a:solidFill>
                                        <a:schemeClr val="accent2">
                                          <a:lumMod val="40000"/>
                                          <a:lumOff val="60000"/>
                                        </a:schemeClr>
                                      </a:solidFill>
                                      <a:latin typeface="Cambria Math"/>
                                      <a:ea typeface="Cambria Math"/>
                                    </a:rPr>
                                    <m:t>∡</m:t>
                                  </m:r>
                                </m:sup>
                              </m:sSubSup>
                              <m:d>
                                <m:dPr>
                                  <m:ctrlPr>
                                    <a:rPr lang="en-US" b="0" i="1" smtClean="0">
                                      <a:solidFill>
                                        <a:schemeClr val="accent2">
                                          <a:lumMod val="40000"/>
                                          <a:lumOff val="60000"/>
                                        </a:schemeClr>
                                      </a:solidFill>
                                      <a:latin typeface="Cambria Math" panose="02040503050406030204" pitchFamily="18" charset="0"/>
                                    </a:rPr>
                                  </m:ctrlPr>
                                </m:dPr>
                                <m:e>
                                  <m:r>
                                    <a:rPr lang="en-US" b="0" i="1" smtClean="0">
                                      <a:solidFill>
                                        <a:schemeClr val="accent2">
                                          <a:lumMod val="40000"/>
                                          <a:lumOff val="60000"/>
                                        </a:schemeClr>
                                      </a:solidFill>
                                      <a:latin typeface="Cambria Math"/>
                                    </a:rPr>
                                    <m:t>𝑧</m:t>
                                  </m:r>
                                  <m:r>
                                    <a:rPr lang="en-US" b="0" i="1" smtClean="0">
                                      <a:solidFill>
                                        <a:schemeClr val="accent2">
                                          <a:lumMod val="40000"/>
                                          <a:lumOff val="60000"/>
                                        </a:schemeClr>
                                      </a:solidFill>
                                      <a:latin typeface="Cambria Math"/>
                                    </a:rPr>
                                    <m:t>, </m:t>
                                  </m:r>
                                  <m:sSubSup>
                                    <m:sSubSupPr>
                                      <m:ctrlPr>
                                        <a:rPr lang="en-US" b="0" i="1" smtClean="0">
                                          <a:solidFill>
                                            <a:schemeClr val="accent2">
                                              <a:lumMod val="40000"/>
                                              <a:lumOff val="60000"/>
                                            </a:schemeClr>
                                          </a:solidFill>
                                          <a:latin typeface="Cambria Math" panose="02040503050406030204" pitchFamily="18" charset="0"/>
                                        </a:rPr>
                                      </m:ctrlPr>
                                    </m:sSubSupPr>
                                    <m:e>
                                      <m:r>
                                        <a:rPr lang="en-US" b="0" i="1" smtClean="0">
                                          <a:solidFill>
                                            <a:schemeClr val="accent2">
                                              <a:lumMod val="40000"/>
                                              <a:lumOff val="60000"/>
                                            </a:schemeClr>
                                          </a:solidFill>
                                          <a:latin typeface="Cambria Math"/>
                                          <a:ea typeface="Cambria Math"/>
                                        </a:rPr>
                                        <m:t>ℳ</m:t>
                                      </m:r>
                                    </m:e>
                                    <m:sub>
                                      <m:sSub>
                                        <m:sSubPr>
                                          <m:ctrlPr>
                                            <a:rPr lang="en-US" i="1">
                                              <a:solidFill>
                                                <a:schemeClr val="accent2">
                                                  <a:lumMod val="40000"/>
                                                  <a:lumOff val="60000"/>
                                                </a:schemeClr>
                                              </a:solidFill>
                                              <a:latin typeface="Cambria Math" panose="02040503050406030204" pitchFamily="18" charset="0"/>
                                              <a:ea typeface="Cambria Math"/>
                                            </a:rPr>
                                          </m:ctrlPr>
                                        </m:sSubPr>
                                        <m:e>
                                          <m:r>
                                            <a:rPr lang="en-US" i="1">
                                              <a:solidFill>
                                                <a:schemeClr val="accent2">
                                                  <a:lumMod val="40000"/>
                                                  <a:lumOff val="60000"/>
                                                </a:schemeClr>
                                              </a:solidFill>
                                              <a:latin typeface="Cambria Math"/>
                                              <a:ea typeface="Cambria Math"/>
                                            </a:rPr>
                                            <m:t>h</m:t>
                                          </m:r>
                                        </m:e>
                                        <m:sub>
                                          <m:r>
                                            <a:rPr lang="en-US" i="1">
                                              <a:solidFill>
                                                <a:schemeClr val="accent2">
                                                  <a:lumMod val="40000"/>
                                                  <a:lumOff val="60000"/>
                                                </a:schemeClr>
                                              </a:solidFill>
                                              <a:latin typeface="Cambria Math"/>
                                              <a:ea typeface="Cambria Math"/>
                                            </a:rPr>
                                            <m:t>1</m:t>
                                          </m:r>
                                        </m:sub>
                                      </m:sSub>
                                      <m:sSub>
                                        <m:sSubPr>
                                          <m:ctrlPr>
                                            <a:rPr lang="en-US" i="1">
                                              <a:solidFill>
                                                <a:schemeClr val="accent2">
                                                  <a:lumMod val="40000"/>
                                                  <a:lumOff val="60000"/>
                                                </a:schemeClr>
                                              </a:solidFill>
                                              <a:latin typeface="Cambria Math" panose="02040503050406030204" pitchFamily="18" charset="0"/>
                                              <a:ea typeface="Cambria Math"/>
                                            </a:rPr>
                                          </m:ctrlPr>
                                        </m:sSubPr>
                                        <m:e>
                                          <m:r>
                                            <a:rPr lang="en-US" i="1">
                                              <a:solidFill>
                                                <a:schemeClr val="accent2">
                                                  <a:lumMod val="40000"/>
                                                  <a:lumOff val="60000"/>
                                                </a:schemeClr>
                                              </a:solidFill>
                                              <a:latin typeface="Cambria Math"/>
                                              <a:ea typeface="Cambria Math"/>
                                            </a:rPr>
                                            <m:t>h</m:t>
                                          </m:r>
                                        </m:e>
                                        <m:sub>
                                          <m:r>
                                            <a:rPr lang="en-US" i="1">
                                              <a:solidFill>
                                                <a:schemeClr val="accent2">
                                                  <a:lumMod val="40000"/>
                                                  <a:lumOff val="60000"/>
                                                </a:schemeClr>
                                              </a:solidFill>
                                              <a:latin typeface="Cambria Math"/>
                                              <a:ea typeface="Cambria Math"/>
                                            </a:rPr>
                                            <m:t>2</m:t>
                                          </m:r>
                                        </m:sub>
                                      </m:sSub>
                                    </m:sub>
                                    <m:sup>
                                      <m:r>
                                        <a:rPr lang="en-US" b="0" i="1" smtClean="0">
                                          <a:solidFill>
                                            <a:schemeClr val="accent2">
                                              <a:lumMod val="40000"/>
                                              <a:lumOff val="60000"/>
                                            </a:schemeClr>
                                          </a:solidFill>
                                          <a:latin typeface="Cambria Math"/>
                                        </a:rPr>
                                        <m:t>2</m:t>
                                      </m:r>
                                    </m:sup>
                                  </m:sSubSup>
                                </m:e>
                              </m:d>
                            </m:e>
                          </m:nary>
                        </m:num>
                        <m:den>
                          <m:nary>
                            <m:naryPr>
                              <m:chr m:val="∑"/>
                              <m:supHide m:val="on"/>
                              <m:ctrlPr>
                                <a:rPr lang="en-US" i="1">
                                  <a:solidFill>
                                    <a:schemeClr val="accent2">
                                      <a:lumMod val="40000"/>
                                      <a:lumOff val="60000"/>
                                    </a:schemeClr>
                                  </a:solidFill>
                                  <a:latin typeface="Cambria Math" panose="02040503050406030204" pitchFamily="18" charset="0"/>
                                </a:rPr>
                              </m:ctrlPr>
                            </m:naryPr>
                            <m:sub>
                              <m:r>
                                <m:rPr>
                                  <m:brk m:alnAt="7"/>
                                </m:rPr>
                                <a:rPr lang="en-US" i="1">
                                  <a:solidFill>
                                    <a:schemeClr val="accent2">
                                      <a:lumMod val="40000"/>
                                      <a:lumOff val="60000"/>
                                    </a:schemeClr>
                                  </a:solidFill>
                                  <a:latin typeface="Cambria Math"/>
                                </a:rPr>
                                <m:t>𝑞</m:t>
                              </m:r>
                            </m:sub>
                            <m:sup/>
                            <m:e>
                              <m:sSubSup>
                                <m:sSubSupPr>
                                  <m:ctrlPr>
                                    <a:rPr lang="en-US" i="1">
                                      <a:solidFill>
                                        <a:schemeClr val="accent2">
                                          <a:lumMod val="40000"/>
                                          <a:lumOff val="60000"/>
                                        </a:schemeClr>
                                      </a:solidFill>
                                      <a:latin typeface="Cambria Math" panose="02040503050406030204" pitchFamily="18" charset="0"/>
                                    </a:rPr>
                                  </m:ctrlPr>
                                </m:sSubSupPr>
                                <m:e>
                                  <m:r>
                                    <a:rPr lang="en-US" i="1">
                                      <a:solidFill>
                                        <a:schemeClr val="accent2">
                                          <a:lumMod val="40000"/>
                                          <a:lumOff val="60000"/>
                                        </a:schemeClr>
                                      </a:solidFill>
                                      <a:latin typeface="Cambria Math"/>
                                    </a:rPr>
                                    <m:t>𝑒</m:t>
                                  </m:r>
                                </m:e>
                                <m:sub>
                                  <m:r>
                                    <a:rPr lang="en-US" i="1">
                                      <a:solidFill>
                                        <a:schemeClr val="accent2">
                                          <a:lumMod val="40000"/>
                                          <a:lumOff val="60000"/>
                                        </a:schemeClr>
                                      </a:solidFill>
                                      <a:latin typeface="Cambria Math"/>
                                    </a:rPr>
                                    <m:t>𝑞</m:t>
                                  </m:r>
                                </m:sub>
                                <m:sup>
                                  <m:r>
                                    <a:rPr lang="en-US" i="1">
                                      <a:solidFill>
                                        <a:schemeClr val="accent2">
                                          <a:lumMod val="40000"/>
                                          <a:lumOff val="60000"/>
                                        </a:schemeClr>
                                      </a:solidFill>
                                      <a:latin typeface="Cambria Math"/>
                                    </a:rPr>
                                    <m:t>2</m:t>
                                  </m:r>
                                </m:sup>
                              </m:sSubSup>
                              <m:r>
                                <a:rPr lang="en-US" b="0" i="1" smtClean="0">
                                  <a:solidFill>
                                    <a:schemeClr val="accent2">
                                      <a:lumMod val="40000"/>
                                      <a:lumOff val="60000"/>
                                    </a:schemeClr>
                                  </a:solidFill>
                                  <a:latin typeface="Cambria Math"/>
                                </a:rPr>
                                <m:t>𝑞</m:t>
                              </m:r>
                              <m:d>
                                <m:dPr>
                                  <m:ctrlPr>
                                    <a:rPr lang="en-US" i="1">
                                      <a:solidFill>
                                        <a:schemeClr val="accent2">
                                          <a:lumMod val="40000"/>
                                          <a:lumOff val="60000"/>
                                        </a:schemeClr>
                                      </a:solidFill>
                                      <a:latin typeface="Cambria Math" panose="02040503050406030204" pitchFamily="18" charset="0"/>
                                    </a:rPr>
                                  </m:ctrlPr>
                                </m:dPr>
                                <m:e>
                                  <m:r>
                                    <a:rPr lang="en-US" i="1">
                                      <a:solidFill>
                                        <a:schemeClr val="accent2">
                                          <a:lumMod val="40000"/>
                                          <a:lumOff val="60000"/>
                                        </a:schemeClr>
                                      </a:solidFill>
                                      <a:latin typeface="Cambria Math"/>
                                    </a:rPr>
                                    <m:t>𝑥</m:t>
                                  </m:r>
                                </m:e>
                              </m:d>
                              <m:sSubSup>
                                <m:sSubSupPr>
                                  <m:ctrlPr>
                                    <a:rPr lang="en-US" i="1">
                                      <a:solidFill>
                                        <a:schemeClr val="accent2">
                                          <a:lumMod val="40000"/>
                                          <a:lumOff val="60000"/>
                                        </a:schemeClr>
                                      </a:solidFill>
                                      <a:latin typeface="Cambria Math" panose="02040503050406030204" pitchFamily="18" charset="0"/>
                                    </a:rPr>
                                  </m:ctrlPr>
                                </m:sSubSupPr>
                                <m:e>
                                  <m:r>
                                    <a:rPr lang="en-US" b="0" i="1" smtClean="0">
                                      <a:solidFill>
                                        <a:schemeClr val="accent2">
                                          <a:lumMod val="40000"/>
                                          <a:lumOff val="60000"/>
                                        </a:schemeClr>
                                      </a:solidFill>
                                      <a:latin typeface="Cambria Math"/>
                                    </a:rPr>
                                    <m:t>𝐷</m:t>
                                  </m:r>
                                </m:e>
                                <m:sub>
                                  <m:r>
                                    <a:rPr lang="en-US" i="1">
                                      <a:solidFill>
                                        <a:schemeClr val="accent2">
                                          <a:lumMod val="40000"/>
                                          <a:lumOff val="60000"/>
                                        </a:schemeClr>
                                      </a:solidFill>
                                      <a:latin typeface="Cambria Math"/>
                                    </a:rPr>
                                    <m:t>𝑞</m:t>
                                  </m:r>
                                </m:sub>
                                <m:sup>
                                  <m:sSub>
                                    <m:sSubPr>
                                      <m:ctrlPr>
                                        <a:rPr lang="en-US" i="1">
                                          <a:solidFill>
                                            <a:schemeClr val="accent2">
                                              <a:lumMod val="40000"/>
                                              <a:lumOff val="60000"/>
                                            </a:schemeClr>
                                          </a:solidFill>
                                          <a:latin typeface="Cambria Math" panose="02040503050406030204" pitchFamily="18" charset="0"/>
                                          <a:ea typeface="Cambria Math"/>
                                        </a:rPr>
                                      </m:ctrlPr>
                                    </m:sSubPr>
                                    <m:e>
                                      <m:r>
                                        <a:rPr lang="en-US" i="1">
                                          <a:solidFill>
                                            <a:schemeClr val="accent2">
                                              <a:lumMod val="40000"/>
                                              <a:lumOff val="60000"/>
                                            </a:schemeClr>
                                          </a:solidFill>
                                          <a:latin typeface="Cambria Math"/>
                                          <a:ea typeface="Cambria Math"/>
                                        </a:rPr>
                                        <m:t>h</m:t>
                                      </m:r>
                                    </m:e>
                                    <m:sub>
                                      <m:r>
                                        <a:rPr lang="en-US" i="1">
                                          <a:solidFill>
                                            <a:schemeClr val="accent2">
                                              <a:lumMod val="40000"/>
                                              <a:lumOff val="60000"/>
                                            </a:schemeClr>
                                          </a:solidFill>
                                          <a:latin typeface="Cambria Math"/>
                                          <a:ea typeface="Cambria Math"/>
                                        </a:rPr>
                                        <m:t>1</m:t>
                                      </m:r>
                                    </m:sub>
                                  </m:sSub>
                                  <m:sSub>
                                    <m:sSubPr>
                                      <m:ctrlPr>
                                        <a:rPr lang="en-US" i="1">
                                          <a:solidFill>
                                            <a:schemeClr val="accent2">
                                              <a:lumMod val="40000"/>
                                              <a:lumOff val="60000"/>
                                            </a:schemeClr>
                                          </a:solidFill>
                                          <a:latin typeface="Cambria Math" panose="02040503050406030204" pitchFamily="18" charset="0"/>
                                          <a:ea typeface="Cambria Math"/>
                                        </a:rPr>
                                      </m:ctrlPr>
                                    </m:sSubPr>
                                    <m:e>
                                      <m:r>
                                        <a:rPr lang="en-US" i="1">
                                          <a:solidFill>
                                            <a:schemeClr val="accent2">
                                              <a:lumMod val="40000"/>
                                              <a:lumOff val="60000"/>
                                            </a:schemeClr>
                                          </a:solidFill>
                                          <a:latin typeface="Cambria Math"/>
                                          <a:ea typeface="Cambria Math"/>
                                        </a:rPr>
                                        <m:t>h</m:t>
                                      </m:r>
                                    </m:e>
                                    <m:sub>
                                      <m:r>
                                        <a:rPr lang="en-US" i="1">
                                          <a:solidFill>
                                            <a:schemeClr val="accent2">
                                              <a:lumMod val="40000"/>
                                              <a:lumOff val="60000"/>
                                            </a:schemeClr>
                                          </a:solidFill>
                                          <a:latin typeface="Cambria Math"/>
                                          <a:ea typeface="Cambria Math"/>
                                        </a:rPr>
                                        <m:t>2</m:t>
                                      </m:r>
                                    </m:sub>
                                  </m:sSub>
                                </m:sup>
                              </m:sSubSup>
                              <m:d>
                                <m:dPr>
                                  <m:ctrlPr>
                                    <a:rPr lang="en-US" i="1">
                                      <a:solidFill>
                                        <a:schemeClr val="accent2">
                                          <a:lumMod val="40000"/>
                                          <a:lumOff val="60000"/>
                                        </a:schemeClr>
                                      </a:solidFill>
                                      <a:latin typeface="Cambria Math" panose="02040503050406030204" pitchFamily="18" charset="0"/>
                                    </a:rPr>
                                  </m:ctrlPr>
                                </m:dPr>
                                <m:e>
                                  <m:r>
                                    <a:rPr lang="en-US" i="1">
                                      <a:solidFill>
                                        <a:schemeClr val="accent2">
                                          <a:lumMod val="40000"/>
                                          <a:lumOff val="60000"/>
                                        </a:schemeClr>
                                      </a:solidFill>
                                      <a:latin typeface="Cambria Math"/>
                                    </a:rPr>
                                    <m:t>𝑧</m:t>
                                  </m:r>
                                  <m:r>
                                    <a:rPr lang="en-US" i="1">
                                      <a:solidFill>
                                        <a:schemeClr val="accent2">
                                          <a:lumMod val="40000"/>
                                          <a:lumOff val="60000"/>
                                        </a:schemeClr>
                                      </a:solidFill>
                                      <a:latin typeface="Cambria Math"/>
                                    </a:rPr>
                                    <m:t>, </m:t>
                                  </m:r>
                                  <m:sSubSup>
                                    <m:sSubSupPr>
                                      <m:ctrlPr>
                                        <a:rPr lang="en-US" i="1">
                                          <a:solidFill>
                                            <a:schemeClr val="accent2">
                                              <a:lumMod val="40000"/>
                                              <a:lumOff val="60000"/>
                                            </a:schemeClr>
                                          </a:solidFill>
                                          <a:latin typeface="Cambria Math" panose="02040503050406030204" pitchFamily="18" charset="0"/>
                                        </a:rPr>
                                      </m:ctrlPr>
                                    </m:sSubSupPr>
                                    <m:e>
                                      <m:r>
                                        <a:rPr lang="en-US" i="1">
                                          <a:solidFill>
                                            <a:schemeClr val="accent2">
                                              <a:lumMod val="40000"/>
                                              <a:lumOff val="60000"/>
                                            </a:schemeClr>
                                          </a:solidFill>
                                          <a:latin typeface="Cambria Math"/>
                                          <a:ea typeface="Cambria Math"/>
                                        </a:rPr>
                                        <m:t>ℳ</m:t>
                                      </m:r>
                                    </m:e>
                                    <m:sub>
                                      <m:sSub>
                                        <m:sSubPr>
                                          <m:ctrlPr>
                                            <a:rPr lang="en-US" i="1">
                                              <a:solidFill>
                                                <a:schemeClr val="accent2">
                                                  <a:lumMod val="40000"/>
                                                  <a:lumOff val="60000"/>
                                                </a:schemeClr>
                                              </a:solidFill>
                                              <a:latin typeface="Cambria Math" panose="02040503050406030204" pitchFamily="18" charset="0"/>
                                              <a:ea typeface="Cambria Math"/>
                                            </a:rPr>
                                          </m:ctrlPr>
                                        </m:sSubPr>
                                        <m:e>
                                          <m:r>
                                            <a:rPr lang="en-US" i="1">
                                              <a:solidFill>
                                                <a:schemeClr val="accent2">
                                                  <a:lumMod val="40000"/>
                                                  <a:lumOff val="60000"/>
                                                </a:schemeClr>
                                              </a:solidFill>
                                              <a:latin typeface="Cambria Math"/>
                                              <a:ea typeface="Cambria Math"/>
                                            </a:rPr>
                                            <m:t>h</m:t>
                                          </m:r>
                                        </m:e>
                                        <m:sub>
                                          <m:r>
                                            <a:rPr lang="en-US" i="1">
                                              <a:solidFill>
                                                <a:schemeClr val="accent2">
                                                  <a:lumMod val="40000"/>
                                                  <a:lumOff val="60000"/>
                                                </a:schemeClr>
                                              </a:solidFill>
                                              <a:latin typeface="Cambria Math"/>
                                              <a:ea typeface="Cambria Math"/>
                                            </a:rPr>
                                            <m:t>1</m:t>
                                          </m:r>
                                        </m:sub>
                                      </m:sSub>
                                      <m:sSub>
                                        <m:sSubPr>
                                          <m:ctrlPr>
                                            <a:rPr lang="en-US" i="1">
                                              <a:solidFill>
                                                <a:schemeClr val="accent2">
                                                  <a:lumMod val="40000"/>
                                                  <a:lumOff val="60000"/>
                                                </a:schemeClr>
                                              </a:solidFill>
                                              <a:latin typeface="Cambria Math" panose="02040503050406030204" pitchFamily="18" charset="0"/>
                                              <a:ea typeface="Cambria Math"/>
                                            </a:rPr>
                                          </m:ctrlPr>
                                        </m:sSubPr>
                                        <m:e>
                                          <m:r>
                                            <a:rPr lang="en-US" i="1">
                                              <a:solidFill>
                                                <a:schemeClr val="accent2">
                                                  <a:lumMod val="40000"/>
                                                  <a:lumOff val="60000"/>
                                                </a:schemeClr>
                                              </a:solidFill>
                                              <a:latin typeface="Cambria Math"/>
                                              <a:ea typeface="Cambria Math"/>
                                            </a:rPr>
                                            <m:t>h</m:t>
                                          </m:r>
                                        </m:e>
                                        <m:sub>
                                          <m:r>
                                            <a:rPr lang="en-US" i="1">
                                              <a:solidFill>
                                                <a:schemeClr val="accent2">
                                                  <a:lumMod val="40000"/>
                                                  <a:lumOff val="60000"/>
                                                </a:schemeClr>
                                              </a:solidFill>
                                              <a:latin typeface="Cambria Math"/>
                                              <a:ea typeface="Cambria Math"/>
                                            </a:rPr>
                                            <m:t>2</m:t>
                                          </m:r>
                                        </m:sub>
                                      </m:sSub>
                                    </m:sub>
                                    <m:sup>
                                      <m:r>
                                        <a:rPr lang="en-US" i="1">
                                          <a:solidFill>
                                            <a:schemeClr val="accent2">
                                              <a:lumMod val="40000"/>
                                              <a:lumOff val="60000"/>
                                            </a:schemeClr>
                                          </a:solidFill>
                                          <a:latin typeface="Cambria Math"/>
                                        </a:rPr>
                                        <m:t>2</m:t>
                                      </m:r>
                                    </m:sup>
                                  </m:sSubSup>
                                </m:e>
                              </m:d>
                            </m:e>
                          </m:nary>
                        </m:den>
                      </m:f>
                    </m:oMath>
                  </m:oMathPara>
                </a14:m>
                <a:endParaRPr lang="en-GB" dirty="0">
                  <a:solidFill>
                    <a:schemeClr val="accent2">
                      <a:lumMod val="40000"/>
                      <a:lumOff val="60000"/>
                    </a:schemeClr>
                  </a:solidFill>
                </a:endParaRPr>
              </a:p>
            </p:txBody>
          </p:sp>
        </mc:Choice>
        <mc:Fallback xmlns="">
          <p:sp>
            <p:nvSpPr>
              <p:cNvPr id="4" name="TextBox 3">
                <a:extLst>
                  <a:ext uri="{FF2B5EF4-FFF2-40B4-BE49-F238E27FC236}">
                    <a16:creationId xmlns:a16="http://schemas.microsoft.com/office/drawing/2014/main" id="{2ED33A44-53B6-9E95-2D02-84191C98C4D3}"/>
                  </a:ext>
                </a:extLst>
              </p:cNvPr>
              <p:cNvSpPr txBox="1">
                <a:spLocks noRot="1" noChangeAspect="1" noMove="1" noResize="1" noEditPoints="1" noAdjustHandles="1" noChangeArrowheads="1" noChangeShapeType="1" noTextEdit="1"/>
              </p:cNvSpPr>
              <p:nvPr/>
            </p:nvSpPr>
            <p:spPr>
              <a:xfrm>
                <a:off x="4191000" y="4225862"/>
                <a:ext cx="4847802" cy="829522"/>
              </a:xfrm>
              <a:prstGeom prst="rect">
                <a:avLst/>
              </a:prstGeom>
              <a:blipFill>
                <a:blip r:embed="rId4"/>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613955749"/>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2022 Deuteron run</a:t>
            </a:r>
          </a:p>
        </p:txBody>
      </p:sp>
      <p:sp>
        <p:nvSpPr>
          <p:cNvPr id="3" name="Date Placeholder 2"/>
          <p:cNvSpPr>
            <a:spLocks noGrp="1"/>
          </p:cNvSpPr>
          <p:nvPr>
            <p:ph type="dt" sz="half" idx="10"/>
          </p:nvPr>
        </p:nvSpPr>
        <p:spPr/>
        <p:txBody>
          <a:bodyPr/>
          <a:lstStyle/>
          <a:p>
            <a:fld id="{72B8484E-CB5A-4247-B431-A968B0A936A4}" type="datetime1">
              <a:rPr lang="en-US" smtClean="0"/>
              <a:t>11/11/2024</a:t>
            </a:fld>
            <a:endParaRPr lang="en-GB" dirty="0"/>
          </a:p>
        </p:txBody>
      </p:sp>
      <p:sp>
        <p:nvSpPr>
          <p:cNvPr id="4" name="Footer Placeholder 3"/>
          <p:cNvSpPr>
            <a:spLocks noGrp="1"/>
          </p:cNvSpPr>
          <p:nvPr>
            <p:ph type="ftr" sz="quarter" idx="11"/>
          </p:nvPr>
        </p:nvSpPr>
        <p:spPr/>
        <p:txBody>
          <a:bodyPr/>
          <a:lstStyle/>
          <a:p>
            <a:r>
              <a:rPr lang="en-GB"/>
              <a:t>Circum-Pan-Pacific Symposium 2024</a:t>
            </a:r>
            <a:endParaRPr lang="en-GB" dirty="0"/>
          </a:p>
        </p:txBody>
      </p:sp>
      <p:sp>
        <p:nvSpPr>
          <p:cNvPr id="5" name="Slide Number Placeholder 4"/>
          <p:cNvSpPr>
            <a:spLocks noGrp="1"/>
          </p:cNvSpPr>
          <p:nvPr>
            <p:ph type="sldNum" sz="quarter" idx="12"/>
          </p:nvPr>
        </p:nvSpPr>
        <p:spPr/>
        <p:txBody>
          <a:bodyPr/>
          <a:lstStyle/>
          <a:p>
            <a:fld id="{9557D183-51D8-4E14-896F-B82575AC502D}" type="slidenum">
              <a:rPr lang="en-GB" smtClean="0"/>
              <a:pPr/>
              <a:t>31</a:t>
            </a:fld>
            <a:endParaRPr lang="en-GB" dirty="0"/>
          </a:p>
        </p:txBody>
      </p:sp>
      <mc:AlternateContent xmlns:mc="http://schemas.openxmlformats.org/markup-compatibility/2006" xmlns:a14="http://schemas.microsoft.com/office/drawing/2010/main">
        <mc:Choice Requires="a14">
          <p:sp>
            <p:nvSpPr>
              <p:cNvPr id="2" name="Content Placeholder 1"/>
              <p:cNvSpPr>
                <a:spLocks noGrp="1"/>
              </p:cNvSpPr>
              <p:nvPr>
                <p:ph idx="1"/>
              </p:nvPr>
            </p:nvSpPr>
            <p:spPr/>
            <p:txBody>
              <a:bodyPr/>
              <a:lstStyle/>
              <a:p>
                <a:r>
                  <a:rPr lang="en-US" sz="1800" dirty="0"/>
                  <a:t>Benchmark: </a:t>
                </a:r>
                <a14:m>
                  <m:oMath xmlns:m="http://schemas.openxmlformats.org/officeDocument/2006/math">
                    <m:sSub>
                      <m:sSubPr>
                        <m:ctrlPr>
                          <a:rPr lang="en-US" sz="1800" i="1" smtClean="0">
                            <a:latin typeface="Cambria Math" panose="02040503050406030204" pitchFamily="18" charset="0"/>
                          </a:rPr>
                        </m:ctrlPr>
                      </m:sSubPr>
                      <m:e>
                        <m:r>
                          <a:rPr lang="en-US" sz="1800" b="0" i="1" smtClean="0">
                            <a:latin typeface="Cambria Math" panose="02040503050406030204" pitchFamily="18" charset="0"/>
                          </a:rPr>
                          <m:t>h</m:t>
                        </m:r>
                      </m:e>
                      <m:sub>
                        <m:r>
                          <a:rPr lang="en-US" sz="1800" b="0" i="1" smtClean="0">
                            <a:latin typeface="Cambria Math" panose="02040503050406030204" pitchFamily="18" charset="0"/>
                          </a:rPr>
                          <m:t>1</m:t>
                        </m:r>
                      </m:sub>
                    </m:sSub>
                  </m:oMath>
                </a14:m>
                <a:r>
                  <a:rPr lang="en-US" sz="1800" dirty="0"/>
                  <a:t> extraction from Collins asymmetries</a:t>
                </a:r>
              </a:p>
            </p:txBody>
          </p:sp>
        </mc:Choice>
        <mc:Fallback xmlns="">
          <p:sp>
            <p:nvSpPr>
              <p:cNvPr id="2" name="Content Placeholder 1"/>
              <p:cNvSpPr>
                <a:spLocks noGrp="1" noRot="1" noChangeAspect="1" noMove="1" noResize="1" noEditPoints="1" noAdjustHandles="1" noChangeArrowheads="1" noChangeShapeType="1" noTextEdit="1"/>
              </p:cNvSpPr>
              <p:nvPr>
                <p:ph idx="1"/>
              </p:nvPr>
            </p:nvSpPr>
            <p:spPr>
              <a:blipFill>
                <a:blip r:embed="rId2"/>
                <a:stretch>
                  <a:fillRect l="-142" t="-1183"/>
                </a:stretch>
              </a:blipFill>
            </p:spPr>
            <p:txBody>
              <a:bodyPr/>
              <a:lstStyle/>
              <a:p>
                <a:r>
                  <a:rPr lang="en-US">
                    <a:noFill/>
                  </a:rPr>
                  <a:t> </a:t>
                </a:r>
              </a:p>
            </p:txBody>
          </p:sp>
        </mc:Fallback>
      </mc:AlternateContent>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1641" y="1470988"/>
            <a:ext cx="5917928" cy="3586323"/>
          </a:xfrm>
          <a:prstGeom prst="rect">
            <a:avLst/>
          </a:prstGeom>
        </p:spPr>
      </p:pic>
      <p:sp>
        <p:nvSpPr>
          <p:cNvPr id="9" name="object 35"/>
          <p:cNvSpPr txBox="1"/>
          <p:nvPr/>
        </p:nvSpPr>
        <p:spPr>
          <a:xfrm>
            <a:off x="6096000" y="4955503"/>
            <a:ext cx="2599708" cy="504625"/>
          </a:xfrm>
          <a:prstGeom prst="rect">
            <a:avLst/>
          </a:prstGeom>
        </p:spPr>
        <p:txBody>
          <a:bodyPr vert="horz" wrap="square" lIns="0" tIns="12065" rIns="0" bIns="0" rtlCol="0">
            <a:spAutoFit/>
          </a:bodyPr>
          <a:lstStyle/>
          <a:p>
            <a:pPr marL="12700" marR="5080">
              <a:lnSpc>
                <a:spcPct val="100000"/>
              </a:lnSpc>
              <a:spcBef>
                <a:spcPts val="95"/>
              </a:spcBef>
            </a:pPr>
            <a:r>
              <a:rPr lang="en-US" sz="1600" spc="-5" dirty="0" err="1">
                <a:solidFill>
                  <a:schemeClr val="tx1"/>
                </a:solidFill>
                <a:latin typeface="Arial"/>
                <a:cs typeface="Arial"/>
              </a:rPr>
              <a:t>T</a:t>
            </a:r>
            <a:r>
              <a:rPr sz="1600" spc="-5" dirty="0" err="1">
                <a:solidFill>
                  <a:schemeClr val="tx1"/>
                </a:solidFill>
                <a:latin typeface="Arial"/>
                <a:cs typeface="Arial"/>
              </a:rPr>
              <a:t>ransversity</a:t>
            </a:r>
            <a:r>
              <a:rPr sz="1600" spc="-5" dirty="0">
                <a:solidFill>
                  <a:schemeClr val="tx1"/>
                </a:solidFill>
                <a:latin typeface="Arial"/>
                <a:cs typeface="Arial"/>
              </a:rPr>
              <a:t>  extract</a:t>
            </a:r>
            <a:r>
              <a:rPr lang="en-US" sz="1600" spc="-5" dirty="0">
                <a:solidFill>
                  <a:schemeClr val="tx1"/>
                </a:solidFill>
                <a:latin typeface="Arial"/>
                <a:cs typeface="Arial"/>
              </a:rPr>
              <a:t>ed</a:t>
            </a:r>
            <a:r>
              <a:rPr sz="1600" spc="-5" dirty="0">
                <a:solidFill>
                  <a:schemeClr val="tx1"/>
                </a:solidFill>
                <a:latin typeface="Arial"/>
                <a:cs typeface="Arial"/>
              </a:rPr>
              <a:t> </a:t>
            </a:r>
            <a:r>
              <a:rPr lang="en-US" sz="1600" spc="-15" dirty="0">
                <a:solidFill>
                  <a:schemeClr val="tx1"/>
                </a:solidFill>
                <a:latin typeface="Arial"/>
                <a:cs typeface="Arial"/>
              </a:rPr>
              <a:t>as in</a:t>
            </a:r>
            <a:r>
              <a:rPr sz="1600" dirty="0">
                <a:solidFill>
                  <a:schemeClr val="tx1"/>
                </a:solidFill>
                <a:latin typeface="Arial"/>
                <a:cs typeface="Arial"/>
              </a:rPr>
              <a:t> </a:t>
            </a:r>
            <a:r>
              <a:rPr sz="1600" spc="-5" dirty="0">
                <a:solidFill>
                  <a:schemeClr val="tx1"/>
                </a:solidFill>
                <a:latin typeface="Arial"/>
                <a:cs typeface="Arial"/>
              </a:rPr>
              <a:t>PRD 91(2015)</a:t>
            </a:r>
            <a:r>
              <a:rPr sz="1600" spc="-45" dirty="0">
                <a:solidFill>
                  <a:schemeClr val="tx1"/>
                </a:solidFill>
                <a:latin typeface="Arial"/>
                <a:cs typeface="Arial"/>
              </a:rPr>
              <a:t> </a:t>
            </a:r>
            <a:r>
              <a:rPr sz="1600" spc="-5" dirty="0">
                <a:solidFill>
                  <a:schemeClr val="tx1"/>
                </a:solidFill>
                <a:latin typeface="Arial"/>
                <a:cs typeface="Arial"/>
              </a:rPr>
              <a:t>014034</a:t>
            </a:r>
            <a:endParaRPr sz="1600" dirty="0">
              <a:solidFill>
                <a:schemeClr val="tx1"/>
              </a:solidFill>
              <a:latin typeface="Arial"/>
              <a:cs typeface="Arial"/>
            </a:endParaRPr>
          </a:p>
        </p:txBody>
      </p:sp>
    </p:spTree>
    <p:extLst>
      <p:ext uri="{BB962C8B-B14F-4D97-AF65-F5344CB8AC3E}">
        <p14:creationId xmlns:p14="http://schemas.microsoft.com/office/powerpoint/2010/main" val="2364391726"/>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6"/>
          <p:cNvGraphicFramePr>
            <a:graphicFrameLocks noChangeAspect="1"/>
          </p:cNvGraphicFramePr>
          <p:nvPr/>
        </p:nvGraphicFramePr>
        <p:xfrm>
          <a:off x="3890656" y="1610428"/>
          <a:ext cx="4731794" cy="3137282"/>
        </p:xfrm>
        <a:graphic>
          <a:graphicData uri="http://schemas.openxmlformats.org/presentationml/2006/ole">
            <mc:AlternateContent xmlns:mc="http://schemas.openxmlformats.org/markup-compatibility/2006">
              <mc:Choice xmlns:v="urn:schemas-microsoft-com:vml" Requires="v">
                <p:oleObj r:id="rId2" imgW="12774600" imgH="8469720" progId="">
                  <p:embed/>
                </p:oleObj>
              </mc:Choice>
              <mc:Fallback>
                <p:oleObj r:id="rId2" imgW="12774600" imgH="8469720" progId="">
                  <p:embed/>
                  <p:pic>
                    <p:nvPicPr>
                      <p:cNvPr id="7" name="Object 6"/>
                      <p:cNvPicPr/>
                      <p:nvPr/>
                    </p:nvPicPr>
                    <p:blipFill>
                      <a:blip r:embed="rId3"/>
                      <a:stretch>
                        <a:fillRect/>
                      </a:stretch>
                    </p:blipFill>
                    <p:spPr>
                      <a:xfrm>
                        <a:off x="3890656" y="1610428"/>
                        <a:ext cx="4731794" cy="3137282"/>
                      </a:xfrm>
                      <a:prstGeom prst="rect">
                        <a:avLst/>
                      </a:prstGeom>
                    </p:spPr>
                  </p:pic>
                </p:oleObj>
              </mc:Fallback>
            </mc:AlternateContent>
          </a:graphicData>
        </a:graphic>
      </p:graphicFrame>
      <p:sp>
        <p:nvSpPr>
          <p:cNvPr id="6" name="Title 5"/>
          <p:cNvSpPr>
            <a:spLocks noGrp="1"/>
          </p:cNvSpPr>
          <p:nvPr>
            <p:ph type="title"/>
          </p:nvPr>
        </p:nvSpPr>
        <p:spPr/>
        <p:txBody>
          <a:bodyPr/>
          <a:lstStyle/>
          <a:p>
            <a:r>
              <a:rPr lang="it-IT" dirty="0" err="1"/>
              <a:t>Transversity</a:t>
            </a:r>
            <a:r>
              <a:rPr lang="it-IT" dirty="0"/>
              <a:t> from </a:t>
            </a:r>
            <a:r>
              <a:rPr lang="it-IT" dirty="0" err="1"/>
              <a:t>our</a:t>
            </a:r>
            <a:r>
              <a:rPr lang="it-IT" dirty="0"/>
              <a:t> data</a:t>
            </a:r>
          </a:p>
        </p:txBody>
      </p:sp>
      <p:sp>
        <p:nvSpPr>
          <p:cNvPr id="3" name="Date Placeholder 2"/>
          <p:cNvSpPr>
            <a:spLocks noGrp="1"/>
          </p:cNvSpPr>
          <p:nvPr>
            <p:ph type="dt" sz="half" idx="10"/>
          </p:nvPr>
        </p:nvSpPr>
        <p:spPr/>
        <p:txBody>
          <a:bodyPr/>
          <a:lstStyle/>
          <a:p>
            <a:fld id="{1EB5423C-69B7-4137-AACF-D7FD5169AE0E}" type="datetime1">
              <a:rPr lang="en-US" smtClean="0"/>
              <a:t>11/11/2024</a:t>
            </a:fld>
            <a:endParaRPr lang="en-US" dirty="0"/>
          </a:p>
        </p:txBody>
      </p:sp>
      <p:sp>
        <p:nvSpPr>
          <p:cNvPr id="4" name="Footer Placeholder 3"/>
          <p:cNvSpPr>
            <a:spLocks noGrp="1"/>
          </p:cNvSpPr>
          <p:nvPr>
            <p:ph type="ftr" sz="quarter" idx="11"/>
          </p:nvPr>
        </p:nvSpPr>
        <p:spPr/>
        <p:txBody>
          <a:bodyPr/>
          <a:lstStyle/>
          <a:p>
            <a:r>
              <a:rPr lang="en-US"/>
              <a:t>Circum-Pan-Pacific Symposium 2024</a:t>
            </a:r>
            <a:endParaRPr lang="en-US" dirty="0"/>
          </a:p>
        </p:txBody>
      </p:sp>
      <p:sp>
        <p:nvSpPr>
          <p:cNvPr id="5" name="Slide Number Placeholder 4"/>
          <p:cNvSpPr>
            <a:spLocks noGrp="1"/>
          </p:cNvSpPr>
          <p:nvPr>
            <p:ph type="sldNum" sz="quarter" idx="12"/>
          </p:nvPr>
        </p:nvSpPr>
        <p:spPr>
          <a:prstGeom prst="rect">
            <a:avLst/>
          </a:prstGeom>
        </p:spPr>
        <p:txBody>
          <a:bodyPr/>
          <a:lstStyle/>
          <a:p>
            <a:fld id="{9557D183-51D8-4E14-896F-B82575AC502D}" type="slidenum">
              <a:rPr lang="en-GB" smtClean="0"/>
              <a:pPr/>
              <a:t>32</a:t>
            </a:fld>
            <a:endParaRPr lang="en-GB" dirty="0"/>
          </a:p>
        </p:txBody>
      </p:sp>
      <p:sp>
        <p:nvSpPr>
          <p:cNvPr id="2" name="Content Placeholder 1"/>
          <p:cNvSpPr>
            <a:spLocks noGrp="1"/>
          </p:cNvSpPr>
          <p:nvPr>
            <p:ph idx="1"/>
          </p:nvPr>
        </p:nvSpPr>
        <p:spPr/>
        <p:txBody>
          <a:bodyPr/>
          <a:lstStyle/>
          <a:p>
            <a:r>
              <a:rPr lang="en-US" sz="2100" dirty="0"/>
              <a:t>Point-to-point extraction [Physical Review D 91, 014034 (2015)]</a:t>
            </a:r>
          </a:p>
          <a:p>
            <a:r>
              <a:rPr lang="en-US" sz="2100" dirty="0"/>
              <a:t>Only COMPASS measured TSA on deuteron</a:t>
            </a:r>
          </a:p>
        </p:txBody>
      </p:sp>
      <p:sp>
        <p:nvSpPr>
          <p:cNvPr id="8" name="TextBox 7"/>
          <p:cNvSpPr txBox="1"/>
          <p:nvPr/>
        </p:nvSpPr>
        <p:spPr>
          <a:xfrm>
            <a:off x="89502" y="2857500"/>
            <a:ext cx="3681072" cy="553998"/>
          </a:xfrm>
          <a:prstGeom prst="rect">
            <a:avLst/>
          </a:prstGeom>
          <a:noFill/>
        </p:spPr>
        <p:txBody>
          <a:bodyPr wrap="none" rtlCol="0">
            <a:spAutoFit/>
          </a:bodyPr>
          <a:lstStyle/>
          <a:p>
            <a:r>
              <a:rPr lang="it-IT" sz="1500" dirty="0">
                <a:solidFill>
                  <a:schemeClr val="accent2"/>
                </a:solidFill>
              </a:rPr>
              <a:t>Open 	</a:t>
            </a:r>
            <a:r>
              <a:rPr lang="it-IT" sz="1500" dirty="0" err="1">
                <a:solidFill>
                  <a:schemeClr val="accent2"/>
                </a:solidFill>
              </a:rPr>
              <a:t>points</a:t>
            </a:r>
            <a:r>
              <a:rPr lang="it-IT" sz="1500" dirty="0">
                <a:solidFill>
                  <a:schemeClr val="accent2"/>
                </a:solidFill>
              </a:rPr>
              <a:t>/</a:t>
            </a:r>
            <a:r>
              <a:rPr lang="it-IT" sz="1500" dirty="0" err="1">
                <a:solidFill>
                  <a:schemeClr val="accent2"/>
                </a:solidFill>
              </a:rPr>
              <a:t>squares</a:t>
            </a:r>
            <a:r>
              <a:rPr lang="it-IT" sz="1500" dirty="0">
                <a:solidFill>
                  <a:schemeClr val="accent2"/>
                </a:solidFill>
              </a:rPr>
              <a:t> </a:t>
            </a:r>
            <a:r>
              <a:rPr lang="it-IT" sz="1500" dirty="0">
                <a:solidFill>
                  <a:schemeClr val="accent2"/>
                </a:solidFill>
                <a:latin typeface="Calibri" panose="020F0502020204030204" pitchFamily="34" charset="0"/>
              </a:rPr>
              <a:t>─ from </a:t>
            </a:r>
            <a:r>
              <a:rPr lang="it-IT" sz="1500" dirty="0" err="1">
                <a:solidFill>
                  <a:schemeClr val="accent2"/>
                </a:solidFill>
                <a:latin typeface="Calibri" panose="020F0502020204030204" pitchFamily="34" charset="0"/>
              </a:rPr>
              <a:t>dihadron</a:t>
            </a:r>
            <a:endParaRPr lang="it-IT" sz="1500" dirty="0">
              <a:solidFill>
                <a:schemeClr val="accent2"/>
              </a:solidFill>
              <a:latin typeface="Calibri" panose="020F0502020204030204" pitchFamily="34" charset="0"/>
            </a:endParaRPr>
          </a:p>
          <a:p>
            <a:r>
              <a:rPr lang="it-IT" sz="1500" dirty="0" err="1">
                <a:solidFill>
                  <a:srgbClr val="00B050"/>
                </a:solidFill>
                <a:latin typeface="Calibri" panose="020F0502020204030204" pitchFamily="34" charset="0"/>
              </a:rPr>
              <a:t>Closed</a:t>
            </a:r>
            <a:r>
              <a:rPr lang="it-IT" sz="1500" dirty="0">
                <a:solidFill>
                  <a:srgbClr val="00B050"/>
                </a:solidFill>
                <a:latin typeface="Calibri" panose="020F0502020204030204" pitchFamily="34" charset="0"/>
              </a:rPr>
              <a:t> 	</a:t>
            </a:r>
            <a:r>
              <a:rPr lang="it-IT" sz="1500" dirty="0" err="1">
                <a:solidFill>
                  <a:srgbClr val="00B050"/>
                </a:solidFill>
                <a:latin typeface="Calibri" panose="020F0502020204030204" pitchFamily="34" charset="0"/>
              </a:rPr>
              <a:t>points</a:t>
            </a:r>
            <a:r>
              <a:rPr lang="it-IT" sz="1500" dirty="0">
                <a:solidFill>
                  <a:srgbClr val="00B050"/>
                </a:solidFill>
                <a:latin typeface="Calibri" panose="020F0502020204030204" pitchFamily="34" charset="0"/>
              </a:rPr>
              <a:t>/</a:t>
            </a:r>
            <a:r>
              <a:rPr lang="it-IT" sz="1500" dirty="0" err="1">
                <a:solidFill>
                  <a:srgbClr val="00B050"/>
                </a:solidFill>
                <a:latin typeface="Calibri" panose="020F0502020204030204" pitchFamily="34" charset="0"/>
              </a:rPr>
              <a:t>squares</a:t>
            </a:r>
            <a:r>
              <a:rPr lang="it-IT" sz="1500" dirty="0">
                <a:solidFill>
                  <a:srgbClr val="00B050"/>
                </a:solidFill>
                <a:latin typeface="Calibri" panose="020F0502020204030204" pitchFamily="34" charset="0"/>
              </a:rPr>
              <a:t> ─ from Collins</a:t>
            </a:r>
            <a:endParaRPr lang="it-IT" sz="1500" dirty="0">
              <a:solidFill>
                <a:srgbClr val="00B050"/>
              </a:solidFill>
            </a:endParaRPr>
          </a:p>
        </p:txBody>
      </p:sp>
      <mc:AlternateContent xmlns:mc="http://schemas.openxmlformats.org/markup-compatibility/2006" xmlns:a14="http://schemas.microsoft.com/office/drawing/2010/main">
        <mc:Choice Requires="a14">
          <p:sp>
            <p:nvSpPr>
              <p:cNvPr id="9" name="TextBox 8"/>
              <p:cNvSpPr txBox="1"/>
              <p:nvPr/>
            </p:nvSpPr>
            <p:spPr>
              <a:xfrm>
                <a:off x="152400" y="4683933"/>
                <a:ext cx="8641918" cy="427553"/>
              </a:xfrm>
              <a:prstGeom prst="rect">
                <a:avLst/>
              </a:prstGeom>
              <a:noFill/>
            </p:spPr>
            <p:txBody>
              <a:bodyPr wrap="none" rtlCol="0">
                <a:spAutoFit/>
              </a:bodyPr>
              <a:lstStyle/>
              <a:p>
                <a:r>
                  <a:rPr lang="it-IT" sz="2100" dirty="0">
                    <a:solidFill>
                      <a:srgbClr val="C00000"/>
                    </a:solidFill>
                  </a:rPr>
                  <a:t>ERRORS ON </a:t>
                </a:r>
                <a14:m>
                  <m:oMath xmlns:m="http://schemas.openxmlformats.org/officeDocument/2006/math">
                    <m:sSubSup>
                      <m:sSubSupPr>
                        <m:ctrlPr>
                          <a:rPr lang="it-IT" sz="2100" i="1">
                            <a:solidFill>
                              <a:srgbClr val="C00000"/>
                            </a:solidFill>
                            <a:latin typeface="Cambria Math" panose="02040503050406030204" pitchFamily="18" charset="0"/>
                          </a:rPr>
                        </m:ctrlPr>
                      </m:sSubSupPr>
                      <m:e>
                        <m:r>
                          <a:rPr lang="en-US" sz="2100" i="1">
                            <a:solidFill>
                              <a:srgbClr val="C00000"/>
                            </a:solidFill>
                            <a:latin typeface="Cambria Math" panose="02040503050406030204" pitchFamily="18" charset="0"/>
                          </a:rPr>
                          <m:t>h</m:t>
                        </m:r>
                      </m:e>
                      <m:sub>
                        <m:r>
                          <a:rPr lang="en-US" sz="2100" i="1">
                            <a:solidFill>
                              <a:srgbClr val="C00000"/>
                            </a:solidFill>
                            <a:latin typeface="Cambria Math" panose="02040503050406030204" pitchFamily="18" charset="0"/>
                          </a:rPr>
                          <m:t>1</m:t>
                        </m:r>
                      </m:sub>
                      <m:sup>
                        <m:r>
                          <a:rPr lang="en-US" sz="2100" i="1">
                            <a:solidFill>
                              <a:srgbClr val="C00000"/>
                            </a:solidFill>
                            <a:latin typeface="Cambria Math" panose="02040503050406030204" pitchFamily="18" charset="0"/>
                          </a:rPr>
                          <m:t>𝑑</m:t>
                        </m:r>
                      </m:sup>
                    </m:sSubSup>
                  </m:oMath>
                </a14:m>
                <a:r>
                  <a:rPr lang="it-IT" sz="2100" dirty="0">
                    <a:solidFill>
                      <a:srgbClr val="C00000"/>
                    </a:solidFill>
                  </a:rPr>
                  <a:t> ARE A FACTOR 4 LARGER THAT THE ONES ON </a:t>
                </a:r>
                <a14:m>
                  <m:oMath xmlns:m="http://schemas.openxmlformats.org/officeDocument/2006/math">
                    <m:sSubSup>
                      <m:sSubSupPr>
                        <m:ctrlPr>
                          <a:rPr lang="it-IT" sz="2100" i="1">
                            <a:solidFill>
                              <a:srgbClr val="C00000"/>
                            </a:solidFill>
                            <a:latin typeface="Cambria Math" panose="02040503050406030204" pitchFamily="18" charset="0"/>
                          </a:rPr>
                        </m:ctrlPr>
                      </m:sSubSupPr>
                      <m:e>
                        <m:r>
                          <a:rPr lang="en-US" sz="2100" i="1">
                            <a:solidFill>
                              <a:srgbClr val="C00000"/>
                            </a:solidFill>
                            <a:latin typeface="Cambria Math" panose="02040503050406030204" pitchFamily="18" charset="0"/>
                          </a:rPr>
                          <m:t>h</m:t>
                        </m:r>
                      </m:e>
                      <m:sub>
                        <m:r>
                          <a:rPr lang="en-US" sz="2100" i="1">
                            <a:solidFill>
                              <a:srgbClr val="C00000"/>
                            </a:solidFill>
                            <a:latin typeface="Cambria Math" panose="02040503050406030204" pitchFamily="18" charset="0"/>
                          </a:rPr>
                          <m:t>1</m:t>
                        </m:r>
                      </m:sub>
                      <m:sup>
                        <m:r>
                          <a:rPr lang="en-US" sz="2100" i="1">
                            <a:solidFill>
                              <a:srgbClr val="C00000"/>
                            </a:solidFill>
                            <a:latin typeface="Cambria Math" panose="02040503050406030204" pitchFamily="18" charset="0"/>
                          </a:rPr>
                          <m:t>𝑢</m:t>
                        </m:r>
                      </m:sup>
                    </m:sSubSup>
                  </m:oMath>
                </a14:m>
                <a:endParaRPr lang="it-IT" sz="2100" dirty="0">
                  <a:solidFill>
                    <a:srgbClr val="C00000"/>
                  </a:solidFill>
                </a:endParaRPr>
              </a:p>
            </p:txBody>
          </p:sp>
        </mc:Choice>
        <mc:Fallback xmlns="">
          <p:sp>
            <p:nvSpPr>
              <p:cNvPr id="9" name="TextBox 8"/>
              <p:cNvSpPr txBox="1">
                <a:spLocks noRot="1" noChangeAspect="1" noMove="1" noResize="1" noEditPoints="1" noAdjustHandles="1" noChangeArrowheads="1" noChangeShapeType="1" noTextEdit="1"/>
              </p:cNvSpPr>
              <p:nvPr/>
            </p:nvSpPr>
            <p:spPr>
              <a:xfrm>
                <a:off x="152400" y="4683933"/>
                <a:ext cx="8641918" cy="427553"/>
              </a:xfrm>
              <a:prstGeom prst="rect">
                <a:avLst/>
              </a:prstGeom>
              <a:blipFill>
                <a:blip r:embed="rId4"/>
                <a:stretch>
                  <a:fillRect l="-846" t="-5714" b="-28571"/>
                </a:stretch>
              </a:blipFill>
            </p:spPr>
            <p:txBody>
              <a:bodyPr/>
              <a:lstStyle/>
              <a:p>
                <a:r>
                  <a:rPr lang="en-US">
                    <a:noFill/>
                  </a:rPr>
                  <a:t> </a:t>
                </a:r>
              </a:p>
            </p:txBody>
          </p:sp>
        </mc:Fallback>
      </mc:AlternateContent>
    </p:spTree>
    <p:extLst>
      <p:ext uri="{BB962C8B-B14F-4D97-AF65-F5344CB8AC3E}">
        <p14:creationId xmlns:p14="http://schemas.microsoft.com/office/powerpoint/2010/main" val="1045059976"/>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2022 Deuteron Run</a:t>
            </a:r>
            <a:endParaRPr lang="it-IT" dirty="0"/>
          </a:p>
        </p:txBody>
      </p:sp>
      <p:sp>
        <p:nvSpPr>
          <p:cNvPr id="3" name="Date Placeholder 2"/>
          <p:cNvSpPr>
            <a:spLocks noGrp="1"/>
          </p:cNvSpPr>
          <p:nvPr>
            <p:ph type="dt" sz="half" idx="10"/>
          </p:nvPr>
        </p:nvSpPr>
        <p:spPr/>
        <p:txBody>
          <a:bodyPr/>
          <a:lstStyle/>
          <a:p>
            <a:pPr defTabSz="342893" fontAlgn="auto">
              <a:spcBef>
                <a:spcPts val="0"/>
              </a:spcBef>
              <a:spcAft>
                <a:spcPts val="0"/>
              </a:spcAft>
            </a:pPr>
            <a:fld id="{1ECAA959-A54E-4F1D-ABB3-AE3B06DCA918}" type="datetime1">
              <a:rPr lang="en-US" smtClean="0">
                <a:solidFill>
                  <a:srgbClr val="FFFFFF"/>
                </a:solidFill>
              </a:rPr>
              <a:t>11/11/2024</a:t>
            </a:fld>
            <a:endParaRPr lang="en-US" dirty="0">
              <a:solidFill>
                <a:srgbClr val="FFFFFF"/>
              </a:solidFill>
            </a:endParaRPr>
          </a:p>
        </p:txBody>
      </p:sp>
      <p:sp>
        <p:nvSpPr>
          <p:cNvPr id="4" name="Footer Placeholder 3"/>
          <p:cNvSpPr>
            <a:spLocks noGrp="1"/>
          </p:cNvSpPr>
          <p:nvPr>
            <p:ph type="ftr" sz="quarter" idx="11"/>
          </p:nvPr>
        </p:nvSpPr>
        <p:spPr/>
        <p:txBody>
          <a:bodyPr/>
          <a:lstStyle/>
          <a:p>
            <a:pPr defTabSz="342893" fontAlgn="auto">
              <a:spcBef>
                <a:spcPts val="0"/>
              </a:spcBef>
              <a:spcAft>
                <a:spcPts val="0"/>
              </a:spcAft>
            </a:pPr>
            <a:r>
              <a:rPr lang="en-US">
                <a:solidFill>
                  <a:srgbClr val="FFFFFF"/>
                </a:solidFill>
              </a:rPr>
              <a:t>Circum-Pan-Pacific Symposium 2024</a:t>
            </a:r>
            <a:endParaRPr lang="en-US" dirty="0">
              <a:solidFill>
                <a:srgbClr val="FFFFFF"/>
              </a:solidFill>
            </a:endParaRPr>
          </a:p>
        </p:txBody>
      </p:sp>
      <p:sp>
        <p:nvSpPr>
          <p:cNvPr id="5" name="Slide Number Placeholder 4"/>
          <p:cNvSpPr>
            <a:spLocks noGrp="1"/>
          </p:cNvSpPr>
          <p:nvPr>
            <p:ph type="sldNum" sz="quarter" idx="12"/>
          </p:nvPr>
        </p:nvSpPr>
        <p:spPr/>
        <p:txBody>
          <a:bodyPr/>
          <a:lstStyle/>
          <a:p>
            <a:pPr defTabSz="342893" fontAlgn="auto">
              <a:spcBef>
                <a:spcPts val="0"/>
              </a:spcBef>
              <a:spcAft>
                <a:spcPts val="0"/>
              </a:spcAft>
            </a:pPr>
            <a:fld id="{B9A5DFB4-3D23-4866-8D46-AE36D04BFD7D}" type="slidenum">
              <a:rPr lang="en-US" smtClean="0">
                <a:solidFill>
                  <a:srgbClr val="FFFFFF"/>
                </a:solidFill>
              </a:rPr>
              <a:pPr defTabSz="342893" fontAlgn="auto">
                <a:spcBef>
                  <a:spcPts val="0"/>
                </a:spcBef>
                <a:spcAft>
                  <a:spcPts val="0"/>
                </a:spcAft>
              </a:pPr>
              <a:t>33</a:t>
            </a:fld>
            <a:endParaRPr lang="en-US" dirty="0">
              <a:solidFill>
                <a:srgbClr val="FFFFFF"/>
              </a:solidFill>
            </a:endParaRPr>
          </a:p>
        </p:txBody>
      </p:sp>
      <p:sp>
        <p:nvSpPr>
          <p:cNvPr id="6" name="Content Placeholder 5"/>
          <p:cNvSpPr>
            <a:spLocks noGrp="1"/>
          </p:cNvSpPr>
          <p:nvPr>
            <p:ph idx="1"/>
          </p:nvPr>
        </p:nvSpPr>
        <p:spPr/>
        <p:txBody>
          <a:bodyPr/>
          <a:lstStyle/>
          <a:p>
            <a:r>
              <a:rPr lang="en-US" dirty="0"/>
              <a:t>COMPASS proposed to CERN to run a full year with the transversely polarized deuteron target and this proposal has been approved </a:t>
            </a:r>
            <a:endParaRPr lang="it-IT" dirty="0"/>
          </a:p>
          <a:p>
            <a:pPr marL="0" indent="0">
              <a:buNone/>
            </a:pPr>
            <a:endParaRPr lang="it-IT" dirty="0"/>
          </a:p>
        </p:txBody>
      </p:sp>
      <p:sp>
        <p:nvSpPr>
          <p:cNvPr id="7" name="object 28"/>
          <p:cNvSpPr/>
          <p:nvPr/>
        </p:nvSpPr>
        <p:spPr>
          <a:xfrm>
            <a:off x="1447800" y="2171700"/>
            <a:ext cx="6019799" cy="3128771"/>
          </a:xfrm>
          <a:prstGeom prst="rect">
            <a:avLst/>
          </a:prstGeom>
          <a:blipFill>
            <a:blip r:embed="rId2"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4186942526"/>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E3CDCF-DBD2-0D02-A10E-9C1EF9128140}"/>
              </a:ext>
            </a:extLst>
          </p:cNvPr>
          <p:cNvSpPr>
            <a:spLocks noGrp="1"/>
          </p:cNvSpPr>
          <p:nvPr>
            <p:ph type="title"/>
          </p:nvPr>
        </p:nvSpPr>
        <p:spPr/>
        <p:txBody>
          <a:bodyPr/>
          <a:lstStyle/>
          <a:p>
            <a:r>
              <a:rPr lang="en-US" dirty="0"/>
              <a:t>First results from 2022 deuteron run</a:t>
            </a:r>
          </a:p>
        </p:txBody>
      </p:sp>
      <p:sp>
        <p:nvSpPr>
          <p:cNvPr id="3" name="Date Placeholder 2">
            <a:extLst>
              <a:ext uri="{FF2B5EF4-FFF2-40B4-BE49-F238E27FC236}">
                <a16:creationId xmlns:a16="http://schemas.microsoft.com/office/drawing/2014/main" id="{ED869B28-E7DE-35CE-B49A-BDBB0BB5BF33}"/>
              </a:ext>
            </a:extLst>
          </p:cNvPr>
          <p:cNvSpPr>
            <a:spLocks noGrp="1"/>
          </p:cNvSpPr>
          <p:nvPr>
            <p:ph type="dt" sz="half" idx="10"/>
          </p:nvPr>
        </p:nvSpPr>
        <p:spPr/>
        <p:txBody>
          <a:bodyPr/>
          <a:lstStyle/>
          <a:p>
            <a:pPr defTabSz="342893" fontAlgn="auto">
              <a:spcBef>
                <a:spcPts val="0"/>
              </a:spcBef>
              <a:spcAft>
                <a:spcPts val="0"/>
              </a:spcAft>
              <a:defRPr/>
            </a:pPr>
            <a:fld id="{530FBC3F-8D15-4BD4-B349-7CCE6B3D8D8E}" type="datetime1">
              <a:rPr lang="en-US" smtClean="0"/>
              <a:t>11/11/2024</a:t>
            </a:fld>
            <a:endParaRPr lang="en-US" dirty="0"/>
          </a:p>
        </p:txBody>
      </p:sp>
      <p:sp>
        <p:nvSpPr>
          <p:cNvPr id="4" name="Footer Placeholder 3">
            <a:extLst>
              <a:ext uri="{FF2B5EF4-FFF2-40B4-BE49-F238E27FC236}">
                <a16:creationId xmlns:a16="http://schemas.microsoft.com/office/drawing/2014/main" id="{B6BA5366-A65B-9409-6B69-BB1686E1367B}"/>
              </a:ext>
            </a:extLst>
          </p:cNvPr>
          <p:cNvSpPr>
            <a:spLocks noGrp="1"/>
          </p:cNvSpPr>
          <p:nvPr>
            <p:ph type="ftr" sz="quarter" idx="11"/>
          </p:nvPr>
        </p:nvSpPr>
        <p:spPr/>
        <p:txBody>
          <a:bodyPr/>
          <a:lstStyle/>
          <a:p>
            <a:pPr defTabSz="342893" fontAlgn="auto">
              <a:spcBef>
                <a:spcPts val="0"/>
              </a:spcBef>
              <a:spcAft>
                <a:spcPts val="0"/>
              </a:spcAft>
              <a:defRPr/>
            </a:pPr>
            <a:r>
              <a:rPr lang="en-US"/>
              <a:t>Circum-Pan-Pacific Symposium 2024</a:t>
            </a:r>
            <a:endParaRPr lang="en-US" dirty="0"/>
          </a:p>
        </p:txBody>
      </p:sp>
      <p:sp>
        <p:nvSpPr>
          <p:cNvPr id="5" name="Slide Number Placeholder 4">
            <a:extLst>
              <a:ext uri="{FF2B5EF4-FFF2-40B4-BE49-F238E27FC236}">
                <a16:creationId xmlns:a16="http://schemas.microsoft.com/office/drawing/2014/main" id="{74DC9999-6F64-4E8E-9627-92A18574C8B3}"/>
              </a:ext>
            </a:extLst>
          </p:cNvPr>
          <p:cNvSpPr>
            <a:spLocks noGrp="1"/>
          </p:cNvSpPr>
          <p:nvPr>
            <p:ph type="sldNum" sz="quarter" idx="12"/>
          </p:nvPr>
        </p:nvSpPr>
        <p:spPr/>
        <p:txBody>
          <a:bodyPr/>
          <a:lstStyle/>
          <a:p>
            <a:pPr defTabSz="342893" fontAlgn="auto">
              <a:spcBef>
                <a:spcPts val="0"/>
              </a:spcBef>
              <a:spcAft>
                <a:spcPts val="0"/>
              </a:spcAft>
              <a:defRPr/>
            </a:pPr>
            <a:fld id="{B9A5DFB4-3D23-4866-8D46-AE36D04BFD7D}" type="slidenum">
              <a:rPr lang="en-US" smtClean="0"/>
              <a:pPr defTabSz="342893" fontAlgn="auto">
                <a:spcBef>
                  <a:spcPts val="0"/>
                </a:spcBef>
                <a:spcAft>
                  <a:spcPts val="0"/>
                </a:spcAft>
                <a:defRPr/>
              </a:pPr>
              <a:t>34</a:t>
            </a:fld>
            <a:endParaRPr lang="en-US" dirty="0"/>
          </a:p>
        </p:txBody>
      </p:sp>
      <p:pic>
        <p:nvPicPr>
          <p:cNvPr id="8" name="Content Placeholder 7">
            <a:extLst>
              <a:ext uri="{FF2B5EF4-FFF2-40B4-BE49-F238E27FC236}">
                <a16:creationId xmlns:a16="http://schemas.microsoft.com/office/drawing/2014/main" id="{554C804F-4941-9958-DD15-DE079943E1CF}"/>
              </a:ext>
            </a:extLst>
          </p:cNvPr>
          <p:cNvPicPr>
            <a:picLocks noGrp="1" noChangeAspect="1"/>
          </p:cNvPicPr>
          <p:nvPr>
            <p:ph idx="1"/>
          </p:nvPr>
        </p:nvPicPr>
        <p:blipFill>
          <a:blip r:embed="rId2"/>
          <a:stretch>
            <a:fillRect/>
          </a:stretch>
        </p:blipFill>
        <p:spPr>
          <a:xfrm>
            <a:off x="1738662" y="1006741"/>
            <a:ext cx="5590476" cy="4247619"/>
          </a:xfrm>
        </p:spPr>
      </p:pic>
      <p:sp>
        <p:nvSpPr>
          <p:cNvPr id="9" name="TextBox 8">
            <a:extLst>
              <a:ext uri="{FF2B5EF4-FFF2-40B4-BE49-F238E27FC236}">
                <a16:creationId xmlns:a16="http://schemas.microsoft.com/office/drawing/2014/main" id="{B8FE52D7-09DE-8764-20C1-A2E2B3BF2585}"/>
              </a:ext>
            </a:extLst>
          </p:cNvPr>
          <p:cNvSpPr txBox="1"/>
          <p:nvPr/>
        </p:nvSpPr>
        <p:spPr>
          <a:xfrm>
            <a:off x="6324600" y="775668"/>
            <a:ext cx="2514856" cy="369332"/>
          </a:xfrm>
          <a:prstGeom prst="rect">
            <a:avLst/>
          </a:prstGeom>
          <a:noFill/>
        </p:spPr>
        <p:txBody>
          <a:bodyPr wrap="none" rtlCol="0">
            <a:spAutoFit/>
          </a:bodyPr>
          <a:lstStyle/>
          <a:p>
            <a:r>
              <a:rPr lang="en-US" dirty="0">
                <a:solidFill>
                  <a:schemeClr val="tx1"/>
                </a:solidFill>
              </a:rPr>
              <a:t>PRL </a:t>
            </a:r>
            <a:r>
              <a:rPr lang="en-US" sz="1800" b="0" i="0" u="none" strike="noStrike" baseline="0" dirty="0">
                <a:solidFill>
                  <a:srgbClr val="231F20"/>
                </a:solidFill>
                <a:latin typeface="AdvOT19ee2aa8.B"/>
              </a:rPr>
              <a:t>133, </a:t>
            </a:r>
            <a:r>
              <a:rPr lang="en-US" sz="1800" b="0" i="0" u="none" strike="noStrike" baseline="0" dirty="0">
                <a:solidFill>
                  <a:srgbClr val="231F20"/>
                </a:solidFill>
                <a:latin typeface="AdvOT483a8203"/>
              </a:rPr>
              <a:t>101903 (2024)</a:t>
            </a:r>
            <a:endParaRPr lang="en-US" dirty="0">
              <a:solidFill>
                <a:schemeClr val="tx1"/>
              </a:solidFill>
            </a:endParaRPr>
          </a:p>
        </p:txBody>
      </p:sp>
    </p:spTree>
    <p:extLst>
      <p:ext uri="{BB962C8B-B14F-4D97-AF65-F5344CB8AC3E}">
        <p14:creationId xmlns:p14="http://schemas.microsoft.com/office/powerpoint/2010/main" val="3403009820"/>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E3CDCF-DBD2-0D02-A10E-9C1EF9128140}"/>
              </a:ext>
            </a:extLst>
          </p:cNvPr>
          <p:cNvSpPr>
            <a:spLocks noGrp="1"/>
          </p:cNvSpPr>
          <p:nvPr>
            <p:ph type="title"/>
          </p:nvPr>
        </p:nvSpPr>
        <p:spPr/>
        <p:txBody>
          <a:bodyPr/>
          <a:lstStyle/>
          <a:p>
            <a:r>
              <a:rPr lang="en-US" dirty="0"/>
              <a:t>First results from 2022 deuteron run</a:t>
            </a:r>
          </a:p>
        </p:txBody>
      </p:sp>
      <p:sp>
        <p:nvSpPr>
          <p:cNvPr id="3" name="Date Placeholder 2">
            <a:extLst>
              <a:ext uri="{FF2B5EF4-FFF2-40B4-BE49-F238E27FC236}">
                <a16:creationId xmlns:a16="http://schemas.microsoft.com/office/drawing/2014/main" id="{ED869B28-E7DE-35CE-B49A-BDBB0BB5BF33}"/>
              </a:ext>
            </a:extLst>
          </p:cNvPr>
          <p:cNvSpPr>
            <a:spLocks noGrp="1"/>
          </p:cNvSpPr>
          <p:nvPr>
            <p:ph type="dt" sz="half" idx="10"/>
          </p:nvPr>
        </p:nvSpPr>
        <p:spPr/>
        <p:txBody>
          <a:bodyPr/>
          <a:lstStyle/>
          <a:p>
            <a:pPr defTabSz="342893" fontAlgn="auto">
              <a:spcBef>
                <a:spcPts val="0"/>
              </a:spcBef>
              <a:spcAft>
                <a:spcPts val="0"/>
              </a:spcAft>
              <a:defRPr/>
            </a:pPr>
            <a:fld id="{192C0DA3-1C34-49EF-8B2E-F8AC1260EB09}" type="datetime1">
              <a:rPr lang="en-US" smtClean="0"/>
              <a:t>11/11/2024</a:t>
            </a:fld>
            <a:endParaRPr lang="en-US" dirty="0"/>
          </a:p>
        </p:txBody>
      </p:sp>
      <p:sp>
        <p:nvSpPr>
          <p:cNvPr id="4" name="Footer Placeholder 3">
            <a:extLst>
              <a:ext uri="{FF2B5EF4-FFF2-40B4-BE49-F238E27FC236}">
                <a16:creationId xmlns:a16="http://schemas.microsoft.com/office/drawing/2014/main" id="{B6BA5366-A65B-9409-6B69-BB1686E1367B}"/>
              </a:ext>
            </a:extLst>
          </p:cNvPr>
          <p:cNvSpPr>
            <a:spLocks noGrp="1"/>
          </p:cNvSpPr>
          <p:nvPr>
            <p:ph type="ftr" sz="quarter" idx="11"/>
          </p:nvPr>
        </p:nvSpPr>
        <p:spPr/>
        <p:txBody>
          <a:bodyPr/>
          <a:lstStyle/>
          <a:p>
            <a:pPr defTabSz="342893" fontAlgn="auto">
              <a:spcBef>
                <a:spcPts val="0"/>
              </a:spcBef>
              <a:spcAft>
                <a:spcPts val="0"/>
              </a:spcAft>
              <a:defRPr/>
            </a:pPr>
            <a:r>
              <a:rPr lang="en-US"/>
              <a:t>Circum-Pan-Pacific Symposium 2024</a:t>
            </a:r>
            <a:endParaRPr lang="en-US" dirty="0"/>
          </a:p>
        </p:txBody>
      </p:sp>
      <p:sp>
        <p:nvSpPr>
          <p:cNvPr id="5" name="Slide Number Placeholder 4">
            <a:extLst>
              <a:ext uri="{FF2B5EF4-FFF2-40B4-BE49-F238E27FC236}">
                <a16:creationId xmlns:a16="http://schemas.microsoft.com/office/drawing/2014/main" id="{74DC9999-6F64-4E8E-9627-92A18574C8B3}"/>
              </a:ext>
            </a:extLst>
          </p:cNvPr>
          <p:cNvSpPr>
            <a:spLocks noGrp="1"/>
          </p:cNvSpPr>
          <p:nvPr>
            <p:ph type="sldNum" sz="quarter" idx="12"/>
          </p:nvPr>
        </p:nvSpPr>
        <p:spPr/>
        <p:txBody>
          <a:bodyPr/>
          <a:lstStyle/>
          <a:p>
            <a:pPr defTabSz="342893" fontAlgn="auto">
              <a:spcBef>
                <a:spcPts val="0"/>
              </a:spcBef>
              <a:spcAft>
                <a:spcPts val="0"/>
              </a:spcAft>
              <a:defRPr/>
            </a:pPr>
            <a:fld id="{B9A5DFB4-3D23-4866-8D46-AE36D04BFD7D}" type="slidenum">
              <a:rPr lang="en-US" smtClean="0"/>
              <a:pPr defTabSz="342893" fontAlgn="auto">
                <a:spcBef>
                  <a:spcPts val="0"/>
                </a:spcBef>
                <a:spcAft>
                  <a:spcPts val="0"/>
                </a:spcAft>
                <a:defRPr/>
              </a:pPr>
              <a:t>35</a:t>
            </a:fld>
            <a:endParaRPr lang="en-US" dirty="0"/>
          </a:p>
        </p:txBody>
      </p:sp>
      <p:sp>
        <p:nvSpPr>
          <p:cNvPr id="9" name="TextBox 8">
            <a:extLst>
              <a:ext uri="{FF2B5EF4-FFF2-40B4-BE49-F238E27FC236}">
                <a16:creationId xmlns:a16="http://schemas.microsoft.com/office/drawing/2014/main" id="{B8FE52D7-09DE-8764-20C1-A2E2B3BF2585}"/>
              </a:ext>
            </a:extLst>
          </p:cNvPr>
          <p:cNvSpPr txBox="1"/>
          <p:nvPr/>
        </p:nvSpPr>
        <p:spPr>
          <a:xfrm>
            <a:off x="6324600" y="775668"/>
            <a:ext cx="2514856" cy="369332"/>
          </a:xfrm>
          <a:prstGeom prst="rect">
            <a:avLst/>
          </a:prstGeom>
          <a:noFill/>
        </p:spPr>
        <p:txBody>
          <a:bodyPr wrap="none" rtlCol="0">
            <a:spAutoFit/>
          </a:bodyPr>
          <a:lstStyle/>
          <a:p>
            <a:r>
              <a:rPr lang="en-US" dirty="0">
                <a:solidFill>
                  <a:schemeClr val="tx1"/>
                </a:solidFill>
              </a:rPr>
              <a:t>PRL </a:t>
            </a:r>
            <a:r>
              <a:rPr lang="en-US" sz="1800" b="0" i="0" u="none" strike="noStrike" baseline="0" dirty="0">
                <a:solidFill>
                  <a:srgbClr val="231F20"/>
                </a:solidFill>
                <a:latin typeface="AdvOT19ee2aa8.B"/>
              </a:rPr>
              <a:t>133, </a:t>
            </a:r>
            <a:r>
              <a:rPr lang="en-US" sz="1800" b="0" i="0" u="none" strike="noStrike" baseline="0" dirty="0">
                <a:solidFill>
                  <a:srgbClr val="231F20"/>
                </a:solidFill>
                <a:latin typeface="AdvOT483a8203"/>
              </a:rPr>
              <a:t>101903 (2024)</a:t>
            </a:r>
            <a:endParaRPr lang="en-US" dirty="0">
              <a:solidFill>
                <a:schemeClr val="tx1"/>
              </a:solidFill>
            </a:endParaRPr>
          </a:p>
        </p:txBody>
      </p:sp>
      <p:pic>
        <p:nvPicPr>
          <p:cNvPr id="11" name="Content Placeholder 10">
            <a:extLst>
              <a:ext uri="{FF2B5EF4-FFF2-40B4-BE49-F238E27FC236}">
                <a16:creationId xmlns:a16="http://schemas.microsoft.com/office/drawing/2014/main" id="{31A3673B-88EA-FE2F-66B9-580808BF2153}"/>
              </a:ext>
            </a:extLst>
          </p:cNvPr>
          <p:cNvPicPr>
            <a:picLocks noGrp="1" noChangeAspect="1"/>
          </p:cNvPicPr>
          <p:nvPr>
            <p:ph idx="1"/>
          </p:nvPr>
        </p:nvPicPr>
        <p:blipFill>
          <a:blip r:embed="rId2"/>
          <a:stretch>
            <a:fillRect/>
          </a:stretch>
        </p:blipFill>
        <p:spPr>
          <a:xfrm>
            <a:off x="2252947" y="1482931"/>
            <a:ext cx="4561905" cy="3295238"/>
          </a:xfrm>
        </p:spPr>
      </p:pic>
    </p:spTree>
    <p:extLst>
      <p:ext uri="{BB962C8B-B14F-4D97-AF65-F5344CB8AC3E}">
        <p14:creationId xmlns:p14="http://schemas.microsoft.com/office/powerpoint/2010/main" val="4019422726"/>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Sivers Asymmetry</a:t>
            </a:r>
            <a:endParaRPr lang="fr-FR" dirty="0"/>
          </a:p>
        </p:txBody>
      </p:sp>
      <p:graphicFrame>
        <p:nvGraphicFramePr>
          <p:cNvPr id="183" name="Object 12"/>
          <p:cNvGraphicFramePr>
            <a:graphicFrameLocks noChangeAspect="1"/>
          </p:cNvGraphicFramePr>
          <p:nvPr/>
        </p:nvGraphicFramePr>
        <p:xfrm>
          <a:off x="2971803" y="1285876"/>
          <a:ext cx="2608263" cy="981604"/>
        </p:xfrm>
        <a:graphic>
          <a:graphicData uri="http://schemas.openxmlformats.org/presentationml/2006/ole">
            <mc:AlternateContent xmlns:mc="http://schemas.openxmlformats.org/markup-compatibility/2006">
              <mc:Choice xmlns:v="urn:schemas-microsoft-com:vml" Requires="v">
                <p:oleObj name="Equation" r:id="rId2" imgW="1320480" imgH="507960" progId="Equation.DSMT4">
                  <p:embed/>
                </p:oleObj>
              </mc:Choice>
              <mc:Fallback>
                <p:oleObj name="Equation" r:id="rId2" imgW="1320480" imgH="507960" progId="Equation.DSMT4">
                  <p:embed/>
                  <p:pic>
                    <p:nvPicPr>
                      <p:cNvPr id="183" name="Object 12"/>
                      <p:cNvPicPr>
                        <a:picLocks noChangeAspect="1" noChangeArrowheads="1"/>
                      </p:cNvPicPr>
                      <p:nvPr/>
                    </p:nvPicPr>
                    <p:blipFill>
                      <a:blip r:embed="rId3"/>
                      <a:srcRect/>
                      <a:stretch>
                        <a:fillRect/>
                      </a:stretch>
                    </p:blipFill>
                    <p:spPr bwMode="auto">
                      <a:xfrm>
                        <a:off x="2971803" y="1285876"/>
                        <a:ext cx="2608263" cy="981604"/>
                      </a:xfrm>
                      <a:prstGeom prst="rect">
                        <a:avLst/>
                      </a:prstGeom>
                      <a:noFill/>
                      <a:ln w="38100">
                        <a:noFill/>
                        <a:miter lim="800000"/>
                        <a:headEnd/>
                        <a:tailEnd/>
                      </a:ln>
                    </p:spPr>
                  </p:pic>
                </p:oleObj>
              </mc:Fallback>
            </mc:AlternateContent>
          </a:graphicData>
        </a:graphic>
      </p:graphicFrame>
      <p:sp>
        <p:nvSpPr>
          <p:cNvPr id="192" name="Rectangle 191"/>
          <p:cNvSpPr/>
          <p:nvPr/>
        </p:nvSpPr>
        <p:spPr>
          <a:xfrm>
            <a:off x="914402" y="1298749"/>
            <a:ext cx="813043" cy="369332"/>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Arial" pitchFamily="34" charset="0"/>
                <a:cs typeface="Arial" pitchFamily="34" charset="0"/>
              </a:rPr>
              <a:t>at LO:</a:t>
            </a:r>
            <a:endParaRPr kumimoji="0" lang="fr-FR" sz="1800" b="0" i="0" u="none" strike="noStrike" kern="0" cap="none" spc="0" normalizeH="0" baseline="0" noProof="0" dirty="0">
              <a:ln>
                <a:noFill/>
              </a:ln>
              <a:solidFill>
                <a:sysClr val="windowText" lastClr="000000"/>
              </a:solidFill>
              <a:effectLst/>
              <a:uLnTx/>
              <a:uFillTx/>
              <a:latin typeface="Arial" pitchFamily="34" charset="0"/>
              <a:cs typeface="Arial" pitchFamily="34" charset="0"/>
            </a:endParaRPr>
          </a:p>
        </p:txBody>
      </p:sp>
      <p:sp>
        <p:nvSpPr>
          <p:cNvPr id="197" name="Rectangle 7"/>
          <p:cNvSpPr>
            <a:spLocks noChangeArrowheads="1"/>
          </p:cNvSpPr>
          <p:nvPr/>
        </p:nvSpPr>
        <p:spPr bwMode="auto">
          <a:xfrm>
            <a:off x="838202" y="952500"/>
            <a:ext cx="7790189" cy="369332"/>
          </a:xfrm>
          <a:prstGeom prst="rect">
            <a:avLst/>
          </a:prstGeom>
          <a:noFill/>
          <a:ln w="9525">
            <a:noFill/>
            <a:miter lim="800000"/>
            <a:headEnd/>
            <a:tailEnd/>
          </a:ln>
          <a:effectLst/>
        </p:spPr>
        <p:txBody>
          <a:bodyPr wrap="square">
            <a:spAutoFit/>
          </a:bodyPr>
          <a:lstStyle/>
          <a:p>
            <a:pPr fontAlgn="base">
              <a:spcBef>
                <a:spcPct val="50000"/>
              </a:spcBef>
              <a:spcAft>
                <a:spcPct val="0"/>
              </a:spcAft>
            </a:pPr>
            <a:r>
              <a:rPr lang="en-US" sz="1800" dirty="0" err="1">
                <a:solidFill>
                  <a:srgbClr val="FF0000"/>
                </a:solidFill>
                <a:latin typeface="Arial" pitchFamily="34" charset="0"/>
                <a:cs typeface="Arial" pitchFamily="34" charset="0"/>
              </a:rPr>
              <a:t>Sivers</a:t>
            </a:r>
            <a:r>
              <a:rPr lang="en-US" sz="1800" dirty="0">
                <a:solidFill>
                  <a:srgbClr val="FF0000"/>
                </a:solidFill>
                <a:latin typeface="Arial" pitchFamily="34" charset="0"/>
                <a:cs typeface="Arial" pitchFamily="34" charset="0"/>
              </a:rPr>
              <a:t>: </a:t>
            </a:r>
            <a:r>
              <a:rPr lang="en-US" dirty="0">
                <a:solidFill>
                  <a:srgbClr val="FF0000"/>
                </a:solidFill>
                <a:cs typeface="Arial" pitchFamily="34" charset="0"/>
              </a:rPr>
              <a:t>correlates </a:t>
            </a:r>
            <a:r>
              <a:rPr lang="en-US" dirty="0">
                <a:solidFill>
                  <a:srgbClr val="000000"/>
                </a:solidFill>
                <a:cs typeface="Arial" pitchFamily="34" charset="0"/>
              </a:rPr>
              <a:t>n</a:t>
            </a:r>
            <a:r>
              <a:rPr lang="en-US" sz="1800" dirty="0">
                <a:solidFill>
                  <a:srgbClr val="000000"/>
                </a:solidFill>
                <a:latin typeface="Arial" pitchFamily="34" charset="0"/>
                <a:cs typeface="Arial" pitchFamily="34" charset="0"/>
              </a:rPr>
              <a:t>ucleon spin &amp; </a:t>
            </a:r>
            <a:r>
              <a:rPr lang="en-US" sz="1800" u="sng" dirty="0">
                <a:solidFill>
                  <a:srgbClr val="FF0000"/>
                </a:solidFill>
                <a:latin typeface="Arial" pitchFamily="34" charset="0"/>
                <a:cs typeface="Arial" pitchFamily="34" charset="0"/>
              </a:rPr>
              <a:t>quark transverse momentum </a:t>
            </a:r>
            <a:r>
              <a:rPr lang="en-US" sz="1800" u="sng" dirty="0" err="1">
                <a:solidFill>
                  <a:srgbClr val="FF0000"/>
                </a:solidFill>
                <a:latin typeface="Arial" pitchFamily="34" charset="0"/>
                <a:cs typeface="Arial" pitchFamily="34" charset="0"/>
              </a:rPr>
              <a:t>k</a:t>
            </a:r>
            <a:r>
              <a:rPr lang="en-US" sz="1800" u="sng" baseline="-25000" dirty="0" err="1">
                <a:solidFill>
                  <a:srgbClr val="FF0000"/>
                </a:solidFill>
                <a:latin typeface="Arial" pitchFamily="34" charset="0"/>
                <a:cs typeface="Arial" pitchFamily="34" charset="0"/>
              </a:rPr>
              <a:t>T</a:t>
            </a:r>
            <a:r>
              <a:rPr lang="en-US" u="sng" baseline="-25000" dirty="0">
                <a:solidFill>
                  <a:srgbClr val="FF0000"/>
                </a:solidFill>
                <a:cs typeface="Arial" pitchFamily="34" charset="0"/>
              </a:rPr>
              <a:t> </a:t>
            </a:r>
            <a:r>
              <a:rPr lang="en-US" dirty="0">
                <a:solidFill>
                  <a:schemeClr val="tx1"/>
                </a:solidFill>
                <a:cs typeface="Arial" pitchFamily="34" charset="0"/>
              </a:rPr>
              <a:t>/T-ODD</a:t>
            </a:r>
            <a:r>
              <a:rPr lang="en-US" sz="1800" u="sng" dirty="0">
                <a:solidFill>
                  <a:srgbClr val="FF0000"/>
                </a:solidFill>
                <a:latin typeface="Arial" pitchFamily="34" charset="0"/>
                <a:cs typeface="Arial" pitchFamily="34" charset="0"/>
              </a:rPr>
              <a:t> </a:t>
            </a:r>
          </a:p>
        </p:txBody>
      </p:sp>
      <mc:AlternateContent xmlns:mc="http://schemas.openxmlformats.org/markup-compatibility/2006" xmlns:a14="http://schemas.microsoft.com/office/drawing/2010/main">
        <mc:Choice Requires="a14">
          <p:sp>
            <p:nvSpPr>
              <p:cNvPr id="201" name="Rectangle 200"/>
              <p:cNvSpPr/>
              <p:nvPr/>
            </p:nvSpPr>
            <p:spPr>
              <a:xfrm>
                <a:off x="6248408" y="1452638"/>
                <a:ext cx="2201451" cy="480966"/>
              </a:xfrm>
              <a:prstGeom prst="rect">
                <a:avLst/>
              </a:prstGeom>
              <a:ln w="19050">
                <a:solidFill>
                  <a:srgbClr val="FF6600"/>
                </a:solidFill>
              </a:ln>
            </p:spPr>
            <p:txBody>
              <a:bodyPr wrap="square">
                <a:spAutoFit/>
              </a:bodyPr>
              <a:lstStyle/>
              <a:p>
                <a:pPr/>
                <a14:m>
                  <m:oMathPara xmlns:m="http://schemas.openxmlformats.org/officeDocument/2006/math">
                    <m:oMathParaPr>
                      <m:jc m:val="centerGroup"/>
                    </m:oMathParaPr>
                    <m:oMath xmlns:m="http://schemas.openxmlformats.org/officeDocument/2006/math">
                      <m:r>
                        <a:rPr lang="en-GB" sz="2400" b="1" i="1" smtClean="0">
                          <a:solidFill>
                            <a:srgbClr val="C00000"/>
                          </a:solidFill>
                          <a:latin typeface="Cambria Math"/>
                          <a:ea typeface="Cambria Math"/>
                          <a:cs typeface="Arial" pitchFamily="34" charset="0"/>
                        </a:rPr>
                        <m:t>𝝁</m:t>
                      </m:r>
                      <m:sSup>
                        <m:sSupPr>
                          <m:ctrlPr>
                            <a:rPr lang="en-GB" sz="2400" b="1" i="1" smtClean="0">
                              <a:solidFill>
                                <a:srgbClr val="C00000"/>
                              </a:solidFill>
                              <a:latin typeface="Cambria Math" panose="02040503050406030204" pitchFamily="18" charset="0"/>
                              <a:ea typeface="Cambria Math"/>
                              <a:cs typeface="Arial" pitchFamily="34" charset="0"/>
                            </a:rPr>
                          </m:ctrlPr>
                        </m:sSupPr>
                        <m:e>
                          <m:r>
                            <a:rPr lang="en-US" sz="2400" b="1" i="1" smtClean="0">
                              <a:solidFill>
                                <a:srgbClr val="C00000"/>
                              </a:solidFill>
                              <a:latin typeface="Cambria Math"/>
                              <a:ea typeface="Cambria Math"/>
                              <a:cs typeface="Arial" pitchFamily="34" charset="0"/>
                            </a:rPr>
                            <m:t>𝒑</m:t>
                          </m:r>
                        </m:e>
                        <m:sup>
                          <m:r>
                            <a:rPr lang="en-US" sz="2400" b="1" i="1">
                              <a:solidFill>
                                <a:srgbClr val="C00000"/>
                              </a:solidFill>
                              <a:latin typeface="Cambria Math"/>
                              <a:ea typeface="Cambria Math"/>
                              <a:cs typeface="Arial" pitchFamily="34" charset="0"/>
                            </a:rPr>
                            <m:t>↑</m:t>
                          </m:r>
                        </m:sup>
                      </m:sSup>
                      <m:r>
                        <a:rPr lang="en-US" sz="2400" b="1" i="1" smtClean="0">
                          <a:solidFill>
                            <a:srgbClr val="C00000"/>
                          </a:solidFill>
                          <a:latin typeface="Cambria Math"/>
                          <a:ea typeface="Cambria Math"/>
                          <a:cs typeface="Arial" pitchFamily="34" charset="0"/>
                        </a:rPr>
                        <m:t>→</m:t>
                      </m:r>
                      <m:r>
                        <a:rPr lang="en-US" sz="2400" b="1" i="1" smtClean="0">
                          <a:solidFill>
                            <a:srgbClr val="C00000"/>
                          </a:solidFill>
                          <a:latin typeface="Cambria Math"/>
                          <a:ea typeface="Cambria Math"/>
                          <a:cs typeface="Arial" pitchFamily="34" charset="0"/>
                        </a:rPr>
                        <m:t>𝝁</m:t>
                      </m:r>
                      <m:r>
                        <a:rPr lang="en-US" sz="2400" b="1" i="1" smtClean="0">
                          <a:solidFill>
                            <a:srgbClr val="C00000"/>
                          </a:solidFill>
                          <a:latin typeface="Cambria Math"/>
                          <a:ea typeface="Cambria Math"/>
                          <a:cs typeface="Arial" pitchFamily="34" charset="0"/>
                        </a:rPr>
                        <m:t>𝑿</m:t>
                      </m:r>
                      <m:sSup>
                        <m:sSupPr>
                          <m:ctrlPr>
                            <a:rPr lang="en-US" sz="2400" b="1" i="1" smtClean="0">
                              <a:solidFill>
                                <a:srgbClr val="C00000"/>
                              </a:solidFill>
                              <a:latin typeface="Cambria Math" panose="02040503050406030204" pitchFamily="18" charset="0"/>
                              <a:ea typeface="Cambria Math"/>
                              <a:cs typeface="Arial" pitchFamily="34" charset="0"/>
                            </a:rPr>
                          </m:ctrlPr>
                        </m:sSupPr>
                        <m:e>
                          <m:r>
                            <a:rPr lang="en-US" sz="2400" b="1" i="1" smtClean="0">
                              <a:solidFill>
                                <a:srgbClr val="C00000"/>
                              </a:solidFill>
                              <a:latin typeface="Cambria Math"/>
                              <a:ea typeface="Cambria Math"/>
                              <a:cs typeface="Arial" pitchFamily="34" charset="0"/>
                            </a:rPr>
                            <m:t>𝒉</m:t>
                          </m:r>
                        </m:e>
                        <m:sup>
                          <m:r>
                            <a:rPr lang="en-US" sz="2400" b="1" i="1" smtClean="0">
                              <a:solidFill>
                                <a:srgbClr val="C00000"/>
                              </a:solidFill>
                              <a:latin typeface="Cambria Math"/>
                              <a:ea typeface="Cambria Math"/>
                              <a:cs typeface="Arial" pitchFamily="34" charset="0"/>
                            </a:rPr>
                            <m:t>±</m:t>
                          </m:r>
                        </m:sup>
                      </m:sSup>
                    </m:oMath>
                  </m:oMathPara>
                </a14:m>
                <a:endParaRPr lang="fr-FR" sz="2400" dirty="0">
                  <a:solidFill>
                    <a:srgbClr val="C00000"/>
                  </a:solidFill>
                  <a:latin typeface="Arial" pitchFamily="34" charset="0"/>
                  <a:cs typeface="Arial" pitchFamily="34" charset="0"/>
                </a:endParaRPr>
              </a:p>
            </p:txBody>
          </p:sp>
        </mc:Choice>
        <mc:Fallback xmlns="">
          <p:sp>
            <p:nvSpPr>
              <p:cNvPr id="201" name="Rectangle 200"/>
              <p:cNvSpPr>
                <a:spLocks noRot="1" noChangeAspect="1" noMove="1" noResize="1" noEditPoints="1" noAdjustHandles="1" noChangeArrowheads="1" noChangeShapeType="1" noTextEdit="1"/>
              </p:cNvSpPr>
              <p:nvPr/>
            </p:nvSpPr>
            <p:spPr>
              <a:xfrm>
                <a:off x="6248408" y="1452638"/>
                <a:ext cx="2201451" cy="480966"/>
              </a:xfrm>
              <a:prstGeom prst="rect">
                <a:avLst/>
              </a:prstGeom>
              <a:blipFill>
                <a:blip r:embed="rId4"/>
                <a:stretch>
                  <a:fillRect/>
                </a:stretch>
              </a:blipFill>
              <a:ln w="19050">
                <a:solidFill>
                  <a:srgbClr val="FF66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graphicFrame>
            <p:nvGraphicFramePr>
              <p:cNvPr id="5" name="Table 4"/>
              <p:cNvGraphicFramePr>
                <a:graphicFrameLocks noGrp="1"/>
              </p:cNvGraphicFramePr>
              <p:nvPr/>
            </p:nvGraphicFramePr>
            <p:xfrm>
              <a:off x="1685294" y="2349500"/>
              <a:ext cx="6096000" cy="2985262"/>
            </p:xfrm>
            <a:graphic>
              <a:graphicData uri="http://schemas.openxmlformats.org/drawingml/2006/table">
                <a:tbl>
                  <a:tblPr firstRow="1" bandRow="1">
                    <a:tableStyleId>{775DCB02-9BB8-47FD-8907-85C794F793BA}</a:tableStyleId>
                  </a:tblPr>
                  <a:tblGrid>
                    <a:gridCol w="914400">
                      <a:extLst>
                        <a:ext uri="{9D8B030D-6E8A-4147-A177-3AD203B41FA5}">
                          <a16:colId xmlns:a16="http://schemas.microsoft.com/office/drawing/2014/main" val="20000"/>
                        </a:ext>
                      </a:extLst>
                    </a:gridCol>
                    <a:gridCol w="5181600">
                      <a:extLst>
                        <a:ext uri="{9D8B030D-6E8A-4147-A177-3AD203B41FA5}">
                          <a16:colId xmlns:a16="http://schemas.microsoft.com/office/drawing/2014/main" val="20001"/>
                        </a:ext>
                      </a:extLst>
                    </a:gridCol>
                  </a:tblGrid>
                  <a:tr h="320040">
                    <a:tc gridSpan="2">
                      <a:txBody>
                        <a:bodyPr/>
                        <a:lstStyle/>
                        <a:p>
                          <a:pPr algn="ctr"/>
                          <a:r>
                            <a:rPr lang="en-US" sz="1600" dirty="0"/>
                            <a:t>The</a:t>
                          </a:r>
                          <a:r>
                            <a:rPr lang="en-US" sz="1600" baseline="0" dirty="0"/>
                            <a:t> </a:t>
                          </a:r>
                          <a:r>
                            <a:rPr lang="en-US" sz="1600" baseline="0" dirty="0" err="1"/>
                            <a:t>Sivers</a:t>
                          </a:r>
                          <a:r>
                            <a:rPr lang="en-US" sz="1600" baseline="0" dirty="0"/>
                            <a:t> PDF</a:t>
                          </a:r>
                          <a:endParaRPr lang="en-GB" sz="1600" dirty="0"/>
                        </a:p>
                      </a:txBody>
                      <a:tcPr marT="38100" marB="38100"/>
                    </a:tc>
                    <a:tc hMerge="1">
                      <a:txBody>
                        <a:bodyPr/>
                        <a:lstStyle/>
                        <a:p>
                          <a:endParaRPr lang="en-GB" dirty="0"/>
                        </a:p>
                      </a:txBody>
                      <a:tcPr/>
                    </a:tc>
                    <a:extLst>
                      <a:ext uri="{0D108BD9-81ED-4DB2-BD59-A6C34878D82A}">
                        <a16:rowId xmlns:a16="http://schemas.microsoft.com/office/drawing/2014/main" val="10000"/>
                      </a:ext>
                    </a:extLst>
                  </a:tr>
                  <a:tr h="322961">
                    <a:tc>
                      <a:txBody>
                        <a:bodyPr/>
                        <a:lstStyle/>
                        <a:p>
                          <a:pPr algn="ctr"/>
                          <a:r>
                            <a:rPr lang="en-US" sz="1600" dirty="0"/>
                            <a:t>1992</a:t>
                          </a:r>
                          <a:endParaRPr lang="en-GB" sz="1600" dirty="0"/>
                        </a:p>
                      </a:txBody>
                      <a:tcPr marT="38100" marB="38100"/>
                    </a:tc>
                    <a:tc>
                      <a:txBody>
                        <a:bodyPr/>
                        <a:lstStyle/>
                        <a:p>
                          <a:r>
                            <a:rPr lang="en-US" sz="1600" dirty="0"/>
                            <a:t>Sivers</a:t>
                          </a:r>
                          <a:r>
                            <a:rPr lang="en-US" sz="1600" baseline="0" dirty="0"/>
                            <a:t> proposes </a:t>
                          </a:r>
                          <a14:m>
                            <m:oMath xmlns:m="http://schemas.openxmlformats.org/officeDocument/2006/math">
                              <m:sSubSup>
                                <m:sSubSupPr>
                                  <m:ctrlPr>
                                    <a:rPr lang="en-US" sz="1600" i="1" baseline="0" dirty="0" smtClean="0">
                                      <a:latin typeface="Cambria Math" panose="02040503050406030204" pitchFamily="18" charset="0"/>
                                    </a:rPr>
                                  </m:ctrlPr>
                                </m:sSubSupPr>
                                <m:e>
                                  <m:r>
                                    <a:rPr lang="en-US" sz="1600" baseline="0" dirty="0" smtClean="0">
                                      <a:latin typeface="Cambria Math"/>
                                    </a:rPr>
                                    <m:t>𝑓</m:t>
                                  </m:r>
                                </m:e>
                                <m:sub>
                                  <m:r>
                                    <a:rPr lang="en-US" sz="1600" baseline="0" dirty="0" smtClean="0">
                                      <a:latin typeface="Cambria Math"/>
                                    </a:rPr>
                                    <m:t>1</m:t>
                                  </m:r>
                                  <m:r>
                                    <a:rPr lang="en-US" sz="1600" baseline="0" dirty="0" smtClean="0">
                                      <a:latin typeface="Cambria Math"/>
                                    </a:rPr>
                                    <m:t>𝑇</m:t>
                                  </m:r>
                                </m:sub>
                                <m:sup>
                                  <m:r>
                                    <a:rPr lang="en-US" sz="1600" baseline="0" dirty="0" smtClean="0">
                                      <a:latin typeface="Cambria Math"/>
                                    </a:rPr>
                                    <m:t>⊥</m:t>
                                  </m:r>
                                </m:sup>
                              </m:sSubSup>
                            </m:oMath>
                          </a14:m>
                          <a:endParaRPr lang="en-GB" sz="1600" dirty="0"/>
                        </a:p>
                      </a:txBody>
                      <a:tcPr marT="38100" marB="38100"/>
                    </a:tc>
                    <a:extLst>
                      <a:ext uri="{0D108BD9-81ED-4DB2-BD59-A6C34878D82A}">
                        <a16:rowId xmlns:a16="http://schemas.microsoft.com/office/drawing/2014/main" val="10001"/>
                      </a:ext>
                    </a:extLst>
                  </a:tr>
                  <a:tr h="322961">
                    <a:tc>
                      <a:txBody>
                        <a:bodyPr/>
                        <a:lstStyle/>
                        <a:p>
                          <a:pPr algn="ctr"/>
                          <a:r>
                            <a:rPr lang="en-US" sz="1600" dirty="0"/>
                            <a:t>1993</a:t>
                          </a:r>
                          <a:endParaRPr lang="en-GB" sz="1600" dirty="0"/>
                        </a:p>
                      </a:txBody>
                      <a:tcPr marT="38100" marB="38100"/>
                    </a:tc>
                    <a:tc>
                      <a:txBody>
                        <a:bodyPr/>
                        <a:lstStyle/>
                        <a:p>
                          <a:r>
                            <a:rPr lang="en-US" sz="1600" dirty="0"/>
                            <a:t>J.</a:t>
                          </a:r>
                          <a:r>
                            <a:rPr lang="en-US" sz="1600" baseline="0" dirty="0"/>
                            <a:t> Collins proofs </a:t>
                          </a:r>
                          <a14:m>
                            <m:oMath xmlns:m="http://schemas.openxmlformats.org/officeDocument/2006/math">
                              <m:sSubSup>
                                <m:sSubSupPr>
                                  <m:ctrlPr>
                                    <a:rPr lang="en-US" sz="1600" i="1" baseline="0" dirty="0" smtClean="0">
                                      <a:latin typeface="Cambria Math" panose="02040503050406030204" pitchFamily="18" charset="0"/>
                                    </a:rPr>
                                  </m:ctrlPr>
                                </m:sSubSupPr>
                                <m:e>
                                  <m:r>
                                    <a:rPr lang="en-US" sz="1600" baseline="0" dirty="0" smtClean="0">
                                      <a:latin typeface="Cambria Math"/>
                                    </a:rPr>
                                    <m:t>𝑓</m:t>
                                  </m:r>
                                </m:e>
                                <m:sub>
                                  <m:r>
                                    <a:rPr lang="en-US" sz="1600" baseline="0" dirty="0" smtClean="0">
                                      <a:latin typeface="Cambria Math"/>
                                    </a:rPr>
                                    <m:t>1</m:t>
                                  </m:r>
                                  <m:r>
                                    <a:rPr lang="en-US" sz="1600" baseline="0" dirty="0" smtClean="0">
                                      <a:latin typeface="Cambria Math"/>
                                    </a:rPr>
                                    <m:t>𝑇</m:t>
                                  </m:r>
                                </m:sub>
                                <m:sup>
                                  <m:r>
                                    <a:rPr lang="en-US" sz="1600" baseline="0" dirty="0" smtClean="0">
                                      <a:latin typeface="Cambria Math"/>
                                    </a:rPr>
                                    <m:t>⊥</m:t>
                                  </m:r>
                                </m:sup>
                              </m:sSubSup>
                              <m:r>
                                <a:rPr lang="en-US" sz="1600" baseline="0" dirty="0" smtClean="0">
                                  <a:latin typeface="Cambria Math"/>
                                </a:rPr>
                                <m:t>=0</m:t>
                              </m:r>
                            </m:oMath>
                          </a14:m>
                          <a:r>
                            <a:rPr lang="en-GB" sz="1600" dirty="0"/>
                            <a:t> for T</a:t>
                          </a:r>
                          <a:r>
                            <a:rPr lang="en-GB" sz="1600" baseline="0" dirty="0"/>
                            <a:t> invariance</a:t>
                          </a:r>
                          <a:endParaRPr lang="en-GB" sz="1600" dirty="0"/>
                        </a:p>
                      </a:txBody>
                      <a:tcPr marT="38100" marB="38100"/>
                    </a:tc>
                    <a:extLst>
                      <a:ext uri="{0D108BD9-81ED-4DB2-BD59-A6C34878D82A}">
                        <a16:rowId xmlns:a16="http://schemas.microsoft.com/office/drawing/2014/main" val="10002"/>
                      </a:ext>
                    </a:extLst>
                  </a:tr>
                  <a:tr h="594868">
                    <a:tc>
                      <a:txBody>
                        <a:bodyPr/>
                        <a:lstStyle/>
                        <a:p>
                          <a:pPr algn="ctr"/>
                          <a:r>
                            <a:rPr lang="en-US" sz="1600" dirty="0"/>
                            <a:t>2002</a:t>
                          </a:r>
                          <a:endParaRPr lang="en-GB" sz="1600" dirty="0"/>
                        </a:p>
                      </a:txBody>
                      <a:tcPr marT="38100" marB="38100"/>
                    </a:tc>
                    <a:tc>
                      <a:txBody>
                        <a:bodyPr/>
                        <a:lstStyle/>
                        <a:p>
                          <a:r>
                            <a:rPr lang="en-US" sz="1600" dirty="0"/>
                            <a:t>S. Brodsky, Hwang and Schmidt </a:t>
                          </a:r>
                          <a:r>
                            <a:rPr lang="en-US" sz="1600" baseline="0" dirty="0"/>
                            <a:t>demonstrate that </a:t>
                          </a:r>
                          <a14:m>
                            <m:oMath xmlns:m="http://schemas.openxmlformats.org/officeDocument/2006/math">
                              <m:sSubSup>
                                <m:sSubSupPr>
                                  <m:ctrlPr>
                                    <a:rPr lang="en-US" sz="1600" i="1" baseline="0" dirty="0" smtClean="0">
                                      <a:latin typeface="Cambria Math" panose="02040503050406030204" pitchFamily="18" charset="0"/>
                                    </a:rPr>
                                  </m:ctrlPr>
                                </m:sSubSupPr>
                                <m:e>
                                  <m:r>
                                    <a:rPr lang="en-US" sz="1600" baseline="0" dirty="0" smtClean="0">
                                      <a:latin typeface="Cambria Math"/>
                                    </a:rPr>
                                    <m:t>𝑓</m:t>
                                  </m:r>
                                </m:e>
                                <m:sub>
                                  <m:r>
                                    <a:rPr lang="en-US" sz="1600" baseline="0" dirty="0" smtClean="0">
                                      <a:latin typeface="Cambria Math"/>
                                    </a:rPr>
                                    <m:t>1</m:t>
                                  </m:r>
                                  <m:r>
                                    <a:rPr lang="en-US" sz="1600" baseline="0" dirty="0" smtClean="0">
                                      <a:latin typeface="Cambria Math"/>
                                    </a:rPr>
                                    <m:t>𝑇𝑞</m:t>
                                  </m:r>
                                </m:sub>
                                <m:sup>
                                  <m:r>
                                    <a:rPr lang="en-US" sz="1600" baseline="0" dirty="0" smtClean="0">
                                      <a:latin typeface="Cambria Math"/>
                                    </a:rPr>
                                    <m:t>⊥</m:t>
                                  </m:r>
                                </m:sup>
                              </m:sSubSup>
                            </m:oMath>
                          </a14:m>
                          <a:r>
                            <a:rPr lang="en-GB" sz="1600" dirty="0"/>
                            <a:t> may</a:t>
                          </a:r>
                          <a:r>
                            <a:rPr lang="en-GB" sz="1600" baseline="0" dirty="0"/>
                            <a:t> be </a:t>
                          </a:r>
                          <a14:m>
                            <m:oMath xmlns:m="http://schemas.openxmlformats.org/officeDocument/2006/math">
                              <m:r>
                                <a:rPr lang="en-US" sz="1600" baseline="0" dirty="0" smtClean="0">
                                  <a:latin typeface="Cambria Math"/>
                                </a:rPr>
                                <m:t>≠0</m:t>
                              </m:r>
                            </m:oMath>
                          </a14:m>
                          <a:r>
                            <a:rPr lang="en-GB" sz="1600" dirty="0"/>
                            <a:t> due</a:t>
                          </a:r>
                          <a:r>
                            <a:rPr lang="en-GB" sz="1600" baseline="0" dirty="0"/>
                            <a:t> to FSI</a:t>
                          </a:r>
                          <a:endParaRPr lang="en-GB" sz="1600" dirty="0"/>
                        </a:p>
                      </a:txBody>
                      <a:tcPr marT="38100" marB="38100"/>
                    </a:tc>
                    <a:extLst>
                      <a:ext uri="{0D108BD9-81ED-4DB2-BD59-A6C34878D82A}">
                        <a16:rowId xmlns:a16="http://schemas.microsoft.com/office/drawing/2014/main" val="10003"/>
                      </a:ext>
                    </a:extLst>
                  </a:tr>
                  <a:tr h="322961">
                    <a:tc>
                      <a:txBody>
                        <a:bodyPr/>
                        <a:lstStyle/>
                        <a:p>
                          <a:pPr algn="ctr"/>
                          <a:r>
                            <a:rPr lang="en-US" sz="1600" dirty="0"/>
                            <a:t>2002</a:t>
                          </a:r>
                          <a:endParaRPr lang="en-GB" sz="1600" dirty="0"/>
                        </a:p>
                      </a:txBody>
                      <a:tcPr marT="38100" marB="38100"/>
                    </a:tc>
                    <a:tc>
                      <a:txBody>
                        <a:bodyPr/>
                        <a:lstStyle/>
                        <a:p>
                          <a:r>
                            <a:rPr lang="en-US" sz="1600" dirty="0"/>
                            <a:t>J. Collins shows</a:t>
                          </a:r>
                          <a:r>
                            <a:rPr lang="en-US" sz="1600" baseline="0" dirty="0"/>
                            <a:t> that</a:t>
                          </a:r>
                          <a14:m>
                            <m:oMath xmlns:m="http://schemas.openxmlformats.org/officeDocument/2006/math">
                              <m:sSub>
                                <m:sSubPr>
                                  <m:ctrlPr>
                                    <a:rPr lang="en-US" sz="1600" i="1" baseline="0" dirty="0" smtClean="0">
                                      <a:latin typeface="Cambria Math" panose="02040503050406030204" pitchFamily="18" charset="0"/>
                                    </a:rPr>
                                  </m:ctrlPr>
                                </m:sSubPr>
                                <m:e>
                                  <m:d>
                                    <m:dPr>
                                      <m:ctrlPr>
                                        <a:rPr lang="en-US" sz="1600" i="1" baseline="0" dirty="0" smtClean="0">
                                          <a:latin typeface="Cambria Math" panose="02040503050406030204" pitchFamily="18" charset="0"/>
                                        </a:rPr>
                                      </m:ctrlPr>
                                    </m:dPr>
                                    <m:e>
                                      <m:sSubSup>
                                        <m:sSubSupPr>
                                          <m:ctrlPr>
                                            <a:rPr lang="en-US" sz="1600" i="1" baseline="0" dirty="0" smtClean="0">
                                              <a:latin typeface="Cambria Math" panose="02040503050406030204" pitchFamily="18" charset="0"/>
                                            </a:rPr>
                                          </m:ctrlPr>
                                        </m:sSubSupPr>
                                        <m:e>
                                          <m:r>
                                            <a:rPr lang="en-US" sz="1600" baseline="0" dirty="0" smtClean="0">
                                              <a:latin typeface="Cambria Math"/>
                                            </a:rPr>
                                            <m:t>𝑓</m:t>
                                          </m:r>
                                        </m:e>
                                        <m:sub>
                                          <m:r>
                                            <a:rPr lang="en-US" sz="1600" baseline="0" dirty="0" smtClean="0">
                                              <a:latin typeface="Cambria Math"/>
                                            </a:rPr>
                                            <m:t>1</m:t>
                                          </m:r>
                                          <m:r>
                                            <a:rPr lang="en-US" sz="1600" baseline="0" dirty="0" smtClean="0">
                                              <a:latin typeface="Cambria Math"/>
                                            </a:rPr>
                                            <m:t>𝑇</m:t>
                                          </m:r>
                                        </m:sub>
                                        <m:sup>
                                          <m:r>
                                            <a:rPr lang="en-US" sz="1600" baseline="0" dirty="0" smtClean="0">
                                              <a:latin typeface="Cambria Math"/>
                                            </a:rPr>
                                            <m:t>⊥</m:t>
                                          </m:r>
                                        </m:sup>
                                      </m:sSubSup>
                                    </m:e>
                                  </m:d>
                                </m:e>
                                <m:sub>
                                  <m:r>
                                    <a:rPr lang="en-US" sz="1600" baseline="0" dirty="0" smtClean="0">
                                      <a:latin typeface="Cambria Math"/>
                                    </a:rPr>
                                    <m:t>𝐷𝑌</m:t>
                                  </m:r>
                                </m:sub>
                              </m:sSub>
                              <m:r>
                                <a:rPr lang="en-US" sz="1600" baseline="0" dirty="0" smtClean="0">
                                  <a:latin typeface="Cambria Math"/>
                                </a:rPr>
                                <m:t>=−</m:t>
                              </m:r>
                              <m:sSub>
                                <m:sSubPr>
                                  <m:ctrlPr>
                                    <a:rPr lang="en-US" sz="1600" i="1" baseline="0" dirty="0" smtClean="0">
                                      <a:latin typeface="Cambria Math" panose="02040503050406030204" pitchFamily="18" charset="0"/>
                                    </a:rPr>
                                  </m:ctrlPr>
                                </m:sSubPr>
                                <m:e>
                                  <m:d>
                                    <m:dPr>
                                      <m:ctrlPr>
                                        <a:rPr lang="en-US" sz="1600" i="1" baseline="0" dirty="0" smtClean="0">
                                          <a:latin typeface="Cambria Math" panose="02040503050406030204" pitchFamily="18" charset="0"/>
                                        </a:rPr>
                                      </m:ctrlPr>
                                    </m:dPr>
                                    <m:e>
                                      <m:sSubSup>
                                        <m:sSubSupPr>
                                          <m:ctrlPr>
                                            <a:rPr lang="en-US" sz="1600" i="1" baseline="0" dirty="0" smtClean="0">
                                              <a:latin typeface="Cambria Math" panose="02040503050406030204" pitchFamily="18" charset="0"/>
                                            </a:rPr>
                                          </m:ctrlPr>
                                        </m:sSubSupPr>
                                        <m:e>
                                          <m:r>
                                            <a:rPr lang="en-US" sz="1600" baseline="0" dirty="0" smtClean="0">
                                              <a:latin typeface="Cambria Math"/>
                                            </a:rPr>
                                            <m:t>𝑓</m:t>
                                          </m:r>
                                        </m:e>
                                        <m:sub>
                                          <m:r>
                                            <a:rPr lang="en-US" sz="1600" baseline="0" dirty="0" smtClean="0">
                                              <a:latin typeface="Cambria Math"/>
                                            </a:rPr>
                                            <m:t>1</m:t>
                                          </m:r>
                                          <m:r>
                                            <a:rPr lang="en-US" sz="1600" baseline="0" dirty="0" smtClean="0">
                                              <a:latin typeface="Cambria Math"/>
                                            </a:rPr>
                                            <m:t>𝑇</m:t>
                                          </m:r>
                                        </m:sub>
                                        <m:sup>
                                          <m:r>
                                            <a:rPr lang="en-US" sz="1600" baseline="0" dirty="0" smtClean="0">
                                              <a:latin typeface="Cambria Math"/>
                                            </a:rPr>
                                            <m:t>⊥</m:t>
                                          </m:r>
                                        </m:sup>
                                      </m:sSubSup>
                                    </m:e>
                                  </m:d>
                                </m:e>
                                <m:sub>
                                  <m:r>
                                    <a:rPr lang="en-US" sz="1600" baseline="0" dirty="0" smtClean="0">
                                      <a:latin typeface="Cambria Math"/>
                                    </a:rPr>
                                    <m:t>𝑆𝐼𝐷𝐼𝑆</m:t>
                                  </m:r>
                                </m:sub>
                              </m:sSub>
                            </m:oMath>
                          </a14:m>
                          <a:endParaRPr lang="en-GB" sz="1600" dirty="0"/>
                        </a:p>
                      </a:txBody>
                      <a:tcPr marT="38100" marB="38100"/>
                    </a:tc>
                    <a:extLst>
                      <a:ext uri="{0D108BD9-81ED-4DB2-BD59-A6C34878D82A}">
                        <a16:rowId xmlns:a16="http://schemas.microsoft.com/office/drawing/2014/main" val="10004"/>
                      </a:ext>
                    </a:extLst>
                  </a:tr>
                  <a:tr h="367157">
                    <a:tc>
                      <a:txBody>
                        <a:bodyPr/>
                        <a:lstStyle/>
                        <a:p>
                          <a:pPr algn="ctr"/>
                          <a:r>
                            <a:rPr lang="en-US" sz="1600" dirty="0"/>
                            <a:t>2004</a:t>
                          </a:r>
                          <a:endParaRPr lang="en-GB" sz="1600" dirty="0"/>
                        </a:p>
                      </a:txBody>
                      <a:tcPr marT="38100" marB="38100"/>
                    </a:tc>
                    <a:tc>
                      <a:txBody>
                        <a:bodyPr/>
                        <a:lstStyle/>
                        <a:p>
                          <a:r>
                            <a:rPr lang="en-US" sz="1600" dirty="0"/>
                            <a:t>HERMES </a:t>
                          </a:r>
                          <a:r>
                            <a:rPr lang="en-US" sz="1600" baseline="0" dirty="0"/>
                            <a:t>on p: </a:t>
                          </a:r>
                          <a14:m>
                            <m:oMath xmlns:m="http://schemas.openxmlformats.org/officeDocument/2006/math">
                              <m:sSubSup>
                                <m:sSubSupPr>
                                  <m:ctrlPr>
                                    <a:rPr lang="en-US" sz="1600" i="1" baseline="0" smtClean="0">
                                      <a:latin typeface="Cambria Math" panose="02040503050406030204" pitchFamily="18" charset="0"/>
                                    </a:rPr>
                                  </m:ctrlPr>
                                </m:sSubSupPr>
                                <m:e>
                                  <m:r>
                                    <a:rPr lang="en-US" sz="1600" baseline="0" smtClean="0">
                                      <a:latin typeface="Cambria Math"/>
                                    </a:rPr>
                                    <m:t>𝐴</m:t>
                                  </m:r>
                                </m:e>
                                <m:sub>
                                  <m:r>
                                    <a:rPr lang="en-US" sz="1600" baseline="0" smtClean="0">
                                      <a:latin typeface="Cambria Math"/>
                                    </a:rPr>
                                    <m:t>𝑆𝑖𝑣</m:t>
                                  </m:r>
                                </m:sub>
                                <m:sup>
                                  <m:sSup>
                                    <m:sSupPr>
                                      <m:ctrlPr>
                                        <a:rPr lang="en-US" sz="1600" i="1" baseline="0" smtClean="0">
                                          <a:latin typeface="Cambria Math" panose="02040503050406030204" pitchFamily="18" charset="0"/>
                                        </a:rPr>
                                      </m:ctrlPr>
                                    </m:sSupPr>
                                    <m:e>
                                      <m:r>
                                        <a:rPr lang="en-US" sz="1600" baseline="0" smtClean="0">
                                          <a:latin typeface="Cambria Math"/>
                                        </a:rPr>
                                        <m:t>𝜋</m:t>
                                      </m:r>
                                    </m:e>
                                    <m:sup>
                                      <m:r>
                                        <a:rPr lang="en-US" sz="1600" baseline="0" smtClean="0">
                                          <a:latin typeface="Cambria Math"/>
                                        </a:rPr>
                                        <m:t>+</m:t>
                                      </m:r>
                                    </m:sup>
                                  </m:sSup>
                                </m:sup>
                              </m:sSubSup>
                              <m:r>
                                <a:rPr lang="en-US" sz="1600" baseline="0" smtClean="0">
                                  <a:latin typeface="Cambria Math"/>
                                </a:rPr>
                                <m:t>≠0</m:t>
                              </m:r>
                            </m:oMath>
                          </a14:m>
                          <a:r>
                            <a:rPr lang="en-GB" sz="1600" dirty="0"/>
                            <a:t> and </a:t>
                          </a:r>
                          <a14:m>
                            <m:oMath xmlns:m="http://schemas.openxmlformats.org/officeDocument/2006/math">
                              <m:sSubSup>
                                <m:sSubSupPr>
                                  <m:ctrlPr>
                                    <a:rPr lang="en-US" sz="1600" i="1" baseline="0" smtClean="0">
                                      <a:latin typeface="Cambria Math" panose="02040503050406030204" pitchFamily="18" charset="0"/>
                                    </a:rPr>
                                  </m:ctrlPr>
                                </m:sSubSupPr>
                                <m:e>
                                  <m:r>
                                    <a:rPr lang="en-US" sz="1600" baseline="0" smtClean="0">
                                      <a:latin typeface="Cambria Math"/>
                                    </a:rPr>
                                    <m:t>𝐴</m:t>
                                  </m:r>
                                </m:e>
                                <m:sub>
                                  <m:r>
                                    <a:rPr lang="en-US" sz="1600" baseline="0" smtClean="0">
                                      <a:latin typeface="Cambria Math"/>
                                    </a:rPr>
                                    <m:t>𝑆𝑖𝑣</m:t>
                                  </m:r>
                                </m:sub>
                                <m:sup>
                                  <m:sSup>
                                    <m:sSupPr>
                                      <m:ctrlPr>
                                        <a:rPr lang="en-US" sz="1600" i="1" baseline="0" smtClean="0">
                                          <a:latin typeface="Cambria Math" panose="02040503050406030204" pitchFamily="18" charset="0"/>
                                        </a:rPr>
                                      </m:ctrlPr>
                                    </m:sSupPr>
                                    <m:e>
                                      <m:r>
                                        <a:rPr lang="en-US" sz="1600" baseline="0" smtClean="0">
                                          <a:latin typeface="Cambria Math"/>
                                        </a:rPr>
                                        <m:t>𝜋</m:t>
                                      </m:r>
                                    </m:e>
                                    <m:sup>
                                      <m:r>
                                        <a:rPr lang="en-US" sz="1600" baseline="0" smtClean="0">
                                          <a:latin typeface="Cambria Math"/>
                                        </a:rPr>
                                        <m:t>−</m:t>
                                      </m:r>
                                    </m:sup>
                                  </m:sSup>
                                </m:sup>
                              </m:sSubSup>
                              <m:r>
                                <a:rPr lang="en-US" sz="1600" baseline="0" smtClean="0">
                                  <a:latin typeface="Cambria Math"/>
                                </a:rPr>
                                <m:t>=0</m:t>
                              </m:r>
                            </m:oMath>
                          </a14:m>
                          <a:r>
                            <a:rPr lang="en-GB" sz="1600" dirty="0"/>
                            <a:t> </a:t>
                          </a:r>
                        </a:p>
                      </a:txBody>
                      <a:tcPr marT="38100" marB="38100"/>
                    </a:tc>
                    <a:extLst>
                      <a:ext uri="{0D108BD9-81ED-4DB2-BD59-A6C34878D82A}">
                        <a16:rowId xmlns:a16="http://schemas.microsoft.com/office/drawing/2014/main" val="10005"/>
                      </a:ext>
                    </a:extLst>
                  </a:tr>
                  <a:tr h="367157">
                    <a:tc>
                      <a:txBody>
                        <a:bodyPr/>
                        <a:lstStyle/>
                        <a:p>
                          <a:pPr algn="ctr"/>
                          <a:r>
                            <a:rPr lang="en-US" sz="1600" dirty="0"/>
                            <a:t>2004</a:t>
                          </a:r>
                          <a:endParaRPr lang="en-GB" sz="1600" dirty="0"/>
                        </a:p>
                      </a:txBody>
                      <a:tcPr marT="38100" marB="38100"/>
                    </a:tc>
                    <a:tc>
                      <a:txBody>
                        <a:bodyPr/>
                        <a:lstStyle/>
                        <a:p>
                          <a:r>
                            <a:rPr lang="en-US" sz="1600" dirty="0"/>
                            <a:t>COMPASS on d: </a:t>
                          </a:r>
                          <a14:m>
                            <m:oMath xmlns:m="http://schemas.openxmlformats.org/officeDocument/2006/math">
                              <m:sSubSup>
                                <m:sSubSupPr>
                                  <m:ctrlPr>
                                    <a:rPr lang="en-US" sz="1600" i="1" baseline="0" smtClean="0">
                                      <a:latin typeface="Cambria Math" panose="02040503050406030204" pitchFamily="18" charset="0"/>
                                    </a:rPr>
                                  </m:ctrlPr>
                                </m:sSubSupPr>
                                <m:e>
                                  <m:r>
                                    <a:rPr lang="en-US" sz="1600" baseline="0" smtClean="0">
                                      <a:latin typeface="Cambria Math"/>
                                    </a:rPr>
                                    <m:t>𝐴</m:t>
                                  </m:r>
                                </m:e>
                                <m:sub>
                                  <m:r>
                                    <a:rPr lang="en-US" sz="1600" baseline="0" smtClean="0">
                                      <a:latin typeface="Cambria Math"/>
                                    </a:rPr>
                                    <m:t>𝑆𝑖𝑣</m:t>
                                  </m:r>
                                </m:sub>
                                <m:sup>
                                  <m:sSup>
                                    <m:sSupPr>
                                      <m:ctrlPr>
                                        <a:rPr lang="en-US" sz="1600" i="1" baseline="0" smtClean="0">
                                          <a:latin typeface="Cambria Math" panose="02040503050406030204" pitchFamily="18" charset="0"/>
                                        </a:rPr>
                                      </m:ctrlPr>
                                    </m:sSupPr>
                                    <m:e>
                                      <m:r>
                                        <a:rPr lang="en-US" sz="1600" baseline="0" smtClean="0">
                                          <a:latin typeface="Cambria Math"/>
                                        </a:rPr>
                                        <m:t>𝜋</m:t>
                                      </m:r>
                                    </m:e>
                                    <m:sup>
                                      <m:r>
                                        <a:rPr lang="en-US" sz="1600" baseline="0" smtClean="0">
                                          <a:latin typeface="Cambria Math"/>
                                        </a:rPr>
                                        <m:t>+</m:t>
                                      </m:r>
                                    </m:sup>
                                  </m:sSup>
                                </m:sup>
                              </m:sSubSup>
                              <m:r>
                                <a:rPr lang="en-US" sz="1600" baseline="0" smtClean="0">
                                  <a:latin typeface="Cambria Math"/>
                                </a:rPr>
                                <m:t>=0</m:t>
                              </m:r>
                            </m:oMath>
                          </a14:m>
                          <a:r>
                            <a:rPr lang="en-GB" sz="1600" dirty="0"/>
                            <a:t> and </a:t>
                          </a:r>
                          <a14:m>
                            <m:oMath xmlns:m="http://schemas.openxmlformats.org/officeDocument/2006/math">
                              <m:sSubSup>
                                <m:sSubSupPr>
                                  <m:ctrlPr>
                                    <a:rPr lang="en-US" sz="1600" i="1" baseline="0" smtClean="0">
                                      <a:latin typeface="Cambria Math" panose="02040503050406030204" pitchFamily="18" charset="0"/>
                                    </a:rPr>
                                  </m:ctrlPr>
                                </m:sSubSupPr>
                                <m:e>
                                  <m:r>
                                    <a:rPr lang="en-US" sz="1600" baseline="0" smtClean="0">
                                      <a:latin typeface="Cambria Math"/>
                                    </a:rPr>
                                    <m:t>𝐴</m:t>
                                  </m:r>
                                </m:e>
                                <m:sub>
                                  <m:r>
                                    <a:rPr lang="en-US" sz="1600" baseline="0" smtClean="0">
                                      <a:latin typeface="Cambria Math"/>
                                    </a:rPr>
                                    <m:t>𝑆𝑖𝑣</m:t>
                                  </m:r>
                                </m:sub>
                                <m:sup>
                                  <m:sSup>
                                    <m:sSupPr>
                                      <m:ctrlPr>
                                        <a:rPr lang="en-US" sz="1600" i="1" baseline="0" smtClean="0">
                                          <a:latin typeface="Cambria Math" panose="02040503050406030204" pitchFamily="18" charset="0"/>
                                        </a:rPr>
                                      </m:ctrlPr>
                                    </m:sSupPr>
                                    <m:e>
                                      <m:r>
                                        <a:rPr lang="en-US" sz="1600" baseline="0" smtClean="0">
                                          <a:latin typeface="Cambria Math"/>
                                        </a:rPr>
                                        <m:t>𝜋</m:t>
                                      </m:r>
                                    </m:e>
                                    <m:sup>
                                      <m:r>
                                        <a:rPr lang="en-US" sz="1600" baseline="0" smtClean="0">
                                          <a:latin typeface="Cambria Math"/>
                                        </a:rPr>
                                        <m:t>−</m:t>
                                      </m:r>
                                    </m:sup>
                                  </m:sSup>
                                </m:sup>
                              </m:sSubSup>
                              <m:r>
                                <a:rPr lang="en-US" sz="1600" baseline="0" smtClean="0">
                                  <a:latin typeface="Cambria Math"/>
                                </a:rPr>
                                <m:t>=0</m:t>
                              </m:r>
                            </m:oMath>
                          </a14:m>
                          <a:endParaRPr lang="en-GB" sz="1600" dirty="0"/>
                        </a:p>
                      </a:txBody>
                      <a:tcPr marT="38100" marB="38100"/>
                    </a:tc>
                    <a:extLst>
                      <a:ext uri="{0D108BD9-81ED-4DB2-BD59-A6C34878D82A}">
                        <a16:rowId xmlns:a16="http://schemas.microsoft.com/office/drawing/2014/main" val="10006"/>
                      </a:ext>
                    </a:extLst>
                  </a:tr>
                  <a:tr h="367157">
                    <a:tc>
                      <a:txBody>
                        <a:bodyPr/>
                        <a:lstStyle/>
                        <a:p>
                          <a:pPr algn="ctr"/>
                          <a:r>
                            <a:rPr lang="en-US" sz="1600" dirty="0"/>
                            <a:t>2008</a:t>
                          </a:r>
                          <a:endParaRPr lang="en-GB" sz="1600" dirty="0"/>
                        </a:p>
                      </a:txBody>
                      <a:tcPr marT="38100" marB="3810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t>COMPASS </a:t>
                          </a:r>
                          <a:r>
                            <a:rPr lang="en-US" sz="1600" baseline="0" dirty="0"/>
                            <a:t>on p: </a:t>
                          </a:r>
                          <a14:m>
                            <m:oMath xmlns:m="http://schemas.openxmlformats.org/officeDocument/2006/math">
                              <m:sSubSup>
                                <m:sSubSupPr>
                                  <m:ctrlPr>
                                    <a:rPr lang="en-US" sz="1600" i="1" baseline="0" smtClean="0">
                                      <a:latin typeface="Cambria Math" panose="02040503050406030204" pitchFamily="18" charset="0"/>
                                    </a:rPr>
                                  </m:ctrlPr>
                                </m:sSubSupPr>
                                <m:e>
                                  <m:r>
                                    <a:rPr lang="en-US" sz="1600" baseline="0" smtClean="0">
                                      <a:latin typeface="Cambria Math"/>
                                    </a:rPr>
                                    <m:t>𝐴</m:t>
                                  </m:r>
                                </m:e>
                                <m:sub>
                                  <m:r>
                                    <a:rPr lang="en-US" sz="1600" baseline="0" smtClean="0">
                                      <a:latin typeface="Cambria Math"/>
                                    </a:rPr>
                                    <m:t>𝑆𝑖𝑣</m:t>
                                  </m:r>
                                </m:sub>
                                <m:sup>
                                  <m:sSup>
                                    <m:sSupPr>
                                      <m:ctrlPr>
                                        <a:rPr lang="en-US" sz="1600" i="1" baseline="0" smtClean="0">
                                          <a:latin typeface="Cambria Math" panose="02040503050406030204" pitchFamily="18" charset="0"/>
                                        </a:rPr>
                                      </m:ctrlPr>
                                    </m:sSupPr>
                                    <m:e>
                                      <m:r>
                                        <a:rPr lang="en-US" sz="1600" baseline="0" smtClean="0">
                                          <a:latin typeface="Cambria Math"/>
                                        </a:rPr>
                                        <m:t>𝜋</m:t>
                                      </m:r>
                                    </m:e>
                                    <m:sup>
                                      <m:r>
                                        <a:rPr lang="en-US" sz="1600" baseline="0" smtClean="0">
                                          <a:latin typeface="Cambria Math"/>
                                        </a:rPr>
                                        <m:t>+</m:t>
                                      </m:r>
                                    </m:sup>
                                  </m:sSup>
                                </m:sup>
                              </m:sSubSup>
                              <m:r>
                                <a:rPr lang="en-US" sz="1600" baseline="0" smtClean="0">
                                  <a:latin typeface="Cambria Math"/>
                                </a:rPr>
                                <m:t>≠0</m:t>
                              </m:r>
                            </m:oMath>
                          </a14:m>
                          <a:r>
                            <a:rPr lang="en-GB" sz="1600" dirty="0"/>
                            <a:t> and </a:t>
                          </a:r>
                          <a14:m>
                            <m:oMath xmlns:m="http://schemas.openxmlformats.org/officeDocument/2006/math">
                              <m:sSubSup>
                                <m:sSubSupPr>
                                  <m:ctrlPr>
                                    <a:rPr lang="en-US" sz="1600" i="1" baseline="0" smtClean="0">
                                      <a:latin typeface="Cambria Math" panose="02040503050406030204" pitchFamily="18" charset="0"/>
                                    </a:rPr>
                                  </m:ctrlPr>
                                </m:sSubSupPr>
                                <m:e>
                                  <m:r>
                                    <a:rPr lang="en-US" sz="1600" baseline="0" smtClean="0">
                                      <a:latin typeface="Cambria Math"/>
                                    </a:rPr>
                                    <m:t>𝐴</m:t>
                                  </m:r>
                                </m:e>
                                <m:sub>
                                  <m:r>
                                    <a:rPr lang="en-US" sz="1600" baseline="0" smtClean="0">
                                      <a:latin typeface="Cambria Math"/>
                                    </a:rPr>
                                    <m:t>𝑆𝑖𝑣</m:t>
                                  </m:r>
                                </m:sub>
                                <m:sup>
                                  <m:sSup>
                                    <m:sSupPr>
                                      <m:ctrlPr>
                                        <a:rPr lang="en-US" sz="1600" i="1" baseline="0" smtClean="0">
                                          <a:latin typeface="Cambria Math" panose="02040503050406030204" pitchFamily="18" charset="0"/>
                                        </a:rPr>
                                      </m:ctrlPr>
                                    </m:sSupPr>
                                    <m:e>
                                      <m:r>
                                        <a:rPr lang="en-US" sz="1600" baseline="0" smtClean="0">
                                          <a:latin typeface="Cambria Math"/>
                                        </a:rPr>
                                        <m:t>𝜋</m:t>
                                      </m:r>
                                    </m:e>
                                    <m:sup>
                                      <m:r>
                                        <a:rPr lang="en-US" sz="1600" baseline="0" smtClean="0">
                                          <a:latin typeface="Cambria Math"/>
                                        </a:rPr>
                                        <m:t>−</m:t>
                                      </m:r>
                                    </m:sup>
                                  </m:sSup>
                                </m:sup>
                              </m:sSubSup>
                              <m:r>
                                <a:rPr lang="en-US" sz="1600" baseline="0" smtClean="0">
                                  <a:latin typeface="Cambria Math"/>
                                </a:rPr>
                                <m:t>=0</m:t>
                              </m:r>
                            </m:oMath>
                          </a14:m>
                          <a:r>
                            <a:rPr lang="en-GB" sz="1600" dirty="0"/>
                            <a:t> </a:t>
                          </a:r>
                        </a:p>
                      </a:txBody>
                      <a:tcPr marT="38100" marB="38100"/>
                    </a:tc>
                    <a:extLst>
                      <a:ext uri="{0D108BD9-81ED-4DB2-BD59-A6C34878D82A}">
                        <a16:rowId xmlns:a16="http://schemas.microsoft.com/office/drawing/2014/main" val="10007"/>
                      </a:ext>
                    </a:extLst>
                  </a:tr>
                </a:tbl>
              </a:graphicData>
            </a:graphic>
          </p:graphicFrame>
        </mc:Choice>
        <mc:Fallback xmlns="">
          <p:graphicFrame>
            <p:nvGraphicFramePr>
              <p:cNvPr id="5" name="Table 4"/>
              <p:cNvGraphicFramePr>
                <a:graphicFrameLocks noGrp="1"/>
              </p:cNvGraphicFramePr>
              <p:nvPr/>
            </p:nvGraphicFramePr>
            <p:xfrm>
              <a:off x="1685294" y="2349500"/>
              <a:ext cx="6096000" cy="2985262"/>
            </p:xfrm>
            <a:graphic>
              <a:graphicData uri="http://schemas.openxmlformats.org/drawingml/2006/table">
                <a:tbl>
                  <a:tblPr firstRow="1" bandRow="1">
                    <a:tableStyleId>{775DCB02-9BB8-47FD-8907-85C794F793BA}</a:tableStyleId>
                  </a:tblPr>
                  <a:tblGrid>
                    <a:gridCol w="914400">
                      <a:extLst>
                        <a:ext uri="{9D8B030D-6E8A-4147-A177-3AD203B41FA5}">
                          <a16:colId xmlns:a16="http://schemas.microsoft.com/office/drawing/2014/main" val="20000"/>
                        </a:ext>
                      </a:extLst>
                    </a:gridCol>
                    <a:gridCol w="5181600">
                      <a:extLst>
                        <a:ext uri="{9D8B030D-6E8A-4147-A177-3AD203B41FA5}">
                          <a16:colId xmlns:a16="http://schemas.microsoft.com/office/drawing/2014/main" val="20001"/>
                        </a:ext>
                      </a:extLst>
                    </a:gridCol>
                  </a:tblGrid>
                  <a:tr h="320040">
                    <a:tc gridSpan="2">
                      <a:txBody>
                        <a:bodyPr/>
                        <a:lstStyle/>
                        <a:p>
                          <a:pPr algn="ctr"/>
                          <a:r>
                            <a:rPr lang="en-US" sz="1600" dirty="0"/>
                            <a:t>The</a:t>
                          </a:r>
                          <a:r>
                            <a:rPr lang="en-US" sz="1600" baseline="0" dirty="0"/>
                            <a:t> </a:t>
                          </a:r>
                          <a:r>
                            <a:rPr lang="en-US" sz="1600" baseline="0" dirty="0" err="1"/>
                            <a:t>Sivers</a:t>
                          </a:r>
                          <a:r>
                            <a:rPr lang="en-US" sz="1600" baseline="0" dirty="0"/>
                            <a:t> PDF</a:t>
                          </a:r>
                          <a:endParaRPr lang="en-GB" sz="1600" dirty="0"/>
                        </a:p>
                      </a:txBody>
                      <a:tcPr marT="38100" marB="38100"/>
                    </a:tc>
                    <a:tc hMerge="1">
                      <a:txBody>
                        <a:bodyPr/>
                        <a:lstStyle/>
                        <a:p>
                          <a:endParaRPr lang="en-GB" dirty="0"/>
                        </a:p>
                      </a:txBody>
                      <a:tcPr/>
                    </a:tc>
                    <a:extLst>
                      <a:ext uri="{0D108BD9-81ED-4DB2-BD59-A6C34878D82A}">
                        <a16:rowId xmlns:a16="http://schemas.microsoft.com/office/drawing/2014/main" val="10000"/>
                      </a:ext>
                    </a:extLst>
                  </a:tr>
                  <a:tr h="322961">
                    <a:tc>
                      <a:txBody>
                        <a:bodyPr/>
                        <a:lstStyle/>
                        <a:p>
                          <a:pPr algn="ctr"/>
                          <a:r>
                            <a:rPr lang="en-US" sz="1600" dirty="0"/>
                            <a:t>1992</a:t>
                          </a:r>
                          <a:endParaRPr lang="en-GB" sz="1600" dirty="0"/>
                        </a:p>
                      </a:txBody>
                      <a:tcPr marT="38100" marB="38100"/>
                    </a:tc>
                    <a:tc>
                      <a:txBody>
                        <a:bodyPr/>
                        <a:lstStyle/>
                        <a:p>
                          <a:endParaRPr lang="en-US"/>
                        </a:p>
                      </a:txBody>
                      <a:tcPr marT="38100" marB="38100">
                        <a:blipFill>
                          <a:blip r:embed="rId5"/>
                          <a:stretch>
                            <a:fillRect l="-17744" t="-107547" r="-235" b="-752830"/>
                          </a:stretch>
                        </a:blipFill>
                      </a:tcPr>
                    </a:tc>
                    <a:extLst>
                      <a:ext uri="{0D108BD9-81ED-4DB2-BD59-A6C34878D82A}">
                        <a16:rowId xmlns:a16="http://schemas.microsoft.com/office/drawing/2014/main" val="10001"/>
                      </a:ext>
                    </a:extLst>
                  </a:tr>
                  <a:tr h="322961">
                    <a:tc>
                      <a:txBody>
                        <a:bodyPr/>
                        <a:lstStyle/>
                        <a:p>
                          <a:pPr algn="ctr"/>
                          <a:r>
                            <a:rPr lang="en-US" sz="1600" dirty="0"/>
                            <a:t>1993</a:t>
                          </a:r>
                          <a:endParaRPr lang="en-GB" sz="1600" dirty="0"/>
                        </a:p>
                      </a:txBody>
                      <a:tcPr marT="38100" marB="38100"/>
                    </a:tc>
                    <a:tc>
                      <a:txBody>
                        <a:bodyPr/>
                        <a:lstStyle/>
                        <a:p>
                          <a:endParaRPr lang="en-US"/>
                        </a:p>
                      </a:txBody>
                      <a:tcPr marT="38100" marB="38100">
                        <a:blipFill>
                          <a:blip r:embed="rId5"/>
                          <a:stretch>
                            <a:fillRect l="-17744" t="-207547" r="-235" b="-652830"/>
                          </a:stretch>
                        </a:blipFill>
                      </a:tcPr>
                    </a:tc>
                    <a:extLst>
                      <a:ext uri="{0D108BD9-81ED-4DB2-BD59-A6C34878D82A}">
                        <a16:rowId xmlns:a16="http://schemas.microsoft.com/office/drawing/2014/main" val="10002"/>
                      </a:ext>
                    </a:extLst>
                  </a:tr>
                  <a:tr h="594868">
                    <a:tc>
                      <a:txBody>
                        <a:bodyPr/>
                        <a:lstStyle/>
                        <a:p>
                          <a:pPr algn="ctr"/>
                          <a:r>
                            <a:rPr lang="en-US" sz="1600" dirty="0"/>
                            <a:t>2002</a:t>
                          </a:r>
                          <a:endParaRPr lang="en-GB" sz="1600" dirty="0"/>
                        </a:p>
                      </a:txBody>
                      <a:tcPr marT="38100" marB="38100"/>
                    </a:tc>
                    <a:tc>
                      <a:txBody>
                        <a:bodyPr/>
                        <a:lstStyle/>
                        <a:p>
                          <a:endParaRPr lang="en-US"/>
                        </a:p>
                      </a:txBody>
                      <a:tcPr marT="38100" marB="38100">
                        <a:blipFill>
                          <a:blip r:embed="rId5"/>
                          <a:stretch>
                            <a:fillRect l="-17744" t="-166327" r="-235" b="-253061"/>
                          </a:stretch>
                        </a:blipFill>
                      </a:tcPr>
                    </a:tc>
                    <a:extLst>
                      <a:ext uri="{0D108BD9-81ED-4DB2-BD59-A6C34878D82A}">
                        <a16:rowId xmlns:a16="http://schemas.microsoft.com/office/drawing/2014/main" val="10003"/>
                      </a:ext>
                    </a:extLst>
                  </a:tr>
                  <a:tr h="322961">
                    <a:tc>
                      <a:txBody>
                        <a:bodyPr/>
                        <a:lstStyle/>
                        <a:p>
                          <a:pPr algn="ctr"/>
                          <a:r>
                            <a:rPr lang="en-US" sz="1600" dirty="0"/>
                            <a:t>2002</a:t>
                          </a:r>
                          <a:endParaRPr lang="en-GB" sz="1600" dirty="0"/>
                        </a:p>
                      </a:txBody>
                      <a:tcPr marT="38100" marB="38100"/>
                    </a:tc>
                    <a:tc>
                      <a:txBody>
                        <a:bodyPr/>
                        <a:lstStyle/>
                        <a:p>
                          <a:endParaRPr lang="en-US"/>
                        </a:p>
                      </a:txBody>
                      <a:tcPr marT="38100" marB="38100">
                        <a:blipFill>
                          <a:blip r:embed="rId5"/>
                          <a:stretch>
                            <a:fillRect l="-17744" t="-492453" r="-235" b="-367925"/>
                          </a:stretch>
                        </a:blipFill>
                      </a:tcPr>
                    </a:tc>
                    <a:extLst>
                      <a:ext uri="{0D108BD9-81ED-4DB2-BD59-A6C34878D82A}">
                        <a16:rowId xmlns:a16="http://schemas.microsoft.com/office/drawing/2014/main" val="10004"/>
                      </a:ext>
                    </a:extLst>
                  </a:tr>
                  <a:tr h="367157">
                    <a:tc>
                      <a:txBody>
                        <a:bodyPr/>
                        <a:lstStyle/>
                        <a:p>
                          <a:pPr algn="ctr"/>
                          <a:r>
                            <a:rPr lang="en-US" sz="1600" dirty="0"/>
                            <a:t>2004</a:t>
                          </a:r>
                          <a:endParaRPr lang="en-GB" sz="1600" dirty="0"/>
                        </a:p>
                      </a:txBody>
                      <a:tcPr marT="38100" marB="38100"/>
                    </a:tc>
                    <a:tc>
                      <a:txBody>
                        <a:bodyPr/>
                        <a:lstStyle/>
                        <a:p>
                          <a:endParaRPr lang="en-US"/>
                        </a:p>
                      </a:txBody>
                      <a:tcPr marT="38100" marB="38100">
                        <a:blipFill>
                          <a:blip r:embed="rId5"/>
                          <a:stretch>
                            <a:fillRect l="-17744" t="-523333" r="-235" b="-225000"/>
                          </a:stretch>
                        </a:blipFill>
                      </a:tcPr>
                    </a:tc>
                    <a:extLst>
                      <a:ext uri="{0D108BD9-81ED-4DB2-BD59-A6C34878D82A}">
                        <a16:rowId xmlns:a16="http://schemas.microsoft.com/office/drawing/2014/main" val="10005"/>
                      </a:ext>
                    </a:extLst>
                  </a:tr>
                  <a:tr h="367157">
                    <a:tc>
                      <a:txBody>
                        <a:bodyPr/>
                        <a:lstStyle/>
                        <a:p>
                          <a:pPr algn="ctr"/>
                          <a:r>
                            <a:rPr lang="en-US" sz="1600" dirty="0"/>
                            <a:t>2004</a:t>
                          </a:r>
                          <a:endParaRPr lang="en-GB" sz="1600" dirty="0"/>
                        </a:p>
                      </a:txBody>
                      <a:tcPr marT="38100" marB="38100"/>
                    </a:tc>
                    <a:tc>
                      <a:txBody>
                        <a:bodyPr/>
                        <a:lstStyle/>
                        <a:p>
                          <a:endParaRPr lang="en-US"/>
                        </a:p>
                      </a:txBody>
                      <a:tcPr marT="38100" marB="38100">
                        <a:blipFill>
                          <a:blip r:embed="rId5"/>
                          <a:stretch>
                            <a:fillRect l="-17744" t="-613115" r="-235" b="-121311"/>
                          </a:stretch>
                        </a:blipFill>
                      </a:tcPr>
                    </a:tc>
                    <a:extLst>
                      <a:ext uri="{0D108BD9-81ED-4DB2-BD59-A6C34878D82A}">
                        <a16:rowId xmlns:a16="http://schemas.microsoft.com/office/drawing/2014/main" val="10006"/>
                      </a:ext>
                    </a:extLst>
                  </a:tr>
                  <a:tr h="367157">
                    <a:tc>
                      <a:txBody>
                        <a:bodyPr/>
                        <a:lstStyle/>
                        <a:p>
                          <a:pPr algn="ctr"/>
                          <a:r>
                            <a:rPr lang="en-US" sz="1600" dirty="0"/>
                            <a:t>2008</a:t>
                          </a:r>
                          <a:endParaRPr lang="en-GB" sz="1600" dirty="0"/>
                        </a:p>
                      </a:txBody>
                      <a:tcPr marT="38100" marB="38100"/>
                    </a:tc>
                    <a:tc>
                      <a:txBody>
                        <a:bodyPr/>
                        <a:lstStyle/>
                        <a:p>
                          <a:endParaRPr lang="en-US"/>
                        </a:p>
                      </a:txBody>
                      <a:tcPr marT="38100" marB="38100">
                        <a:blipFill>
                          <a:blip r:embed="rId5"/>
                          <a:stretch>
                            <a:fillRect l="-17744" t="-725000" r="-235" b="-23333"/>
                          </a:stretch>
                        </a:blipFill>
                      </a:tcPr>
                    </a:tc>
                    <a:extLst>
                      <a:ext uri="{0D108BD9-81ED-4DB2-BD59-A6C34878D82A}">
                        <a16:rowId xmlns:a16="http://schemas.microsoft.com/office/drawing/2014/main" val="10007"/>
                      </a:ext>
                    </a:extLst>
                  </a:tr>
                </a:tbl>
              </a:graphicData>
            </a:graphic>
          </p:graphicFrame>
        </mc:Fallback>
      </mc:AlternateContent>
      <p:sp>
        <p:nvSpPr>
          <p:cNvPr id="6" name="Date Placeholder 5"/>
          <p:cNvSpPr>
            <a:spLocks noGrp="1"/>
          </p:cNvSpPr>
          <p:nvPr>
            <p:ph type="dt" sz="half" idx="10"/>
          </p:nvPr>
        </p:nvSpPr>
        <p:spPr/>
        <p:txBody>
          <a:bodyPr/>
          <a:lstStyle/>
          <a:p>
            <a:pPr defTabSz="342893" fontAlgn="auto">
              <a:spcBef>
                <a:spcPts val="0"/>
              </a:spcBef>
              <a:spcAft>
                <a:spcPts val="0"/>
              </a:spcAft>
            </a:pPr>
            <a:fld id="{22B97A4D-FA60-4DFC-B3A6-B4CF87757645}" type="datetime1">
              <a:rPr lang="en-US" smtClean="0">
                <a:solidFill>
                  <a:srgbClr val="FFFFFF"/>
                </a:solidFill>
              </a:rPr>
              <a:t>11/11/2024</a:t>
            </a:fld>
            <a:endParaRPr lang="en-US" dirty="0">
              <a:solidFill>
                <a:srgbClr val="FFFFFF"/>
              </a:solidFill>
            </a:endParaRPr>
          </a:p>
        </p:txBody>
      </p:sp>
      <p:sp>
        <p:nvSpPr>
          <p:cNvPr id="7" name="Footer Placeholder 6"/>
          <p:cNvSpPr>
            <a:spLocks noGrp="1"/>
          </p:cNvSpPr>
          <p:nvPr>
            <p:ph type="ftr" sz="quarter" idx="11"/>
          </p:nvPr>
        </p:nvSpPr>
        <p:spPr/>
        <p:txBody>
          <a:bodyPr/>
          <a:lstStyle/>
          <a:p>
            <a:pPr defTabSz="342893" fontAlgn="auto">
              <a:spcBef>
                <a:spcPts val="0"/>
              </a:spcBef>
              <a:spcAft>
                <a:spcPts val="0"/>
              </a:spcAft>
            </a:pPr>
            <a:r>
              <a:rPr lang="en-US">
                <a:solidFill>
                  <a:srgbClr val="FFFFFF"/>
                </a:solidFill>
              </a:rPr>
              <a:t>Circum-Pan-Pacific Symposium 2024</a:t>
            </a:r>
            <a:endParaRPr lang="en-US" dirty="0">
              <a:solidFill>
                <a:srgbClr val="FFFFFF"/>
              </a:solidFill>
            </a:endParaRPr>
          </a:p>
        </p:txBody>
      </p:sp>
      <p:sp>
        <p:nvSpPr>
          <p:cNvPr id="8" name="Slide Number Placeholder 7"/>
          <p:cNvSpPr>
            <a:spLocks noGrp="1"/>
          </p:cNvSpPr>
          <p:nvPr>
            <p:ph type="sldNum" sz="quarter" idx="12"/>
          </p:nvPr>
        </p:nvSpPr>
        <p:spPr/>
        <p:txBody>
          <a:bodyPr/>
          <a:lstStyle/>
          <a:p>
            <a:pPr defTabSz="342893" fontAlgn="auto">
              <a:spcBef>
                <a:spcPts val="0"/>
              </a:spcBef>
              <a:spcAft>
                <a:spcPts val="0"/>
              </a:spcAft>
            </a:pPr>
            <a:fld id="{B9A5DFB4-3D23-4866-8D46-AE36D04BFD7D}" type="slidenum">
              <a:rPr lang="en-US" smtClean="0">
                <a:solidFill>
                  <a:srgbClr val="FFFFFF"/>
                </a:solidFill>
              </a:rPr>
              <a:pPr defTabSz="342893" fontAlgn="auto">
                <a:spcBef>
                  <a:spcPts val="0"/>
                </a:spcBef>
                <a:spcAft>
                  <a:spcPts val="0"/>
                </a:spcAft>
              </a:pPr>
              <a:t>36</a:t>
            </a:fld>
            <a:endParaRPr lang="en-US" dirty="0">
              <a:solidFill>
                <a:srgbClr val="FFFFFF"/>
              </a:solidFill>
            </a:endParaRPr>
          </a:p>
        </p:txBody>
      </p:sp>
    </p:spTree>
    <p:extLst>
      <p:ext uri="{BB962C8B-B14F-4D97-AF65-F5344CB8AC3E}">
        <p14:creationId xmlns:p14="http://schemas.microsoft.com/office/powerpoint/2010/main" val="1628555884"/>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Sivers Asymmetry</a:t>
            </a:r>
            <a:endParaRPr lang="fr-FR" dirty="0"/>
          </a:p>
        </p:txBody>
      </p:sp>
      <p:sp>
        <p:nvSpPr>
          <p:cNvPr id="3" name="Date Placeholder 2"/>
          <p:cNvSpPr>
            <a:spLocks noGrp="1"/>
          </p:cNvSpPr>
          <p:nvPr>
            <p:ph type="dt" sz="half" idx="10"/>
          </p:nvPr>
        </p:nvSpPr>
        <p:spPr/>
        <p:txBody>
          <a:bodyPr/>
          <a:lstStyle/>
          <a:p>
            <a:fld id="{C3C2D58E-5DA4-4725-914D-145B282F67CA}" type="datetime1">
              <a:rPr lang="en-US" smtClean="0"/>
              <a:t>11/11/2024</a:t>
            </a:fld>
            <a:endParaRPr lang="en-US" dirty="0"/>
          </a:p>
        </p:txBody>
      </p:sp>
      <p:sp>
        <p:nvSpPr>
          <p:cNvPr id="4" name="Footer Placeholder 3"/>
          <p:cNvSpPr>
            <a:spLocks noGrp="1"/>
          </p:cNvSpPr>
          <p:nvPr>
            <p:ph type="ftr" sz="quarter" idx="11"/>
          </p:nvPr>
        </p:nvSpPr>
        <p:spPr/>
        <p:txBody>
          <a:bodyPr/>
          <a:lstStyle/>
          <a:p>
            <a:r>
              <a:rPr lang="en-US"/>
              <a:t>Circum-Pan-Pacific Symposium 2024</a:t>
            </a:r>
            <a:endParaRPr lang="en-US" dirty="0"/>
          </a:p>
        </p:txBody>
      </p:sp>
      <p:sp>
        <p:nvSpPr>
          <p:cNvPr id="5" name="Slide Number Placeholder 4"/>
          <p:cNvSpPr>
            <a:spLocks noGrp="1"/>
          </p:cNvSpPr>
          <p:nvPr>
            <p:ph type="sldNum" sz="quarter" idx="12"/>
          </p:nvPr>
        </p:nvSpPr>
        <p:spPr/>
        <p:txBody>
          <a:bodyPr/>
          <a:lstStyle/>
          <a:p>
            <a:fld id="{D502567A-F768-4C88-A627-18353962A466}" type="slidenum">
              <a:rPr lang="en-US" smtClean="0"/>
              <a:pPr/>
              <a:t>37</a:t>
            </a:fld>
            <a:endParaRPr lang="en-US" dirty="0"/>
          </a:p>
        </p:txBody>
      </p:sp>
      <mc:AlternateContent xmlns:mc="http://schemas.openxmlformats.org/markup-compatibility/2006" xmlns:a14="http://schemas.microsoft.com/office/drawing/2010/main">
        <mc:Choice Requires="a14">
          <p:sp>
            <p:nvSpPr>
              <p:cNvPr id="6" name="Content Placeholder 5"/>
              <p:cNvSpPr>
                <a:spLocks noGrp="1"/>
              </p:cNvSpPr>
              <p:nvPr>
                <p:ph idx="1"/>
              </p:nvPr>
            </p:nvSpPr>
            <p:spPr/>
            <p:txBody>
              <a:bodyPr>
                <a:normAutofit/>
              </a:bodyPr>
              <a:lstStyle/>
              <a:p>
                <a:pPr marL="0" indent="0">
                  <a:buNone/>
                </a:pPr>
                <a14:m>
                  <m:oMathPara xmlns:m="http://schemas.openxmlformats.org/officeDocument/2006/math">
                    <m:oMathParaPr>
                      <m:jc m:val="centerGroup"/>
                    </m:oMathParaPr>
                    <m:oMath xmlns:m="http://schemas.openxmlformats.org/officeDocument/2006/math">
                      <m:sSub>
                        <m:sSubPr>
                          <m:ctrlPr>
                            <a:rPr lang="en-US" i="1">
                              <a:solidFill>
                                <a:srgbClr val="FF0000"/>
                              </a:solidFill>
                              <a:latin typeface="Cambria Math" panose="02040503050406030204" pitchFamily="18" charset="0"/>
                            </a:rPr>
                          </m:ctrlPr>
                        </m:sSubPr>
                        <m:e>
                          <m:r>
                            <a:rPr lang="en-US" i="1">
                              <a:solidFill>
                                <a:srgbClr val="FF0000"/>
                              </a:solidFill>
                              <a:latin typeface="Cambria Math"/>
                            </a:rPr>
                            <m:t>𝐴</m:t>
                          </m:r>
                        </m:e>
                        <m:sub>
                          <m:r>
                            <a:rPr lang="en-US" i="1">
                              <a:solidFill>
                                <a:srgbClr val="FF0000"/>
                              </a:solidFill>
                              <a:latin typeface="Cambria Math"/>
                            </a:rPr>
                            <m:t>𝑆𝑖𝑣</m:t>
                          </m:r>
                        </m:sub>
                      </m:sSub>
                      <m:d>
                        <m:dPr>
                          <m:ctrlPr>
                            <a:rPr lang="en-US" i="1">
                              <a:solidFill>
                                <a:srgbClr val="FF0000"/>
                              </a:solidFill>
                              <a:latin typeface="Cambria Math" panose="02040503050406030204" pitchFamily="18" charset="0"/>
                            </a:rPr>
                          </m:ctrlPr>
                        </m:dPr>
                        <m:e>
                          <m:r>
                            <a:rPr lang="en-US" i="1">
                              <a:solidFill>
                                <a:srgbClr val="FF0000"/>
                              </a:solidFill>
                              <a:latin typeface="Cambria Math"/>
                            </a:rPr>
                            <m:t>𝑥</m:t>
                          </m:r>
                          <m:r>
                            <a:rPr lang="en-US" i="1">
                              <a:solidFill>
                                <a:srgbClr val="FF0000"/>
                              </a:solidFill>
                              <a:latin typeface="Cambria Math"/>
                            </a:rPr>
                            <m:t>,</m:t>
                          </m:r>
                          <m:r>
                            <a:rPr lang="en-US" i="1">
                              <a:solidFill>
                                <a:srgbClr val="FF0000"/>
                              </a:solidFill>
                              <a:latin typeface="Cambria Math"/>
                            </a:rPr>
                            <m:t>𝑧</m:t>
                          </m:r>
                        </m:e>
                      </m:d>
                      <m:r>
                        <a:rPr lang="en-US" i="1">
                          <a:solidFill>
                            <a:srgbClr val="FF0000"/>
                          </a:solidFill>
                          <a:latin typeface="Cambria Math"/>
                        </a:rPr>
                        <m:t>=</m:t>
                      </m:r>
                      <m:f>
                        <m:fPr>
                          <m:ctrlPr>
                            <a:rPr lang="en-US" i="1" dirty="0">
                              <a:solidFill>
                                <a:srgbClr val="FF0000"/>
                              </a:solidFill>
                              <a:latin typeface="Cambria Math" panose="02040503050406030204" pitchFamily="18" charset="0"/>
                            </a:rPr>
                          </m:ctrlPr>
                        </m:fPr>
                        <m:num>
                          <m:sSubSup>
                            <m:sSubSupPr>
                              <m:ctrlPr>
                                <a:rPr lang="en-US" i="1" dirty="0">
                                  <a:solidFill>
                                    <a:srgbClr val="FF0000"/>
                                  </a:solidFill>
                                  <a:latin typeface="Cambria Math" panose="02040503050406030204" pitchFamily="18" charset="0"/>
                                </a:rPr>
                              </m:ctrlPr>
                            </m:sSubSupPr>
                            <m:e>
                              <m:r>
                                <a:rPr lang="en-US" i="1" dirty="0">
                                  <a:solidFill>
                                    <a:srgbClr val="FF0000"/>
                                  </a:solidFill>
                                  <a:latin typeface="Cambria Math"/>
                                </a:rPr>
                                <m:t>𝐹</m:t>
                              </m:r>
                            </m:e>
                            <m:sub>
                              <m:r>
                                <a:rPr lang="en-US" i="1" dirty="0">
                                  <a:solidFill>
                                    <a:srgbClr val="FF0000"/>
                                  </a:solidFill>
                                  <a:latin typeface="Cambria Math"/>
                                </a:rPr>
                                <m:t>𝑈𝑇</m:t>
                              </m:r>
                            </m:sub>
                            <m:sup>
                              <m:r>
                                <a:rPr lang="en-US" i="1" dirty="0">
                                  <a:solidFill>
                                    <a:srgbClr val="FF0000"/>
                                  </a:solidFill>
                                  <a:latin typeface="Cambria Math"/>
                                </a:rPr>
                                <m:t>𝑠𝑖𝑛</m:t>
                              </m:r>
                              <m:sSub>
                                <m:sSubPr>
                                  <m:ctrlPr>
                                    <a:rPr lang="en-US" i="1" dirty="0">
                                      <a:solidFill>
                                        <a:srgbClr val="FF0000"/>
                                      </a:solidFill>
                                      <a:latin typeface="Cambria Math" panose="02040503050406030204" pitchFamily="18" charset="0"/>
                                    </a:rPr>
                                  </m:ctrlPr>
                                </m:sSubPr>
                                <m:e>
                                  <m:r>
                                    <m:rPr>
                                      <m:sty m:val="p"/>
                                    </m:rPr>
                                    <a:rPr lang="en-US" dirty="0">
                                      <a:solidFill>
                                        <a:srgbClr val="FF0000"/>
                                      </a:solidFill>
                                      <a:latin typeface="Cambria Math"/>
                                    </a:rPr>
                                    <m:t>Φ</m:t>
                                  </m:r>
                                </m:e>
                                <m:sub>
                                  <m:r>
                                    <a:rPr lang="en-US" i="1" dirty="0">
                                      <a:solidFill>
                                        <a:srgbClr val="FF0000"/>
                                      </a:solidFill>
                                      <a:latin typeface="Cambria Math"/>
                                    </a:rPr>
                                    <m:t>𝑆𝑖𝑣</m:t>
                                  </m:r>
                                </m:sub>
                              </m:sSub>
                            </m:sup>
                          </m:sSubSup>
                          <m:r>
                            <a:rPr lang="en-US" i="1" dirty="0">
                              <a:solidFill>
                                <a:srgbClr val="FF0000"/>
                              </a:solidFill>
                              <a:latin typeface="Cambria Math"/>
                            </a:rPr>
                            <m:t>(</m:t>
                          </m:r>
                          <m:r>
                            <a:rPr lang="en-US" i="1" dirty="0">
                              <a:solidFill>
                                <a:srgbClr val="FF0000"/>
                              </a:solidFill>
                              <a:latin typeface="Cambria Math"/>
                            </a:rPr>
                            <m:t>𝑥</m:t>
                          </m:r>
                          <m:r>
                            <a:rPr lang="en-US" i="1" dirty="0">
                              <a:solidFill>
                                <a:srgbClr val="FF0000"/>
                              </a:solidFill>
                              <a:latin typeface="Cambria Math"/>
                            </a:rPr>
                            <m:t>,</m:t>
                          </m:r>
                          <m:r>
                            <a:rPr lang="en-US" i="1" dirty="0">
                              <a:solidFill>
                                <a:srgbClr val="FF0000"/>
                              </a:solidFill>
                              <a:latin typeface="Cambria Math"/>
                            </a:rPr>
                            <m:t>𝑧</m:t>
                          </m:r>
                          <m:r>
                            <a:rPr lang="en-US" i="1" dirty="0">
                              <a:solidFill>
                                <a:srgbClr val="FF0000"/>
                              </a:solidFill>
                              <a:latin typeface="Cambria Math"/>
                            </a:rPr>
                            <m:t>) </m:t>
                          </m:r>
                        </m:num>
                        <m:den>
                          <m:sSub>
                            <m:sSubPr>
                              <m:ctrlPr>
                                <a:rPr lang="en-US" i="1" dirty="0">
                                  <a:solidFill>
                                    <a:srgbClr val="FF0000"/>
                                  </a:solidFill>
                                  <a:latin typeface="Cambria Math" panose="02040503050406030204" pitchFamily="18" charset="0"/>
                                </a:rPr>
                              </m:ctrlPr>
                            </m:sSubPr>
                            <m:e>
                              <m:r>
                                <a:rPr lang="en-US" i="1" dirty="0">
                                  <a:solidFill>
                                    <a:srgbClr val="FF0000"/>
                                  </a:solidFill>
                                  <a:latin typeface="Cambria Math"/>
                                </a:rPr>
                                <m:t>𝐹</m:t>
                              </m:r>
                            </m:e>
                            <m:sub>
                              <m:r>
                                <a:rPr lang="en-US" i="1" dirty="0">
                                  <a:solidFill>
                                    <a:srgbClr val="FF0000"/>
                                  </a:solidFill>
                                  <a:latin typeface="Cambria Math"/>
                                </a:rPr>
                                <m:t>𝑈𝑈</m:t>
                              </m:r>
                            </m:sub>
                          </m:sSub>
                          <m:r>
                            <a:rPr lang="en-US" i="1" dirty="0">
                              <a:solidFill>
                                <a:srgbClr val="FF0000"/>
                              </a:solidFill>
                              <a:latin typeface="Cambria Math"/>
                            </a:rPr>
                            <m:t>(</m:t>
                          </m:r>
                          <m:r>
                            <a:rPr lang="en-US" i="1" dirty="0">
                              <a:solidFill>
                                <a:srgbClr val="FF0000"/>
                              </a:solidFill>
                              <a:latin typeface="Cambria Math"/>
                            </a:rPr>
                            <m:t>𝑥</m:t>
                          </m:r>
                          <m:r>
                            <a:rPr lang="en-US" i="1" dirty="0">
                              <a:solidFill>
                                <a:srgbClr val="FF0000"/>
                              </a:solidFill>
                              <a:latin typeface="Cambria Math"/>
                            </a:rPr>
                            <m:t>,</m:t>
                          </m:r>
                          <m:r>
                            <a:rPr lang="en-US" i="1" dirty="0">
                              <a:solidFill>
                                <a:srgbClr val="FF0000"/>
                              </a:solidFill>
                              <a:latin typeface="Cambria Math"/>
                            </a:rPr>
                            <m:t>𝑧</m:t>
                          </m:r>
                          <m:r>
                            <a:rPr lang="en-US" i="1" dirty="0">
                              <a:solidFill>
                                <a:srgbClr val="FF0000"/>
                              </a:solidFill>
                              <a:latin typeface="Cambria Math"/>
                            </a:rPr>
                            <m:t>)</m:t>
                          </m:r>
                        </m:den>
                      </m:f>
                      <m:r>
                        <a:rPr lang="en-US" i="1" dirty="0">
                          <a:solidFill>
                            <a:srgbClr val="FF0000"/>
                          </a:solidFill>
                          <a:latin typeface="Cambria Math"/>
                        </a:rPr>
                        <m:t>= </m:t>
                      </m:r>
                      <m:f>
                        <m:fPr>
                          <m:ctrlPr>
                            <a:rPr lang="en-US" i="1" dirty="0">
                              <a:solidFill>
                                <a:srgbClr val="FF0000"/>
                              </a:solidFill>
                              <a:latin typeface="Cambria Math" panose="02040503050406030204" pitchFamily="18" charset="0"/>
                            </a:rPr>
                          </m:ctrlPr>
                        </m:fPr>
                        <m:num>
                          <m:nary>
                            <m:naryPr>
                              <m:chr m:val="∑"/>
                              <m:supHide m:val="on"/>
                              <m:ctrlPr>
                                <a:rPr lang="en-US" i="1" dirty="0">
                                  <a:solidFill>
                                    <a:srgbClr val="FF0000"/>
                                  </a:solidFill>
                                  <a:latin typeface="Cambria Math" panose="02040503050406030204" pitchFamily="18" charset="0"/>
                                </a:rPr>
                              </m:ctrlPr>
                            </m:naryPr>
                            <m:sub>
                              <m:r>
                                <m:rPr>
                                  <m:brk m:alnAt="7"/>
                                </m:rPr>
                                <a:rPr lang="en-US" i="1" dirty="0">
                                  <a:solidFill>
                                    <a:srgbClr val="FF0000"/>
                                  </a:solidFill>
                                  <a:latin typeface="Cambria Math"/>
                                </a:rPr>
                                <m:t>𝑞</m:t>
                              </m:r>
                            </m:sub>
                            <m:sup/>
                            <m:e>
                              <m:sSubSup>
                                <m:sSubSupPr>
                                  <m:ctrlPr>
                                    <a:rPr lang="en-US" i="1" dirty="0">
                                      <a:solidFill>
                                        <a:srgbClr val="FF0000"/>
                                      </a:solidFill>
                                      <a:latin typeface="Cambria Math" panose="02040503050406030204" pitchFamily="18" charset="0"/>
                                    </a:rPr>
                                  </m:ctrlPr>
                                </m:sSubSupPr>
                                <m:e>
                                  <m:r>
                                    <a:rPr lang="en-US" i="1" dirty="0">
                                      <a:solidFill>
                                        <a:srgbClr val="FF0000"/>
                                      </a:solidFill>
                                      <a:latin typeface="Cambria Math"/>
                                    </a:rPr>
                                    <m:t>𝑒</m:t>
                                  </m:r>
                                </m:e>
                                <m:sub>
                                  <m:r>
                                    <a:rPr lang="en-US" i="1" dirty="0">
                                      <a:solidFill>
                                        <a:srgbClr val="FF0000"/>
                                      </a:solidFill>
                                      <a:latin typeface="Cambria Math"/>
                                    </a:rPr>
                                    <m:t>𝑞</m:t>
                                  </m:r>
                                </m:sub>
                                <m:sup>
                                  <m:r>
                                    <a:rPr lang="en-US" i="1" dirty="0">
                                      <a:solidFill>
                                        <a:srgbClr val="FF0000"/>
                                      </a:solidFill>
                                      <a:latin typeface="Cambria Math"/>
                                    </a:rPr>
                                    <m:t>2</m:t>
                                  </m:r>
                                </m:sup>
                              </m:sSubSup>
                              <m:r>
                                <a:rPr lang="en-US" i="1" dirty="0">
                                  <a:solidFill>
                                    <a:srgbClr val="FF0000"/>
                                  </a:solidFill>
                                  <a:latin typeface="Cambria Math"/>
                                </a:rPr>
                                <m:t>𝑥</m:t>
                              </m:r>
                              <m:sSubSup>
                                <m:sSubSupPr>
                                  <m:ctrlPr>
                                    <a:rPr lang="en-US" i="1" dirty="0">
                                      <a:solidFill>
                                        <a:srgbClr val="FF0000"/>
                                      </a:solidFill>
                                      <a:latin typeface="Cambria Math" panose="02040503050406030204" pitchFamily="18" charset="0"/>
                                    </a:rPr>
                                  </m:ctrlPr>
                                </m:sSubSupPr>
                                <m:e>
                                  <m:r>
                                    <a:rPr lang="en-US" i="1" dirty="0">
                                      <a:solidFill>
                                        <a:srgbClr val="FF0000"/>
                                      </a:solidFill>
                                      <a:latin typeface="Cambria Math"/>
                                    </a:rPr>
                                    <m:t>𝑓</m:t>
                                  </m:r>
                                </m:e>
                                <m:sub>
                                  <m:r>
                                    <a:rPr lang="en-US" i="1" dirty="0">
                                      <a:solidFill>
                                        <a:srgbClr val="FF0000"/>
                                      </a:solidFill>
                                      <a:latin typeface="Cambria Math"/>
                                    </a:rPr>
                                    <m:t>1</m:t>
                                  </m:r>
                                  <m:r>
                                    <a:rPr lang="en-US" i="1" dirty="0">
                                      <a:solidFill>
                                        <a:srgbClr val="FF0000"/>
                                      </a:solidFill>
                                      <a:latin typeface="Cambria Math"/>
                                    </a:rPr>
                                    <m:t>𝑇</m:t>
                                  </m:r>
                                </m:sub>
                                <m:sup>
                                  <m:r>
                                    <a:rPr lang="en-US" i="1" dirty="0">
                                      <a:solidFill>
                                        <a:srgbClr val="FF0000"/>
                                      </a:solidFill>
                                      <a:latin typeface="Cambria Math"/>
                                    </a:rPr>
                                    <m:t>⊥</m:t>
                                  </m:r>
                                  <m:r>
                                    <a:rPr lang="en-US" i="1" dirty="0">
                                      <a:solidFill>
                                        <a:srgbClr val="FF0000"/>
                                      </a:solidFill>
                                      <a:latin typeface="Cambria Math"/>
                                    </a:rPr>
                                    <m:t>𝑞</m:t>
                                  </m:r>
                                </m:sup>
                              </m:sSubSup>
                              <m:d>
                                <m:dPr>
                                  <m:ctrlPr>
                                    <a:rPr lang="en-US" i="1" dirty="0">
                                      <a:solidFill>
                                        <a:srgbClr val="FF0000"/>
                                      </a:solidFill>
                                      <a:latin typeface="Cambria Math" panose="02040503050406030204" pitchFamily="18" charset="0"/>
                                    </a:rPr>
                                  </m:ctrlPr>
                                </m:dPr>
                                <m:e>
                                  <m:r>
                                    <a:rPr lang="en-US" i="1" dirty="0">
                                      <a:solidFill>
                                        <a:srgbClr val="FF0000"/>
                                      </a:solidFill>
                                      <a:latin typeface="Cambria Math"/>
                                    </a:rPr>
                                    <m:t>𝑥</m:t>
                                  </m:r>
                                  <m:r>
                                    <a:rPr lang="en-US" b="0" i="1" dirty="0" smtClean="0">
                                      <a:solidFill>
                                        <a:srgbClr val="FF0000"/>
                                      </a:solidFill>
                                      <a:latin typeface="Cambria Math" panose="02040503050406030204" pitchFamily="18" charset="0"/>
                                    </a:rPr>
                                    <m:t>,</m:t>
                                  </m:r>
                                  <m:sSubSup>
                                    <m:sSubSupPr>
                                      <m:ctrlPr>
                                        <a:rPr lang="en-US" i="1">
                                          <a:solidFill>
                                            <a:srgbClr val="000099"/>
                                          </a:solidFill>
                                          <a:latin typeface="Cambria Math" panose="02040503050406030204" pitchFamily="18" charset="0"/>
                                          <a:ea typeface="Cambria Math"/>
                                        </a:rPr>
                                      </m:ctrlPr>
                                    </m:sSubSupPr>
                                    <m:e>
                                      <m:r>
                                        <a:rPr lang="en-US" b="0" i="1" smtClean="0">
                                          <a:solidFill>
                                            <a:srgbClr val="000099"/>
                                          </a:solidFill>
                                          <a:latin typeface="Cambria Math" panose="02040503050406030204" pitchFamily="18" charset="0"/>
                                          <a:ea typeface="Cambria Math"/>
                                        </a:rPr>
                                        <m:t> </m:t>
                                      </m:r>
                                      <m:r>
                                        <a:rPr lang="en-US" b="0" i="1" smtClean="0">
                                          <a:solidFill>
                                            <a:srgbClr val="000099"/>
                                          </a:solidFill>
                                          <a:latin typeface="Cambria Math" panose="02040503050406030204" pitchFamily="18" charset="0"/>
                                          <a:ea typeface="Cambria Math"/>
                                        </a:rPr>
                                        <m:t>𝑘</m:t>
                                      </m:r>
                                    </m:e>
                                    <m:sub>
                                      <m:r>
                                        <a:rPr lang="en-US" i="1">
                                          <a:solidFill>
                                            <a:srgbClr val="000099"/>
                                          </a:solidFill>
                                          <a:latin typeface="Cambria Math" panose="02040503050406030204" pitchFamily="18" charset="0"/>
                                          <a:ea typeface="Cambria Math" panose="02040503050406030204" pitchFamily="18" charset="0"/>
                                        </a:rPr>
                                        <m:t>⊥</m:t>
                                      </m:r>
                                    </m:sub>
                                    <m:sup>
                                      <m:r>
                                        <a:rPr lang="en-US" i="1">
                                          <a:solidFill>
                                            <a:srgbClr val="000099"/>
                                          </a:solidFill>
                                          <a:latin typeface="Cambria Math" panose="02040503050406030204" pitchFamily="18" charset="0"/>
                                          <a:ea typeface="Cambria Math"/>
                                        </a:rPr>
                                        <m:t>2</m:t>
                                      </m:r>
                                    </m:sup>
                                  </m:sSubSup>
                                </m:e>
                              </m:d>
                              <m:r>
                                <a:rPr lang="en-US" i="1" dirty="0" smtClean="0">
                                  <a:solidFill>
                                    <a:srgbClr val="FF0000"/>
                                  </a:solidFill>
                                  <a:latin typeface="Cambria Math" panose="02040503050406030204" pitchFamily="18" charset="0"/>
                                  <a:ea typeface="Cambria Math" panose="02040503050406030204" pitchFamily="18" charset="0"/>
                                </a:rPr>
                                <m:t>⨂</m:t>
                              </m:r>
                              <m:sSubSup>
                                <m:sSubSupPr>
                                  <m:ctrlPr>
                                    <a:rPr lang="en-US" i="1" dirty="0">
                                      <a:solidFill>
                                        <a:srgbClr val="FF0000"/>
                                      </a:solidFill>
                                      <a:latin typeface="Cambria Math" panose="02040503050406030204" pitchFamily="18" charset="0"/>
                                    </a:rPr>
                                  </m:ctrlPr>
                                </m:sSubSupPr>
                                <m:e>
                                  <m:r>
                                    <a:rPr lang="en-US" i="1" dirty="0">
                                      <a:solidFill>
                                        <a:srgbClr val="FF0000"/>
                                      </a:solidFill>
                                      <a:latin typeface="Cambria Math"/>
                                    </a:rPr>
                                    <m:t>𝐷</m:t>
                                  </m:r>
                                </m:e>
                                <m:sub>
                                  <m:r>
                                    <a:rPr lang="en-US" i="1" dirty="0">
                                      <a:solidFill>
                                        <a:srgbClr val="FF0000"/>
                                      </a:solidFill>
                                      <a:latin typeface="Cambria Math"/>
                                    </a:rPr>
                                    <m:t>1</m:t>
                                  </m:r>
                                  <m:r>
                                    <a:rPr lang="en-US" i="1" dirty="0">
                                      <a:solidFill>
                                        <a:srgbClr val="FF0000"/>
                                      </a:solidFill>
                                      <a:latin typeface="Cambria Math"/>
                                    </a:rPr>
                                    <m:t>𝑞</m:t>
                                  </m:r>
                                </m:sub>
                                <m:sup>
                                  <m:r>
                                    <a:rPr lang="en-US" b="0" i="1" dirty="0" smtClean="0">
                                      <a:solidFill>
                                        <a:srgbClr val="FF0000"/>
                                      </a:solidFill>
                                      <a:latin typeface="Cambria Math" panose="02040503050406030204" pitchFamily="18" charset="0"/>
                                    </a:rPr>
                                    <m:t>h</m:t>
                                  </m:r>
                                </m:sup>
                              </m:sSubSup>
                              <m:r>
                                <a:rPr lang="en-US" i="1" dirty="0">
                                  <a:solidFill>
                                    <a:srgbClr val="FF0000"/>
                                  </a:solidFill>
                                  <a:latin typeface="Cambria Math"/>
                                </a:rPr>
                                <m:t>(</m:t>
                              </m:r>
                              <m:r>
                                <a:rPr lang="en-US" i="1" dirty="0">
                                  <a:solidFill>
                                    <a:srgbClr val="FF0000"/>
                                  </a:solidFill>
                                  <a:latin typeface="Cambria Math"/>
                                </a:rPr>
                                <m:t>𝑧</m:t>
                              </m:r>
                              <m:r>
                                <a:rPr lang="en-US" b="0" i="1" dirty="0" smtClean="0">
                                  <a:solidFill>
                                    <a:srgbClr val="FF0000"/>
                                  </a:solidFill>
                                  <a:latin typeface="Cambria Math" panose="02040503050406030204" pitchFamily="18" charset="0"/>
                                </a:rPr>
                                <m:t>, </m:t>
                              </m:r>
                              <m:sSubSup>
                                <m:sSubSupPr>
                                  <m:ctrlPr>
                                    <a:rPr lang="en-US" i="1">
                                      <a:solidFill>
                                        <a:srgbClr val="000099"/>
                                      </a:solidFill>
                                      <a:latin typeface="Cambria Math" panose="02040503050406030204" pitchFamily="18" charset="0"/>
                                      <a:ea typeface="Cambria Math"/>
                                    </a:rPr>
                                  </m:ctrlPr>
                                </m:sSubSupPr>
                                <m:e>
                                  <m:r>
                                    <a:rPr lang="en-US" b="0" i="1" smtClean="0">
                                      <a:solidFill>
                                        <a:srgbClr val="000099"/>
                                      </a:solidFill>
                                      <a:latin typeface="Cambria Math" panose="02040503050406030204" pitchFamily="18" charset="0"/>
                                      <a:ea typeface="Cambria Math"/>
                                    </a:rPr>
                                    <m:t>𝑝</m:t>
                                  </m:r>
                                </m:e>
                                <m:sub>
                                  <m:r>
                                    <a:rPr lang="en-US" i="1">
                                      <a:solidFill>
                                        <a:srgbClr val="000099"/>
                                      </a:solidFill>
                                      <a:latin typeface="Cambria Math" panose="02040503050406030204" pitchFamily="18" charset="0"/>
                                      <a:ea typeface="Cambria Math" panose="02040503050406030204" pitchFamily="18" charset="0"/>
                                    </a:rPr>
                                    <m:t>⊥</m:t>
                                  </m:r>
                                </m:sub>
                                <m:sup>
                                  <m:r>
                                    <a:rPr lang="en-US" i="1">
                                      <a:solidFill>
                                        <a:srgbClr val="000099"/>
                                      </a:solidFill>
                                      <a:latin typeface="Cambria Math" panose="02040503050406030204" pitchFamily="18" charset="0"/>
                                      <a:ea typeface="Cambria Math"/>
                                    </a:rPr>
                                    <m:t>2</m:t>
                                  </m:r>
                                </m:sup>
                              </m:sSubSup>
                              <m:r>
                                <a:rPr lang="en-US" i="1" dirty="0">
                                  <a:solidFill>
                                    <a:srgbClr val="FF0000"/>
                                  </a:solidFill>
                                  <a:latin typeface="Cambria Math"/>
                                </a:rPr>
                                <m:t>)</m:t>
                              </m:r>
                            </m:e>
                          </m:nary>
                        </m:num>
                        <m:den>
                          <m:nary>
                            <m:naryPr>
                              <m:chr m:val="∑"/>
                              <m:limLoc m:val="subSup"/>
                              <m:supHide m:val="on"/>
                              <m:ctrlPr>
                                <a:rPr lang="en-US" i="1" dirty="0">
                                  <a:solidFill>
                                    <a:srgbClr val="FF0000"/>
                                  </a:solidFill>
                                  <a:latin typeface="Cambria Math" panose="02040503050406030204" pitchFamily="18" charset="0"/>
                                </a:rPr>
                              </m:ctrlPr>
                            </m:naryPr>
                            <m:sub>
                              <m:r>
                                <m:rPr>
                                  <m:brk m:alnAt="9"/>
                                </m:rPr>
                                <a:rPr lang="en-US" i="1" dirty="0">
                                  <a:solidFill>
                                    <a:srgbClr val="FF0000"/>
                                  </a:solidFill>
                                  <a:latin typeface="Cambria Math"/>
                                </a:rPr>
                                <m:t>𝑞</m:t>
                              </m:r>
                            </m:sub>
                            <m:sup/>
                            <m:e>
                              <m:sSubSup>
                                <m:sSubSupPr>
                                  <m:ctrlPr>
                                    <a:rPr lang="en-US" i="1" dirty="0">
                                      <a:solidFill>
                                        <a:srgbClr val="FF0000"/>
                                      </a:solidFill>
                                      <a:latin typeface="Cambria Math" panose="02040503050406030204" pitchFamily="18" charset="0"/>
                                    </a:rPr>
                                  </m:ctrlPr>
                                </m:sSubSupPr>
                                <m:e>
                                  <m:r>
                                    <a:rPr lang="en-US" i="1" dirty="0">
                                      <a:solidFill>
                                        <a:srgbClr val="FF0000"/>
                                      </a:solidFill>
                                      <a:latin typeface="Cambria Math"/>
                                    </a:rPr>
                                    <m:t>𝑒</m:t>
                                  </m:r>
                                </m:e>
                                <m:sub>
                                  <m:r>
                                    <a:rPr lang="en-US" i="1" dirty="0">
                                      <a:solidFill>
                                        <a:srgbClr val="FF0000"/>
                                      </a:solidFill>
                                      <a:latin typeface="Cambria Math"/>
                                    </a:rPr>
                                    <m:t>𝑞</m:t>
                                  </m:r>
                                </m:sub>
                                <m:sup>
                                  <m:r>
                                    <a:rPr lang="en-US" i="1" dirty="0">
                                      <a:solidFill>
                                        <a:srgbClr val="FF0000"/>
                                      </a:solidFill>
                                      <a:latin typeface="Cambria Math"/>
                                    </a:rPr>
                                    <m:t>2</m:t>
                                  </m:r>
                                </m:sup>
                              </m:sSubSup>
                              <m:r>
                                <a:rPr lang="en-US" i="1" dirty="0">
                                  <a:solidFill>
                                    <a:srgbClr val="FF0000"/>
                                  </a:solidFill>
                                  <a:latin typeface="Cambria Math"/>
                                </a:rPr>
                                <m:t>𝑥</m:t>
                              </m:r>
                              <m:sSubSup>
                                <m:sSubSupPr>
                                  <m:ctrlPr>
                                    <a:rPr lang="en-US" i="1" dirty="0">
                                      <a:solidFill>
                                        <a:srgbClr val="FF0000"/>
                                      </a:solidFill>
                                      <a:latin typeface="Cambria Math" panose="02040503050406030204" pitchFamily="18" charset="0"/>
                                    </a:rPr>
                                  </m:ctrlPr>
                                </m:sSubSupPr>
                                <m:e>
                                  <m:r>
                                    <a:rPr lang="en-US" i="1" dirty="0">
                                      <a:solidFill>
                                        <a:srgbClr val="FF0000"/>
                                      </a:solidFill>
                                      <a:latin typeface="Cambria Math"/>
                                    </a:rPr>
                                    <m:t>𝑓</m:t>
                                  </m:r>
                                </m:e>
                                <m:sub>
                                  <m:r>
                                    <a:rPr lang="en-US" i="1" dirty="0">
                                      <a:solidFill>
                                        <a:srgbClr val="FF0000"/>
                                      </a:solidFill>
                                      <a:latin typeface="Cambria Math"/>
                                    </a:rPr>
                                    <m:t>1</m:t>
                                  </m:r>
                                </m:sub>
                                <m:sup>
                                  <m:r>
                                    <a:rPr lang="en-US" i="1" dirty="0">
                                      <a:solidFill>
                                        <a:srgbClr val="FF0000"/>
                                      </a:solidFill>
                                      <a:latin typeface="Cambria Math"/>
                                    </a:rPr>
                                    <m:t>𝑞</m:t>
                                  </m:r>
                                </m:sup>
                              </m:sSubSup>
                              <m:d>
                                <m:dPr>
                                  <m:ctrlPr>
                                    <a:rPr lang="en-US" i="1" dirty="0">
                                      <a:solidFill>
                                        <a:srgbClr val="FF0000"/>
                                      </a:solidFill>
                                      <a:latin typeface="Cambria Math" panose="02040503050406030204" pitchFamily="18" charset="0"/>
                                    </a:rPr>
                                  </m:ctrlPr>
                                </m:dPr>
                                <m:e>
                                  <m:r>
                                    <a:rPr lang="en-US" i="1" dirty="0">
                                      <a:solidFill>
                                        <a:srgbClr val="FF0000"/>
                                      </a:solidFill>
                                      <a:latin typeface="Cambria Math"/>
                                    </a:rPr>
                                    <m:t>𝑥</m:t>
                                  </m:r>
                                  <m:r>
                                    <a:rPr lang="en-US" b="0" i="1" dirty="0" smtClean="0">
                                      <a:solidFill>
                                        <a:srgbClr val="FF0000"/>
                                      </a:solidFill>
                                      <a:latin typeface="Cambria Math" panose="02040503050406030204" pitchFamily="18" charset="0"/>
                                    </a:rPr>
                                    <m:t>, </m:t>
                                  </m:r>
                                  <m:sSubSup>
                                    <m:sSubSupPr>
                                      <m:ctrlPr>
                                        <a:rPr lang="en-US" i="1">
                                          <a:solidFill>
                                            <a:srgbClr val="000099"/>
                                          </a:solidFill>
                                          <a:latin typeface="Cambria Math" panose="02040503050406030204" pitchFamily="18" charset="0"/>
                                          <a:ea typeface="Cambria Math"/>
                                        </a:rPr>
                                      </m:ctrlPr>
                                    </m:sSubSupPr>
                                    <m:e>
                                      <m:r>
                                        <a:rPr lang="en-US" i="1">
                                          <a:solidFill>
                                            <a:srgbClr val="000099"/>
                                          </a:solidFill>
                                          <a:latin typeface="Cambria Math" panose="02040503050406030204" pitchFamily="18" charset="0"/>
                                          <a:ea typeface="Cambria Math"/>
                                        </a:rPr>
                                        <m:t>𝑘</m:t>
                                      </m:r>
                                    </m:e>
                                    <m:sub>
                                      <m:r>
                                        <a:rPr lang="en-US" i="1">
                                          <a:solidFill>
                                            <a:srgbClr val="000099"/>
                                          </a:solidFill>
                                          <a:latin typeface="Cambria Math" panose="02040503050406030204" pitchFamily="18" charset="0"/>
                                          <a:ea typeface="Cambria Math" panose="02040503050406030204" pitchFamily="18" charset="0"/>
                                        </a:rPr>
                                        <m:t>⊥</m:t>
                                      </m:r>
                                    </m:sub>
                                    <m:sup>
                                      <m:r>
                                        <a:rPr lang="en-US" i="1">
                                          <a:solidFill>
                                            <a:srgbClr val="000099"/>
                                          </a:solidFill>
                                          <a:latin typeface="Cambria Math" panose="02040503050406030204" pitchFamily="18" charset="0"/>
                                          <a:ea typeface="Cambria Math"/>
                                        </a:rPr>
                                        <m:t>2</m:t>
                                      </m:r>
                                    </m:sup>
                                  </m:sSubSup>
                                </m:e>
                              </m:d>
                              <m:r>
                                <a:rPr lang="en-US" i="1" dirty="0">
                                  <a:solidFill>
                                    <a:srgbClr val="FF0000"/>
                                  </a:solidFill>
                                  <a:latin typeface="Cambria Math"/>
                                  <a:ea typeface="Cambria Math" panose="02040503050406030204" pitchFamily="18" charset="0"/>
                                </a:rPr>
                                <m:t>⨂</m:t>
                              </m:r>
                              <m:sSubSup>
                                <m:sSubSupPr>
                                  <m:ctrlPr>
                                    <a:rPr lang="en-US" i="1" dirty="0">
                                      <a:solidFill>
                                        <a:srgbClr val="FF0000"/>
                                      </a:solidFill>
                                      <a:latin typeface="Cambria Math" panose="02040503050406030204" pitchFamily="18" charset="0"/>
                                    </a:rPr>
                                  </m:ctrlPr>
                                </m:sSubSupPr>
                                <m:e>
                                  <m:r>
                                    <a:rPr lang="en-US" i="1" dirty="0">
                                      <a:solidFill>
                                        <a:srgbClr val="FF0000"/>
                                      </a:solidFill>
                                      <a:latin typeface="Cambria Math"/>
                                    </a:rPr>
                                    <m:t>𝐷</m:t>
                                  </m:r>
                                </m:e>
                                <m:sub>
                                  <m:r>
                                    <a:rPr lang="en-US" i="1" dirty="0">
                                      <a:solidFill>
                                        <a:srgbClr val="FF0000"/>
                                      </a:solidFill>
                                      <a:latin typeface="Cambria Math"/>
                                    </a:rPr>
                                    <m:t>1</m:t>
                                  </m:r>
                                  <m:r>
                                    <a:rPr lang="en-US" i="1" dirty="0">
                                      <a:solidFill>
                                        <a:srgbClr val="FF0000"/>
                                      </a:solidFill>
                                      <a:latin typeface="Cambria Math"/>
                                    </a:rPr>
                                    <m:t>𝑞</m:t>
                                  </m:r>
                                </m:sub>
                                <m:sup>
                                  <m:r>
                                    <a:rPr lang="en-US" b="0" i="1" dirty="0" smtClean="0">
                                      <a:solidFill>
                                        <a:srgbClr val="FF0000"/>
                                      </a:solidFill>
                                      <a:latin typeface="Cambria Math" panose="02040503050406030204" pitchFamily="18" charset="0"/>
                                    </a:rPr>
                                    <m:t>h</m:t>
                                  </m:r>
                                </m:sup>
                              </m:sSubSup>
                              <m:r>
                                <a:rPr lang="en-US" i="1" dirty="0">
                                  <a:solidFill>
                                    <a:srgbClr val="FF0000"/>
                                  </a:solidFill>
                                  <a:latin typeface="Cambria Math"/>
                                </a:rPr>
                                <m:t>(</m:t>
                              </m:r>
                              <m:r>
                                <a:rPr lang="en-US" i="1" dirty="0">
                                  <a:solidFill>
                                    <a:srgbClr val="FF0000"/>
                                  </a:solidFill>
                                  <a:latin typeface="Cambria Math"/>
                                </a:rPr>
                                <m:t>𝑧</m:t>
                              </m:r>
                              <m:r>
                                <a:rPr lang="en-US" b="0" i="1" dirty="0" smtClean="0">
                                  <a:solidFill>
                                    <a:srgbClr val="FF0000"/>
                                  </a:solidFill>
                                  <a:latin typeface="Cambria Math" panose="02040503050406030204" pitchFamily="18" charset="0"/>
                                </a:rPr>
                                <m:t>, </m:t>
                              </m:r>
                              <m:sSubSup>
                                <m:sSubSupPr>
                                  <m:ctrlPr>
                                    <a:rPr lang="en-US" i="1">
                                      <a:solidFill>
                                        <a:srgbClr val="000099"/>
                                      </a:solidFill>
                                      <a:latin typeface="Cambria Math" panose="02040503050406030204" pitchFamily="18" charset="0"/>
                                      <a:ea typeface="Cambria Math"/>
                                    </a:rPr>
                                  </m:ctrlPr>
                                </m:sSubSupPr>
                                <m:e>
                                  <m:r>
                                    <a:rPr lang="en-US" b="0" i="1" smtClean="0">
                                      <a:solidFill>
                                        <a:srgbClr val="000099"/>
                                      </a:solidFill>
                                      <a:latin typeface="Cambria Math" panose="02040503050406030204" pitchFamily="18" charset="0"/>
                                      <a:ea typeface="Cambria Math"/>
                                    </a:rPr>
                                    <m:t>𝑝</m:t>
                                  </m:r>
                                </m:e>
                                <m:sub>
                                  <m:r>
                                    <a:rPr lang="en-US" i="1">
                                      <a:solidFill>
                                        <a:srgbClr val="000099"/>
                                      </a:solidFill>
                                      <a:latin typeface="Cambria Math" panose="02040503050406030204" pitchFamily="18" charset="0"/>
                                      <a:ea typeface="Cambria Math" panose="02040503050406030204" pitchFamily="18" charset="0"/>
                                    </a:rPr>
                                    <m:t>⊥</m:t>
                                  </m:r>
                                </m:sub>
                                <m:sup>
                                  <m:r>
                                    <a:rPr lang="en-US" i="1">
                                      <a:solidFill>
                                        <a:srgbClr val="000099"/>
                                      </a:solidFill>
                                      <a:latin typeface="Cambria Math" panose="02040503050406030204" pitchFamily="18" charset="0"/>
                                      <a:ea typeface="Cambria Math"/>
                                    </a:rPr>
                                    <m:t>2</m:t>
                                  </m:r>
                                </m:sup>
                              </m:sSubSup>
                              <m:r>
                                <a:rPr lang="en-US" i="1" dirty="0">
                                  <a:solidFill>
                                    <a:srgbClr val="FF0000"/>
                                  </a:solidFill>
                                  <a:latin typeface="Cambria Math"/>
                                </a:rPr>
                                <m:t>)</m:t>
                              </m:r>
                            </m:e>
                          </m:nary>
                        </m:den>
                      </m:f>
                    </m:oMath>
                  </m:oMathPara>
                </a14:m>
                <a:endParaRPr lang="en-US" dirty="0">
                  <a:solidFill>
                    <a:srgbClr val="FF0000"/>
                  </a:solidFill>
                </a:endParaRPr>
              </a:p>
              <a:p>
                <a:r>
                  <a:rPr lang="en-US" dirty="0">
                    <a:solidFill>
                      <a:schemeClr val="accent2"/>
                    </a:solidFill>
                  </a:rPr>
                  <a:t>To evaluate it we need to solve the convolutions (i.e. make hypothesis on the transverse momenta dependences of the TMDs)</a:t>
                </a:r>
              </a:p>
              <a:p>
                <a:r>
                  <a:rPr lang="en-US" dirty="0">
                    <a:solidFill>
                      <a:schemeClr val="accent2"/>
                    </a:solidFill>
                  </a:rPr>
                  <a:t>Gaussian ansatz: </a:t>
                </a:r>
                <a14:m>
                  <m:oMath xmlns:m="http://schemas.openxmlformats.org/officeDocument/2006/math">
                    <m:sSubSup>
                      <m:sSubSupPr>
                        <m:ctrlPr>
                          <a:rPr lang="en-US" sz="1800" i="1">
                            <a:solidFill>
                              <a:srgbClr val="000099"/>
                            </a:solidFill>
                            <a:latin typeface="Cambria Math" panose="02040503050406030204" pitchFamily="18" charset="0"/>
                          </a:rPr>
                        </m:ctrlPr>
                      </m:sSubSupPr>
                      <m:e>
                        <m:r>
                          <a:rPr lang="en-US" sz="1800" i="1">
                            <a:solidFill>
                              <a:srgbClr val="000099"/>
                            </a:solidFill>
                            <a:latin typeface="Cambria Math"/>
                          </a:rPr>
                          <m:t>𝑓</m:t>
                        </m:r>
                      </m:e>
                      <m:sub>
                        <m:r>
                          <a:rPr lang="en-US" sz="1800" i="1">
                            <a:solidFill>
                              <a:srgbClr val="000099"/>
                            </a:solidFill>
                            <a:latin typeface="Cambria Math"/>
                          </a:rPr>
                          <m:t>1</m:t>
                        </m:r>
                        <m:r>
                          <a:rPr lang="en-US" sz="1800" i="1">
                            <a:solidFill>
                              <a:srgbClr val="000099"/>
                            </a:solidFill>
                            <a:latin typeface="Cambria Math"/>
                          </a:rPr>
                          <m:t>𝑇</m:t>
                        </m:r>
                      </m:sub>
                      <m:sup>
                        <m:r>
                          <a:rPr lang="en-US" sz="1800" i="1">
                            <a:solidFill>
                              <a:srgbClr val="000099"/>
                            </a:solidFill>
                            <a:latin typeface="Cambria Math"/>
                          </a:rPr>
                          <m:t>⊥</m:t>
                        </m:r>
                        <m:r>
                          <a:rPr lang="en-US" sz="1800" i="1">
                            <a:solidFill>
                              <a:srgbClr val="000099"/>
                            </a:solidFill>
                            <a:latin typeface="Cambria Math"/>
                          </a:rPr>
                          <m:t>𝑞</m:t>
                        </m:r>
                      </m:sup>
                    </m:sSubSup>
                    <m:d>
                      <m:dPr>
                        <m:ctrlPr>
                          <a:rPr lang="en-US" sz="1800" i="1">
                            <a:solidFill>
                              <a:srgbClr val="000099"/>
                            </a:solidFill>
                            <a:latin typeface="Cambria Math" panose="02040503050406030204" pitchFamily="18" charset="0"/>
                          </a:rPr>
                        </m:ctrlPr>
                      </m:dPr>
                      <m:e>
                        <m:r>
                          <a:rPr lang="en-US" sz="1800" i="1">
                            <a:solidFill>
                              <a:srgbClr val="000099"/>
                            </a:solidFill>
                            <a:latin typeface="Cambria Math"/>
                          </a:rPr>
                          <m:t>𝑥</m:t>
                        </m:r>
                      </m:e>
                    </m:d>
                    <m:f>
                      <m:fPr>
                        <m:ctrlPr>
                          <a:rPr lang="en-US" sz="1800" i="1">
                            <a:solidFill>
                              <a:srgbClr val="000099"/>
                            </a:solidFill>
                            <a:latin typeface="Cambria Math" panose="02040503050406030204" pitchFamily="18" charset="0"/>
                          </a:rPr>
                        </m:ctrlPr>
                      </m:fPr>
                      <m:num>
                        <m:sSup>
                          <m:sSupPr>
                            <m:ctrlPr>
                              <a:rPr lang="en-US" sz="1800" i="1">
                                <a:solidFill>
                                  <a:srgbClr val="000099"/>
                                </a:solidFill>
                                <a:latin typeface="Cambria Math" panose="02040503050406030204" pitchFamily="18" charset="0"/>
                              </a:rPr>
                            </m:ctrlPr>
                          </m:sSupPr>
                          <m:e>
                            <m:r>
                              <a:rPr lang="en-US" sz="1800" i="1">
                                <a:solidFill>
                                  <a:srgbClr val="000099"/>
                                </a:solidFill>
                                <a:latin typeface="Cambria Math" panose="02040503050406030204" pitchFamily="18" charset="0"/>
                              </a:rPr>
                              <m:t>𝑒</m:t>
                            </m:r>
                          </m:e>
                          <m:sup>
                            <m:r>
                              <a:rPr lang="en-US" sz="1800" i="1">
                                <a:solidFill>
                                  <a:srgbClr val="000099"/>
                                </a:solidFill>
                                <a:latin typeface="Cambria Math"/>
                              </a:rPr>
                              <m:t>−</m:t>
                            </m:r>
                            <m:sSubSup>
                              <m:sSubSupPr>
                                <m:ctrlPr>
                                  <a:rPr lang="en-US" sz="1800" i="1">
                                    <a:solidFill>
                                      <a:srgbClr val="000099"/>
                                    </a:solidFill>
                                    <a:latin typeface="Cambria Math" panose="02040503050406030204" pitchFamily="18" charset="0"/>
                                  </a:rPr>
                                </m:ctrlPr>
                              </m:sSubSupPr>
                              <m:e>
                                <m:r>
                                  <a:rPr lang="en-US" sz="1800" i="1">
                                    <a:solidFill>
                                      <a:srgbClr val="000099"/>
                                    </a:solidFill>
                                    <a:latin typeface="Cambria Math"/>
                                  </a:rPr>
                                  <m:t>𝑘</m:t>
                                </m:r>
                              </m:e>
                              <m:sub>
                                <m:r>
                                  <a:rPr lang="en-US" sz="1800" i="1">
                                    <a:solidFill>
                                      <a:srgbClr val="000099"/>
                                    </a:solidFill>
                                    <a:latin typeface="Cambria Math" panose="02040503050406030204" pitchFamily="18" charset="0"/>
                                    <a:ea typeface="Cambria Math" panose="02040503050406030204" pitchFamily="18" charset="0"/>
                                  </a:rPr>
                                  <m:t>⊥</m:t>
                                </m:r>
                              </m:sub>
                              <m:sup>
                                <m:r>
                                  <a:rPr lang="en-US" sz="1800" i="1">
                                    <a:solidFill>
                                      <a:srgbClr val="000099"/>
                                    </a:solidFill>
                                    <a:latin typeface="Cambria Math"/>
                                  </a:rPr>
                                  <m:t>2</m:t>
                                </m:r>
                              </m:sup>
                            </m:sSubSup>
                            <m:r>
                              <a:rPr lang="en-US" sz="1800" i="1">
                                <a:solidFill>
                                  <a:srgbClr val="000099"/>
                                </a:solidFill>
                                <a:latin typeface="Cambria Math"/>
                              </a:rPr>
                              <m:t>/</m:t>
                            </m:r>
                            <m:sSub>
                              <m:sSubPr>
                                <m:ctrlPr>
                                  <a:rPr lang="en-US" sz="1800" i="1">
                                    <a:solidFill>
                                      <a:srgbClr val="000099"/>
                                    </a:solidFill>
                                    <a:latin typeface="Cambria Math" panose="02040503050406030204" pitchFamily="18" charset="0"/>
                                  </a:rPr>
                                </m:ctrlPr>
                              </m:sSubPr>
                              <m:e>
                                <m:d>
                                  <m:dPr>
                                    <m:begChr m:val="⟨"/>
                                    <m:endChr m:val="⟩"/>
                                    <m:ctrlPr>
                                      <a:rPr lang="en-US" sz="1800" i="1">
                                        <a:solidFill>
                                          <a:srgbClr val="000099"/>
                                        </a:solidFill>
                                        <a:latin typeface="Cambria Math" panose="02040503050406030204" pitchFamily="18" charset="0"/>
                                      </a:rPr>
                                    </m:ctrlPr>
                                  </m:dPr>
                                  <m:e>
                                    <m:sSubSup>
                                      <m:sSubSupPr>
                                        <m:ctrlPr>
                                          <a:rPr lang="en-US" sz="1800" i="1">
                                            <a:solidFill>
                                              <a:srgbClr val="000099"/>
                                            </a:solidFill>
                                            <a:latin typeface="Cambria Math" panose="02040503050406030204" pitchFamily="18" charset="0"/>
                                          </a:rPr>
                                        </m:ctrlPr>
                                      </m:sSubSupPr>
                                      <m:e>
                                        <m:r>
                                          <a:rPr lang="en-US" sz="1800" i="1">
                                            <a:solidFill>
                                              <a:srgbClr val="000099"/>
                                            </a:solidFill>
                                            <a:latin typeface="Cambria Math"/>
                                          </a:rPr>
                                          <m:t>𝑘</m:t>
                                        </m:r>
                                      </m:e>
                                      <m:sub>
                                        <m:r>
                                          <a:rPr lang="en-US" sz="1800" i="1" smtClean="0">
                                            <a:solidFill>
                                              <a:srgbClr val="000099"/>
                                            </a:solidFill>
                                            <a:latin typeface="Cambria Math" panose="02040503050406030204" pitchFamily="18" charset="0"/>
                                            <a:ea typeface="Cambria Math" panose="02040503050406030204" pitchFamily="18" charset="0"/>
                                          </a:rPr>
                                          <m:t>⊥</m:t>
                                        </m:r>
                                      </m:sub>
                                      <m:sup>
                                        <m:r>
                                          <a:rPr lang="en-US" sz="1800" i="1">
                                            <a:solidFill>
                                              <a:srgbClr val="000099"/>
                                            </a:solidFill>
                                            <a:latin typeface="Cambria Math"/>
                                          </a:rPr>
                                          <m:t>2</m:t>
                                        </m:r>
                                      </m:sup>
                                    </m:sSubSup>
                                  </m:e>
                                </m:d>
                              </m:e>
                              <m:sub>
                                <m:r>
                                  <a:rPr lang="en-US" sz="1800" i="1">
                                    <a:solidFill>
                                      <a:srgbClr val="000099"/>
                                    </a:solidFill>
                                    <a:latin typeface="Cambria Math"/>
                                  </a:rPr>
                                  <m:t>𝑆</m:t>
                                </m:r>
                              </m:sub>
                            </m:sSub>
                          </m:sup>
                        </m:sSup>
                      </m:num>
                      <m:den>
                        <m:r>
                          <a:rPr lang="en-US" sz="1800" i="1">
                            <a:solidFill>
                              <a:srgbClr val="000099"/>
                            </a:solidFill>
                            <a:latin typeface="Cambria Math"/>
                          </a:rPr>
                          <m:t>𝜋</m:t>
                        </m:r>
                        <m:sSub>
                          <m:sSubPr>
                            <m:ctrlPr>
                              <a:rPr lang="en-US" sz="1800" i="1">
                                <a:solidFill>
                                  <a:srgbClr val="000099"/>
                                </a:solidFill>
                                <a:latin typeface="Cambria Math" panose="02040503050406030204" pitchFamily="18" charset="0"/>
                              </a:rPr>
                            </m:ctrlPr>
                          </m:sSubPr>
                          <m:e>
                            <m:d>
                              <m:dPr>
                                <m:begChr m:val="⟨"/>
                                <m:endChr m:val="⟩"/>
                                <m:ctrlPr>
                                  <a:rPr lang="en-US" sz="1800" i="1">
                                    <a:solidFill>
                                      <a:srgbClr val="000099"/>
                                    </a:solidFill>
                                    <a:latin typeface="Cambria Math" panose="02040503050406030204" pitchFamily="18" charset="0"/>
                                  </a:rPr>
                                </m:ctrlPr>
                              </m:dPr>
                              <m:e>
                                <m:sSubSup>
                                  <m:sSubSupPr>
                                    <m:ctrlPr>
                                      <a:rPr lang="en-US" sz="1800" i="1">
                                        <a:solidFill>
                                          <a:srgbClr val="000099"/>
                                        </a:solidFill>
                                        <a:latin typeface="Cambria Math" panose="02040503050406030204" pitchFamily="18" charset="0"/>
                                      </a:rPr>
                                    </m:ctrlPr>
                                  </m:sSubSupPr>
                                  <m:e>
                                    <m:r>
                                      <a:rPr lang="en-US" sz="1800" i="1">
                                        <a:solidFill>
                                          <a:srgbClr val="000099"/>
                                        </a:solidFill>
                                        <a:latin typeface="Cambria Math"/>
                                      </a:rPr>
                                      <m:t>𝑘</m:t>
                                    </m:r>
                                  </m:e>
                                  <m:sub>
                                    <m:r>
                                      <a:rPr lang="en-US" sz="1800" i="1">
                                        <a:solidFill>
                                          <a:srgbClr val="000099"/>
                                        </a:solidFill>
                                        <a:latin typeface="Cambria Math" panose="02040503050406030204" pitchFamily="18" charset="0"/>
                                        <a:ea typeface="Cambria Math" panose="02040503050406030204" pitchFamily="18" charset="0"/>
                                      </a:rPr>
                                      <m:t>⊥</m:t>
                                    </m:r>
                                  </m:sub>
                                  <m:sup>
                                    <m:r>
                                      <a:rPr lang="en-US" sz="1800" i="1">
                                        <a:solidFill>
                                          <a:srgbClr val="000099"/>
                                        </a:solidFill>
                                        <a:latin typeface="Cambria Math"/>
                                      </a:rPr>
                                      <m:t>2</m:t>
                                    </m:r>
                                  </m:sup>
                                </m:sSubSup>
                              </m:e>
                            </m:d>
                          </m:e>
                          <m:sub>
                            <m:r>
                              <a:rPr lang="en-US" sz="1800" i="1">
                                <a:solidFill>
                                  <a:srgbClr val="000099"/>
                                </a:solidFill>
                                <a:latin typeface="Cambria Math"/>
                              </a:rPr>
                              <m:t>𝑆</m:t>
                            </m:r>
                          </m:sub>
                        </m:sSub>
                      </m:den>
                    </m:f>
                    <m:r>
                      <a:rPr lang="en-US" sz="1800" b="0" i="1" smtClean="0">
                        <a:solidFill>
                          <a:srgbClr val="000099"/>
                        </a:solidFill>
                        <a:latin typeface="Cambria Math" panose="02040503050406030204" pitchFamily="18" charset="0"/>
                      </a:rPr>
                      <m:t>       </m:t>
                    </m:r>
                    <m:sSubSup>
                      <m:sSubSupPr>
                        <m:ctrlPr>
                          <a:rPr lang="en-US" sz="1800" i="1" dirty="0" smtClean="0">
                            <a:solidFill>
                              <a:srgbClr val="000099"/>
                            </a:solidFill>
                            <a:latin typeface="Cambria Math" panose="02040503050406030204" pitchFamily="18" charset="0"/>
                          </a:rPr>
                        </m:ctrlPr>
                      </m:sSubSupPr>
                      <m:e>
                        <m:r>
                          <a:rPr lang="en-US" sz="1800" b="0" i="1" dirty="0" smtClean="0">
                            <a:solidFill>
                              <a:srgbClr val="000099"/>
                            </a:solidFill>
                            <a:latin typeface="Cambria Math" panose="02040503050406030204" pitchFamily="18" charset="0"/>
                          </a:rPr>
                          <m:t>𝐷</m:t>
                        </m:r>
                      </m:e>
                      <m:sub>
                        <m:r>
                          <a:rPr lang="en-US" sz="1800" b="0" i="1" dirty="0" smtClean="0">
                            <a:solidFill>
                              <a:srgbClr val="000099"/>
                            </a:solidFill>
                            <a:latin typeface="Cambria Math" panose="02040503050406030204" pitchFamily="18" charset="0"/>
                          </a:rPr>
                          <m:t>1</m:t>
                        </m:r>
                        <m:r>
                          <a:rPr lang="en-US" sz="1800" b="0" i="1" dirty="0" smtClean="0">
                            <a:solidFill>
                              <a:srgbClr val="000099"/>
                            </a:solidFill>
                            <a:latin typeface="Cambria Math" panose="02040503050406030204" pitchFamily="18" charset="0"/>
                          </a:rPr>
                          <m:t>𝑞</m:t>
                        </m:r>
                      </m:sub>
                      <m:sup>
                        <m:r>
                          <a:rPr lang="en-US" sz="1800" b="0" i="1" dirty="0" smtClean="0">
                            <a:solidFill>
                              <a:srgbClr val="000099"/>
                            </a:solidFill>
                            <a:latin typeface="Cambria Math" panose="02040503050406030204" pitchFamily="18" charset="0"/>
                          </a:rPr>
                          <m:t>h</m:t>
                        </m:r>
                      </m:sup>
                    </m:sSubSup>
                    <m:d>
                      <m:dPr>
                        <m:ctrlPr>
                          <a:rPr lang="en-US" sz="1800" i="1">
                            <a:solidFill>
                              <a:srgbClr val="000099"/>
                            </a:solidFill>
                            <a:latin typeface="Cambria Math" panose="02040503050406030204" pitchFamily="18" charset="0"/>
                          </a:rPr>
                        </m:ctrlPr>
                      </m:dPr>
                      <m:e>
                        <m:r>
                          <a:rPr lang="en-US" sz="1800" i="1">
                            <a:solidFill>
                              <a:srgbClr val="000099"/>
                            </a:solidFill>
                            <a:latin typeface="Cambria Math"/>
                          </a:rPr>
                          <m:t>𝑧</m:t>
                        </m:r>
                      </m:e>
                    </m:d>
                    <m:f>
                      <m:fPr>
                        <m:ctrlPr>
                          <a:rPr lang="en-US" sz="1800" i="1">
                            <a:solidFill>
                              <a:srgbClr val="000099"/>
                            </a:solidFill>
                            <a:latin typeface="Cambria Math" panose="02040503050406030204" pitchFamily="18" charset="0"/>
                          </a:rPr>
                        </m:ctrlPr>
                      </m:fPr>
                      <m:num>
                        <m:sSup>
                          <m:sSupPr>
                            <m:ctrlPr>
                              <a:rPr lang="en-US" sz="1800" i="1">
                                <a:solidFill>
                                  <a:srgbClr val="000099"/>
                                </a:solidFill>
                                <a:latin typeface="Cambria Math" panose="02040503050406030204" pitchFamily="18" charset="0"/>
                              </a:rPr>
                            </m:ctrlPr>
                          </m:sSupPr>
                          <m:e>
                            <m:r>
                              <a:rPr lang="en-US" sz="1800" i="1">
                                <a:solidFill>
                                  <a:srgbClr val="000099"/>
                                </a:solidFill>
                                <a:latin typeface="Cambria Math" panose="02040503050406030204" pitchFamily="18" charset="0"/>
                              </a:rPr>
                              <m:t>𝑒</m:t>
                            </m:r>
                          </m:e>
                          <m:sup>
                            <m:r>
                              <a:rPr lang="en-US" sz="1800" i="1">
                                <a:solidFill>
                                  <a:srgbClr val="000099"/>
                                </a:solidFill>
                                <a:latin typeface="Cambria Math"/>
                              </a:rPr>
                              <m:t>−</m:t>
                            </m:r>
                            <m:sSubSup>
                              <m:sSubSupPr>
                                <m:ctrlPr>
                                  <a:rPr lang="en-US" sz="1800" i="1">
                                    <a:solidFill>
                                      <a:srgbClr val="000099"/>
                                    </a:solidFill>
                                    <a:latin typeface="Cambria Math" panose="02040503050406030204" pitchFamily="18" charset="0"/>
                                  </a:rPr>
                                </m:ctrlPr>
                              </m:sSubSupPr>
                              <m:e>
                                <m:r>
                                  <a:rPr lang="en-US" sz="1800" i="1">
                                    <a:solidFill>
                                      <a:srgbClr val="000099"/>
                                    </a:solidFill>
                                    <a:latin typeface="Cambria Math" panose="02040503050406030204" pitchFamily="18" charset="0"/>
                                  </a:rPr>
                                  <m:t>𝑝</m:t>
                                </m:r>
                              </m:e>
                              <m:sub>
                                <m:r>
                                  <a:rPr lang="en-US" sz="1800" i="1">
                                    <a:solidFill>
                                      <a:srgbClr val="000099"/>
                                    </a:solidFill>
                                    <a:latin typeface="Cambria Math" panose="02040503050406030204" pitchFamily="18" charset="0"/>
                                    <a:ea typeface="Cambria Math" panose="02040503050406030204" pitchFamily="18" charset="0"/>
                                  </a:rPr>
                                  <m:t>⊥</m:t>
                                </m:r>
                              </m:sub>
                              <m:sup>
                                <m:r>
                                  <a:rPr lang="en-US" sz="1800" i="1">
                                    <a:solidFill>
                                      <a:srgbClr val="000099"/>
                                    </a:solidFill>
                                    <a:latin typeface="Cambria Math"/>
                                  </a:rPr>
                                  <m:t>2</m:t>
                                </m:r>
                              </m:sup>
                            </m:sSubSup>
                            <m:r>
                              <a:rPr lang="en-US" sz="1800" i="1">
                                <a:solidFill>
                                  <a:srgbClr val="000099"/>
                                </a:solidFill>
                                <a:latin typeface="Cambria Math"/>
                              </a:rPr>
                              <m:t>/</m:t>
                            </m:r>
                            <m:d>
                              <m:dPr>
                                <m:begChr m:val="⟨"/>
                                <m:endChr m:val="⟩"/>
                                <m:ctrlPr>
                                  <a:rPr lang="en-US" sz="1800" i="1">
                                    <a:solidFill>
                                      <a:srgbClr val="000099"/>
                                    </a:solidFill>
                                    <a:latin typeface="Cambria Math" panose="02040503050406030204" pitchFamily="18" charset="0"/>
                                  </a:rPr>
                                </m:ctrlPr>
                              </m:dPr>
                              <m:e>
                                <m:sSubSup>
                                  <m:sSubSupPr>
                                    <m:ctrlPr>
                                      <a:rPr lang="en-US" sz="1800" i="1">
                                        <a:solidFill>
                                          <a:srgbClr val="000099"/>
                                        </a:solidFill>
                                        <a:latin typeface="Cambria Math" panose="02040503050406030204" pitchFamily="18" charset="0"/>
                                      </a:rPr>
                                    </m:ctrlPr>
                                  </m:sSubSupPr>
                                  <m:e>
                                    <m:r>
                                      <a:rPr lang="en-US" sz="1800" i="1">
                                        <a:solidFill>
                                          <a:srgbClr val="000099"/>
                                        </a:solidFill>
                                        <a:latin typeface="Cambria Math" panose="02040503050406030204" pitchFamily="18" charset="0"/>
                                      </a:rPr>
                                      <m:t>𝑝</m:t>
                                    </m:r>
                                  </m:e>
                                  <m:sub>
                                    <m:r>
                                      <a:rPr lang="en-US" sz="1800" i="1">
                                        <a:solidFill>
                                          <a:srgbClr val="000099"/>
                                        </a:solidFill>
                                        <a:latin typeface="Cambria Math" panose="02040503050406030204" pitchFamily="18" charset="0"/>
                                        <a:ea typeface="Cambria Math" panose="02040503050406030204" pitchFamily="18" charset="0"/>
                                      </a:rPr>
                                      <m:t>⊥</m:t>
                                    </m:r>
                                  </m:sub>
                                  <m:sup>
                                    <m:r>
                                      <a:rPr lang="en-US" sz="1800" i="1">
                                        <a:solidFill>
                                          <a:srgbClr val="000099"/>
                                        </a:solidFill>
                                        <a:latin typeface="Cambria Math"/>
                                      </a:rPr>
                                      <m:t>2</m:t>
                                    </m:r>
                                  </m:sup>
                                </m:sSubSup>
                              </m:e>
                            </m:d>
                          </m:sup>
                        </m:sSup>
                      </m:num>
                      <m:den>
                        <m:r>
                          <a:rPr lang="en-US" sz="1800" i="1">
                            <a:solidFill>
                              <a:srgbClr val="000099"/>
                            </a:solidFill>
                            <a:latin typeface="Cambria Math"/>
                          </a:rPr>
                          <m:t>𝜋</m:t>
                        </m:r>
                        <m:d>
                          <m:dPr>
                            <m:begChr m:val="⟨"/>
                            <m:endChr m:val="⟩"/>
                            <m:ctrlPr>
                              <a:rPr lang="en-US" sz="1800" i="1">
                                <a:solidFill>
                                  <a:srgbClr val="000099"/>
                                </a:solidFill>
                                <a:latin typeface="Cambria Math" panose="02040503050406030204" pitchFamily="18" charset="0"/>
                              </a:rPr>
                            </m:ctrlPr>
                          </m:dPr>
                          <m:e>
                            <m:sSubSup>
                              <m:sSubSupPr>
                                <m:ctrlPr>
                                  <a:rPr lang="en-US" sz="1800" i="1">
                                    <a:solidFill>
                                      <a:srgbClr val="000099"/>
                                    </a:solidFill>
                                    <a:latin typeface="Cambria Math" panose="02040503050406030204" pitchFamily="18" charset="0"/>
                                  </a:rPr>
                                </m:ctrlPr>
                              </m:sSubSupPr>
                              <m:e>
                                <m:r>
                                  <a:rPr lang="en-US" sz="1800" i="1">
                                    <a:solidFill>
                                      <a:srgbClr val="000099"/>
                                    </a:solidFill>
                                    <a:latin typeface="Cambria Math" panose="02040503050406030204" pitchFamily="18" charset="0"/>
                                  </a:rPr>
                                  <m:t>𝑝</m:t>
                                </m:r>
                              </m:e>
                              <m:sub>
                                <m:r>
                                  <a:rPr lang="en-US" sz="1800" i="1">
                                    <a:solidFill>
                                      <a:srgbClr val="000099"/>
                                    </a:solidFill>
                                    <a:latin typeface="Cambria Math" panose="02040503050406030204" pitchFamily="18" charset="0"/>
                                    <a:ea typeface="Cambria Math" panose="02040503050406030204" pitchFamily="18" charset="0"/>
                                  </a:rPr>
                                  <m:t>⊥</m:t>
                                </m:r>
                              </m:sub>
                              <m:sup>
                                <m:r>
                                  <a:rPr lang="en-US" sz="1800" i="1">
                                    <a:solidFill>
                                      <a:srgbClr val="000099"/>
                                    </a:solidFill>
                                    <a:latin typeface="Cambria Math"/>
                                  </a:rPr>
                                  <m:t>2</m:t>
                                </m:r>
                              </m:sup>
                            </m:sSubSup>
                          </m:e>
                        </m:d>
                      </m:den>
                    </m:f>
                  </m:oMath>
                </a14:m>
                <a:endParaRPr lang="en-US" i="1" dirty="0">
                  <a:solidFill>
                    <a:srgbClr val="000099"/>
                  </a:solidFill>
                  <a:latin typeface="Cambria Math"/>
                </a:endParaRPr>
              </a:p>
              <a:p>
                <a:r>
                  <a:rPr lang="en-US" dirty="0">
                    <a:solidFill>
                      <a:schemeClr val="accent2"/>
                    </a:solidFill>
                  </a:rPr>
                  <a:t>Leading to:</a:t>
                </a:r>
                <a14:m>
                  <m:oMath xmlns:m="http://schemas.openxmlformats.org/officeDocument/2006/math">
                    <m:sSub>
                      <m:sSubPr>
                        <m:ctrlPr>
                          <a:rPr lang="en-US" sz="1800" i="1" dirty="0">
                            <a:solidFill>
                              <a:srgbClr val="FF0000"/>
                            </a:solidFill>
                            <a:latin typeface="Cambria Math" panose="02040503050406030204" pitchFamily="18" charset="0"/>
                            <a:ea typeface="Cambria Math"/>
                          </a:rPr>
                        </m:ctrlPr>
                      </m:sSubPr>
                      <m:e>
                        <m:r>
                          <a:rPr lang="en-US" sz="1800" i="1" dirty="0">
                            <a:solidFill>
                              <a:srgbClr val="FF0000"/>
                            </a:solidFill>
                            <a:latin typeface="Cambria Math" panose="02040503050406030204" pitchFamily="18" charset="0"/>
                            <a:ea typeface="Cambria Math"/>
                          </a:rPr>
                          <m:t>𝐴</m:t>
                        </m:r>
                      </m:e>
                      <m:sub>
                        <m:r>
                          <a:rPr lang="en-US" sz="1800" i="1" dirty="0">
                            <a:solidFill>
                              <a:srgbClr val="FF0000"/>
                            </a:solidFill>
                            <a:latin typeface="Cambria Math" panose="02040503050406030204" pitchFamily="18" charset="0"/>
                            <a:ea typeface="Cambria Math"/>
                          </a:rPr>
                          <m:t>𝑆𝑖𝑣</m:t>
                        </m:r>
                        <m:r>
                          <a:rPr lang="en-US" sz="1800" i="1" dirty="0">
                            <a:solidFill>
                              <a:srgbClr val="FF0000"/>
                            </a:solidFill>
                            <a:latin typeface="Cambria Math"/>
                            <a:ea typeface="Cambria Math"/>
                          </a:rPr>
                          <m:t>,</m:t>
                        </m:r>
                        <m:r>
                          <a:rPr lang="en-US" sz="1800" i="1" dirty="0">
                            <a:solidFill>
                              <a:srgbClr val="FF0000"/>
                            </a:solidFill>
                            <a:latin typeface="Cambria Math"/>
                            <a:ea typeface="Cambria Math"/>
                          </a:rPr>
                          <m:t>𝐺</m:t>
                        </m:r>
                      </m:sub>
                    </m:sSub>
                    <m:d>
                      <m:dPr>
                        <m:ctrlPr>
                          <a:rPr lang="en-US" sz="1800" i="1" dirty="0">
                            <a:solidFill>
                              <a:srgbClr val="FF0000"/>
                            </a:solidFill>
                            <a:latin typeface="Cambria Math" panose="02040503050406030204" pitchFamily="18" charset="0"/>
                            <a:ea typeface="Cambria Math"/>
                          </a:rPr>
                        </m:ctrlPr>
                      </m:dPr>
                      <m:e>
                        <m:r>
                          <a:rPr lang="en-US" sz="1800" i="1" dirty="0">
                            <a:solidFill>
                              <a:srgbClr val="FF0000"/>
                            </a:solidFill>
                            <a:latin typeface="Cambria Math"/>
                            <a:ea typeface="Cambria Math"/>
                          </a:rPr>
                          <m:t>𝑥</m:t>
                        </m:r>
                        <m:r>
                          <a:rPr lang="en-US" sz="1800" i="1" dirty="0">
                            <a:solidFill>
                              <a:srgbClr val="FF0000"/>
                            </a:solidFill>
                            <a:latin typeface="Cambria Math"/>
                            <a:ea typeface="Cambria Math"/>
                          </a:rPr>
                          <m:t>,</m:t>
                        </m:r>
                        <m:r>
                          <a:rPr lang="en-US" sz="1800" i="1" dirty="0">
                            <a:solidFill>
                              <a:srgbClr val="FF0000"/>
                            </a:solidFill>
                            <a:latin typeface="Cambria Math"/>
                            <a:ea typeface="Cambria Math"/>
                          </a:rPr>
                          <m:t>𝑧</m:t>
                        </m:r>
                      </m:e>
                    </m:d>
                    <m:r>
                      <a:rPr lang="en-US" sz="1800" i="1" dirty="0">
                        <a:solidFill>
                          <a:srgbClr val="FF0000"/>
                        </a:solidFill>
                        <a:latin typeface="Cambria Math"/>
                        <a:ea typeface="Cambria Math"/>
                      </a:rPr>
                      <m:t>=</m:t>
                    </m:r>
                    <m:f>
                      <m:fPr>
                        <m:ctrlPr>
                          <a:rPr lang="en-US" sz="1800" i="1">
                            <a:solidFill>
                              <a:srgbClr val="000099"/>
                            </a:solidFill>
                            <a:latin typeface="Cambria Math" panose="02040503050406030204" pitchFamily="18" charset="0"/>
                          </a:rPr>
                        </m:ctrlPr>
                      </m:fPr>
                      <m:num>
                        <m:rad>
                          <m:radPr>
                            <m:degHide m:val="on"/>
                            <m:ctrlPr>
                              <a:rPr lang="en-US" sz="1800" i="1">
                                <a:solidFill>
                                  <a:srgbClr val="000099"/>
                                </a:solidFill>
                                <a:latin typeface="Cambria Math" panose="02040503050406030204" pitchFamily="18" charset="0"/>
                              </a:rPr>
                            </m:ctrlPr>
                          </m:radPr>
                          <m:deg/>
                          <m:e>
                            <m:r>
                              <a:rPr lang="en-US" sz="1800" i="1">
                                <a:solidFill>
                                  <a:srgbClr val="000099"/>
                                </a:solidFill>
                                <a:latin typeface="Cambria Math"/>
                              </a:rPr>
                              <m:t>𝜋</m:t>
                            </m:r>
                          </m:e>
                        </m:rad>
                        <m:r>
                          <a:rPr lang="en-US" sz="1800" i="1">
                            <a:solidFill>
                              <a:srgbClr val="000099"/>
                            </a:solidFill>
                            <a:latin typeface="Cambria Math"/>
                          </a:rPr>
                          <m:t>𝑀</m:t>
                        </m:r>
                      </m:num>
                      <m:den>
                        <m:rad>
                          <m:radPr>
                            <m:degHide m:val="on"/>
                            <m:ctrlPr>
                              <a:rPr lang="en-US" sz="1800" i="1">
                                <a:solidFill>
                                  <a:srgbClr val="000099"/>
                                </a:solidFill>
                                <a:latin typeface="Cambria Math" panose="02040503050406030204" pitchFamily="18" charset="0"/>
                              </a:rPr>
                            </m:ctrlPr>
                          </m:radPr>
                          <m:deg/>
                          <m:e>
                            <m:sSub>
                              <m:sSubPr>
                                <m:ctrlPr>
                                  <a:rPr lang="en-US" sz="1800" i="1">
                                    <a:solidFill>
                                      <a:srgbClr val="000099"/>
                                    </a:solidFill>
                                    <a:latin typeface="Cambria Math" panose="02040503050406030204" pitchFamily="18" charset="0"/>
                                  </a:rPr>
                                </m:ctrlPr>
                              </m:sSubPr>
                              <m:e>
                                <m:sSup>
                                  <m:sSupPr>
                                    <m:ctrlPr>
                                      <a:rPr lang="en-US" sz="1800" i="1">
                                        <a:solidFill>
                                          <a:srgbClr val="000099"/>
                                        </a:solidFill>
                                        <a:latin typeface="Cambria Math" panose="02040503050406030204" pitchFamily="18" charset="0"/>
                                      </a:rPr>
                                    </m:ctrlPr>
                                  </m:sSupPr>
                                  <m:e>
                                    <m:r>
                                      <a:rPr lang="en-US" sz="1800" i="1">
                                        <a:solidFill>
                                          <a:srgbClr val="000099"/>
                                        </a:solidFill>
                                        <a:latin typeface="Cambria Math"/>
                                      </a:rPr>
                                      <m:t>𝑧</m:t>
                                    </m:r>
                                  </m:e>
                                  <m:sup>
                                    <m:r>
                                      <a:rPr lang="en-US" sz="1800" i="1">
                                        <a:solidFill>
                                          <a:srgbClr val="000099"/>
                                        </a:solidFill>
                                        <a:latin typeface="Cambria Math"/>
                                      </a:rPr>
                                      <m:t>2</m:t>
                                    </m:r>
                                  </m:sup>
                                </m:sSup>
                                <m:d>
                                  <m:dPr>
                                    <m:begChr m:val="⟨"/>
                                    <m:endChr m:val="⟩"/>
                                    <m:ctrlPr>
                                      <a:rPr lang="en-US" sz="1800" i="1">
                                        <a:solidFill>
                                          <a:srgbClr val="000099"/>
                                        </a:solidFill>
                                        <a:latin typeface="Cambria Math" panose="02040503050406030204" pitchFamily="18" charset="0"/>
                                      </a:rPr>
                                    </m:ctrlPr>
                                  </m:dPr>
                                  <m:e>
                                    <m:sSubSup>
                                      <m:sSubSupPr>
                                        <m:ctrlPr>
                                          <a:rPr lang="en-US" sz="1800" i="1">
                                            <a:solidFill>
                                              <a:srgbClr val="000099"/>
                                            </a:solidFill>
                                            <a:latin typeface="Cambria Math" panose="02040503050406030204" pitchFamily="18" charset="0"/>
                                          </a:rPr>
                                        </m:ctrlPr>
                                      </m:sSubSupPr>
                                      <m:e>
                                        <m:r>
                                          <a:rPr lang="en-US" sz="1800" i="1">
                                            <a:solidFill>
                                              <a:srgbClr val="000099"/>
                                            </a:solidFill>
                                            <a:latin typeface="Cambria Math"/>
                                          </a:rPr>
                                          <m:t>𝑘</m:t>
                                        </m:r>
                                      </m:e>
                                      <m:sub>
                                        <m:r>
                                          <a:rPr lang="en-US" sz="1800" i="1">
                                            <a:solidFill>
                                              <a:srgbClr val="000099"/>
                                            </a:solidFill>
                                            <a:latin typeface="Cambria Math"/>
                                          </a:rPr>
                                          <m:t>𝑇</m:t>
                                        </m:r>
                                      </m:sub>
                                      <m:sup>
                                        <m:r>
                                          <a:rPr lang="en-US" sz="1800" i="1">
                                            <a:solidFill>
                                              <a:srgbClr val="000099"/>
                                            </a:solidFill>
                                            <a:latin typeface="Cambria Math"/>
                                          </a:rPr>
                                          <m:t>2</m:t>
                                        </m:r>
                                      </m:sup>
                                    </m:sSubSup>
                                  </m:e>
                                </m:d>
                              </m:e>
                              <m:sub>
                                <m:r>
                                  <a:rPr lang="en-US" sz="1800" i="1">
                                    <a:solidFill>
                                      <a:srgbClr val="000099"/>
                                    </a:solidFill>
                                    <a:latin typeface="Cambria Math"/>
                                  </a:rPr>
                                  <m:t>𝑆</m:t>
                                </m:r>
                              </m:sub>
                            </m:sSub>
                            <m:r>
                              <a:rPr lang="en-US" sz="1800" i="1">
                                <a:solidFill>
                                  <a:srgbClr val="000099"/>
                                </a:solidFill>
                                <a:latin typeface="Cambria Math"/>
                              </a:rPr>
                              <m:t>+</m:t>
                            </m:r>
                            <m:d>
                              <m:dPr>
                                <m:begChr m:val="⟨"/>
                                <m:endChr m:val="⟩"/>
                                <m:ctrlPr>
                                  <a:rPr lang="en-US" sz="1800" i="1">
                                    <a:solidFill>
                                      <a:srgbClr val="000099"/>
                                    </a:solidFill>
                                    <a:latin typeface="Cambria Math" panose="02040503050406030204" pitchFamily="18" charset="0"/>
                                  </a:rPr>
                                </m:ctrlPr>
                              </m:dPr>
                              <m:e>
                                <m:sSubSup>
                                  <m:sSubSupPr>
                                    <m:ctrlPr>
                                      <a:rPr lang="en-US" sz="1800" i="1">
                                        <a:solidFill>
                                          <a:srgbClr val="000099"/>
                                        </a:solidFill>
                                        <a:latin typeface="Cambria Math" panose="02040503050406030204" pitchFamily="18" charset="0"/>
                                      </a:rPr>
                                    </m:ctrlPr>
                                  </m:sSubSupPr>
                                  <m:e>
                                    <m:r>
                                      <a:rPr lang="en-US" sz="1800" i="1">
                                        <a:solidFill>
                                          <a:srgbClr val="000099"/>
                                        </a:solidFill>
                                        <a:latin typeface="Cambria Math"/>
                                      </a:rPr>
                                      <m:t>𝑝</m:t>
                                    </m:r>
                                  </m:e>
                                  <m:sub>
                                    <m:r>
                                      <a:rPr lang="en-US" sz="1800" i="1">
                                        <a:solidFill>
                                          <a:srgbClr val="000099"/>
                                        </a:solidFill>
                                        <a:latin typeface="Cambria Math"/>
                                      </a:rPr>
                                      <m:t>𝑇</m:t>
                                    </m:r>
                                  </m:sub>
                                  <m:sup>
                                    <m:r>
                                      <a:rPr lang="en-US" sz="1800" i="1">
                                        <a:solidFill>
                                          <a:srgbClr val="000099"/>
                                        </a:solidFill>
                                        <a:latin typeface="Cambria Math"/>
                                      </a:rPr>
                                      <m:t>2</m:t>
                                    </m:r>
                                  </m:sup>
                                </m:sSubSup>
                              </m:e>
                            </m:d>
                          </m:e>
                        </m:rad>
                      </m:den>
                    </m:f>
                    <m:f>
                      <m:fPr>
                        <m:ctrlPr>
                          <a:rPr lang="en-US" sz="1800" i="1" dirty="0">
                            <a:solidFill>
                              <a:srgbClr val="FF0000"/>
                            </a:solidFill>
                            <a:latin typeface="Cambria Math" panose="02040503050406030204" pitchFamily="18" charset="0"/>
                          </a:rPr>
                        </m:ctrlPr>
                      </m:fPr>
                      <m:num>
                        <m:nary>
                          <m:naryPr>
                            <m:chr m:val="∑"/>
                            <m:supHide m:val="on"/>
                            <m:ctrlPr>
                              <a:rPr lang="en-US" sz="1800" i="1" dirty="0">
                                <a:solidFill>
                                  <a:srgbClr val="FF0000"/>
                                </a:solidFill>
                                <a:latin typeface="Cambria Math" panose="02040503050406030204" pitchFamily="18" charset="0"/>
                              </a:rPr>
                            </m:ctrlPr>
                          </m:naryPr>
                          <m:sub>
                            <m:r>
                              <m:rPr>
                                <m:brk m:alnAt="7"/>
                              </m:rPr>
                              <a:rPr lang="en-US" sz="1800" i="1" dirty="0">
                                <a:solidFill>
                                  <a:srgbClr val="FF0000"/>
                                </a:solidFill>
                                <a:latin typeface="Cambria Math"/>
                              </a:rPr>
                              <m:t>𝑞</m:t>
                            </m:r>
                          </m:sub>
                          <m:sup/>
                          <m:e>
                            <m:sSubSup>
                              <m:sSubSupPr>
                                <m:ctrlPr>
                                  <a:rPr lang="en-US" sz="1800" i="1" dirty="0">
                                    <a:solidFill>
                                      <a:srgbClr val="FF0000"/>
                                    </a:solidFill>
                                    <a:latin typeface="Cambria Math" panose="02040503050406030204" pitchFamily="18" charset="0"/>
                                  </a:rPr>
                                </m:ctrlPr>
                              </m:sSubSupPr>
                              <m:e>
                                <m:r>
                                  <a:rPr lang="en-US" sz="1800" i="1" dirty="0">
                                    <a:solidFill>
                                      <a:srgbClr val="FF0000"/>
                                    </a:solidFill>
                                    <a:latin typeface="Cambria Math"/>
                                  </a:rPr>
                                  <m:t>𝑒</m:t>
                                </m:r>
                              </m:e>
                              <m:sub>
                                <m:r>
                                  <a:rPr lang="en-US" sz="1800" i="1" dirty="0">
                                    <a:solidFill>
                                      <a:srgbClr val="FF0000"/>
                                    </a:solidFill>
                                    <a:latin typeface="Cambria Math"/>
                                  </a:rPr>
                                  <m:t>𝑞</m:t>
                                </m:r>
                              </m:sub>
                              <m:sup>
                                <m:r>
                                  <a:rPr lang="en-US" sz="1800" i="1" dirty="0">
                                    <a:solidFill>
                                      <a:srgbClr val="FF0000"/>
                                    </a:solidFill>
                                    <a:latin typeface="Cambria Math"/>
                                  </a:rPr>
                                  <m:t>2</m:t>
                                </m:r>
                              </m:sup>
                            </m:sSubSup>
                            <m:r>
                              <a:rPr lang="en-US" sz="1800" i="1" dirty="0">
                                <a:solidFill>
                                  <a:srgbClr val="FF0000"/>
                                </a:solidFill>
                                <a:latin typeface="Cambria Math"/>
                              </a:rPr>
                              <m:t> </m:t>
                            </m:r>
                            <m:r>
                              <a:rPr lang="en-US" sz="1800" i="1" dirty="0">
                                <a:solidFill>
                                  <a:srgbClr val="FF0000"/>
                                </a:solidFill>
                                <a:latin typeface="Cambria Math"/>
                              </a:rPr>
                              <m:t>𝑥</m:t>
                            </m:r>
                            <m:sSubSup>
                              <m:sSubSupPr>
                                <m:ctrlPr>
                                  <a:rPr lang="en-US" sz="1800" i="1" dirty="0">
                                    <a:solidFill>
                                      <a:srgbClr val="FF0000"/>
                                    </a:solidFill>
                                    <a:latin typeface="Cambria Math" panose="02040503050406030204" pitchFamily="18" charset="0"/>
                                  </a:rPr>
                                </m:ctrlPr>
                              </m:sSubSupPr>
                              <m:e>
                                <m:r>
                                  <a:rPr lang="en-US" sz="1800" i="1" dirty="0">
                                    <a:solidFill>
                                      <a:srgbClr val="FF0000"/>
                                    </a:solidFill>
                                    <a:latin typeface="Cambria Math"/>
                                  </a:rPr>
                                  <m:t>𝑓</m:t>
                                </m:r>
                              </m:e>
                              <m:sub>
                                <m:r>
                                  <a:rPr lang="en-US" sz="1800" i="1" dirty="0">
                                    <a:solidFill>
                                      <a:srgbClr val="FF0000"/>
                                    </a:solidFill>
                                    <a:latin typeface="Cambria Math"/>
                                  </a:rPr>
                                  <m:t>1</m:t>
                                </m:r>
                                <m:r>
                                  <a:rPr lang="en-US" sz="1800" i="1" dirty="0">
                                    <a:solidFill>
                                      <a:srgbClr val="FF0000"/>
                                    </a:solidFill>
                                    <a:latin typeface="Cambria Math"/>
                                  </a:rPr>
                                  <m:t>𝑇</m:t>
                                </m:r>
                              </m:sub>
                              <m:sup>
                                <m:r>
                                  <a:rPr lang="en-US" sz="1800" i="1" dirty="0">
                                    <a:solidFill>
                                      <a:srgbClr val="FF0000"/>
                                    </a:solidFill>
                                    <a:latin typeface="Cambria Math"/>
                                  </a:rPr>
                                  <m:t>⊥</m:t>
                                </m:r>
                                <m:d>
                                  <m:dPr>
                                    <m:ctrlPr>
                                      <a:rPr lang="en-US" sz="1800" i="1" dirty="0">
                                        <a:solidFill>
                                          <a:srgbClr val="FF0000"/>
                                        </a:solidFill>
                                        <a:latin typeface="Cambria Math" panose="02040503050406030204" pitchFamily="18" charset="0"/>
                                      </a:rPr>
                                    </m:ctrlPr>
                                  </m:dPr>
                                  <m:e>
                                    <m:r>
                                      <a:rPr lang="en-US" sz="1800" i="1" dirty="0">
                                        <a:solidFill>
                                          <a:srgbClr val="FF0000"/>
                                        </a:solidFill>
                                        <a:latin typeface="Cambria Math"/>
                                      </a:rPr>
                                      <m:t>1</m:t>
                                    </m:r>
                                  </m:e>
                                </m:d>
                                <m:r>
                                  <a:rPr lang="en-US" sz="1800" i="1" dirty="0">
                                    <a:solidFill>
                                      <a:srgbClr val="FF0000"/>
                                    </a:solidFill>
                                    <a:latin typeface="Cambria Math"/>
                                  </a:rPr>
                                  <m:t>𝑞</m:t>
                                </m:r>
                              </m:sup>
                            </m:sSubSup>
                            <m:d>
                              <m:dPr>
                                <m:ctrlPr>
                                  <a:rPr lang="en-US" sz="1800" i="1" dirty="0">
                                    <a:solidFill>
                                      <a:srgbClr val="FF0000"/>
                                    </a:solidFill>
                                    <a:latin typeface="Cambria Math" panose="02040503050406030204" pitchFamily="18" charset="0"/>
                                  </a:rPr>
                                </m:ctrlPr>
                              </m:dPr>
                              <m:e>
                                <m:r>
                                  <a:rPr lang="en-US" sz="1800" i="1" dirty="0">
                                    <a:solidFill>
                                      <a:srgbClr val="FF0000"/>
                                    </a:solidFill>
                                    <a:latin typeface="Cambria Math"/>
                                  </a:rPr>
                                  <m:t>𝑥</m:t>
                                </m:r>
                              </m:e>
                            </m:d>
                            <m:r>
                              <a:rPr lang="en-US" sz="1800" i="1" dirty="0">
                                <a:solidFill>
                                  <a:srgbClr val="FF0000"/>
                                </a:solidFill>
                                <a:latin typeface="Cambria Math"/>
                              </a:rPr>
                              <m:t>𝑧</m:t>
                            </m:r>
                            <m:sSubSup>
                              <m:sSubSupPr>
                                <m:ctrlPr>
                                  <a:rPr lang="en-US" sz="1800" i="1" dirty="0">
                                    <a:solidFill>
                                      <a:srgbClr val="FF0000"/>
                                    </a:solidFill>
                                    <a:latin typeface="Cambria Math" panose="02040503050406030204" pitchFamily="18" charset="0"/>
                                  </a:rPr>
                                </m:ctrlPr>
                              </m:sSubSupPr>
                              <m:e>
                                <m:r>
                                  <a:rPr lang="en-US" sz="1800" i="1" dirty="0">
                                    <a:solidFill>
                                      <a:srgbClr val="FF0000"/>
                                    </a:solidFill>
                                    <a:latin typeface="Cambria Math"/>
                                  </a:rPr>
                                  <m:t>𝐷</m:t>
                                </m:r>
                              </m:e>
                              <m:sub>
                                <m:r>
                                  <a:rPr lang="en-US" sz="1800" i="1" dirty="0">
                                    <a:solidFill>
                                      <a:srgbClr val="FF0000"/>
                                    </a:solidFill>
                                    <a:latin typeface="Cambria Math"/>
                                  </a:rPr>
                                  <m:t>1</m:t>
                                </m:r>
                                <m:r>
                                  <a:rPr lang="en-US" sz="1800" i="1" dirty="0">
                                    <a:solidFill>
                                      <a:srgbClr val="FF0000"/>
                                    </a:solidFill>
                                    <a:latin typeface="Cambria Math"/>
                                  </a:rPr>
                                  <m:t>𝑞</m:t>
                                </m:r>
                              </m:sub>
                              <m:sup>
                                <m:r>
                                  <a:rPr lang="en-US" sz="1800" b="0" i="1" dirty="0" smtClean="0">
                                    <a:solidFill>
                                      <a:srgbClr val="FF0000"/>
                                    </a:solidFill>
                                    <a:latin typeface="Cambria Math" panose="02040503050406030204" pitchFamily="18" charset="0"/>
                                  </a:rPr>
                                  <m:t>h</m:t>
                                </m:r>
                              </m:sup>
                            </m:sSubSup>
                            <m:d>
                              <m:dPr>
                                <m:ctrlPr>
                                  <a:rPr lang="en-US" sz="1800" i="1" dirty="0">
                                    <a:solidFill>
                                      <a:srgbClr val="FF0000"/>
                                    </a:solidFill>
                                    <a:latin typeface="Cambria Math" panose="02040503050406030204" pitchFamily="18" charset="0"/>
                                  </a:rPr>
                                </m:ctrlPr>
                              </m:dPr>
                              <m:e>
                                <m:r>
                                  <a:rPr lang="en-US" sz="1800" i="1" dirty="0">
                                    <a:solidFill>
                                      <a:srgbClr val="FF0000"/>
                                    </a:solidFill>
                                    <a:latin typeface="Cambria Math"/>
                                  </a:rPr>
                                  <m:t>𝑧</m:t>
                                </m:r>
                              </m:e>
                            </m:d>
                          </m:e>
                        </m:nary>
                      </m:num>
                      <m:den>
                        <m:nary>
                          <m:naryPr>
                            <m:chr m:val="∑"/>
                            <m:limLoc m:val="subSup"/>
                            <m:supHide m:val="on"/>
                            <m:ctrlPr>
                              <a:rPr lang="en-US" sz="1800" i="1" dirty="0">
                                <a:solidFill>
                                  <a:srgbClr val="FF0000"/>
                                </a:solidFill>
                                <a:latin typeface="Cambria Math" panose="02040503050406030204" pitchFamily="18" charset="0"/>
                              </a:rPr>
                            </m:ctrlPr>
                          </m:naryPr>
                          <m:sub>
                            <m:r>
                              <m:rPr>
                                <m:brk m:alnAt="9"/>
                              </m:rPr>
                              <a:rPr lang="en-US" sz="1800" i="1" dirty="0">
                                <a:solidFill>
                                  <a:srgbClr val="FF0000"/>
                                </a:solidFill>
                                <a:latin typeface="Cambria Math"/>
                              </a:rPr>
                              <m:t>𝑞</m:t>
                            </m:r>
                          </m:sub>
                          <m:sup/>
                          <m:e>
                            <m:sSubSup>
                              <m:sSubSupPr>
                                <m:ctrlPr>
                                  <a:rPr lang="en-US" sz="1800" i="1" dirty="0">
                                    <a:solidFill>
                                      <a:srgbClr val="FF0000"/>
                                    </a:solidFill>
                                    <a:latin typeface="Cambria Math" panose="02040503050406030204" pitchFamily="18" charset="0"/>
                                  </a:rPr>
                                </m:ctrlPr>
                              </m:sSubSupPr>
                              <m:e>
                                <m:r>
                                  <a:rPr lang="en-US" sz="1800" i="1" dirty="0">
                                    <a:solidFill>
                                      <a:srgbClr val="FF0000"/>
                                    </a:solidFill>
                                    <a:latin typeface="Cambria Math"/>
                                  </a:rPr>
                                  <m:t>𝑒</m:t>
                                </m:r>
                              </m:e>
                              <m:sub>
                                <m:r>
                                  <a:rPr lang="en-US" sz="1800" i="1" dirty="0">
                                    <a:solidFill>
                                      <a:srgbClr val="FF0000"/>
                                    </a:solidFill>
                                    <a:latin typeface="Cambria Math"/>
                                  </a:rPr>
                                  <m:t>𝑞</m:t>
                                </m:r>
                              </m:sub>
                              <m:sup>
                                <m:r>
                                  <a:rPr lang="en-US" sz="1800" i="1" dirty="0">
                                    <a:solidFill>
                                      <a:srgbClr val="FF0000"/>
                                    </a:solidFill>
                                    <a:latin typeface="Cambria Math"/>
                                  </a:rPr>
                                  <m:t>2</m:t>
                                </m:r>
                              </m:sup>
                            </m:sSubSup>
                            <m:sSubSup>
                              <m:sSubSupPr>
                                <m:ctrlPr>
                                  <a:rPr lang="en-US" sz="1800" i="1" dirty="0">
                                    <a:solidFill>
                                      <a:srgbClr val="FF0000"/>
                                    </a:solidFill>
                                    <a:latin typeface="Cambria Math" panose="02040503050406030204" pitchFamily="18" charset="0"/>
                                  </a:rPr>
                                </m:ctrlPr>
                              </m:sSubSupPr>
                              <m:e>
                                <m:r>
                                  <a:rPr lang="en-US" sz="1800" i="1" dirty="0">
                                    <a:solidFill>
                                      <a:srgbClr val="FF0000"/>
                                    </a:solidFill>
                                    <a:latin typeface="Cambria Math"/>
                                  </a:rPr>
                                  <m:t>𝑥𝑓</m:t>
                                </m:r>
                              </m:e>
                              <m:sub>
                                <m:r>
                                  <a:rPr lang="en-US" sz="1800" i="1" dirty="0">
                                    <a:solidFill>
                                      <a:srgbClr val="FF0000"/>
                                    </a:solidFill>
                                    <a:latin typeface="Cambria Math"/>
                                  </a:rPr>
                                  <m:t>1</m:t>
                                </m:r>
                              </m:sub>
                              <m:sup>
                                <m:r>
                                  <a:rPr lang="en-US" sz="1800" i="1" dirty="0">
                                    <a:solidFill>
                                      <a:srgbClr val="FF0000"/>
                                    </a:solidFill>
                                    <a:latin typeface="Cambria Math"/>
                                  </a:rPr>
                                  <m:t>𝑞</m:t>
                                </m:r>
                              </m:sup>
                            </m:sSubSup>
                            <m:d>
                              <m:dPr>
                                <m:ctrlPr>
                                  <a:rPr lang="en-US" sz="1800" i="1" dirty="0">
                                    <a:solidFill>
                                      <a:srgbClr val="FF0000"/>
                                    </a:solidFill>
                                    <a:latin typeface="Cambria Math" panose="02040503050406030204" pitchFamily="18" charset="0"/>
                                  </a:rPr>
                                </m:ctrlPr>
                              </m:dPr>
                              <m:e>
                                <m:r>
                                  <a:rPr lang="en-US" sz="1800" i="1" dirty="0">
                                    <a:solidFill>
                                      <a:srgbClr val="FF0000"/>
                                    </a:solidFill>
                                    <a:latin typeface="Cambria Math"/>
                                  </a:rPr>
                                  <m:t>𝑥</m:t>
                                </m:r>
                              </m:e>
                            </m:d>
                            <m:sSubSup>
                              <m:sSubSupPr>
                                <m:ctrlPr>
                                  <a:rPr lang="en-US" sz="1800" i="1" dirty="0">
                                    <a:solidFill>
                                      <a:srgbClr val="FF0000"/>
                                    </a:solidFill>
                                    <a:latin typeface="Cambria Math" panose="02040503050406030204" pitchFamily="18" charset="0"/>
                                  </a:rPr>
                                </m:ctrlPr>
                              </m:sSubSupPr>
                              <m:e>
                                <m:r>
                                  <a:rPr lang="en-US" sz="1800" i="1" dirty="0">
                                    <a:solidFill>
                                      <a:srgbClr val="FF0000"/>
                                    </a:solidFill>
                                    <a:latin typeface="Cambria Math"/>
                                  </a:rPr>
                                  <m:t>𝐷</m:t>
                                </m:r>
                              </m:e>
                              <m:sub>
                                <m:r>
                                  <a:rPr lang="en-US" sz="1800" i="1" dirty="0">
                                    <a:solidFill>
                                      <a:srgbClr val="FF0000"/>
                                    </a:solidFill>
                                    <a:latin typeface="Cambria Math"/>
                                  </a:rPr>
                                  <m:t>1</m:t>
                                </m:r>
                                <m:r>
                                  <a:rPr lang="en-US" sz="1800" i="1" dirty="0">
                                    <a:solidFill>
                                      <a:srgbClr val="FF0000"/>
                                    </a:solidFill>
                                    <a:latin typeface="Cambria Math"/>
                                  </a:rPr>
                                  <m:t>𝑞</m:t>
                                </m:r>
                              </m:sub>
                              <m:sup>
                                <m:r>
                                  <a:rPr lang="en-US" sz="1800" i="1" dirty="0">
                                    <a:solidFill>
                                      <a:srgbClr val="FF0000"/>
                                    </a:solidFill>
                                    <a:latin typeface="Cambria Math"/>
                                  </a:rPr>
                                  <m:t>h</m:t>
                                </m:r>
                              </m:sup>
                            </m:sSubSup>
                          </m:e>
                        </m:nary>
                        <m:d>
                          <m:dPr>
                            <m:ctrlPr>
                              <a:rPr lang="en-US" sz="1800" i="1" dirty="0">
                                <a:solidFill>
                                  <a:srgbClr val="FF0000"/>
                                </a:solidFill>
                                <a:latin typeface="Cambria Math" panose="02040503050406030204" pitchFamily="18" charset="0"/>
                              </a:rPr>
                            </m:ctrlPr>
                          </m:dPr>
                          <m:e>
                            <m:r>
                              <a:rPr lang="en-US" sz="1800" i="1" dirty="0">
                                <a:solidFill>
                                  <a:srgbClr val="FF0000"/>
                                </a:solidFill>
                                <a:latin typeface="Cambria Math"/>
                              </a:rPr>
                              <m:t>𝑧</m:t>
                            </m:r>
                          </m:e>
                        </m:d>
                      </m:den>
                    </m:f>
                  </m:oMath>
                </a14:m>
                <a:r>
                  <a:rPr lang="en-US" sz="1800" i="1" dirty="0">
                    <a:solidFill>
                      <a:srgbClr val="003399"/>
                    </a:solidFill>
                    <a:latin typeface="Cambria Math"/>
                  </a:rPr>
                  <a:t>  </a:t>
                </a:r>
                <a:r>
                  <a:rPr lang="en-US" dirty="0">
                    <a:solidFill>
                      <a:srgbClr val="003399"/>
                    </a:solidFill>
                  </a:rPr>
                  <a:t>with</a:t>
                </a:r>
                <a:r>
                  <a:rPr lang="en-US" sz="1800" i="1" dirty="0">
                    <a:solidFill>
                      <a:srgbClr val="003399"/>
                    </a:solidFill>
                    <a:latin typeface="Cambria Math"/>
                  </a:rPr>
                  <a:t> </a:t>
                </a:r>
                <a14:m>
                  <m:oMath xmlns:m="http://schemas.openxmlformats.org/officeDocument/2006/math">
                    <m:sSubSup>
                      <m:sSubSupPr>
                        <m:ctrlPr>
                          <a:rPr lang="en-US" sz="1800" i="1" dirty="0">
                            <a:solidFill>
                              <a:srgbClr val="003399"/>
                            </a:solidFill>
                            <a:latin typeface="Cambria Math" panose="02040503050406030204" pitchFamily="18" charset="0"/>
                          </a:rPr>
                        </m:ctrlPr>
                      </m:sSubSupPr>
                      <m:e>
                        <m:r>
                          <a:rPr lang="en-US" sz="1800" i="1" dirty="0">
                            <a:solidFill>
                              <a:srgbClr val="003399"/>
                            </a:solidFill>
                            <a:latin typeface="Cambria Math"/>
                          </a:rPr>
                          <m:t>𝑓</m:t>
                        </m:r>
                      </m:e>
                      <m:sub>
                        <m:r>
                          <a:rPr lang="en-US" sz="1800" i="1" dirty="0">
                            <a:solidFill>
                              <a:srgbClr val="003399"/>
                            </a:solidFill>
                            <a:latin typeface="Cambria Math"/>
                          </a:rPr>
                          <m:t>1</m:t>
                        </m:r>
                        <m:r>
                          <a:rPr lang="en-US" sz="1800" i="1" dirty="0">
                            <a:solidFill>
                              <a:srgbClr val="003399"/>
                            </a:solidFill>
                            <a:latin typeface="Cambria Math"/>
                          </a:rPr>
                          <m:t>𝑇</m:t>
                        </m:r>
                      </m:sub>
                      <m:sup>
                        <m:r>
                          <a:rPr lang="en-US" sz="1800" i="1" dirty="0">
                            <a:solidFill>
                              <a:srgbClr val="003399"/>
                            </a:solidFill>
                            <a:latin typeface="Cambria Math"/>
                          </a:rPr>
                          <m:t>⊥</m:t>
                        </m:r>
                        <m:d>
                          <m:dPr>
                            <m:ctrlPr>
                              <a:rPr lang="en-US" sz="1800" i="1" dirty="0">
                                <a:solidFill>
                                  <a:srgbClr val="003399"/>
                                </a:solidFill>
                                <a:latin typeface="Cambria Math" panose="02040503050406030204" pitchFamily="18" charset="0"/>
                              </a:rPr>
                            </m:ctrlPr>
                          </m:dPr>
                          <m:e>
                            <m:r>
                              <a:rPr lang="en-US" sz="1800" i="1" dirty="0">
                                <a:solidFill>
                                  <a:srgbClr val="003399"/>
                                </a:solidFill>
                                <a:latin typeface="Cambria Math"/>
                              </a:rPr>
                              <m:t>1</m:t>
                            </m:r>
                          </m:e>
                        </m:d>
                        <m:r>
                          <a:rPr lang="en-US" sz="1800" i="1" dirty="0">
                            <a:solidFill>
                              <a:srgbClr val="003399"/>
                            </a:solidFill>
                            <a:latin typeface="Cambria Math"/>
                          </a:rPr>
                          <m:t>𝑞</m:t>
                        </m:r>
                      </m:sup>
                    </m:sSubSup>
                    <m:r>
                      <a:rPr lang="en-US" sz="1800" i="1" dirty="0">
                        <a:solidFill>
                          <a:srgbClr val="003399"/>
                        </a:solidFill>
                        <a:latin typeface="Cambria Math"/>
                      </a:rPr>
                      <m:t>(</m:t>
                    </m:r>
                    <m:r>
                      <a:rPr lang="en-US" sz="1800" i="1" dirty="0">
                        <a:solidFill>
                          <a:srgbClr val="003399"/>
                        </a:solidFill>
                        <a:latin typeface="Cambria Math"/>
                      </a:rPr>
                      <m:t>𝑥</m:t>
                    </m:r>
                    <m:r>
                      <a:rPr lang="en-US" sz="1800" i="1" dirty="0">
                        <a:solidFill>
                          <a:srgbClr val="003399"/>
                        </a:solidFill>
                        <a:latin typeface="Cambria Math"/>
                      </a:rPr>
                      <m:t>)=</m:t>
                    </m:r>
                    <m:nary>
                      <m:naryPr>
                        <m:limLoc m:val="undOvr"/>
                        <m:subHide m:val="on"/>
                        <m:supHide m:val="on"/>
                        <m:ctrlPr>
                          <a:rPr lang="en-US" sz="1800" i="1" dirty="0">
                            <a:solidFill>
                              <a:srgbClr val="003399"/>
                            </a:solidFill>
                            <a:latin typeface="Cambria Math" panose="02040503050406030204" pitchFamily="18" charset="0"/>
                          </a:rPr>
                        </m:ctrlPr>
                      </m:naryPr>
                      <m:sub/>
                      <m:sup/>
                      <m:e>
                        <m:sSup>
                          <m:sSupPr>
                            <m:ctrlPr>
                              <a:rPr lang="en-US" sz="1800" i="1" dirty="0">
                                <a:solidFill>
                                  <a:srgbClr val="003399"/>
                                </a:solidFill>
                                <a:latin typeface="Cambria Math" panose="02040503050406030204" pitchFamily="18" charset="0"/>
                              </a:rPr>
                            </m:ctrlPr>
                          </m:sSupPr>
                          <m:e>
                            <m:r>
                              <a:rPr lang="en-US" sz="1800" i="1" dirty="0">
                                <a:solidFill>
                                  <a:srgbClr val="003399"/>
                                </a:solidFill>
                                <a:latin typeface="Cambria Math"/>
                              </a:rPr>
                              <m:t>𝑑</m:t>
                            </m:r>
                          </m:e>
                          <m:sup>
                            <m:r>
                              <a:rPr lang="en-US" sz="1800" i="1" dirty="0">
                                <a:solidFill>
                                  <a:srgbClr val="003399"/>
                                </a:solidFill>
                                <a:latin typeface="Cambria Math"/>
                              </a:rPr>
                              <m:t>2</m:t>
                            </m:r>
                          </m:sup>
                        </m:sSup>
                        <m:sSub>
                          <m:sSubPr>
                            <m:ctrlPr>
                              <a:rPr lang="en-US" sz="1800" i="1" dirty="0">
                                <a:solidFill>
                                  <a:srgbClr val="003399"/>
                                </a:solidFill>
                                <a:latin typeface="Cambria Math" panose="02040503050406030204" pitchFamily="18" charset="0"/>
                              </a:rPr>
                            </m:ctrlPr>
                          </m:sSubPr>
                          <m:e>
                            <m:acc>
                              <m:accPr>
                                <m:chr m:val="⃗"/>
                                <m:ctrlPr>
                                  <a:rPr lang="en-US" sz="1800" i="1" dirty="0">
                                    <a:solidFill>
                                      <a:srgbClr val="003399"/>
                                    </a:solidFill>
                                    <a:latin typeface="Cambria Math" panose="02040503050406030204" pitchFamily="18" charset="0"/>
                                  </a:rPr>
                                </m:ctrlPr>
                              </m:accPr>
                              <m:e>
                                <m:r>
                                  <a:rPr lang="en-US" sz="1800" i="1" dirty="0">
                                    <a:solidFill>
                                      <a:srgbClr val="003399"/>
                                    </a:solidFill>
                                    <a:latin typeface="Cambria Math"/>
                                  </a:rPr>
                                  <m:t>𝑘</m:t>
                                </m:r>
                              </m:e>
                            </m:acc>
                          </m:e>
                          <m:sub>
                            <m:r>
                              <a:rPr lang="en-US" sz="1800" i="1" dirty="0">
                                <a:solidFill>
                                  <a:srgbClr val="003399"/>
                                </a:solidFill>
                                <a:latin typeface="Cambria Math"/>
                              </a:rPr>
                              <m:t>𝑇</m:t>
                            </m:r>
                          </m:sub>
                        </m:sSub>
                      </m:e>
                    </m:nary>
                    <m:f>
                      <m:fPr>
                        <m:ctrlPr>
                          <a:rPr lang="en-US" sz="1800" i="1" dirty="0">
                            <a:solidFill>
                              <a:srgbClr val="003399"/>
                            </a:solidFill>
                            <a:latin typeface="Cambria Math" panose="02040503050406030204" pitchFamily="18" charset="0"/>
                          </a:rPr>
                        </m:ctrlPr>
                      </m:fPr>
                      <m:num>
                        <m:sSubSup>
                          <m:sSubSupPr>
                            <m:ctrlPr>
                              <a:rPr lang="en-US" sz="1800" i="1" dirty="0">
                                <a:solidFill>
                                  <a:srgbClr val="003399"/>
                                </a:solidFill>
                                <a:latin typeface="Cambria Math" panose="02040503050406030204" pitchFamily="18" charset="0"/>
                              </a:rPr>
                            </m:ctrlPr>
                          </m:sSubSupPr>
                          <m:e>
                            <m:r>
                              <a:rPr lang="en-US" sz="1800" i="1" dirty="0">
                                <a:solidFill>
                                  <a:srgbClr val="003399"/>
                                </a:solidFill>
                                <a:latin typeface="Cambria Math"/>
                              </a:rPr>
                              <m:t>𝑘</m:t>
                            </m:r>
                          </m:e>
                          <m:sub>
                            <m:r>
                              <a:rPr lang="en-US" sz="1800" i="1" dirty="0">
                                <a:solidFill>
                                  <a:srgbClr val="003399"/>
                                </a:solidFill>
                                <a:latin typeface="Cambria Math"/>
                              </a:rPr>
                              <m:t>𝑇</m:t>
                            </m:r>
                          </m:sub>
                          <m:sup>
                            <m:r>
                              <a:rPr lang="en-US" sz="1800" i="1" dirty="0">
                                <a:solidFill>
                                  <a:srgbClr val="003399"/>
                                </a:solidFill>
                                <a:latin typeface="Cambria Math"/>
                              </a:rPr>
                              <m:t>2</m:t>
                            </m:r>
                          </m:sup>
                        </m:sSubSup>
                      </m:num>
                      <m:den>
                        <m:r>
                          <a:rPr lang="en-US" sz="1800" i="1" dirty="0">
                            <a:solidFill>
                              <a:srgbClr val="003399"/>
                            </a:solidFill>
                            <a:latin typeface="Cambria Math"/>
                          </a:rPr>
                          <m:t>2</m:t>
                        </m:r>
                        <m:sSup>
                          <m:sSupPr>
                            <m:ctrlPr>
                              <a:rPr lang="en-US" sz="1800" i="1" dirty="0">
                                <a:solidFill>
                                  <a:srgbClr val="003399"/>
                                </a:solidFill>
                                <a:latin typeface="Cambria Math" panose="02040503050406030204" pitchFamily="18" charset="0"/>
                              </a:rPr>
                            </m:ctrlPr>
                          </m:sSupPr>
                          <m:e>
                            <m:r>
                              <a:rPr lang="en-US" sz="1800" i="1" dirty="0">
                                <a:solidFill>
                                  <a:srgbClr val="003399"/>
                                </a:solidFill>
                                <a:latin typeface="Cambria Math"/>
                              </a:rPr>
                              <m:t>𝑀</m:t>
                            </m:r>
                          </m:e>
                          <m:sup>
                            <m:r>
                              <a:rPr lang="en-US" sz="1800" i="1" dirty="0">
                                <a:solidFill>
                                  <a:srgbClr val="003399"/>
                                </a:solidFill>
                                <a:latin typeface="Cambria Math"/>
                              </a:rPr>
                              <m:t>2</m:t>
                            </m:r>
                          </m:sup>
                        </m:sSup>
                      </m:den>
                    </m:f>
                    <m:sSubSup>
                      <m:sSubSupPr>
                        <m:ctrlPr>
                          <a:rPr lang="en-US" sz="1800" i="1" dirty="0">
                            <a:solidFill>
                              <a:srgbClr val="003399"/>
                            </a:solidFill>
                            <a:latin typeface="Cambria Math" panose="02040503050406030204" pitchFamily="18" charset="0"/>
                          </a:rPr>
                        </m:ctrlPr>
                      </m:sSubSupPr>
                      <m:e>
                        <m:r>
                          <a:rPr lang="en-US" sz="1800" i="1" dirty="0">
                            <a:solidFill>
                              <a:srgbClr val="003399"/>
                            </a:solidFill>
                            <a:latin typeface="Cambria Math"/>
                          </a:rPr>
                          <m:t>𝑓</m:t>
                        </m:r>
                      </m:e>
                      <m:sub>
                        <m:r>
                          <a:rPr lang="en-US" sz="1800" i="1" dirty="0">
                            <a:solidFill>
                              <a:srgbClr val="003399"/>
                            </a:solidFill>
                            <a:latin typeface="Cambria Math"/>
                          </a:rPr>
                          <m:t>1</m:t>
                        </m:r>
                        <m:r>
                          <a:rPr lang="en-US" sz="1800" i="1" dirty="0">
                            <a:solidFill>
                              <a:srgbClr val="003399"/>
                            </a:solidFill>
                            <a:latin typeface="Cambria Math"/>
                          </a:rPr>
                          <m:t>𝑇</m:t>
                        </m:r>
                      </m:sub>
                      <m:sup>
                        <m:r>
                          <a:rPr lang="en-US" sz="1800" i="1" dirty="0">
                            <a:solidFill>
                              <a:srgbClr val="003399"/>
                            </a:solidFill>
                            <a:latin typeface="Cambria Math"/>
                          </a:rPr>
                          <m:t>⊥</m:t>
                        </m:r>
                        <m:r>
                          <a:rPr lang="en-US" sz="1800" i="1" dirty="0">
                            <a:solidFill>
                              <a:srgbClr val="003399"/>
                            </a:solidFill>
                            <a:latin typeface="Cambria Math"/>
                          </a:rPr>
                          <m:t>𝑞</m:t>
                        </m:r>
                      </m:sup>
                    </m:sSubSup>
                    <m:r>
                      <a:rPr lang="en-US" sz="1800" i="1" dirty="0">
                        <a:solidFill>
                          <a:srgbClr val="003399"/>
                        </a:solidFill>
                        <a:latin typeface="Cambria Math"/>
                      </a:rPr>
                      <m:t>(</m:t>
                    </m:r>
                    <m:r>
                      <a:rPr lang="en-US" sz="1800" i="1" dirty="0">
                        <a:solidFill>
                          <a:srgbClr val="003399"/>
                        </a:solidFill>
                        <a:latin typeface="Cambria Math"/>
                      </a:rPr>
                      <m:t>𝑥</m:t>
                    </m:r>
                    <m:r>
                      <a:rPr lang="en-US" sz="1800" i="1" dirty="0">
                        <a:solidFill>
                          <a:srgbClr val="003399"/>
                        </a:solidFill>
                        <a:latin typeface="Cambria Math"/>
                      </a:rPr>
                      <m:t>,</m:t>
                    </m:r>
                    <m:sSubSup>
                      <m:sSubSupPr>
                        <m:ctrlPr>
                          <a:rPr lang="en-US" sz="1800" i="1" dirty="0">
                            <a:solidFill>
                              <a:srgbClr val="003399"/>
                            </a:solidFill>
                            <a:latin typeface="Cambria Math" panose="02040503050406030204" pitchFamily="18" charset="0"/>
                          </a:rPr>
                        </m:ctrlPr>
                      </m:sSubSupPr>
                      <m:e>
                        <m:r>
                          <a:rPr lang="en-US" sz="1800" i="1" dirty="0">
                            <a:solidFill>
                              <a:srgbClr val="003399"/>
                            </a:solidFill>
                            <a:latin typeface="Cambria Math"/>
                          </a:rPr>
                          <m:t>𝑘</m:t>
                        </m:r>
                      </m:e>
                      <m:sub>
                        <m:r>
                          <a:rPr lang="en-US" sz="1800" i="1" dirty="0">
                            <a:solidFill>
                              <a:srgbClr val="003399"/>
                            </a:solidFill>
                            <a:latin typeface="Cambria Math"/>
                          </a:rPr>
                          <m:t>𝑇</m:t>
                        </m:r>
                      </m:sub>
                      <m:sup>
                        <m:r>
                          <a:rPr lang="en-US" sz="1800" i="1" dirty="0">
                            <a:solidFill>
                              <a:srgbClr val="003399"/>
                            </a:solidFill>
                            <a:latin typeface="Cambria Math"/>
                          </a:rPr>
                          <m:t>2</m:t>
                        </m:r>
                      </m:sup>
                    </m:sSubSup>
                    <m:r>
                      <a:rPr lang="en-US" sz="1800" i="1" dirty="0">
                        <a:solidFill>
                          <a:srgbClr val="003399"/>
                        </a:solidFill>
                        <a:latin typeface="Cambria Math"/>
                      </a:rPr>
                      <m:t>)</m:t>
                    </m:r>
                  </m:oMath>
                </a14:m>
                <a:endParaRPr lang="en-US" sz="1800" i="1" dirty="0">
                  <a:solidFill>
                    <a:srgbClr val="003399"/>
                  </a:solidFill>
                  <a:latin typeface="Cambria Math"/>
                </a:endParaRPr>
              </a:p>
              <a:p>
                <a:endParaRPr lang="en-US" sz="1800" i="1" dirty="0">
                  <a:solidFill>
                    <a:srgbClr val="003399"/>
                  </a:solidFill>
                  <a:latin typeface="Cambria Math"/>
                </a:endParaRPr>
              </a:p>
              <a:p>
                <a:endParaRPr lang="en-US" i="1" dirty="0">
                  <a:solidFill>
                    <a:srgbClr val="000099"/>
                  </a:solidFill>
                  <a:latin typeface="Cambria Math"/>
                </a:endParaRPr>
              </a:p>
            </p:txBody>
          </p:sp>
        </mc:Choice>
        <mc:Fallback xmlns="">
          <p:sp>
            <p:nvSpPr>
              <p:cNvPr id="6" name="Content Placeholder 5"/>
              <p:cNvSpPr>
                <a:spLocks noGrp="1" noRot="1" noChangeAspect="1" noMove="1" noResize="1" noEditPoints="1" noAdjustHandles="1" noChangeArrowheads="1" noChangeShapeType="1" noTextEdit="1"/>
              </p:cNvSpPr>
              <p:nvPr>
                <p:ph idx="1"/>
              </p:nvPr>
            </p:nvSpPr>
            <p:spPr>
              <a:blipFill>
                <a:blip r:embed="rId2"/>
                <a:stretch>
                  <a:fillRect l="-567"/>
                </a:stretch>
              </a:blipFill>
            </p:spPr>
            <p:txBody>
              <a:bodyPr/>
              <a:lstStyle/>
              <a:p>
                <a:r>
                  <a:rPr lang="en-US">
                    <a:noFill/>
                  </a:rPr>
                  <a:t> </a:t>
                </a:r>
              </a:p>
            </p:txBody>
          </p:sp>
        </mc:Fallback>
      </mc:AlternateContent>
      <p:sp>
        <p:nvSpPr>
          <p:cNvPr id="7" name="Rectangle 6"/>
          <p:cNvSpPr/>
          <p:nvPr/>
        </p:nvSpPr>
        <p:spPr>
          <a:xfrm>
            <a:off x="3151707" y="2483872"/>
            <a:ext cx="184731" cy="369332"/>
          </a:xfrm>
          <a:prstGeom prst="rect">
            <a:avLst/>
          </a:prstGeom>
        </p:spPr>
        <p:txBody>
          <a:bodyPr wrap="none">
            <a:spAutoFit/>
          </a:bodyPr>
          <a:lstStyle/>
          <a:p>
            <a:endParaRPr lang="en-US" dirty="0">
              <a:solidFill>
                <a:srgbClr val="FF0000"/>
              </a:solidFill>
            </a:endParaRPr>
          </a:p>
        </p:txBody>
      </p:sp>
    </p:spTree>
    <p:extLst>
      <p:ext uri="{BB962C8B-B14F-4D97-AF65-F5344CB8AC3E}">
        <p14:creationId xmlns:p14="http://schemas.microsoft.com/office/powerpoint/2010/main" val="2071846865"/>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Sivers asymmetry on p</a:t>
            </a:r>
            <a:endParaRPr lang="en-GB" dirty="0"/>
          </a:p>
        </p:txBody>
      </p:sp>
      <p:sp>
        <p:nvSpPr>
          <p:cNvPr id="11" name="Date Placeholder 10"/>
          <p:cNvSpPr>
            <a:spLocks noGrp="1"/>
          </p:cNvSpPr>
          <p:nvPr>
            <p:ph type="dt" sz="half" idx="10"/>
          </p:nvPr>
        </p:nvSpPr>
        <p:spPr/>
        <p:txBody>
          <a:bodyPr/>
          <a:lstStyle/>
          <a:p>
            <a:fld id="{0E79A257-F233-4D26-9E62-265DD078CB3E}" type="datetime1">
              <a:rPr lang="en-US" smtClean="0"/>
              <a:t>11/11/2024</a:t>
            </a:fld>
            <a:endParaRPr lang="en-US" dirty="0"/>
          </a:p>
        </p:txBody>
      </p:sp>
      <p:sp>
        <p:nvSpPr>
          <p:cNvPr id="12" name="Footer Placeholder 11"/>
          <p:cNvSpPr>
            <a:spLocks noGrp="1"/>
          </p:cNvSpPr>
          <p:nvPr>
            <p:ph type="ftr" sz="quarter" idx="11"/>
          </p:nvPr>
        </p:nvSpPr>
        <p:spPr/>
        <p:txBody>
          <a:bodyPr/>
          <a:lstStyle/>
          <a:p>
            <a:r>
              <a:rPr lang="en-US"/>
              <a:t>Circum-Pan-Pacific Symposium 2024</a:t>
            </a:r>
            <a:endParaRPr lang="en-US" dirty="0"/>
          </a:p>
        </p:txBody>
      </p:sp>
      <p:sp>
        <p:nvSpPr>
          <p:cNvPr id="13" name="Slide Number Placeholder 12"/>
          <p:cNvSpPr>
            <a:spLocks noGrp="1"/>
          </p:cNvSpPr>
          <p:nvPr>
            <p:ph type="sldNum" sz="quarter" idx="12"/>
          </p:nvPr>
        </p:nvSpPr>
        <p:spPr/>
        <p:txBody>
          <a:bodyPr/>
          <a:lstStyle/>
          <a:p>
            <a:fld id="{D502567A-F768-4C88-A627-18353962A466}" type="slidenum">
              <a:rPr lang="en-US" smtClean="0"/>
              <a:pPr/>
              <a:t>38</a:t>
            </a:fld>
            <a:endParaRPr lang="en-US" dirty="0"/>
          </a:p>
        </p:txBody>
      </p:sp>
      <p:pic>
        <p:nvPicPr>
          <p:cNvPr id="4" name="Picture 5"/>
          <p:cNvPicPr>
            <a:picLocks noChangeAspect="1" noChangeArrowheads="1"/>
          </p:cNvPicPr>
          <p:nvPr/>
        </p:nvPicPr>
        <p:blipFill rotWithShape="1">
          <a:blip r:embed="rId2">
            <a:extLst>
              <a:ext uri="{28A0092B-C50C-407E-A947-70E740481C1C}">
                <a14:useLocalDpi xmlns:a14="http://schemas.microsoft.com/office/drawing/2010/main" val="0"/>
              </a:ext>
            </a:extLst>
          </a:blip>
          <a:srcRect t="3308" b="2363"/>
          <a:stretch/>
        </p:blipFill>
        <p:spPr bwMode="auto">
          <a:xfrm>
            <a:off x="528393" y="1437846"/>
            <a:ext cx="6981120" cy="38711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4"/>
          <p:cNvSpPr>
            <a:spLocks noChangeArrowheads="1"/>
          </p:cNvSpPr>
          <p:nvPr/>
        </p:nvSpPr>
        <p:spPr bwMode="auto">
          <a:xfrm>
            <a:off x="121166" y="976512"/>
            <a:ext cx="6379028" cy="460848"/>
          </a:xfrm>
          <a:prstGeom prst="rect">
            <a:avLst/>
          </a:prstGeom>
          <a:noFill/>
          <a:ln>
            <a:noFill/>
          </a:ln>
        </p:spPr>
        <p:txBody>
          <a:bodyPr lIns="91390" tIns="45697" rIns="91390" bIns="45697"/>
          <a:lstStyle/>
          <a:p>
            <a:pPr marL="159843" indent="-159843" defTabSz="828013">
              <a:spcBef>
                <a:spcPct val="20000"/>
              </a:spcBef>
              <a:buClr>
                <a:srgbClr val="003399"/>
              </a:buClr>
            </a:pPr>
            <a:r>
              <a:rPr lang="en-US" b="1" dirty="0">
                <a:solidFill>
                  <a:srgbClr val="FF0000"/>
                </a:solidFill>
              </a:rPr>
              <a:t>charged </a:t>
            </a:r>
            <a:r>
              <a:rPr lang="en-US" b="1" dirty="0" err="1">
                <a:solidFill>
                  <a:srgbClr val="FF0000"/>
                </a:solidFill>
              </a:rPr>
              <a:t>pions</a:t>
            </a:r>
            <a:r>
              <a:rPr lang="en-US" b="1" dirty="0">
                <a:solidFill>
                  <a:srgbClr val="FF0000"/>
                </a:solidFill>
              </a:rPr>
              <a:t> (and </a:t>
            </a:r>
            <a:r>
              <a:rPr lang="en-US" b="1" dirty="0" err="1">
                <a:solidFill>
                  <a:srgbClr val="FF0000"/>
                </a:solidFill>
              </a:rPr>
              <a:t>kaons</a:t>
            </a:r>
            <a:r>
              <a:rPr lang="en-US" b="1" dirty="0">
                <a:solidFill>
                  <a:srgbClr val="FF0000"/>
                </a:solidFill>
              </a:rPr>
              <a:t>), </a:t>
            </a:r>
            <a:r>
              <a:rPr lang="en-US" b="1" dirty="0">
                <a:solidFill>
                  <a:srgbClr val="00B050"/>
                </a:solidFill>
              </a:rPr>
              <a:t>HERMES and COMPASS </a:t>
            </a:r>
            <a:r>
              <a:rPr lang="en-US" b="1" dirty="0">
                <a:solidFill>
                  <a:srgbClr val="FF0000"/>
                </a:solidFill>
              </a:rPr>
              <a:t> </a:t>
            </a:r>
            <a:endParaRPr lang="en-US" sz="1500" i="1" dirty="0">
              <a:solidFill>
                <a:srgbClr val="FF0000"/>
              </a:solidFill>
            </a:endParaRPr>
          </a:p>
        </p:txBody>
      </p:sp>
      <p:pic>
        <p:nvPicPr>
          <p:cNvPr id="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89492" y="1866903"/>
            <a:ext cx="1215210" cy="10928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55887" y="3377605"/>
            <a:ext cx="1089311" cy="1231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71800279"/>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E3CDCF-DBD2-0D02-A10E-9C1EF9128140}"/>
              </a:ext>
            </a:extLst>
          </p:cNvPr>
          <p:cNvSpPr>
            <a:spLocks noGrp="1"/>
          </p:cNvSpPr>
          <p:nvPr>
            <p:ph type="title"/>
          </p:nvPr>
        </p:nvSpPr>
        <p:spPr/>
        <p:txBody>
          <a:bodyPr/>
          <a:lstStyle/>
          <a:p>
            <a:r>
              <a:rPr lang="en-US" dirty="0"/>
              <a:t>First results from 2022 deuteron run</a:t>
            </a:r>
          </a:p>
        </p:txBody>
      </p:sp>
      <p:sp>
        <p:nvSpPr>
          <p:cNvPr id="3" name="Date Placeholder 2">
            <a:extLst>
              <a:ext uri="{FF2B5EF4-FFF2-40B4-BE49-F238E27FC236}">
                <a16:creationId xmlns:a16="http://schemas.microsoft.com/office/drawing/2014/main" id="{ED869B28-E7DE-35CE-B49A-BDBB0BB5BF33}"/>
              </a:ext>
            </a:extLst>
          </p:cNvPr>
          <p:cNvSpPr>
            <a:spLocks noGrp="1"/>
          </p:cNvSpPr>
          <p:nvPr>
            <p:ph type="dt" sz="half" idx="10"/>
          </p:nvPr>
        </p:nvSpPr>
        <p:spPr/>
        <p:txBody>
          <a:bodyPr/>
          <a:lstStyle/>
          <a:p>
            <a:pPr defTabSz="342893" fontAlgn="auto">
              <a:spcBef>
                <a:spcPts val="0"/>
              </a:spcBef>
              <a:spcAft>
                <a:spcPts val="0"/>
              </a:spcAft>
              <a:defRPr/>
            </a:pPr>
            <a:fld id="{B78189F1-35A9-4F23-9A50-CE768F2FAE0C}" type="datetime1">
              <a:rPr lang="en-US" smtClean="0"/>
              <a:t>11/11/2024</a:t>
            </a:fld>
            <a:endParaRPr lang="en-US" dirty="0"/>
          </a:p>
        </p:txBody>
      </p:sp>
      <p:sp>
        <p:nvSpPr>
          <p:cNvPr id="4" name="Footer Placeholder 3">
            <a:extLst>
              <a:ext uri="{FF2B5EF4-FFF2-40B4-BE49-F238E27FC236}">
                <a16:creationId xmlns:a16="http://schemas.microsoft.com/office/drawing/2014/main" id="{B6BA5366-A65B-9409-6B69-BB1686E1367B}"/>
              </a:ext>
            </a:extLst>
          </p:cNvPr>
          <p:cNvSpPr>
            <a:spLocks noGrp="1"/>
          </p:cNvSpPr>
          <p:nvPr>
            <p:ph type="ftr" sz="quarter" idx="11"/>
          </p:nvPr>
        </p:nvSpPr>
        <p:spPr/>
        <p:txBody>
          <a:bodyPr/>
          <a:lstStyle/>
          <a:p>
            <a:pPr defTabSz="342893" fontAlgn="auto">
              <a:spcBef>
                <a:spcPts val="0"/>
              </a:spcBef>
              <a:spcAft>
                <a:spcPts val="0"/>
              </a:spcAft>
              <a:defRPr/>
            </a:pPr>
            <a:r>
              <a:rPr lang="en-US"/>
              <a:t>Circum-Pan-Pacific Symposium 2024</a:t>
            </a:r>
            <a:endParaRPr lang="en-US" dirty="0"/>
          </a:p>
        </p:txBody>
      </p:sp>
      <p:sp>
        <p:nvSpPr>
          <p:cNvPr id="5" name="Slide Number Placeholder 4">
            <a:extLst>
              <a:ext uri="{FF2B5EF4-FFF2-40B4-BE49-F238E27FC236}">
                <a16:creationId xmlns:a16="http://schemas.microsoft.com/office/drawing/2014/main" id="{74DC9999-6F64-4E8E-9627-92A18574C8B3}"/>
              </a:ext>
            </a:extLst>
          </p:cNvPr>
          <p:cNvSpPr>
            <a:spLocks noGrp="1"/>
          </p:cNvSpPr>
          <p:nvPr>
            <p:ph type="sldNum" sz="quarter" idx="12"/>
          </p:nvPr>
        </p:nvSpPr>
        <p:spPr/>
        <p:txBody>
          <a:bodyPr/>
          <a:lstStyle/>
          <a:p>
            <a:pPr defTabSz="342893" fontAlgn="auto">
              <a:spcBef>
                <a:spcPts val="0"/>
              </a:spcBef>
              <a:spcAft>
                <a:spcPts val="0"/>
              </a:spcAft>
              <a:defRPr/>
            </a:pPr>
            <a:fld id="{B9A5DFB4-3D23-4866-8D46-AE36D04BFD7D}" type="slidenum">
              <a:rPr lang="en-US" smtClean="0"/>
              <a:pPr defTabSz="342893" fontAlgn="auto">
                <a:spcBef>
                  <a:spcPts val="0"/>
                </a:spcBef>
                <a:spcAft>
                  <a:spcPts val="0"/>
                </a:spcAft>
                <a:defRPr/>
              </a:pPr>
              <a:t>39</a:t>
            </a:fld>
            <a:endParaRPr lang="en-US" dirty="0"/>
          </a:p>
        </p:txBody>
      </p:sp>
      <p:pic>
        <p:nvPicPr>
          <p:cNvPr id="15" name="Content Placeholder 14">
            <a:extLst>
              <a:ext uri="{FF2B5EF4-FFF2-40B4-BE49-F238E27FC236}">
                <a16:creationId xmlns:a16="http://schemas.microsoft.com/office/drawing/2014/main" id="{C86F8DD1-18E6-5D52-239A-EEF0ACF605E1}"/>
              </a:ext>
            </a:extLst>
          </p:cNvPr>
          <p:cNvPicPr>
            <a:picLocks noGrp="1" noChangeAspect="1"/>
          </p:cNvPicPr>
          <p:nvPr>
            <p:ph idx="1"/>
          </p:nvPr>
        </p:nvPicPr>
        <p:blipFill>
          <a:blip r:embed="rId2"/>
          <a:stretch>
            <a:fillRect/>
          </a:stretch>
        </p:blipFill>
        <p:spPr>
          <a:xfrm>
            <a:off x="163513" y="1439764"/>
            <a:ext cx="4419600" cy="3372047"/>
          </a:xfrm>
        </p:spPr>
      </p:pic>
      <p:pic>
        <p:nvPicPr>
          <p:cNvPr id="13" name="Content Placeholder 12">
            <a:extLst>
              <a:ext uri="{FF2B5EF4-FFF2-40B4-BE49-F238E27FC236}">
                <a16:creationId xmlns:a16="http://schemas.microsoft.com/office/drawing/2014/main" id="{360CD0C2-49F7-A09D-0317-3D1EC31B7780}"/>
              </a:ext>
            </a:extLst>
          </p:cNvPr>
          <p:cNvPicPr>
            <a:picLocks noGrp="1" noChangeAspect="1"/>
          </p:cNvPicPr>
          <p:nvPr>
            <p:ph idx="13"/>
          </p:nvPr>
        </p:nvPicPr>
        <p:blipFill>
          <a:blip r:embed="rId3"/>
          <a:stretch>
            <a:fillRect/>
          </a:stretch>
        </p:blipFill>
        <p:spPr>
          <a:xfrm>
            <a:off x="4648200" y="1549091"/>
            <a:ext cx="4354513" cy="3166093"/>
          </a:xfrm>
        </p:spPr>
      </p:pic>
      <p:sp>
        <p:nvSpPr>
          <p:cNvPr id="9" name="TextBox 8">
            <a:extLst>
              <a:ext uri="{FF2B5EF4-FFF2-40B4-BE49-F238E27FC236}">
                <a16:creationId xmlns:a16="http://schemas.microsoft.com/office/drawing/2014/main" id="{B8FE52D7-09DE-8764-20C1-A2E2B3BF2585}"/>
              </a:ext>
            </a:extLst>
          </p:cNvPr>
          <p:cNvSpPr txBox="1"/>
          <p:nvPr/>
        </p:nvSpPr>
        <p:spPr>
          <a:xfrm>
            <a:off x="6324600" y="775668"/>
            <a:ext cx="2514856" cy="369332"/>
          </a:xfrm>
          <a:prstGeom prst="rect">
            <a:avLst/>
          </a:prstGeom>
          <a:noFill/>
        </p:spPr>
        <p:txBody>
          <a:bodyPr wrap="none" rtlCol="0">
            <a:spAutoFit/>
          </a:bodyPr>
          <a:lstStyle/>
          <a:p>
            <a:r>
              <a:rPr lang="en-US" dirty="0">
                <a:solidFill>
                  <a:schemeClr val="tx1"/>
                </a:solidFill>
              </a:rPr>
              <a:t>PRL </a:t>
            </a:r>
            <a:r>
              <a:rPr lang="en-US" sz="1800" b="0" i="0" u="none" strike="noStrike" baseline="0" dirty="0">
                <a:solidFill>
                  <a:srgbClr val="231F20"/>
                </a:solidFill>
                <a:latin typeface="AdvOT19ee2aa8.B"/>
              </a:rPr>
              <a:t>133, </a:t>
            </a:r>
            <a:r>
              <a:rPr lang="en-US" sz="1800" b="0" i="0" u="none" strike="noStrike" baseline="0" dirty="0">
                <a:solidFill>
                  <a:srgbClr val="231F20"/>
                </a:solidFill>
                <a:latin typeface="AdvOT483a8203"/>
              </a:rPr>
              <a:t>101903 (2024)</a:t>
            </a:r>
            <a:endParaRPr lang="en-US" dirty="0">
              <a:solidFill>
                <a:schemeClr val="tx1"/>
              </a:solidFill>
            </a:endParaRPr>
          </a:p>
        </p:txBody>
      </p:sp>
    </p:spTree>
    <p:extLst>
      <p:ext uri="{BB962C8B-B14F-4D97-AF65-F5344CB8AC3E}">
        <p14:creationId xmlns:p14="http://schemas.microsoft.com/office/powerpoint/2010/main" val="3270027656"/>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378FFCD-3C2E-4803-90B8-FFDFBC31CAB2}"/>
              </a:ext>
            </a:extLst>
          </p:cNvPr>
          <p:cNvSpPr>
            <a:spLocks noGrp="1"/>
          </p:cNvSpPr>
          <p:nvPr>
            <p:ph type="title"/>
          </p:nvPr>
        </p:nvSpPr>
        <p:spPr/>
        <p:txBody>
          <a:bodyPr/>
          <a:lstStyle/>
          <a:p>
            <a:r>
              <a:rPr lang="en-US" dirty="0"/>
              <a:t>COMPASS, few facts</a:t>
            </a:r>
          </a:p>
        </p:txBody>
      </p:sp>
      <p:sp>
        <p:nvSpPr>
          <p:cNvPr id="3" name="Date Placeholder 2">
            <a:extLst>
              <a:ext uri="{FF2B5EF4-FFF2-40B4-BE49-F238E27FC236}">
                <a16:creationId xmlns:a16="http://schemas.microsoft.com/office/drawing/2014/main" id="{4B80C245-9A38-4B3A-BFAD-DDA2F590E2DD}"/>
              </a:ext>
            </a:extLst>
          </p:cNvPr>
          <p:cNvSpPr>
            <a:spLocks noGrp="1"/>
          </p:cNvSpPr>
          <p:nvPr>
            <p:ph type="dt" sz="half" idx="10"/>
          </p:nvPr>
        </p:nvSpPr>
        <p:spPr/>
        <p:txBody>
          <a:bodyPr/>
          <a:lstStyle/>
          <a:p>
            <a:fld id="{068B4420-8690-4B61-91D9-208E078924C0}" type="datetime1">
              <a:rPr lang="en-US" smtClean="0"/>
              <a:t>11/11/2024</a:t>
            </a:fld>
            <a:endParaRPr lang="en-US" dirty="0"/>
          </a:p>
        </p:txBody>
      </p:sp>
      <p:sp>
        <p:nvSpPr>
          <p:cNvPr id="4" name="Footer Placeholder 3">
            <a:extLst>
              <a:ext uri="{FF2B5EF4-FFF2-40B4-BE49-F238E27FC236}">
                <a16:creationId xmlns:a16="http://schemas.microsoft.com/office/drawing/2014/main" id="{95076DAB-4ECA-4525-8FB1-46AF3D59D3A7}"/>
              </a:ext>
            </a:extLst>
          </p:cNvPr>
          <p:cNvSpPr>
            <a:spLocks noGrp="1"/>
          </p:cNvSpPr>
          <p:nvPr>
            <p:ph type="ftr" sz="quarter" idx="11"/>
          </p:nvPr>
        </p:nvSpPr>
        <p:spPr/>
        <p:txBody>
          <a:bodyPr/>
          <a:lstStyle/>
          <a:p>
            <a:r>
              <a:rPr lang="en-US"/>
              <a:t>Circum-Pan-Pacific Symposium 2024</a:t>
            </a:r>
            <a:endParaRPr lang="en-US" dirty="0"/>
          </a:p>
        </p:txBody>
      </p:sp>
      <p:sp>
        <p:nvSpPr>
          <p:cNvPr id="5" name="Slide Number Placeholder 4">
            <a:extLst>
              <a:ext uri="{FF2B5EF4-FFF2-40B4-BE49-F238E27FC236}">
                <a16:creationId xmlns:a16="http://schemas.microsoft.com/office/drawing/2014/main" id="{471D6404-BBB9-4471-9FE2-875E174B2FB2}"/>
              </a:ext>
            </a:extLst>
          </p:cNvPr>
          <p:cNvSpPr>
            <a:spLocks noGrp="1"/>
          </p:cNvSpPr>
          <p:nvPr>
            <p:ph type="sldNum" sz="quarter" idx="12"/>
          </p:nvPr>
        </p:nvSpPr>
        <p:spPr/>
        <p:txBody>
          <a:bodyPr/>
          <a:lstStyle/>
          <a:p>
            <a:fld id="{D502567A-F768-4C88-A627-18353962A466}" type="slidenum">
              <a:rPr lang="en-US" smtClean="0"/>
              <a:pPr/>
              <a:t>4</a:t>
            </a:fld>
            <a:endParaRPr lang="en-US" dirty="0"/>
          </a:p>
        </p:txBody>
      </p:sp>
      <mc:AlternateContent xmlns:mc="http://schemas.openxmlformats.org/markup-compatibility/2006">
        <mc:Choice xmlns:a14="http://schemas.microsoft.com/office/drawing/2010/main" Requires="a14">
          <p:sp>
            <p:nvSpPr>
              <p:cNvPr id="7" name="Content Placeholder 6">
                <a:extLst>
                  <a:ext uri="{FF2B5EF4-FFF2-40B4-BE49-F238E27FC236}">
                    <a16:creationId xmlns:a16="http://schemas.microsoft.com/office/drawing/2014/main" id="{A0805114-D263-4E13-88CD-C561675014F3}"/>
                  </a:ext>
                </a:extLst>
              </p:cNvPr>
              <p:cNvSpPr>
                <a:spLocks noGrp="1"/>
              </p:cNvSpPr>
              <p:nvPr>
                <p:ph idx="1"/>
              </p:nvPr>
            </p:nvSpPr>
            <p:spPr/>
            <p:txBody>
              <a:bodyPr>
                <a:normAutofit fontScale="62500" lnSpcReduction="20000"/>
              </a:bodyPr>
              <a:lstStyle/>
              <a:p>
                <a:pPr>
                  <a:lnSpc>
                    <a:spcPct val="100000"/>
                  </a:lnSpc>
                </a:pPr>
                <a:r>
                  <a:rPr lang="en-US" sz="2900" dirty="0"/>
                  <a:t>Flagship measurement for COMPASS was </a:t>
                </a:r>
                <a14:m>
                  <m:oMath xmlns:m="http://schemas.openxmlformats.org/officeDocument/2006/math">
                    <m:r>
                      <m:rPr>
                        <m:sty m:val="p"/>
                      </m:rPr>
                      <a:rPr lang="el-GR" sz="2900" i="1" smtClean="0">
                        <a:latin typeface="Cambria Math" panose="02040503050406030204" pitchFamily="18" charset="0"/>
                        <a:ea typeface="Cambria Math" panose="02040503050406030204" pitchFamily="18" charset="0"/>
                      </a:rPr>
                      <m:t>Δ</m:t>
                    </m:r>
                    <m:r>
                      <a:rPr lang="en-US" sz="2900" b="0" i="1" smtClean="0">
                        <a:latin typeface="Cambria Math" panose="02040503050406030204" pitchFamily="18" charset="0"/>
                        <a:ea typeface="Cambria Math" panose="02040503050406030204" pitchFamily="18" charset="0"/>
                      </a:rPr>
                      <m:t>𝐺</m:t>
                    </m:r>
                  </m:oMath>
                </a14:m>
                <a:endParaRPr lang="en-US" sz="2900" dirty="0"/>
              </a:p>
              <a:p>
                <a:pPr>
                  <a:lnSpc>
                    <a:spcPct val="100000"/>
                  </a:lnSpc>
                </a:pPr>
                <a:r>
                  <a:rPr lang="en-US" sz="2900" dirty="0"/>
                  <a:t>TMDs  were brand new objects and but we were very much interested in this field and we put their study in the proposal, even if with marginal beam request (i.e. 20% of the time devoted to </a:t>
                </a:r>
                <a14:m>
                  <m:oMath xmlns:m="http://schemas.openxmlformats.org/officeDocument/2006/math">
                    <m:r>
                      <m:rPr>
                        <m:sty m:val="p"/>
                      </m:rPr>
                      <a:rPr lang="el-GR" sz="2900" i="1" smtClean="0">
                        <a:latin typeface="Cambria Math" panose="02040503050406030204" pitchFamily="18" charset="0"/>
                        <a:ea typeface="Cambria Math" panose="02040503050406030204" pitchFamily="18" charset="0"/>
                      </a:rPr>
                      <m:t>Δ</m:t>
                    </m:r>
                    <m:r>
                      <a:rPr lang="en-US" sz="2900" b="0" i="1" smtClean="0">
                        <a:latin typeface="Cambria Math" panose="02040503050406030204" pitchFamily="18" charset="0"/>
                        <a:ea typeface="Cambria Math" panose="02040503050406030204" pitchFamily="18" charset="0"/>
                      </a:rPr>
                      <m:t>𝐺</m:t>
                    </m:r>
                  </m:oMath>
                </a14:m>
                <a:r>
                  <a:rPr lang="en-US" sz="2900" dirty="0"/>
                  <a:t>)</a:t>
                </a:r>
              </a:p>
              <a:p>
                <a:pPr>
                  <a:lnSpc>
                    <a:spcPct val="100000"/>
                  </a:lnSpc>
                </a:pPr>
                <a:endParaRPr lang="en-US" sz="2900" dirty="0"/>
              </a:p>
              <a:p>
                <a:pPr>
                  <a:lnSpc>
                    <a:spcPct val="100000"/>
                  </a:lnSpc>
                </a:pPr>
                <a:endParaRPr lang="en-US" sz="2900" dirty="0"/>
              </a:p>
              <a:p>
                <a:pPr>
                  <a:lnSpc>
                    <a:spcPct val="100000"/>
                  </a:lnSpc>
                </a:pPr>
                <a:endParaRPr lang="en-US" sz="1400" dirty="0"/>
              </a:p>
              <a:p>
                <a:endParaRPr lang="en-US" sz="2900" dirty="0"/>
              </a:p>
              <a:p>
                <a:endParaRPr lang="en-US" sz="2900" dirty="0"/>
              </a:p>
              <a:p>
                <a:r>
                  <a:rPr lang="en-US" sz="2900" dirty="0"/>
                  <a:t>The measurement of the </a:t>
                </a:r>
                <a:r>
                  <a:rPr lang="en-US" sz="2900" dirty="0" err="1"/>
                  <a:t>Sivers</a:t>
                </a:r>
                <a:r>
                  <a:rPr lang="en-US" sz="2900" dirty="0"/>
                  <a:t> PDF was added to the program soon after … the other TMD with the developments over the years</a:t>
                </a:r>
              </a:p>
              <a:p>
                <a:r>
                  <a:rPr lang="en-US" sz="2900" dirty="0"/>
                  <a:t>COMPASS was approved by CERN in 1997. R&amp;D and construction from 1998 to 2001</a:t>
                </a:r>
              </a:p>
              <a:p>
                <a:r>
                  <a:rPr lang="en-US" sz="2900" dirty="0"/>
                  <a:t>Measurements started in 2002 by HERMES (p) and COMPASS (d)</a:t>
                </a:r>
              </a:p>
              <a:p>
                <a:r>
                  <a:rPr lang="en-US" sz="2900" dirty="0"/>
                  <a:t>This field has grown considerably in the last years and comes one of high priority measurements for the JLab12 program and for the EIC</a:t>
                </a:r>
              </a:p>
              <a:p>
                <a:endParaRPr lang="en-US" dirty="0"/>
              </a:p>
            </p:txBody>
          </p:sp>
        </mc:Choice>
        <mc:Fallback>
          <p:sp>
            <p:nvSpPr>
              <p:cNvPr id="7" name="Content Placeholder 6">
                <a:extLst>
                  <a:ext uri="{FF2B5EF4-FFF2-40B4-BE49-F238E27FC236}">
                    <a16:creationId xmlns:a16="http://schemas.microsoft.com/office/drawing/2014/main" id="{A0805114-D263-4E13-88CD-C561675014F3}"/>
                  </a:ext>
                </a:extLst>
              </p:cNvPr>
              <p:cNvSpPr>
                <a:spLocks noGrp="1" noRot="1" noChangeAspect="1" noMove="1" noResize="1" noEditPoints="1" noAdjustHandles="1" noChangeArrowheads="1" noChangeShapeType="1" noTextEdit="1"/>
              </p:cNvSpPr>
              <p:nvPr>
                <p:ph idx="1"/>
              </p:nvPr>
            </p:nvSpPr>
            <p:spPr>
              <a:blipFill>
                <a:blip r:embed="rId2"/>
                <a:stretch>
                  <a:fillRect l="-142" t="-1708"/>
                </a:stretch>
              </a:blipFill>
            </p:spPr>
            <p:txBody>
              <a:bodyPr/>
              <a:lstStyle/>
              <a:p>
                <a:r>
                  <a:rPr lang="en-US">
                    <a:noFill/>
                  </a:rPr>
                  <a:t> </a:t>
                </a:r>
              </a:p>
            </p:txBody>
          </p:sp>
        </mc:Fallback>
      </mc:AlternateContent>
      <p:pic>
        <p:nvPicPr>
          <p:cNvPr id="8" name="Picture 2">
            <a:extLst>
              <a:ext uri="{FF2B5EF4-FFF2-40B4-BE49-F238E27FC236}">
                <a16:creationId xmlns:a16="http://schemas.microsoft.com/office/drawing/2014/main" id="{820DF784-26AC-484E-9F41-BB9485E997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71700" y="2808348"/>
            <a:ext cx="6553200" cy="7324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9" name="Object 8">
            <a:extLst>
              <a:ext uri="{FF2B5EF4-FFF2-40B4-BE49-F238E27FC236}">
                <a16:creationId xmlns:a16="http://schemas.microsoft.com/office/drawing/2014/main" id="{CB7EC8DE-0253-4839-B08C-18368F30DD27}"/>
              </a:ext>
            </a:extLst>
          </p:cNvPr>
          <p:cNvGraphicFramePr>
            <a:graphicFrameLocks noChangeAspect="1"/>
          </p:cNvGraphicFramePr>
          <p:nvPr>
            <p:extLst>
              <p:ext uri="{D42A27DB-BD31-4B8C-83A1-F6EECF244321}">
                <p14:modId xmlns:p14="http://schemas.microsoft.com/office/powerpoint/2010/main" val="3934243194"/>
              </p:ext>
            </p:extLst>
          </p:nvPr>
        </p:nvGraphicFramePr>
        <p:xfrm>
          <a:off x="2743200" y="1754967"/>
          <a:ext cx="5410200" cy="1082040"/>
        </p:xfrm>
        <a:graphic>
          <a:graphicData uri="http://schemas.openxmlformats.org/presentationml/2006/ole">
            <mc:AlternateContent xmlns:mc="http://schemas.openxmlformats.org/markup-compatibility/2006">
              <mc:Choice xmlns:v="urn:schemas-microsoft-com:vml" Requires="v">
                <p:oleObj r:id="rId4" imgW="17523720" imgH="3504600" progId="">
                  <p:embed/>
                </p:oleObj>
              </mc:Choice>
              <mc:Fallback>
                <p:oleObj r:id="rId4" imgW="17523720" imgH="3504600" progId="">
                  <p:embed/>
                  <p:pic>
                    <p:nvPicPr>
                      <p:cNvPr id="9" name="Object 8">
                        <a:extLst>
                          <a:ext uri="{FF2B5EF4-FFF2-40B4-BE49-F238E27FC236}">
                            <a16:creationId xmlns:a16="http://schemas.microsoft.com/office/drawing/2014/main" id="{CB7EC8DE-0253-4839-B08C-18368F30DD27}"/>
                          </a:ext>
                        </a:extLst>
                      </p:cNvPr>
                      <p:cNvPicPr/>
                      <p:nvPr/>
                    </p:nvPicPr>
                    <p:blipFill>
                      <a:blip r:embed="rId5"/>
                      <a:stretch>
                        <a:fillRect/>
                      </a:stretch>
                    </p:blipFill>
                    <p:spPr>
                      <a:xfrm>
                        <a:off x="2743200" y="1754967"/>
                        <a:ext cx="5410200" cy="1082040"/>
                      </a:xfrm>
                      <a:prstGeom prst="rect">
                        <a:avLst/>
                      </a:prstGeom>
                    </p:spPr>
                  </p:pic>
                </p:oleObj>
              </mc:Fallback>
            </mc:AlternateContent>
          </a:graphicData>
        </a:graphic>
      </p:graphicFrame>
    </p:spTree>
    <p:extLst>
      <p:ext uri="{BB962C8B-B14F-4D97-AF65-F5344CB8AC3E}">
        <p14:creationId xmlns:p14="http://schemas.microsoft.com/office/powerpoint/2010/main" val="2726451013"/>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049E4969-9623-477D-AA46-24FDC30DE9B5}"/>
              </a:ext>
            </a:extLst>
          </p:cNvPr>
          <p:cNvSpPr>
            <a:spLocks noGrp="1"/>
          </p:cNvSpPr>
          <p:nvPr>
            <p:ph type="title"/>
          </p:nvPr>
        </p:nvSpPr>
        <p:spPr/>
        <p:txBody>
          <a:bodyPr/>
          <a:lstStyle/>
          <a:p>
            <a:r>
              <a:rPr lang="en-US" dirty="0"/>
              <a:t>Unpolarized distribution/asymmetries</a:t>
            </a:r>
          </a:p>
        </p:txBody>
      </p:sp>
      <p:sp>
        <p:nvSpPr>
          <p:cNvPr id="3" name="Date Placeholder 2">
            <a:extLst>
              <a:ext uri="{FF2B5EF4-FFF2-40B4-BE49-F238E27FC236}">
                <a16:creationId xmlns:a16="http://schemas.microsoft.com/office/drawing/2014/main" id="{F68B7258-38C6-491C-9EA1-4D9DD62BBD57}"/>
              </a:ext>
            </a:extLst>
          </p:cNvPr>
          <p:cNvSpPr>
            <a:spLocks noGrp="1"/>
          </p:cNvSpPr>
          <p:nvPr>
            <p:ph type="dt" sz="half" idx="2"/>
          </p:nvPr>
        </p:nvSpPr>
        <p:spPr/>
        <p:txBody>
          <a:bodyPr/>
          <a:lstStyle/>
          <a:p>
            <a:pPr defTabSz="342893" fontAlgn="auto">
              <a:spcBef>
                <a:spcPts val="0"/>
              </a:spcBef>
              <a:spcAft>
                <a:spcPts val="0"/>
              </a:spcAft>
            </a:pPr>
            <a:fld id="{78D2F500-536F-4415-9BC6-33F6484B140D}" type="datetime1">
              <a:rPr lang="en-US" smtClean="0">
                <a:solidFill>
                  <a:srgbClr val="FFFFFF"/>
                </a:solidFill>
              </a:rPr>
              <a:t>11/11/2024</a:t>
            </a:fld>
            <a:endParaRPr lang="en-US" dirty="0">
              <a:solidFill>
                <a:srgbClr val="FFFFFF"/>
              </a:solidFill>
            </a:endParaRPr>
          </a:p>
        </p:txBody>
      </p:sp>
      <p:sp>
        <p:nvSpPr>
          <p:cNvPr id="4" name="Footer Placeholder 3">
            <a:extLst>
              <a:ext uri="{FF2B5EF4-FFF2-40B4-BE49-F238E27FC236}">
                <a16:creationId xmlns:a16="http://schemas.microsoft.com/office/drawing/2014/main" id="{ECCCAAE7-828B-48E0-A2C3-6623E0FED483}"/>
              </a:ext>
            </a:extLst>
          </p:cNvPr>
          <p:cNvSpPr>
            <a:spLocks noGrp="1"/>
          </p:cNvSpPr>
          <p:nvPr>
            <p:ph type="ftr" sz="quarter" idx="3"/>
          </p:nvPr>
        </p:nvSpPr>
        <p:spPr/>
        <p:txBody>
          <a:bodyPr/>
          <a:lstStyle/>
          <a:p>
            <a:pPr defTabSz="342893" fontAlgn="auto">
              <a:spcBef>
                <a:spcPts val="0"/>
              </a:spcBef>
              <a:spcAft>
                <a:spcPts val="0"/>
              </a:spcAft>
            </a:pPr>
            <a:r>
              <a:rPr lang="en-US">
                <a:solidFill>
                  <a:srgbClr val="FFFFFF"/>
                </a:solidFill>
              </a:rPr>
              <a:t>Circum-Pan-Pacific Symposium 2024</a:t>
            </a:r>
            <a:endParaRPr lang="en-US" dirty="0">
              <a:solidFill>
                <a:srgbClr val="FFFFFF"/>
              </a:solidFill>
            </a:endParaRPr>
          </a:p>
        </p:txBody>
      </p:sp>
      <p:sp>
        <p:nvSpPr>
          <p:cNvPr id="5" name="Slide Number Placeholder 4">
            <a:extLst>
              <a:ext uri="{FF2B5EF4-FFF2-40B4-BE49-F238E27FC236}">
                <a16:creationId xmlns:a16="http://schemas.microsoft.com/office/drawing/2014/main" id="{D3D582D2-551D-41E8-B876-4886CFE4F152}"/>
              </a:ext>
            </a:extLst>
          </p:cNvPr>
          <p:cNvSpPr>
            <a:spLocks noGrp="1"/>
          </p:cNvSpPr>
          <p:nvPr>
            <p:ph type="sldNum" sz="quarter" idx="4"/>
          </p:nvPr>
        </p:nvSpPr>
        <p:spPr/>
        <p:txBody>
          <a:bodyPr/>
          <a:lstStyle/>
          <a:p>
            <a:pPr defTabSz="342893" fontAlgn="auto">
              <a:spcBef>
                <a:spcPts val="0"/>
              </a:spcBef>
              <a:spcAft>
                <a:spcPts val="0"/>
              </a:spcAft>
            </a:pPr>
            <a:fld id="{B9A5DFB4-3D23-4866-8D46-AE36D04BFD7D}" type="slidenum">
              <a:rPr lang="en-US" smtClean="0">
                <a:solidFill>
                  <a:srgbClr val="FFFFFF"/>
                </a:solidFill>
              </a:rPr>
              <a:pPr defTabSz="342893" fontAlgn="auto">
                <a:spcBef>
                  <a:spcPts val="0"/>
                </a:spcBef>
                <a:spcAft>
                  <a:spcPts val="0"/>
                </a:spcAft>
              </a:pPr>
              <a:t>40</a:t>
            </a:fld>
            <a:endParaRPr lang="en-US" dirty="0">
              <a:solidFill>
                <a:srgbClr val="FFFFFF"/>
              </a:solidFill>
            </a:endParaRPr>
          </a:p>
        </p:txBody>
      </p:sp>
    </p:spTree>
    <p:extLst>
      <p:ext uri="{BB962C8B-B14F-4D97-AF65-F5344CB8AC3E}">
        <p14:creationId xmlns:p14="http://schemas.microsoft.com/office/powerpoint/2010/main" val="189591210"/>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Semi Inclusive unpolarised DIS Cross Section </a:t>
            </a:r>
            <a:endParaRPr lang="en-GB"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a:bodyPr>
              <a:lstStyle/>
              <a:p>
                <a:pPr marL="0" indent="0">
                  <a:buNone/>
                </a:pPr>
                <a:r>
                  <a:rPr lang="en-US" sz="1600" dirty="0"/>
                  <a:t>The account of the transverse motion of the quark result in the following general form of the unpolarised semi-inclusive deep inelastic cross-section</a:t>
                </a:r>
              </a:p>
              <a:p>
                <a:pPr marL="0" indent="0">
                  <a:buNone/>
                </a:pPr>
                <a:endParaRPr lang="en-US" sz="1600" dirty="0"/>
              </a:p>
              <a:p>
                <a:pPr marL="0" indent="0">
                  <a:buNone/>
                </a:pPr>
                <a14:m>
                  <m:oMathPara xmlns:m="http://schemas.openxmlformats.org/officeDocument/2006/math">
                    <m:oMathParaPr>
                      <m:jc m:val="centerGroup"/>
                    </m:oMathParaPr>
                    <m:oMath xmlns:m="http://schemas.openxmlformats.org/officeDocument/2006/math">
                      <m:m>
                        <m:mPr>
                          <m:mcs>
                            <m:mc>
                              <m:mcPr>
                                <m:count m:val="3"/>
                                <m:mcJc m:val="center"/>
                              </m:mcPr>
                            </m:mc>
                          </m:mcs>
                          <m:ctrlPr>
                            <a:rPr lang="en-US" sz="1600" i="1" smtClean="0">
                              <a:latin typeface="Cambria Math" panose="02040503050406030204" pitchFamily="18" charset="0"/>
                            </a:rPr>
                          </m:ctrlPr>
                        </m:mPr>
                        <m:mr>
                          <m:e>
                            <m:f>
                              <m:fPr>
                                <m:ctrlPr>
                                  <a:rPr lang="en-US" sz="1600" i="1">
                                    <a:latin typeface="Cambria Math" panose="02040503050406030204" pitchFamily="18" charset="0"/>
                                  </a:rPr>
                                </m:ctrlPr>
                              </m:fPr>
                              <m:num>
                                <m:sSup>
                                  <m:sSupPr>
                                    <m:ctrlPr>
                                      <a:rPr lang="en-US" sz="1600" i="1">
                                        <a:latin typeface="Cambria Math" panose="02040503050406030204" pitchFamily="18" charset="0"/>
                                      </a:rPr>
                                    </m:ctrlPr>
                                  </m:sSupPr>
                                  <m:e>
                                    <m:r>
                                      <a:rPr lang="en-US" sz="1600" i="1">
                                        <a:latin typeface="Cambria Math" panose="02040503050406030204" pitchFamily="18" charset="0"/>
                                      </a:rPr>
                                      <m:t>𝑑</m:t>
                                    </m:r>
                                  </m:e>
                                  <m:sup>
                                    <m:r>
                                      <a:rPr lang="en-US" sz="1600" i="1">
                                        <a:latin typeface="Cambria Math" panose="02040503050406030204" pitchFamily="18" charset="0"/>
                                      </a:rPr>
                                      <m:t>5</m:t>
                                    </m:r>
                                  </m:sup>
                                </m:sSup>
                                <m:r>
                                  <a:rPr lang="en-US" sz="1600" i="1">
                                    <a:latin typeface="Cambria Math" panose="02040503050406030204" pitchFamily="18" charset="0"/>
                                    <a:ea typeface="Cambria Math" panose="02040503050406030204" pitchFamily="18" charset="0"/>
                                  </a:rPr>
                                  <m:t>𝜎</m:t>
                                </m:r>
                              </m:num>
                              <m:den>
                                <m:r>
                                  <a:rPr lang="en-US" sz="1600" i="1">
                                    <a:latin typeface="Cambria Math" panose="02040503050406030204" pitchFamily="18" charset="0"/>
                                  </a:rPr>
                                  <m:t>𝑑𝑥𝑑𝑦𝑑𝑧𝑑</m:t>
                                </m:r>
                                <m:sSubSup>
                                  <m:sSubSupPr>
                                    <m:ctrlPr>
                                      <a:rPr lang="en-US" sz="1600" i="1">
                                        <a:latin typeface="Cambria Math" panose="02040503050406030204" pitchFamily="18" charset="0"/>
                                      </a:rPr>
                                    </m:ctrlPr>
                                  </m:sSubSupPr>
                                  <m:e>
                                    <m:r>
                                      <a:rPr lang="en-US" sz="1600" i="1">
                                        <a:latin typeface="Cambria Math" panose="02040503050406030204" pitchFamily="18" charset="0"/>
                                      </a:rPr>
                                      <m:t>𝑃</m:t>
                                    </m:r>
                                  </m:e>
                                  <m:sub>
                                    <m:r>
                                      <a:rPr lang="en-US" sz="1600" i="1">
                                        <a:latin typeface="Cambria Math" panose="02040503050406030204" pitchFamily="18" charset="0"/>
                                      </a:rPr>
                                      <m:t>h𝑇</m:t>
                                    </m:r>
                                  </m:sub>
                                  <m:sup>
                                    <m:r>
                                      <a:rPr lang="en-US" sz="1600" i="1">
                                        <a:latin typeface="Cambria Math" panose="02040503050406030204" pitchFamily="18" charset="0"/>
                                      </a:rPr>
                                      <m:t>2</m:t>
                                    </m:r>
                                  </m:sup>
                                </m:sSubSup>
                                <m:r>
                                  <a:rPr lang="en-US" sz="1600" i="1">
                                    <a:latin typeface="Cambria Math" panose="02040503050406030204" pitchFamily="18" charset="0"/>
                                  </a:rPr>
                                  <m:t>𝑑</m:t>
                                </m:r>
                                <m:sSub>
                                  <m:sSubPr>
                                    <m:ctrlPr>
                                      <a:rPr lang="en-US" sz="1600" i="1">
                                        <a:latin typeface="Cambria Math" panose="02040503050406030204" pitchFamily="18" charset="0"/>
                                      </a:rPr>
                                    </m:ctrlPr>
                                  </m:sSubPr>
                                  <m:e>
                                    <m:r>
                                      <a:rPr lang="en-US" sz="1600" i="1">
                                        <a:latin typeface="Cambria Math" panose="02040503050406030204" pitchFamily="18" charset="0"/>
                                        <a:ea typeface="Cambria Math" panose="02040503050406030204" pitchFamily="18" charset="0"/>
                                      </a:rPr>
                                      <m:t>𝜙</m:t>
                                    </m:r>
                                  </m:e>
                                  <m:sub>
                                    <m:r>
                                      <a:rPr lang="en-US" sz="1600" i="1">
                                        <a:latin typeface="Cambria Math" panose="02040503050406030204" pitchFamily="18" charset="0"/>
                                      </a:rPr>
                                      <m:t>h</m:t>
                                    </m:r>
                                  </m:sub>
                                </m:sSub>
                              </m:den>
                            </m:f>
                          </m:e>
                          <m:e>
                            <m:r>
                              <a:rPr lang="en-US" sz="1600" b="0" i="1" smtClean="0">
                                <a:latin typeface="Cambria Math" panose="02040503050406030204" pitchFamily="18" charset="0"/>
                              </a:rPr>
                              <m:t>=</m:t>
                            </m:r>
                          </m:e>
                          <m:e>
                            <m:f>
                              <m:fPr>
                                <m:ctrlPr>
                                  <a:rPr lang="en-US" sz="1600" i="1">
                                    <a:latin typeface="Cambria Math" panose="02040503050406030204" pitchFamily="18" charset="0"/>
                                  </a:rPr>
                                </m:ctrlPr>
                              </m:fPr>
                              <m:num>
                                <m:r>
                                  <a:rPr lang="en-US" sz="1600" b="0" i="1" smtClean="0">
                                    <a:latin typeface="Cambria Math" panose="02040503050406030204" pitchFamily="18" charset="0"/>
                                  </a:rPr>
                                  <m:t>2</m:t>
                                </m:r>
                                <m:r>
                                  <a:rPr lang="en-US" sz="1600" b="0" i="1" smtClean="0">
                                    <a:latin typeface="Cambria Math" panose="02040503050406030204" pitchFamily="18" charset="0"/>
                                    <a:ea typeface="Cambria Math" panose="02040503050406030204" pitchFamily="18" charset="0"/>
                                  </a:rPr>
                                  <m:t>𝜋</m:t>
                                </m:r>
                                <m:sSup>
                                  <m:sSupPr>
                                    <m:ctrlPr>
                                      <a:rPr lang="en-US" sz="1600" i="1">
                                        <a:latin typeface="Cambria Math" panose="02040503050406030204" pitchFamily="18" charset="0"/>
                                      </a:rPr>
                                    </m:ctrlPr>
                                  </m:sSupPr>
                                  <m:e>
                                    <m:r>
                                      <a:rPr lang="en-US" sz="1600" i="1">
                                        <a:latin typeface="Cambria Math" panose="02040503050406030204" pitchFamily="18" charset="0"/>
                                        <a:ea typeface="Cambria Math" panose="02040503050406030204" pitchFamily="18" charset="0"/>
                                      </a:rPr>
                                      <m:t>𝛼</m:t>
                                    </m:r>
                                  </m:e>
                                  <m:sup>
                                    <m:r>
                                      <a:rPr lang="en-US" sz="1600" i="1">
                                        <a:latin typeface="Cambria Math" panose="02040503050406030204" pitchFamily="18" charset="0"/>
                                      </a:rPr>
                                      <m:t>2</m:t>
                                    </m:r>
                                  </m:sup>
                                </m:sSup>
                              </m:num>
                              <m:den>
                                <m:r>
                                  <a:rPr lang="en-US" sz="1600" i="1">
                                    <a:latin typeface="Cambria Math" panose="02040503050406030204" pitchFamily="18" charset="0"/>
                                  </a:rPr>
                                  <m:t>𝑥𝑦</m:t>
                                </m:r>
                                <m:sSup>
                                  <m:sSupPr>
                                    <m:ctrlPr>
                                      <a:rPr lang="en-US" sz="1600" i="1">
                                        <a:latin typeface="Cambria Math" panose="02040503050406030204" pitchFamily="18" charset="0"/>
                                      </a:rPr>
                                    </m:ctrlPr>
                                  </m:sSupPr>
                                  <m:e>
                                    <m:r>
                                      <a:rPr lang="en-US" sz="1600" i="1">
                                        <a:latin typeface="Cambria Math" panose="02040503050406030204" pitchFamily="18" charset="0"/>
                                      </a:rPr>
                                      <m:t>𝑄</m:t>
                                    </m:r>
                                  </m:e>
                                  <m:sup>
                                    <m:r>
                                      <a:rPr lang="en-US" sz="1600" i="1">
                                        <a:latin typeface="Cambria Math" panose="02040503050406030204" pitchFamily="18" charset="0"/>
                                      </a:rPr>
                                      <m:t>2</m:t>
                                    </m:r>
                                  </m:sup>
                                </m:sSup>
                              </m:den>
                            </m:f>
                            <m:f>
                              <m:fPr>
                                <m:ctrlPr>
                                  <a:rPr lang="en-US" sz="1600" i="1" smtClean="0">
                                    <a:latin typeface="Cambria Math" panose="02040503050406030204" pitchFamily="18" charset="0"/>
                                  </a:rPr>
                                </m:ctrlPr>
                              </m:fPr>
                              <m:num>
                                <m:sSup>
                                  <m:sSupPr>
                                    <m:ctrlPr>
                                      <a:rPr lang="en-US" sz="1600" i="1">
                                        <a:latin typeface="Cambria Math" panose="02040503050406030204" pitchFamily="18" charset="0"/>
                                      </a:rPr>
                                    </m:ctrlPr>
                                  </m:sSupPr>
                                  <m:e>
                                    <m:r>
                                      <a:rPr lang="en-US" sz="1600" i="1">
                                        <a:latin typeface="Cambria Math" panose="02040503050406030204" pitchFamily="18" charset="0"/>
                                      </a:rPr>
                                      <m:t>𝑦</m:t>
                                    </m:r>
                                  </m:e>
                                  <m:sup>
                                    <m:r>
                                      <a:rPr lang="en-US" sz="1600" i="1">
                                        <a:latin typeface="Cambria Math" panose="02040503050406030204" pitchFamily="18" charset="0"/>
                                      </a:rPr>
                                      <m:t>2</m:t>
                                    </m:r>
                                  </m:sup>
                                </m:sSup>
                              </m:num>
                              <m:den>
                                <m:r>
                                  <a:rPr lang="en-US" sz="1600" b="0" i="1" smtClean="0">
                                    <a:latin typeface="Cambria Math" panose="02040503050406030204" pitchFamily="18" charset="0"/>
                                  </a:rPr>
                                  <m:t>2</m:t>
                                </m:r>
                                <m:d>
                                  <m:dPr>
                                    <m:ctrlPr>
                                      <a:rPr lang="en-US" sz="1600" b="0" i="1" smtClean="0">
                                        <a:latin typeface="Cambria Math" panose="02040503050406030204" pitchFamily="18" charset="0"/>
                                      </a:rPr>
                                    </m:ctrlPr>
                                  </m:dPr>
                                  <m:e>
                                    <m:r>
                                      <a:rPr lang="en-US" sz="1600" b="0" i="1" smtClean="0">
                                        <a:latin typeface="Cambria Math" panose="02040503050406030204" pitchFamily="18" charset="0"/>
                                      </a:rPr>
                                      <m:t>1−</m:t>
                                    </m:r>
                                    <m:r>
                                      <a:rPr lang="en-US" sz="1600" b="0" i="1" smtClean="0">
                                        <a:latin typeface="Cambria Math" panose="02040503050406030204" pitchFamily="18" charset="0"/>
                                        <a:ea typeface="Cambria Math" panose="02040503050406030204" pitchFamily="18" charset="0"/>
                                      </a:rPr>
                                      <m:t>𝜀</m:t>
                                    </m:r>
                                  </m:e>
                                </m:d>
                              </m:den>
                            </m:f>
                            <m:d>
                              <m:dPr>
                                <m:ctrlPr>
                                  <a:rPr lang="en-US" sz="1600" i="1" smtClean="0">
                                    <a:latin typeface="Cambria Math" panose="02040503050406030204" pitchFamily="18" charset="0"/>
                                  </a:rPr>
                                </m:ctrlPr>
                              </m:dPr>
                              <m:e>
                                <m:r>
                                  <a:rPr lang="en-US" sz="1600" b="0" i="1" smtClean="0">
                                    <a:latin typeface="Cambria Math" panose="02040503050406030204" pitchFamily="18" charset="0"/>
                                  </a:rPr>
                                  <m:t>1+</m:t>
                                </m:r>
                                <m:f>
                                  <m:fPr>
                                    <m:ctrlPr>
                                      <a:rPr lang="en-US" sz="1600" b="0" i="1" smtClean="0">
                                        <a:latin typeface="Cambria Math" panose="02040503050406030204" pitchFamily="18" charset="0"/>
                                      </a:rPr>
                                    </m:ctrlPr>
                                  </m:fPr>
                                  <m:num>
                                    <m:r>
                                      <a:rPr lang="en-US" sz="1600" b="0" i="1" smtClean="0">
                                        <a:latin typeface="Cambria Math" panose="02040503050406030204" pitchFamily="18" charset="0"/>
                                      </a:rPr>
                                      <m:t>2</m:t>
                                    </m:r>
                                    <m:r>
                                      <a:rPr lang="en-US" sz="1600" b="0" i="1" smtClean="0">
                                        <a:latin typeface="Cambria Math" panose="02040503050406030204" pitchFamily="18" charset="0"/>
                                      </a:rPr>
                                      <m:t>𝑥</m:t>
                                    </m:r>
                                    <m:sSup>
                                      <m:sSupPr>
                                        <m:ctrlPr>
                                          <a:rPr lang="en-US" sz="1600" b="0" i="1" smtClean="0">
                                            <a:latin typeface="Cambria Math" panose="02040503050406030204" pitchFamily="18" charset="0"/>
                                          </a:rPr>
                                        </m:ctrlPr>
                                      </m:sSupPr>
                                      <m:e>
                                        <m:r>
                                          <a:rPr lang="en-US" sz="1600" b="0" i="1" smtClean="0">
                                            <a:latin typeface="Cambria Math" panose="02040503050406030204" pitchFamily="18" charset="0"/>
                                          </a:rPr>
                                          <m:t>𝑀</m:t>
                                        </m:r>
                                      </m:e>
                                      <m:sup>
                                        <m:r>
                                          <a:rPr lang="en-US" sz="1600" b="0" i="1" smtClean="0">
                                            <a:latin typeface="Cambria Math" panose="02040503050406030204" pitchFamily="18" charset="0"/>
                                          </a:rPr>
                                          <m:t>2</m:t>
                                        </m:r>
                                      </m:sup>
                                    </m:sSup>
                                  </m:num>
                                  <m:den>
                                    <m:sSup>
                                      <m:sSupPr>
                                        <m:ctrlPr>
                                          <a:rPr lang="en-US" sz="1600" b="0" i="1" smtClean="0">
                                            <a:latin typeface="Cambria Math" panose="02040503050406030204" pitchFamily="18" charset="0"/>
                                          </a:rPr>
                                        </m:ctrlPr>
                                      </m:sSupPr>
                                      <m:e>
                                        <m:r>
                                          <a:rPr lang="en-US" sz="1600" b="0" i="1" smtClean="0">
                                            <a:latin typeface="Cambria Math" panose="02040503050406030204" pitchFamily="18" charset="0"/>
                                          </a:rPr>
                                          <m:t>𝑄</m:t>
                                        </m:r>
                                      </m:e>
                                      <m:sup>
                                        <m:r>
                                          <a:rPr lang="en-US" sz="1600" b="0" i="1" smtClean="0">
                                            <a:latin typeface="Cambria Math" panose="02040503050406030204" pitchFamily="18" charset="0"/>
                                          </a:rPr>
                                          <m:t>2</m:t>
                                        </m:r>
                                      </m:sup>
                                    </m:sSup>
                                  </m:den>
                                </m:f>
                              </m:e>
                            </m:d>
                            <m:d>
                              <m:dPr>
                                <m:begChr m:val="["/>
                                <m:endChr m:val="]"/>
                                <m:ctrlPr>
                                  <a:rPr lang="en-US" sz="1600" i="1" smtClean="0">
                                    <a:latin typeface="Cambria Math" panose="02040503050406030204" pitchFamily="18" charset="0"/>
                                  </a:rPr>
                                </m:ctrlPr>
                              </m:dPr>
                              <m:e>
                                <m:d>
                                  <m:dPr>
                                    <m:ctrlPr>
                                      <a:rPr lang="en-US" sz="1600" i="1" smtClean="0">
                                        <a:latin typeface="Cambria Math" panose="02040503050406030204" pitchFamily="18" charset="0"/>
                                      </a:rPr>
                                    </m:ctrlPr>
                                  </m:dPr>
                                  <m:e>
                                    <m:r>
                                      <a:rPr lang="en-US" sz="1600" b="0" i="1" smtClean="0">
                                        <a:latin typeface="Cambria Math" panose="02040503050406030204" pitchFamily="18" charset="0"/>
                                      </a:rPr>
                                      <m:t>1−</m:t>
                                    </m:r>
                                    <m:r>
                                      <a:rPr lang="en-US" sz="1600" b="0" i="1" smtClean="0">
                                        <a:latin typeface="Cambria Math" panose="02040503050406030204" pitchFamily="18" charset="0"/>
                                      </a:rPr>
                                      <m:t>𝑦</m:t>
                                    </m:r>
                                  </m:e>
                                </m:d>
                                <m:r>
                                  <a:rPr lang="en-US" sz="1600" b="0" i="1" smtClean="0">
                                    <a:latin typeface="Cambria Math" panose="02040503050406030204" pitchFamily="18" charset="0"/>
                                  </a:rPr>
                                  <m:t>+</m:t>
                                </m:r>
                                <m:f>
                                  <m:fPr>
                                    <m:ctrlPr>
                                      <a:rPr lang="en-US" sz="1600" i="1" smtClean="0">
                                        <a:latin typeface="Cambria Math" panose="02040503050406030204" pitchFamily="18" charset="0"/>
                                      </a:rPr>
                                    </m:ctrlPr>
                                  </m:fPr>
                                  <m:num>
                                    <m:sSup>
                                      <m:sSupPr>
                                        <m:ctrlPr>
                                          <a:rPr lang="en-US" sz="1600" i="1" smtClean="0">
                                            <a:latin typeface="Cambria Math" panose="02040503050406030204" pitchFamily="18" charset="0"/>
                                          </a:rPr>
                                        </m:ctrlPr>
                                      </m:sSupPr>
                                      <m:e>
                                        <m:r>
                                          <a:rPr lang="en-US" sz="1600" b="0" i="1" smtClean="0">
                                            <a:latin typeface="Cambria Math" panose="02040503050406030204" pitchFamily="18" charset="0"/>
                                          </a:rPr>
                                          <m:t>𝑦</m:t>
                                        </m:r>
                                      </m:e>
                                      <m:sup>
                                        <m:r>
                                          <a:rPr lang="en-US" sz="1600" b="0" i="1" smtClean="0">
                                            <a:latin typeface="Cambria Math" panose="02040503050406030204" pitchFamily="18" charset="0"/>
                                          </a:rPr>
                                          <m:t>2</m:t>
                                        </m:r>
                                      </m:sup>
                                    </m:sSup>
                                  </m:num>
                                  <m:den>
                                    <m:r>
                                      <a:rPr lang="en-US" sz="1600" b="0" i="1" smtClean="0">
                                        <a:latin typeface="Cambria Math" panose="02040503050406030204" pitchFamily="18" charset="0"/>
                                      </a:rPr>
                                      <m:t>2</m:t>
                                    </m:r>
                                  </m:den>
                                </m:f>
                              </m:e>
                            </m:d>
                          </m:e>
                        </m:mr>
                        <m:mr>
                          <m:e/>
                          <m:e/>
                          <m:e>
                            <m:d>
                              <m:dPr>
                                <m:begChr m:val="{"/>
                                <m:endChr m:val="}"/>
                                <m:ctrlPr>
                                  <a:rPr lang="en-US" sz="1600" i="1" smtClean="0">
                                    <a:latin typeface="Cambria Math" panose="02040503050406030204" pitchFamily="18" charset="0"/>
                                  </a:rPr>
                                </m:ctrlPr>
                              </m:dPr>
                              <m:e>
                                <m:sSubSup>
                                  <m:sSubSupPr>
                                    <m:ctrlPr>
                                      <a:rPr lang="en-US" sz="1600" i="1">
                                        <a:latin typeface="Cambria Math" panose="02040503050406030204" pitchFamily="18" charset="0"/>
                                      </a:rPr>
                                    </m:ctrlPr>
                                  </m:sSubSupPr>
                                  <m:e>
                                    <m:r>
                                      <a:rPr lang="en-US" sz="1600" i="1">
                                        <a:latin typeface="Cambria Math" panose="02040503050406030204" pitchFamily="18" charset="0"/>
                                      </a:rPr>
                                      <m:t>𝐹</m:t>
                                    </m:r>
                                  </m:e>
                                  <m:sub>
                                    <m:r>
                                      <a:rPr lang="en-US" sz="1600" i="1">
                                        <a:latin typeface="Cambria Math" panose="02040503050406030204" pitchFamily="18" charset="0"/>
                                      </a:rPr>
                                      <m:t>𝑈𝑈</m:t>
                                    </m:r>
                                    <m:r>
                                      <a:rPr lang="en-US" sz="1600" b="0" i="1" smtClean="0">
                                        <a:latin typeface="Cambria Math" panose="02040503050406030204" pitchFamily="18" charset="0"/>
                                      </a:rPr>
                                      <m:t>,</m:t>
                                    </m:r>
                                    <m:r>
                                      <a:rPr lang="en-US" sz="1600" b="0" i="1" smtClean="0">
                                        <a:latin typeface="Cambria Math" panose="02040503050406030204" pitchFamily="18" charset="0"/>
                                      </a:rPr>
                                      <m:t>𝑇</m:t>
                                    </m:r>
                                  </m:sub>
                                  <m:sup>
                                    <m:r>
                                      <a:rPr lang="en-US" sz="1600" i="1">
                                        <a:latin typeface="Cambria Math" panose="02040503050406030204" pitchFamily="18" charset="0"/>
                                      </a:rPr>
                                      <m:t>h</m:t>
                                    </m:r>
                                  </m:sup>
                                </m:sSubSup>
                                <m:r>
                                  <a:rPr lang="en-US" sz="1600" b="0" i="1" smtClean="0">
                                    <a:latin typeface="Cambria Math" panose="02040503050406030204" pitchFamily="18" charset="0"/>
                                  </a:rPr>
                                  <m:t>+</m:t>
                                </m:r>
                                <m:r>
                                  <a:rPr lang="en-US" sz="1600" i="1" smtClean="0">
                                    <a:latin typeface="Cambria Math" panose="02040503050406030204" pitchFamily="18" charset="0"/>
                                    <a:ea typeface="Cambria Math" panose="02040503050406030204" pitchFamily="18" charset="0"/>
                                  </a:rPr>
                                  <m:t>𝜀</m:t>
                                </m:r>
                                <m:sSubSup>
                                  <m:sSubSupPr>
                                    <m:ctrlPr>
                                      <a:rPr lang="en-US" sz="1600" i="1">
                                        <a:latin typeface="Cambria Math" panose="02040503050406030204" pitchFamily="18" charset="0"/>
                                      </a:rPr>
                                    </m:ctrlPr>
                                  </m:sSubSupPr>
                                  <m:e>
                                    <m:r>
                                      <a:rPr lang="en-US" sz="1600" i="1">
                                        <a:latin typeface="Cambria Math" panose="02040503050406030204" pitchFamily="18" charset="0"/>
                                      </a:rPr>
                                      <m:t>𝐹</m:t>
                                    </m:r>
                                  </m:e>
                                  <m:sub>
                                    <m:r>
                                      <a:rPr lang="en-US" sz="1600" i="1">
                                        <a:latin typeface="Cambria Math" panose="02040503050406030204" pitchFamily="18" charset="0"/>
                                      </a:rPr>
                                      <m:t>𝑈𝑈</m:t>
                                    </m:r>
                                    <m:r>
                                      <a:rPr lang="en-US" sz="1600" i="1">
                                        <a:latin typeface="Cambria Math" panose="02040503050406030204" pitchFamily="18" charset="0"/>
                                      </a:rPr>
                                      <m:t>,</m:t>
                                    </m:r>
                                    <m:r>
                                      <a:rPr lang="en-US" sz="1600" b="0" i="1" smtClean="0">
                                        <a:latin typeface="Cambria Math" panose="02040503050406030204" pitchFamily="18" charset="0"/>
                                      </a:rPr>
                                      <m:t>𝐿</m:t>
                                    </m:r>
                                  </m:sub>
                                  <m:sup>
                                    <m:r>
                                      <a:rPr lang="en-US" sz="1600" i="1">
                                        <a:latin typeface="Cambria Math" panose="02040503050406030204" pitchFamily="18" charset="0"/>
                                      </a:rPr>
                                      <m:t>h</m:t>
                                    </m:r>
                                  </m:sup>
                                </m:sSubSup>
                                <m:r>
                                  <a:rPr lang="en-US" sz="1600" b="0" i="1" smtClean="0">
                                    <a:latin typeface="Cambria Math" panose="02040503050406030204" pitchFamily="18" charset="0"/>
                                  </a:rPr>
                                  <m:t>+</m:t>
                                </m:r>
                                <m:func>
                                  <m:funcPr>
                                    <m:ctrlPr>
                                      <a:rPr lang="en-US" sz="1600" b="0" i="1" smtClean="0">
                                        <a:latin typeface="Cambria Math" panose="02040503050406030204" pitchFamily="18" charset="0"/>
                                      </a:rPr>
                                    </m:ctrlPr>
                                  </m:funcPr>
                                  <m:fName>
                                    <m:rad>
                                      <m:radPr>
                                        <m:degHide m:val="on"/>
                                        <m:ctrlPr>
                                          <a:rPr lang="en-US" sz="1600" b="0" i="1" smtClean="0">
                                            <a:latin typeface="Cambria Math" panose="02040503050406030204" pitchFamily="18" charset="0"/>
                                          </a:rPr>
                                        </m:ctrlPr>
                                      </m:radPr>
                                      <m:deg/>
                                      <m:e>
                                        <m:r>
                                          <a:rPr lang="en-US" sz="1600" i="1">
                                            <a:latin typeface="Cambria Math" panose="02040503050406030204" pitchFamily="18" charset="0"/>
                                          </a:rPr>
                                          <m:t>2</m:t>
                                        </m:r>
                                        <m:r>
                                          <a:rPr lang="en-US" sz="1600" i="1" smtClean="0">
                                            <a:latin typeface="Cambria Math" panose="02040503050406030204" pitchFamily="18" charset="0"/>
                                            <a:ea typeface="Cambria Math" panose="02040503050406030204" pitchFamily="18" charset="0"/>
                                          </a:rPr>
                                          <m:t>𝜀</m:t>
                                        </m:r>
                                        <m:d>
                                          <m:dPr>
                                            <m:ctrlPr>
                                              <a:rPr lang="en-US" sz="1600" i="1">
                                                <a:latin typeface="Cambria Math" panose="02040503050406030204" pitchFamily="18" charset="0"/>
                                              </a:rPr>
                                            </m:ctrlPr>
                                          </m:dPr>
                                          <m:e>
                                            <m:r>
                                              <a:rPr lang="en-US" sz="1600" i="1">
                                                <a:latin typeface="Cambria Math" panose="02040503050406030204" pitchFamily="18" charset="0"/>
                                              </a:rPr>
                                              <m:t>1</m:t>
                                            </m:r>
                                            <m:r>
                                              <a:rPr lang="en-US" sz="1600" b="0" i="1" smtClean="0">
                                                <a:latin typeface="Cambria Math" panose="02040503050406030204" pitchFamily="18" charset="0"/>
                                              </a:rPr>
                                              <m:t>+</m:t>
                                            </m:r>
                                            <m:r>
                                              <a:rPr lang="en-US" sz="1600" i="1">
                                                <a:latin typeface="Cambria Math" panose="02040503050406030204" pitchFamily="18" charset="0"/>
                                                <a:ea typeface="Cambria Math" panose="02040503050406030204" pitchFamily="18" charset="0"/>
                                              </a:rPr>
                                              <m:t>𝜀</m:t>
                                            </m:r>
                                          </m:e>
                                        </m:d>
                                      </m:e>
                                    </m:rad>
                                    <m:sSubSup>
                                      <m:sSubSupPr>
                                        <m:ctrlPr>
                                          <a:rPr lang="en-US" sz="1600" i="1">
                                            <a:solidFill>
                                              <a:srgbClr val="C00000"/>
                                            </a:solidFill>
                                            <a:latin typeface="Cambria Math" panose="02040503050406030204" pitchFamily="18" charset="0"/>
                                          </a:rPr>
                                        </m:ctrlPr>
                                      </m:sSubSupPr>
                                      <m:e>
                                        <m:r>
                                          <a:rPr lang="en-US" sz="1600" i="1">
                                            <a:solidFill>
                                              <a:srgbClr val="C00000"/>
                                            </a:solidFill>
                                            <a:latin typeface="Cambria Math" panose="02040503050406030204" pitchFamily="18" charset="0"/>
                                          </a:rPr>
                                          <m:t>𝐹</m:t>
                                        </m:r>
                                      </m:e>
                                      <m:sub>
                                        <m:r>
                                          <a:rPr lang="en-US" sz="1600" i="1">
                                            <a:solidFill>
                                              <a:srgbClr val="C00000"/>
                                            </a:solidFill>
                                            <a:latin typeface="Cambria Math" panose="02040503050406030204" pitchFamily="18" charset="0"/>
                                          </a:rPr>
                                          <m:t>𝑈𝑈</m:t>
                                        </m:r>
                                      </m:sub>
                                      <m:sup>
                                        <m:func>
                                          <m:funcPr>
                                            <m:ctrlPr>
                                              <a:rPr lang="en-US" sz="1600" i="1">
                                                <a:solidFill>
                                                  <a:srgbClr val="C00000"/>
                                                </a:solidFill>
                                                <a:latin typeface="Cambria Math" panose="02040503050406030204" pitchFamily="18" charset="0"/>
                                              </a:rPr>
                                            </m:ctrlPr>
                                          </m:funcPr>
                                          <m:fName>
                                            <m:r>
                                              <m:rPr>
                                                <m:sty m:val="p"/>
                                              </m:rPr>
                                              <a:rPr lang="en-US" sz="1600">
                                                <a:solidFill>
                                                  <a:srgbClr val="C00000"/>
                                                </a:solidFill>
                                                <a:latin typeface="Cambria Math" panose="02040503050406030204" pitchFamily="18" charset="0"/>
                                              </a:rPr>
                                              <m:t>cos</m:t>
                                            </m:r>
                                          </m:fName>
                                          <m:e>
                                            <m:sSub>
                                              <m:sSubPr>
                                                <m:ctrlPr>
                                                  <a:rPr lang="en-US" sz="1600" i="1">
                                                    <a:solidFill>
                                                      <a:srgbClr val="C00000"/>
                                                    </a:solidFill>
                                                    <a:latin typeface="Cambria Math" panose="02040503050406030204" pitchFamily="18" charset="0"/>
                                                  </a:rPr>
                                                </m:ctrlPr>
                                              </m:sSubPr>
                                              <m:e>
                                                <m:r>
                                                  <a:rPr lang="en-US" sz="1600" i="1">
                                                    <a:solidFill>
                                                      <a:srgbClr val="C00000"/>
                                                    </a:solidFill>
                                                    <a:latin typeface="Cambria Math" panose="02040503050406030204" pitchFamily="18" charset="0"/>
                                                    <a:ea typeface="Cambria Math" panose="02040503050406030204" pitchFamily="18" charset="0"/>
                                                  </a:rPr>
                                                  <m:t>𝜙</m:t>
                                                </m:r>
                                              </m:e>
                                              <m:sub>
                                                <m:r>
                                                  <a:rPr lang="en-US" sz="1600" i="1">
                                                    <a:solidFill>
                                                      <a:srgbClr val="C00000"/>
                                                    </a:solidFill>
                                                    <a:latin typeface="Cambria Math" panose="02040503050406030204" pitchFamily="18" charset="0"/>
                                                  </a:rPr>
                                                  <m:t>h</m:t>
                                                </m:r>
                                              </m:sub>
                                            </m:sSub>
                                          </m:e>
                                        </m:func>
                                      </m:sup>
                                    </m:sSubSup>
                                    <m:r>
                                      <m:rPr>
                                        <m:sty m:val="p"/>
                                      </m:rPr>
                                      <a:rPr lang="en-US" sz="1600" b="0" i="0" smtClean="0">
                                        <a:latin typeface="Cambria Math" panose="02040503050406030204" pitchFamily="18" charset="0"/>
                                      </a:rPr>
                                      <m:t>cos</m:t>
                                    </m:r>
                                  </m:fName>
                                  <m:e>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ea typeface="Cambria Math" panose="02040503050406030204" pitchFamily="18" charset="0"/>
                                          </a:rPr>
                                          <m:t>𝜙</m:t>
                                        </m:r>
                                      </m:e>
                                      <m:sub>
                                        <m:r>
                                          <a:rPr lang="en-US" sz="1600" b="0" i="1" smtClean="0">
                                            <a:latin typeface="Cambria Math" panose="02040503050406030204" pitchFamily="18" charset="0"/>
                                          </a:rPr>
                                          <m:t>h</m:t>
                                        </m:r>
                                      </m:sub>
                                    </m:sSub>
                                  </m:e>
                                </m:func>
                                <m:r>
                                  <a:rPr lang="en-US" sz="1600" b="0" i="1" smtClean="0">
                                    <a:latin typeface="Cambria Math" panose="02040503050406030204" pitchFamily="18" charset="0"/>
                                  </a:rPr>
                                  <m:t>+</m:t>
                                </m:r>
                                <m:func>
                                  <m:funcPr>
                                    <m:ctrlPr>
                                      <a:rPr lang="en-US" sz="1600" i="1">
                                        <a:latin typeface="Cambria Math" panose="02040503050406030204" pitchFamily="18" charset="0"/>
                                      </a:rPr>
                                    </m:ctrlPr>
                                  </m:funcPr>
                                  <m:fName>
                                    <m:r>
                                      <a:rPr lang="en-US" sz="1600" i="1">
                                        <a:latin typeface="Cambria Math" panose="02040503050406030204" pitchFamily="18" charset="0"/>
                                        <a:ea typeface="Cambria Math" panose="02040503050406030204" pitchFamily="18" charset="0"/>
                                      </a:rPr>
                                      <m:t>𝜀</m:t>
                                    </m:r>
                                    <m:sSubSup>
                                      <m:sSubSupPr>
                                        <m:ctrlPr>
                                          <a:rPr lang="en-US" sz="1600" i="1">
                                            <a:solidFill>
                                              <a:srgbClr val="C00000"/>
                                            </a:solidFill>
                                            <a:latin typeface="Cambria Math" panose="02040503050406030204" pitchFamily="18" charset="0"/>
                                          </a:rPr>
                                        </m:ctrlPr>
                                      </m:sSubSupPr>
                                      <m:e>
                                        <m:r>
                                          <a:rPr lang="en-US" sz="1600" i="1">
                                            <a:solidFill>
                                              <a:srgbClr val="C00000"/>
                                            </a:solidFill>
                                            <a:latin typeface="Cambria Math" panose="02040503050406030204" pitchFamily="18" charset="0"/>
                                          </a:rPr>
                                          <m:t>𝐹</m:t>
                                        </m:r>
                                      </m:e>
                                      <m:sub>
                                        <m:r>
                                          <a:rPr lang="en-US" sz="1600" i="1">
                                            <a:solidFill>
                                              <a:srgbClr val="C00000"/>
                                            </a:solidFill>
                                            <a:latin typeface="Cambria Math" panose="02040503050406030204" pitchFamily="18" charset="0"/>
                                          </a:rPr>
                                          <m:t>𝑈𝑈</m:t>
                                        </m:r>
                                      </m:sub>
                                      <m:sup>
                                        <m:func>
                                          <m:funcPr>
                                            <m:ctrlPr>
                                              <a:rPr lang="en-US" sz="1600" i="1">
                                                <a:solidFill>
                                                  <a:srgbClr val="C00000"/>
                                                </a:solidFill>
                                                <a:latin typeface="Cambria Math" panose="02040503050406030204" pitchFamily="18" charset="0"/>
                                              </a:rPr>
                                            </m:ctrlPr>
                                          </m:funcPr>
                                          <m:fName>
                                            <m:r>
                                              <m:rPr>
                                                <m:sty m:val="p"/>
                                              </m:rPr>
                                              <a:rPr lang="en-US" sz="1600">
                                                <a:solidFill>
                                                  <a:srgbClr val="C00000"/>
                                                </a:solidFill>
                                                <a:latin typeface="Cambria Math" panose="02040503050406030204" pitchFamily="18" charset="0"/>
                                              </a:rPr>
                                              <m:t>cos</m:t>
                                            </m:r>
                                          </m:fName>
                                          <m:e>
                                            <m:sSub>
                                              <m:sSubPr>
                                                <m:ctrlPr>
                                                  <a:rPr lang="en-US" sz="1600" i="1">
                                                    <a:solidFill>
                                                      <a:srgbClr val="C00000"/>
                                                    </a:solidFill>
                                                    <a:latin typeface="Cambria Math" panose="02040503050406030204" pitchFamily="18" charset="0"/>
                                                  </a:rPr>
                                                </m:ctrlPr>
                                              </m:sSubPr>
                                              <m:e>
                                                <m:r>
                                                  <a:rPr lang="en-US" sz="1600" b="0" i="1" smtClean="0">
                                                    <a:solidFill>
                                                      <a:srgbClr val="C00000"/>
                                                    </a:solidFill>
                                                    <a:latin typeface="Cambria Math" panose="02040503050406030204" pitchFamily="18" charset="0"/>
                                                  </a:rPr>
                                                  <m:t>2</m:t>
                                                </m:r>
                                                <m:r>
                                                  <a:rPr lang="en-US" sz="1600" i="1">
                                                    <a:solidFill>
                                                      <a:srgbClr val="C00000"/>
                                                    </a:solidFill>
                                                    <a:latin typeface="Cambria Math" panose="02040503050406030204" pitchFamily="18" charset="0"/>
                                                    <a:ea typeface="Cambria Math" panose="02040503050406030204" pitchFamily="18" charset="0"/>
                                                  </a:rPr>
                                                  <m:t>𝜙</m:t>
                                                </m:r>
                                              </m:e>
                                              <m:sub>
                                                <m:r>
                                                  <a:rPr lang="en-US" sz="1600" i="1">
                                                    <a:solidFill>
                                                      <a:srgbClr val="C00000"/>
                                                    </a:solidFill>
                                                    <a:latin typeface="Cambria Math" panose="02040503050406030204" pitchFamily="18" charset="0"/>
                                                  </a:rPr>
                                                  <m:t>h</m:t>
                                                </m:r>
                                              </m:sub>
                                            </m:sSub>
                                          </m:e>
                                        </m:func>
                                      </m:sup>
                                    </m:sSubSup>
                                    <m:r>
                                      <m:rPr>
                                        <m:sty m:val="p"/>
                                      </m:rPr>
                                      <a:rPr lang="en-US" sz="1600">
                                        <a:latin typeface="Cambria Math" panose="02040503050406030204" pitchFamily="18" charset="0"/>
                                      </a:rPr>
                                      <m:t>cos</m:t>
                                    </m:r>
                                  </m:fName>
                                  <m:e>
                                    <m:sSub>
                                      <m:sSubPr>
                                        <m:ctrlPr>
                                          <a:rPr lang="en-US" sz="1600" i="1">
                                            <a:latin typeface="Cambria Math" panose="02040503050406030204" pitchFamily="18" charset="0"/>
                                          </a:rPr>
                                        </m:ctrlPr>
                                      </m:sSubPr>
                                      <m:e>
                                        <m:r>
                                          <a:rPr lang="en-US" sz="1600" b="0" i="1" smtClean="0">
                                            <a:latin typeface="Cambria Math" panose="02040503050406030204" pitchFamily="18" charset="0"/>
                                          </a:rPr>
                                          <m:t>2</m:t>
                                        </m:r>
                                        <m:r>
                                          <a:rPr lang="en-US" sz="1600" i="1">
                                            <a:latin typeface="Cambria Math" panose="02040503050406030204" pitchFamily="18" charset="0"/>
                                            <a:ea typeface="Cambria Math" panose="02040503050406030204" pitchFamily="18" charset="0"/>
                                          </a:rPr>
                                          <m:t>𝜙</m:t>
                                        </m:r>
                                      </m:e>
                                      <m:sub>
                                        <m:r>
                                          <a:rPr lang="en-US" sz="1600" i="1">
                                            <a:latin typeface="Cambria Math" panose="02040503050406030204" pitchFamily="18" charset="0"/>
                                          </a:rPr>
                                          <m:t>h</m:t>
                                        </m:r>
                                      </m:sub>
                                    </m:sSub>
                                  </m:e>
                                </m:func>
                                <m:r>
                                  <a:rPr lang="en-US" sz="1600" b="0" i="1" smtClean="0">
                                    <a:latin typeface="Cambria Math" panose="02040503050406030204" pitchFamily="18" charset="0"/>
                                  </a:rPr>
                                  <m:t>+…</m:t>
                                </m:r>
                              </m:e>
                            </m:d>
                          </m:e>
                        </m:mr>
                      </m:m>
                    </m:oMath>
                  </m:oMathPara>
                </a14:m>
                <a:endParaRPr lang="en-US" sz="1600" dirty="0"/>
              </a:p>
              <a:p>
                <a:pPr marL="0" indent="0">
                  <a:buNone/>
                </a:pPr>
                <a:r>
                  <a:rPr lang="en-US" sz="1600" dirty="0"/>
                  <a:t>We can then introduce amplitude of the azimuthal asymmetries as</a:t>
                </a:r>
              </a:p>
              <a:p>
                <a:pPr marL="0" indent="0">
                  <a:buNone/>
                </a:pPr>
                <a14:m>
                  <m:oMathPara xmlns:m="http://schemas.openxmlformats.org/officeDocument/2006/math">
                    <m:oMathParaPr>
                      <m:jc m:val="centerGroup"/>
                    </m:oMathParaPr>
                    <m:oMath xmlns:m="http://schemas.openxmlformats.org/officeDocument/2006/math">
                      <m:sSubSup>
                        <m:sSubSupPr>
                          <m:ctrlPr>
                            <a:rPr lang="en-US" sz="1600" i="1">
                              <a:solidFill>
                                <a:srgbClr val="C00000"/>
                              </a:solidFill>
                              <a:latin typeface="Cambria Math" panose="02040503050406030204" pitchFamily="18" charset="0"/>
                            </a:rPr>
                          </m:ctrlPr>
                        </m:sSubSupPr>
                        <m:e>
                          <m:r>
                            <a:rPr lang="en-US" sz="1600" i="1">
                              <a:solidFill>
                                <a:srgbClr val="C00000"/>
                              </a:solidFill>
                              <a:latin typeface="Cambria Math" panose="02040503050406030204" pitchFamily="18" charset="0"/>
                            </a:rPr>
                            <m:t>𝐴</m:t>
                          </m:r>
                        </m:e>
                        <m:sub>
                          <m:r>
                            <a:rPr lang="en-US" sz="1600" i="1">
                              <a:solidFill>
                                <a:srgbClr val="C00000"/>
                              </a:solidFill>
                              <a:latin typeface="Cambria Math" panose="02040503050406030204" pitchFamily="18" charset="0"/>
                            </a:rPr>
                            <m:t>𝑈𝑈</m:t>
                          </m:r>
                        </m:sub>
                        <m:sup>
                          <m:func>
                            <m:funcPr>
                              <m:ctrlPr>
                                <a:rPr lang="en-US" sz="1600" i="1">
                                  <a:solidFill>
                                    <a:srgbClr val="C00000"/>
                                  </a:solidFill>
                                  <a:latin typeface="Cambria Math" panose="02040503050406030204" pitchFamily="18" charset="0"/>
                                </a:rPr>
                              </m:ctrlPr>
                            </m:funcPr>
                            <m:fName>
                              <m:r>
                                <m:rPr>
                                  <m:sty m:val="p"/>
                                </m:rPr>
                                <a:rPr lang="en-US" sz="1600">
                                  <a:solidFill>
                                    <a:srgbClr val="C00000"/>
                                  </a:solidFill>
                                  <a:latin typeface="Cambria Math" panose="02040503050406030204" pitchFamily="18" charset="0"/>
                                </a:rPr>
                                <m:t>cos</m:t>
                              </m:r>
                            </m:fName>
                            <m:e>
                              <m:sSub>
                                <m:sSubPr>
                                  <m:ctrlPr>
                                    <a:rPr lang="en-US" sz="1600" i="1">
                                      <a:solidFill>
                                        <a:srgbClr val="C00000"/>
                                      </a:solidFill>
                                      <a:latin typeface="Cambria Math" panose="02040503050406030204" pitchFamily="18" charset="0"/>
                                    </a:rPr>
                                  </m:ctrlPr>
                                </m:sSubPr>
                                <m:e>
                                  <m:r>
                                    <a:rPr lang="en-US" sz="1600" b="0" i="1" smtClean="0">
                                      <a:solidFill>
                                        <a:srgbClr val="C00000"/>
                                      </a:solidFill>
                                      <a:latin typeface="Cambria Math" panose="02040503050406030204" pitchFamily="18" charset="0"/>
                                    </a:rPr>
                                    <m:t>𝑋</m:t>
                                  </m:r>
                                  <m:r>
                                    <a:rPr lang="en-US" sz="1600" i="1">
                                      <a:solidFill>
                                        <a:srgbClr val="C00000"/>
                                      </a:solidFill>
                                      <a:latin typeface="Cambria Math" panose="02040503050406030204" pitchFamily="18" charset="0"/>
                                      <a:ea typeface="Cambria Math" panose="02040503050406030204" pitchFamily="18" charset="0"/>
                                    </a:rPr>
                                    <m:t>𝜙</m:t>
                                  </m:r>
                                </m:e>
                                <m:sub>
                                  <m:r>
                                    <a:rPr lang="en-US" sz="1600" i="1">
                                      <a:solidFill>
                                        <a:srgbClr val="C00000"/>
                                      </a:solidFill>
                                      <a:latin typeface="Cambria Math" panose="02040503050406030204" pitchFamily="18" charset="0"/>
                                    </a:rPr>
                                    <m:t>h</m:t>
                                  </m:r>
                                </m:sub>
                              </m:sSub>
                            </m:e>
                          </m:func>
                        </m:sup>
                      </m:sSubSup>
                      <m:d>
                        <m:dPr>
                          <m:ctrlPr>
                            <a:rPr lang="en-US" sz="1600" i="1" smtClean="0">
                              <a:solidFill>
                                <a:srgbClr val="C00000"/>
                              </a:solidFill>
                              <a:latin typeface="Cambria Math" panose="02040503050406030204" pitchFamily="18" charset="0"/>
                            </a:rPr>
                          </m:ctrlPr>
                        </m:dPr>
                        <m:e>
                          <m:r>
                            <a:rPr lang="en-US" sz="1600" i="1">
                              <a:latin typeface="Cambria Math" panose="02040503050406030204" pitchFamily="18" charset="0"/>
                            </a:rPr>
                            <m:t>𝑥</m:t>
                          </m:r>
                          <m:r>
                            <a:rPr lang="en-US" sz="1600" b="0" i="1" smtClean="0">
                              <a:latin typeface="Cambria Math" panose="02040503050406030204" pitchFamily="18" charset="0"/>
                            </a:rPr>
                            <m:t>,</m:t>
                          </m:r>
                          <m:r>
                            <a:rPr lang="en-US" sz="1600" i="1">
                              <a:latin typeface="Cambria Math" panose="02040503050406030204" pitchFamily="18" charset="0"/>
                            </a:rPr>
                            <m:t>𝑧</m:t>
                          </m:r>
                          <m:r>
                            <a:rPr lang="en-US" sz="1600" b="0" i="1" smtClean="0">
                              <a:latin typeface="Cambria Math" panose="02040503050406030204" pitchFamily="18" charset="0"/>
                            </a:rPr>
                            <m:t>,</m:t>
                          </m:r>
                          <m:sSubSup>
                            <m:sSubSupPr>
                              <m:ctrlPr>
                                <a:rPr lang="en-US" sz="1600" i="1">
                                  <a:latin typeface="Cambria Math" panose="02040503050406030204" pitchFamily="18" charset="0"/>
                                </a:rPr>
                              </m:ctrlPr>
                            </m:sSubSupPr>
                            <m:e>
                              <m:r>
                                <a:rPr lang="en-US" sz="1600" i="1">
                                  <a:latin typeface="Cambria Math" panose="02040503050406030204" pitchFamily="18" charset="0"/>
                                </a:rPr>
                                <m:t>𝑃</m:t>
                              </m:r>
                            </m:e>
                            <m:sub>
                              <m:r>
                                <a:rPr lang="en-US" sz="1600" i="1">
                                  <a:latin typeface="Cambria Math" panose="02040503050406030204" pitchFamily="18" charset="0"/>
                                </a:rPr>
                                <m:t>h𝑇</m:t>
                              </m:r>
                            </m:sub>
                            <m:sup>
                              <m:r>
                                <a:rPr lang="en-US" sz="1600" i="1">
                                  <a:latin typeface="Cambria Math" panose="02040503050406030204" pitchFamily="18" charset="0"/>
                                </a:rPr>
                                <m:t>2</m:t>
                              </m:r>
                            </m:sup>
                          </m:sSubSup>
                          <m:r>
                            <a:rPr lang="en-US" sz="1600" b="0" i="1" smtClean="0">
                              <a:latin typeface="Cambria Math" panose="02040503050406030204" pitchFamily="18" charset="0"/>
                            </a:rPr>
                            <m:t>;</m:t>
                          </m:r>
                          <m:sSup>
                            <m:sSupPr>
                              <m:ctrlPr>
                                <a:rPr lang="en-US" sz="1600" b="0" i="1" smtClean="0">
                                  <a:latin typeface="Cambria Math" panose="02040503050406030204" pitchFamily="18" charset="0"/>
                                </a:rPr>
                              </m:ctrlPr>
                            </m:sSupPr>
                            <m:e>
                              <m:r>
                                <a:rPr lang="en-US" sz="1600" b="0" i="1" smtClean="0">
                                  <a:latin typeface="Cambria Math" panose="02040503050406030204" pitchFamily="18" charset="0"/>
                                </a:rPr>
                                <m:t>𝑄</m:t>
                              </m:r>
                            </m:e>
                            <m:sup>
                              <m:r>
                                <a:rPr lang="en-US" sz="1600" b="0" i="1" smtClean="0">
                                  <a:latin typeface="Cambria Math" panose="02040503050406030204" pitchFamily="18" charset="0"/>
                                </a:rPr>
                                <m:t>2</m:t>
                              </m:r>
                            </m:sup>
                          </m:sSup>
                        </m:e>
                      </m:d>
                      <m:r>
                        <a:rPr lang="en-US" sz="1600" b="0" i="1" smtClean="0">
                          <a:solidFill>
                            <a:srgbClr val="C00000"/>
                          </a:solidFill>
                          <a:latin typeface="Cambria Math" panose="02040503050406030204" pitchFamily="18" charset="0"/>
                        </a:rPr>
                        <m:t>=</m:t>
                      </m:r>
                      <m:f>
                        <m:fPr>
                          <m:ctrlPr>
                            <a:rPr lang="en-US" sz="1600" b="0" i="1" smtClean="0">
                              <a:solidFill>
                                <a:srgbClr val="C00000"/>
                              </a:solidFill>
                              <a:latin typeface="Cambria Math" panose="02040503050406030204" pitchFamily="18" charset="0"/>
                            </a:rPr>
                          </m:ctrlPr>
                        </m:fPr>
                        <m:num>
                          <m:sSubSup>
                            <m:sSubSupPr>
                              <m:ctrlPr>
                                <a:rPr lang="en-US" sz="1600" i="1">
                                  <a:solidFill>
                                    <a:srgbClr val="C00000"/>
                                  </a:solidFill>
                                  <a:latin typeface="Cambria Math" panose="02040503050406030204" pitchFamily="18" charset="0"/>
                                </a:rPr>
                              </m:ctrlPr>
                            </m:sSubSupPr>
                            <m:e>
                              <m:r>
                                <a:rPr lang="en-US" sz="1600" b="0" i="1" smtClean="0">
                                  <a:solidFill>
                                    <a:srgbClr val="C00000"/>
                                  </a:solidFill>
                                  <a:latin typeface="Cambria Math" panose="02040503050406030204" pitchFamily="18" charset="0"/>
                                </a:rPr>
                                <m:t>𝐹</m:t>
                              </m:r>
                            </m:e>
                            <m:sub>
                              <m:r>
                                <a:rPr lang="en-US" sz="1600" i="1">
                                  <a:solidFill>
                                    <a:srgbClr val="C00000"/>
                                  </a:solidFill>
                                  <a:latin typeface="Cambria Math" panose="02040503050406030204" pitchFamily="18" charset="0"/>
                                </a:rPr>
                                <m:t>𝑈𝑈</m:t>
                              </m:r>
                            </m:sub>
                            <m:sup>
                              <m:func>
                                <m:funcPr>
                                  <m:ctrlPr>
                                    <a:rPr lang="en-US" sz="1600" i="1">
                                      <a:solidFill>
                                        <a:srgbClr val="C00000"/>
                                      </a:solidFill>
                                      <a:latin typeface="Cambria Math" panose="02040503050406030204" pitchFamily="18" charset="0"/>
                                    </a:rPr>
                                  </m:ctrlPr>
                                </m:funcPr>
                                <m:fName>
                                  <m:r>
                                    <m:rPr>
                                      <m:sty m:val="p"/>
                                    </m:rPr>
                                    <a:rPr lang="en-US" sz="1600">
                                      <a:solidFill>
                                        <a:srgbClr val="C00000"/>
                                      </a:solidFill>
                                      <a:latin typeface="Cambria Math" panose="02040503050406030204" pitchFamily="18" charset="0"/>
                                    </a:rPr>
                                    <m:t>cos</m:t>
                                  </m:r>
                                </m:fName>
                                <m:e>
                                  <m:sSub>
                                    <m:sSubPr>
                                      <m:ctrlPr>
                                        <a:rPr lang="en-US" sz="1600" i="1">
                                          <a:solidFill>
                                            <a:srgbClr val="C00000"/>
                                          </a:solidFill>
                                          <a:latin typeface="Cambria Math" panose="02040503050406030204" pitchFamily="18" charset="0"/>
                                        </a:rPr>
                                      </m:ctrlPr>
                                    </m:sSubPr>
                                    <m:e>
                                      <m:r>
                                        <a:rPr lang="en-US" sz="1600" i="1">
                                          <a:solidFill>
                                            <a:srgbClr val="C00000"/>
                                          </a:solidFill>
                                          <a:latin typeface="Cambria Math" panose="02040503050406030204" pitchFamily="18" charset="0"/>
                                        </a:rPr>
                                        <m:t>𝑋</m:t>
                                      </m:r>
                                      <m:r>
                                        <a:rPr lang="en-US" sz="1600" i="1">
                                          <a:solidFill>
                                            <a:srgbClr val="C00000"/>
                                          </a:solidFill>
                                          <a:latin typeface="Cambria Math" panose="02040503050406030204" pitchFamily="18" charset="0"/>
                                          <a:ea typeface="Cambria Math" panose="02040503050406030204" pitchFamily="18" charset="0"/>
                                        </a:rPr>
                                        <m:t>𝜙</m:t>
                                      </m:r>
                                    </m:e>
                                    <m:sub>
                                      <m:r>
                                        <a:rPr lang="en-US" sz="1600" i="1">
                                          <a:solidFill>
                                            <a:srgbClr val="C00000"/>
                                          </a:solidFill>
                                          <a:latin typeface="Cambria Math" panose="02040503050406030204" pitchFamily="18" charset="0"/>
                                        </a:rPr>
                                        <m:t>h</m:t>
                                      </m:r>
                                    </m:sub>
                                  </m:sSub>
                                </m:e>
                              </m:func>
                            </m:sup>
                          </m:sSubSup>
                          <m:d>
                            <m:dPr>
                              <m:ctrlPr>
                                <a:rPr lang="en-US" sz="1600" i="1">
                                  <a:solidFill>
                                    <a:srgbClr val="C00000"/>
                                  </a:solidFill>
                                  <a:latin typeface="Cambria Math" panose="02040503050406030204" pitchFamily="18" charset="0"/>
                                </a:rPr>
                              </m:ctrlPr>
                            </m:dPr>
                            <m:e>
                              <m:r>
                                <a:rPr lang="en-US" sz="1600" i="1">
                                  <a:latin typeface="Cambria Math" panose="02040503050406030204" pitchFamily="18" charset="0"/>
                                </a:rPr>
                                <m:t>𝑥</m:t>
                              </m:r>
                              <m:r>
                                <a:rPr lang="en-US" sz="1600" i="1">
                                  <a:latin typeface="Cambria Math" panose="02040503050406030204" pitchFamily="18" charset="0"/>
                                </a:rPr>
                                <m:t>,</m:t>
                              </m:r>
                              <m:r>
                                <a:rPr lang="en-US" sz="1600" i="1">
                                  <a:latin typeface="Cambria Math" panose="02040503050406030204" pitchFamily="18" charset="0"/>
                                </a:rPr>
                                <m:t>𝑧</m:t>
                              </m:r>
                              <m:r>
                                <a:rPr lang="en-US" sz="1600" i="1">
                                  <a:latin typeface="Cambria Math" panose="02040503050406030204" pitchFamily="18" charset="0"/>
                                </a:rPr>
                                <m:t>,</m:t>
                              </m:r>
                              <m:sSubSup>
                                <m:sSubSupPr>
                                  <m:ctrlPr>
                                    <a:rPr lang="en-US" sz="1600" i="1">
                                      <a:latin typeface="Cambria Math" panose="02040503050406030204" pitchFamily="18" charset="0"/>
                                    </a:rPr>
                                  </m:ctrlPr>
                                </m:sSubSupPr>
                                <m:e>
                                  <m:r>
                                    <a:rPr lang="en-US" sz="1600" i="1">
                                      <a:latin typeface="Cambria Math" panose="02040503050406030204" pitchFamily="18" charset="0"/>
                                    </a:rPr>
                                    <m:t>𝑃</m:t>
                                  </m:r>
                                </m:e>
                                <m:sub>
                                  <m:r>
                                    <a:rPr lang="en-US" sz="1600" i="1">
                                      <a:latin typeface="Cambria Math" panose="02040503050406030204" pitchFamily="18" charset="0"/>
                                    </a:rPr>
                                    <m:t>h𝑇</m:t>
                                  </m:r>
                                </m:sub>
                                <m:sup>
                                  <m:r>
                                    <a:rPr lang="en-US" sz="1600" i="1">
                                      <a:latin typeface="Cambria Math" panose="02040503050406030204" pitchFamily="18" charset="0"/>
                                    </a:rPr>
                                    <m:t>2</m:t>
                                  </m:r>
                                </m:sup>
                              </m:sSubSup>
                              <m:r>
                                <a:rPr lang="en-US" sz="1600" i="1">
                                  <a:latin typeface="Cambria Math" panose="02040503050406030204" pitchFamily="18" charset="0"/>
                                </a:rPr>
                                <m:t>;</m:t>
                              </m:r>
                              <m:sSup>
                                <m:sSupPr>
                                  <m:ctrlPr>
                                    <a:rPr lang="en-US" sz="1600" i="1">
                                      <a:latin typeface="Cambria Math" panose="02040503050406030204" pitchFamily="18" charset="0"/>
                                    </a:rPr>
                                  </m:ctrlPr>
                                </m:sSupPr>
                                <m:e>
                                  <m:r>
                                    <a:rPr lang="en-US" sz="1600" i="1">
                                      <a:latin typeface="Cambria Math" panose="02040503050406030204" pitchFamily="18" charset="0"/>
                                    </a:rPr>
                                    <m:t>𝑄</m:t>
                                  </m:r>
                                </m:e>
                                <m:sup>
                                  <m:r>
                                    <a:rPr lang="en-US" sz="1600" i="1">
                                      <a:latin typeface="Cambria Math" panose="02040503050406030204" pitchFamily="18" charset="0"/>
                                    </a:rPr>
                                    <m:t>2</m:t>
                                  </m:r>
                                </m:sup>
                              </m:sSup>
                            </m:e>
                          </m:d>
                        </m:num>
                        <m:den>
                          <m:sSubSup>
                            <m:sSubSupPr>
                              <m:ctrlPr>
                                <a:rPr lang="en-US" sz="1600" i="1">
                                  <a:latin typeface="Cambria Math" panose="02040503050406030204" pitchFamily="18" charset="0"/>
                                </a:rPr>
                              </m:ctrlPr>
                            </m:sSubSupPr>
                            <m:e>
                              <m:r>
                                <a:rPr lang="en-US" sz="1600" i="1">
                                  <a:latin typeface="Cambria Math" panose="02040503050406030204" pitchFamily="18" charset="0"/>
                                </a:rPr>
                                <m:t>𝐹</m:t>
                              </m:r>
                            </m:e>
                            <m:sub>
                              <m:r>
                                <a:rPr lang="en-US" sz="1600" i="1">
                                  <a:latin typeface="Cambria Math" panose="02040503050406030204" pitchFamily="18" charset="0"/>
                                </a:rPr>
                                <m:t>𝑈𝑈</m:t>
                              </m:r>
                            </m:sub>
                            <m:sup>
                              <m:r>
                                <a:rPr lang="en-US" sz="1600" i="1">
                                  <a:latin typeface="Cambria Math" panose="02040503050406030204" pitchFamily="18" charset="0"/>
                                </a:rPr>
                                <m:t>h</m:t>
                              </m:r>
                            </m:sup>
                          </m:sSubSup>
                          <m:d>
                            <m:dPr>
                              <m:ctrlPr>
                                <a:rPr lang="en-US" sz="1600" i="1">
                                  <a:solidFill>
                                    <a:schemeClr val="tx1"/>
                                  </a:solidFill>
                                  <a:latin typeface="Cambria Math" panose="02040503050406030204" pitchFamily="18" charset="0"/>
                                </a:rPr>
                              </m:ctrlPr>
                            </m:dPr>
                            <m:e>
                              <m:r>
                                <a:rPr lang="en-US" sz="1600" i="1">
                                  <a:solidFill>
                                    <a:schemeClr val="tx1"/>
                                  </a:solidFill>
                                  <a:latin typeface="Cambria Math" panose="02040503050406030204" pitchFamily="18" charset="0"/>
                                </a:rPr>
                                <m:t>𝑥</m:t>
                              </m:r>
                              <m:r>
                                <a:rPr lang="en-US" sz="1600" i="1">
                                  <a:solidFill>
                                    <a:schemeClr val="tx1"/>
                                  </a:solidFill>
                                  <a:latin typeface="Cambria Math" panose="02040503050406030204" pitchFamily="18" charset="0"/>
                                </a:rPr>
                                <m:t>,</m:t>
                              </m:r>
                              <m:r>
                                <a:rPr lang="en-US" sz="1600" i="1">
                                  <a:solidFill>
                                    <a:schemeClr val="tx1"/>
                                  </a:solidFill>
                                  <a:latin typeface="Cambria Math" panose="02040503050406030204" pitchFamily="18" charset="0"/>
                                </a:rPr>
                                <m:t>𝑧</m:t>
                              </m:r>
                              <m:r>
                                <a:rPr lang="en-US" sz="1600" i="1">
                                  <a:solidFill>
                                    <a:schemeClr val="tx1"/>
                                  </a:solidFill>
                                  <a:latin typeface="Cambria Math" panose="02040503050406030204" pitchFamily="18" charset="0"/>
                                </a:rPr>
                                <m:t>,</m:t>
                              </m:r>
                              <m:sSubSup>
                                <m:sSubSupPr>
                                  <m:ctrlPr>
                                    <a:rPr lang="en-US" sz="1600" i="1">
                                      <a:solidFill>
                                        <a:schemeClr val="tx1"/>
                                      </a:solidFill>
                                      <a:latin typeface="Cambria Math" panose="02040503050406030204" pitchFamily="18" charset="0"/>
                                    </a:rPr>
                                  </m:ctrlPr>
                                </m:sSubSupPr>
                                <m:e>
                                  <m:r>
                                    <a:rPr lang="en-US" sz="1600" i="1">
                                      <a:solidFill>
                                        <a:schemeClr val="tx1"/>
                                      </a:solidFill>
                                      <a:latin typeface="Cambria Math" panose="02040503050406030204" pitchFamily="18" charset="0"/>
                                    </a:rPr>
                                    <m:t>𝑃</m:t>
                                  </m:r>
                                </m:e>
                                <m:sub>
                                  <m:r>
                                    <a:rPr lang="en-US" sz="1600" i="1">
                                      <a:solidFill>
                                        <a:schemeClr val="tx1"/>
                                      </a:solidFill>
                                      <a:latin typeface="Cambria Math" panose="02040503050406030204" pitchFamily="18" charset="0"/>
                                    </a:rPr>
                                    <m:t>h𝑇</m:t>
                                  </m:r>
                                </m:sub>
                                <m:sup>
                                  <m:r>
                                    <a:rPr lang="en-US" sz="1600" i="1">
                                      <a:solidFill>
                                        <a:schemeClr val="tx1"/>
                                      </a:solidFill>
                                      <a:latin typeface="Cambria Math" panose="02040503050406030204" pitchFamily="18" charset="0"/>
                                    </a:rPr>
                                    <m:t>2</m:t>
                                  </m:r>
                                </m:sup>
                              </m:sSubSup>
                              <m:r>
                                <a:rPr lang="en-US" sz="1600" i="1">
                                  <a:solidFill>
                                    <a:schemeClr val="tx1"/>
                                  </a:solidFill>
                                  <a:latin typeface="Cambria Math" panose="02040503050406030204" pitchFamily="18" charset="0"/>
                                </a:rPr>
                                <m:t>;</m:t>
                              </m:r>
                              <m:sSup>
                                <m:sSupPr>
                                  <m:ctrlPr>
                                    <a:rPr lang="en-US" sz="1600" i="1">
                                      <a:solidFill>
                                        <a:schemeClr val="tx1"/>
                                      </a:solidFill>
                                      <a:latin typeface="Cambria Math" panose="02040503050406030204" pitchFamily="18" charset="0"/>
                                    </a:rPr>
                                  </m:ctrlPr>
                                </m:sSupPr>
                                <m:e>
                                  <m:r>
                                    <a:rPr lang="en-US" sz="1600" i="1">
                                      <a:solidFill>
                                        <a:schemeClr val="tx1"/>
                                      </a:solidFill>
                                      <a:latin typeface="Cambria Math" panose="02040503050406030204" pitchFamily="18" charset="0"/>
                                    </a:rPr>
                                    <m:t>𝑄</m:t>
                                  </m:r>
                                </m:e>
                                <m:sup>
                                  <m:r>
                                    <a:rPr lang="en-US" sz="1600" i="1">
                                      <a:solidFill>
                                        <a:schemeClr val="tx1"/>
                                      </a:solidFill>
                                      <a:latin typeface="Cambria Math" panose="02040503050406030204" pitchFamily="18" charset="0"/>
                                    </a:rPr>
                                    <m:t>2</m:t>
                                  </m:r>
                                </m:sup>
                              </m:sSup>
                            </m:e>
                          </m:d>
                        </m:den>
                      </m:f>
                    </m:oMath>
                  </m:oMathPara>
                </a14:m>
                <a:endParaRPr lang="en-US" sz="1600" dirty="0"/>
              </a:p>
              <a:p>
                <a:pPr marL="0" indent="0">
                  <a:buNone/>
                </a:pPr>
                <a:r>
                  <a:rPr lang="en-US" sz="1600" dirty="0"/>
                  <a:t>An the angular independent ratio</a:t>
                </a:r>
              </a:p>
              <a:p>
                <a:pPr marL="0" indent="0">
                  <a:buNone/>
                </a:pPr>
                <a14:m>
                  <m:oMathPara xmlns:m="http://schemas.openxmlformats.org/officeDocument/2006/math">
                    <m:oMathParaPr>
                      <m:jc m:val="centerGroup"/>
                    </m:oMathParaPr>
                    <m:oMath xmlns:m="http://schemas.openxmlformats.org/officeDocument/2006/math">
                      <m:sSubSup>
                        <m:sSubSupPr>
                          <m:ctrlPr>
                            <a:rPr lang="en-US" sz="1600" i="1">
                              <a:solidFill>
                                <a:srgbClr val="FF0000"/>
                              </a:solidFill>
                              <a:latin typeface="Cambria Math" panose="02040503050406030204" pitchFamily="18" charset="0"/>
                            </a:rPr>
                          </m:ctrlPr>
                        </m:sSubSupPr>
                        <m:e>
                          <m:r>
                            <a:rPr lang="en-US" sz="1600" i="1">
                              <a:solidFill>
                                <a:srgbClr val="FF0000"/>
                              </a:solidFill>
                              <a:latin typeface="Cambria Math" panose="02040503050406030204" pitchFamily="18" charset="0"/>
                            </a:rPr>
                            <m:t>𝑀</m:t>
                          </m:r>
                        </m:e>
                        <m:sub>
                          <m:r>
                            <a:rPr lang="en-US" sz="1600" i="1">
                              <a:solidFill>
                                <a:srgbClr val="FF0000"/>
                              </a:solidFill>
                              <a:latin typeface="Cambria Math" panose="02040503050406030204" pitchFamily="18" charset="0"/>
                            </a:rPr>
                            <m:t>𝑈𝑈</m:t>
                          </m:r>
                        </m:sub>
                        <m:sup>
                          <m:r>
                            <a:rPr lang="en-US" sz="1600" i="1">
                              <a:solidFill>
                                <a:srgbClr val="0070C0"/>
                              </a:solidFill>
                              <a:latin typeface="Cambria Math" panose="02040503050406030204" pitchFamily="18" charset="0"/>
                            </a:rPr>
                            <m:t>h</m:t>
                          </m:r>
                        </m:sup>
                      </m:sSubSup>
                      <m:d>
                        <m:dPr>
                          <m:ctrlPr>
                            <a:rPr lang="en-US" sz="1600" i="1">
                              <a:solidFill>
                                <a:srgbClr val="C00000"/>
                              </a:solidFill>
                              <a:latin typeface="Cambria Math" panose="02040503050406030204" pitchFamily="18" charset="0"/>
                            </a:rPr>
                          </m:ctrlPr>
                        </m:dPr>
                        <m:e>
                          <m:r>
                            <a:rPr lang="en-US" sz="1600" i="1">
                              <a:latin typeface="Cambria Math" panose="02040503050406030204" pitchFamily="18" charset="0"/>
                            </a:rPr>
                            <m:t>𝑥</m:t>
                          </m:r>
                          <m:r>
                            <a:rPr lang="en-US" sz="1600" i="1">
                              <a:latin typeface="Cambria Math" panose="02040503050406030204" pitchFamily="18" charset="0"/>
                            </a:rPr>
                            <m:t>,</m:t>
                          </m:r>
                          <m:r>
                            <a:rPr lang="en-US" sz="1600" i="1">
                              <a:latin typeface="Cambria Math" panose="02040503050406030204" pitchFamily="18" charset="0"/>
                            </a:rPr>
                            <m:t>𝑧</m:t>
                          </m:r>
                          <m:r>
                            <a:rPr lang="en-US" sz="1600" i="1">
                              <a:latin typeface="Cambria Math" panose="02040503050406030204" pitchFamily="18" charset="0"/>
                            </a:rPr>
                            <m:t>,</m:t>
                          </m:r>
                          <m:sSubSup>
                            <m:sSubSupPr>
                              <m:ctrlPr>
                                <a:rPr lang="en-US" sz="1600" i="1">
                                  <a:latin typeface="Cambria Math" panose="02040503050406030204" pitchFamily="18" charset="0"/>
                                </a:rPr>
                              </m:ctrlPr>
                            </m:sSubSupPr>
                            <m:e>
                              <m:r>
                                <a:rPr lang="en-US" sz="1600" i="1">
                                  <a:latin typeface="Cambria Math" panose="02040503050406030204" pitchFamily="18" charset="0"/>
                                </a:rPr>
                                <m:t>𝑃</m:t>
                              </m:r>
                            </m:e>
                            <m:sub>
                              <m:r>
                                <a:rPr lang="en-US" sz="1600" i="1">
                                  <a:latin typeface="Cambria Math" panose="02040503050406030204" pitchFamily="18" charset="0"/>
                                </a:rPr>
                                <m:t>h𝑇</m:t>
                              </m:r>
                            </m:sub>
                            <m:sup>
                              <m:r>
                                <a:rPr lang="en-US" sz="1600" i="1">
                                  <a:latin typeface="Cambria Math" panose="02040503050406030204" pitchFamily="18" charset="0"/>
                                </a:rPr>
                                <m:t>2</m:t>
                              </m:r>
                            </m:sup>
                          </m:sSubSup>
                          <m:r>
                            <a:rPr lang="en-US" sz="1600" i="1">
                              <a:latin typeface="Cambria Math" panose="02040503050406030204" pitchFamily="18" charset="0"/>
                            </a:rPr>
                            <m:t>;</m:t>
                          </m:r>
                          <m:sSup>
                            <m:sSupPr>
                              <m:ctrlPr>
                                <a:rPr lang="en-US" sz="1600" i="1">
                                  <a:latin typeface="Cambria Math" panose="02040503050406030204" pitchFamily="18" charset="0"/>
                                </a:rPr>
                              </m:ctrlPr>
                            </m:sSupPr>
                            <m:e>
                              <m:r>
                                <a:rPr lang="en-US" sz="1600" i="1">
                                  <a:latin typeface="Cambria Math" panose="02040503050406030204" pitchFamily="18" charset="0"/>
                                </a:rPr>
                                <m:t>𝑄</m:t>
                              </m:r>
                            </m:e>
                            <m:sup>
                              <m:r>
                                <a:rPr lang="en-US" sz="1600" i="1">
                                  <a:latin typeface="Cambria Math" panose="02040503050406030204" pitchFamily="18" charset="0"/>
                                </a:rPr>
                                <m:t>2</m:t>
                              </m:r>
                            </m:sup>
                          </m:sSup>
                        </m:e>
                      </m:d>
                      <m:r>
                        <a:rPr lang="en-US" sz="1600" i="1">
                          <a:solidFill>
                            <a:srgbClr val="C00000"/>
                          </a:solidFill>
                          <a:latin typeface="Cambria Math" panose="02040503050406030204" pitchFamily="18" charset="0"/>
                        </a:rPr>
                        <m:t>=</m:t>
                      </m:r>
                      <m:f>
                        <m:fPr>
                          <m:ctrlPr>
                            <a:rPr lang="en-US" sz="1600" i="1">
                              <a:solidFill>
                                <a:srgbClr val="C00000"/>
                              </a:solidFill>
                              <a:latin typeface="Cambria Math" panose="02040503050406030204" pitchFamily="18" charset="0"/>
                            </a:rPr>
                          </m:ctrlPr>
                        </m:fPr>
                        <m:num>
                          <m:sSubSup>
                            <m:sSubSupPr>
                              <m:ctrlPr>
                                <a:rPr lang="en-US" sz="1600" i="1">
                                  <a:solidFill>
                                    <a:srgbClr val="FF0000"/>
                                  </a:solidFill>
                                  <a:latin typeface="Cambria Math" panose="02040503050406030204" pitchFamily="18" charset="0"/>
                                </a:rPr>
                              </m:ctrlPr>
                            </m:sSubSupPr>
                            <m:e>
                              <m:r>
                                <a:rPr lang="en-US" sz="1600" i="1">
                                  <a:solidFill>
                                    <a:srgbClr val="FF0000"/>
                                  </a:solidFill>
                                  <a:latin typeface="Cambria Math" panose="02040503050406030204" pitchFamily="18" charset="0"/>
                                </a:rPr>
                                <m:t>𝐹</m:t>
                              </m:r>
                            </m:e>
                            <m:sub>
                              <m:r>
                                <a:rPr lang="en-US" sz="1600" i="1">
                                  <a:solidFill>
                                    <a:srgbClr val="FF0000"/>
                                  </a:solidFill>
                                  <a:latin typeface="Cambria Math" panose="02040503050406030204" pitchFamily="18" charset="0"/>
                                </a:rPr>
                                <m:t>𝑈𝑈</m:t>
                              </m:r>
                            </m:sub>
                            <m:sup>
                              <m:r>
                                <a:rPr lang="en-US" sz="1600" i="1">
                                  <a:solidFill>
                                    <a:srgbClr val="0070C0"/>
                                  </a:solidFill>
                                  <a:latin typeface="Cambria Math" panose="02040503050406030204" pitchFamily="18" charset="0"/>
                                </a:rPr>
                                <m:t>h</m:t>
                              </m:r>
                            </m:sup>
                          </m:sSubSup>
                          <m:d>
                            <m:dPr>
                              <m:ctrlPr>
                                <a:rPr lang="en-US" sz="1600" i="1">
                                  <a:solidFill>
                                    <a:srgbClr val="C00000"/>
                                  </a:solidFill>
                                  <a:latin typeface="Cambria Math" panose="02040503050406030204" pitchFamily="18" charset="0"/>
                                </a:rPr>
                              </m:ctrlPr>
                            </m:dPr>
                            <m:e>
                              <m:r>
                                <a:rPr lang="en-US" sz="1600" i="1">
                                  <a:latin typeface="Cambria Math" panose="02040503050406030204" pitchFamily="18" charset="0"/>
                                </a:rPr>
                                <m:t>𝑥</m:t>
                              </m:r>
                              <m:r>
                                <a:rPr lang="en-US" sz="1600" i="1">
                                  <a:latin typeface="Cambria Math" panose="02040503050406030204" pitchFamily="18" charset="0"/>
                                </a:rPr>
                                <m:t>,</m:t>
                              </m:r>
                              <m:r>
                                <a:rPr lang="en-US" sz="1600" i="1">
                                  <a:latin typeface="Cambria Math" panose="02040503050406030204" pitchFamily="18" charset="0"/>
                                </a:rPr>
                                <m:t>𝑧</m:t>
                              </m:r>
                              <m:r>
                                <a:rPr lang="en-US" sz="1600" i="1">
                                  <a:latin typeface="Cambria Math" panose="02040503050406030204" pitchFamily="18" charset="0"/>
                                </a:rPr>
                                <m:t>,</m:t>
                              </m:r>
                              <m:sSubSup>
                                <m:sSubSupPr>
                                  <m:ctrlPr>
                                    <a:rPr lang="en-US" sz="1600" i="1">
                                      <a:latin typeface="Cambria Math" panose="02040503050406030204" pitchFamily="18" charset="0"/>
                                    </a:rPr>
                                  </m:ctrlPr>
                                </m:sSubSupPr>
                                <m:e>
                                  <m:r>
                                    <a:rPr lang="en-US" sz="1600" i="1">
                                      <a:latin typeface="Cambria Math" panose="02040503050406030204" pitchFamily="18" charset="0"/>
                                    </a:rPr>
                                    <m:t>𝑃</m:t>
                                  </m:r>
                                </m:e>
                                <m:sub>
                                  <m:r>
                                    <a:rPr lang="en-US" sz="1600" i="1">
                                      <a:latin typeface="Cambria Math" panose="02040503050406030204" pitchFamily="18" charset="0"/>
                                    </a:rPr>
                                    <m:t>h𝑇</m:t>
                                  </m:r>
                                </m:sub>
                                <m:sup>
                                  <m:r>
                                    <a:rPr lang="en-US" sz="1600" i="1">
                                      <a:latin typeface="Cambria Math" panose="02040503050406030204" pitchFamily="18" charset="0"/>
                                    </a:rPr>
                                    <m:t>2</m:t>
                                  </m:r>
                                </m:sup>
                              </m:sSubSup>
                              <m:r>
                                <a:rPr lang="en-US" sz="1600" i="1">
                                  <a:latin typeface="Cambria Math" panose="02040503050406030204" pitchFamily="18" charset="0"/>
                                </a:rPr>
                                <m:t>;</m:t>
                              </m:r>
                              <m:sSup>
                                <m:sSupPr>
                                  <m:ctrlPr>
                                    <a:rPr lang="en-US" sz="1600" i="1">
                                      <a:latin typeface="Cambria Math" panose="02040503050406030204" pitchFamily="18" charset="0"/>
                                    </a:rPr>
                                  </m:ctrlPr>
                                </m:sSupPr>
                                <m:e>
                                  <m:r>
                                    <a:rPr lang="en-US" sz="1600" i="1">
                                      <a:latin typeface="Cambria Math" panose="02040503050406030204" pitchFamily="18" charset="0"/>
                                    </a:rPr>
                                    <m:t>𝑄</m:t>
                                  </m:r>
                                </m:e>
                                <m:sup>
                                  <m:r>
                                    <a:rPr lang="en-US" sz="1600" i="1">
                                      <a:latin typeface="Cambria Math" panose="02040503050406030204" pitchFamily="18" charset="0"/>
                                    </a:rPr>
                                    <m:t>2</m:t>
                                  </m:r>
                                </m:sup>
                              </m:sSup>
                            </m:e>
                          </m:d>
                        </m:num>
                        <m:den>
                          <m:sSub>
                            <m:sSubPr>
                              <m:ctrlPr>
                                <a:rPr lang="en-US" sz="1600" i="1">
                                  <a:latin typeface="Cambria Math" panose="02040503050406030204" pitchFamily="18" charset="0"/>
                                </a:rPr>
                              </m:ctrlPr>
                            </m:sSubPr>
                            <m:e>
                              <m:r>
                                <a:rPr lang="en-US" sz="1600" i="1">
                                  <a:latin typeface="Cambria Math" panose="02040503050406030204" pitchFamily="18" charset="0"/>
                                </a:rPr>
                                <m:t>𝐹</m:t>
                              </m:r>
                            </m:e>
                            <m:sub>
                              <m:r>
                                <a:rPr lang="en-US" sz="1600" i="1">
                                  <a:latin typeface="Cambria Math" panose="02040503050406030204" pitchFamily="18" charset="0"/>
                                </a:rPr>
                                <m:t>2</m:t>
                              </m:r>
                            </m:sub>
                          </m:sSub>
                          <m:d>
                            <m:dPr>
                              <m:ctrlPr>
                                <a:rPr lang="en-US" sz="1600" i="1">
                                  <a:latin typeface="Cambria Math" panose="02040503050406030204" pitchFamily="18" charset="0"/>
                                </a:rPr>
                              </m:ctrlPr>
                            </m:dPr>
                            <m:e>
                              <m:r>
                                <a:rPr lang="en-US" sz="1600" i="1">
                                  <a:latin typeface="Cambria Math" panose="02040503050406030204" pitchFamily="18" charset="0"/>
                                </a:rPr>
                                <m:t>𝑥</m:t>
                              </m:r>
                              <m:r>
                                <a:rPr lang="en-US" sz="1600" i="1">
                                  <a:latin typeface="Cambria Math" panose="02040503050406030204" pitchFamily="18" charset="0"/>
                                </a:rPr>
                                <m:t>,</m:t>
                              </m:r>
                              <m:sSup>
                                <m:sSupPr>
                                  <m:ctrlPr>
                                    <a:rPr lang="en-US" sz="1600" i="1">
                                      <a:latin typeface="Cambria Math" panose="02040503050406030204" pitchFamily="18" charset="0"/>
                                    </a:rPr>
                                  </m:ctrlPr>
                                </m:sSupPr>
                                <m:e>
                                  <m:r>
                                    <a:rPr lang="en-US" sz="1600" i="1">
                                      <a:latin typeface="Cambria Math" panose="02040503050406030204" pitchFamily="18" charset="0"/>
                                    </a:rPr>
                                    <m:t>𝑄</m:t>
                                  </m:r>
                                </m:e>
                                <m:sup>
                                  <m:r>
                                    <a:rPr lang="en-US" sz="1600" i="1">
                                      <a:latin typeface="Cambria Math" panose="02040503050406030204" pitchFamily="18" charset="0"/>
                                    </a:rPr>
                                    <m:t>2</m:t>
                                  </m:r>
                                </m:sup>
                              </m:sSup>
                            </m:e>
                          </m:d>
                        </m:den>
                      </m:f>
                    </m:oMath>
                  </m:oMathPara>
                </a14:m>
                <a:endParaRPr lang="en-US" sz="1600" dirty="0"/>
              </a:p>
              <a:p>
                <a:pPr marL="0" indent="0">
                  <a:buNone/>
                </a:pPr>
                <a:r>
                  <a:rPr lang="en-US" sz="1600" dirty="0"/>
                  <a:t>Experimentally these are more difficult measurements than spin asymmetries, since we have to correct for the apparatus acceptance</a:t>
                </a:r>
              </a:p>
              <a:p>
                <a:pPr marL="0" indent="0">
                  <a:buNone/>
                </a:pPr>
                <a:endParaRPr lang="en-US" sz="1600"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4"/>
                <a:stretch>
                  <a:fillRect l="-425" t="-920" r="-354"/>
                </a:stretch>
              </a:blipFill>
            </p:spPr>
            <p:txBody>
              <a:bodyPr/>
              <a:lstStyle/>
              <a:p>
                <a:r>
                  <a:rPr lang="en-US">
                    <a:noFill/>
                  </a:rPr>
                  <a:t> </a:t>
                </a:r>
              </a:p>
            </p:txBody>
          </p:sp>
        </mc:Fallback>
      </mc:AlternateContent>
      <p:graphicFrame>
        <p:nvGraphicFramePr>
          <p:cNvPr id="7" name="Object 6"/>
          <p:cNvGraphicFramePr>
            <a:graphicFrameLocks noChangeAspect="1"/>
          </p:cNvGraphicFramePr>
          <p:nvPr/>
        </p:nvGraphicFramePr>
        <p:xfrm>
          <a:off x="4991100" y="3181350"/>
          <a:ext cx="685800" cy="148829"/>
        </p:xfrm>
        <a:graphic>
          <a:graphicData uri="http://schemas.openxmlformats.org/presentationml/2006/ole">
            <mc:AlternateContent xmlns:mc="http://schemas.openxmlformats.org/markup-compatibility/2006">
              <mc:Choice xmlns:v="urn:schemas-microsoft-com:vml" Requires="v">
                <p:oleObj name="Equation" r:id="rId5" imgW="914400" imgH="198720" progId="Equation.DSMT4">
                  <p:embed/>
                </p:oleObj>
              </mc:Choice>
              <mc:Fallback>
                <p:oleObj name="Equation" r:id="rId5" imgW="914400" imgH="198720" progId="Equation.DSMT4">
                  <p:embed/>
                  <p:pic>
                    <p:nvPicPr>
                      <p:cNvPr id="7" name="Object 6"/>
                      <p:cNvPicPr/>
                      <p:nvPr/>
                    </p:nvPicPr>
                    <p:blipFill>
                      <a:blip r:embed="rId6"/>
                      <a:stretch>
                        <a:fillRect/>
                      </a:stretch>
                    </p:blipFill>
                    <p:spPr>
                      <a:xfrm>
                        <a:off x="4991100" y="3181350"/>
                        <a:ext cx="685800" cy="148829"/>
                      </a:xfrm>
                      <a:prstGeom prst="rect">
                        <a:avLst/>
                      </a:prstGeom>
                    </p:spPr>
                  </p:pic>
                </p:oleObj>
              </mc:Fallback>
            </mc:AlternateContent>
          </a:graphicData>
        </a:graphic>
      </p:graphicFrame>
      <p:sp>
        <p:nvSpPr>
          <p:cNvPr id="8" name="Date Placeholder 7">
            <a:extLst>
              <a:ext uri="{FF2B5EF4-FFF2-40B4-BE49-F238E27FC236}">
                <a16:creationId xmlns:a16="http://schemas.microsoft.com/office/drawing/2014/main" id="{7CD7A5EF-7FD4-4E39-8C3B-8F8F51F1C0BF}"/>
              </a:ext>
            </a:extLst>
          </p:cNvPr>
          <p:cNvSpPr>
            <a:spLocks noGrp="1"/>
          </p:cNvSpPr>
          <p:nvPr>
            <p:ph type="dt" sz="half" idx="10"/>
          </p:nvPr>
        </p:nvSpPr>
        <p:spPr/>
        <p:txBody>
          <a:bodyPr/>
          <a:lstStyle/>
          <a:p>
            <a:pPr defTabSz="342893" fontAlgn="auto">
              <a:spcBef>
                <a:spcPts val="0"/>
              </a:spcBef>
              <a:spcAft>
                <a:spcPts val="0"/>
              </a:spcAft>
              <a:defRPr/>
            </a:pPr>
            <a:fld id="{C5A00713-ADDE-4BB4-AE7E-D38B5FEF093F}" type="datetime1">
              <a:rPr lang="en-US" smtClean="0"/>
              <a:t>11/11/2024</a:t>
            </a:fld>
            <a:endParaRPr lang="en-US" dirty="0"/>
          </a:p>
        </p:txBody>
      </p:sp>
      <p:sp>
        <p:nvSpPr>
          <p:cNvPr id="9" name="Footer Placeholder 8">
            <a:extLst>
              <a:ext uri="{FF2B5EF4-FFF2-40B4-BE49-F238E27FC236}">
                <a16:creationId xmlns:a16="http://schemas.microsoft.com/office/drawing/2014/main" id="{3B445A09-292F-49C8-9717-587C3824F48C}"/>
              </a:ext>
            </a:extLst>
          </p:cNvPr>
          <p:cNvSpPr>
            <a:spLocks noGrp="1"/>
          </p:cNvSpPr>
          <p:nvPr>
            <p:ph type="ftr" sz="quarter" idx="11"/>
          </p:nvPr>
        </p:nvSpPr>
        <p:spPr/>
        <p:txBody>
          <a:bodyPr/>
          <a:lstStyle/>
          <a:p>
            <a:pPr defTabSz="342893" fontAlgn="auto">
              <a:spcBef>
                <a:spcPts val="0"/>
              </a:spcBef>
              <a:spcAft>
                <a:spcPts val="0"/>
              </a:spcAft>
              <a:defRPr/>
            </a:pPr>
            <a:r>
              <a:rPr lang="en-US"/>
              <a:t>Circum-Pan-Pacific Symposium 2024</a:t>
            </a:r>
            <a:endParaRPr lang="en-US" dirty="0"/>
          </a:p>
        </p:txBody>
      </p:sp>
      <p:sp>
        <p:nvSpPr>
          <p:cNvPr id="10" name="Slide Number Placeholder 9">
            <a:extLst>
              <a:ext uri="{FF2B5EF4-FFF2-40B4-BE49-F238E27FC236}">
                <a16:creationId xmlns:a16="http://schemas.microsoft.com/office/drawing/2014/main" id="{757E3BAE-FC94-4BD5-8DFD-D85FF0891FD5}"/>
              </a:ext>
            </a:extLst>
          </p:cNvPr>
          <p:cNvSpPr>
            <a:spLocks noGrp="1"/>
          </p:cNvSpPr>
          <p:nvPr>
            <p:ph type="sldNum" sz="quarter" idx="12"/>
          </p:nvPr>
        </p:nvSpPr>
        <p:spPr/>
        <p:txBody>
          <a:bodyPr/>
          <a:lstStyle/>
          <a:p>
            <a:pPr defTabSz="342893" fontAlgn="auto">
              <a:spcBef>
                <a:spcPts val="0"/>
              </a:spcBef>
              <a:spcAft>
                <a:spcPts val="0"/>
              </a:spcAft>
              <a:defRPr/>
            </a:pPr>
            <a:fld id="{B9A5DFB4-3D23-4866-8D46-AE36D04BFD7D}" type="slidenum">
              <a:rPr lang="en-US" smtClean="0"/>
              <a:pPr defTabSz="342893" fontAlgn="auto">
                <a:spcBef>
                  <a:spcPts val="0"/>
                </a:spcBef>
                <a:spcAft>
                  <a:spcPts val="0"/>
                </a:spcAft>
                <a:defRPr/>
              </a:pPr>
              <a:t>41</a:t>
            </a:fld>
            <a:endParaRPr lang="en-US" dirty="0"/>
          </a:p>
        </p:txBody>
      </p:sp>
    </p:spTree>
    <p:extLst>
      <p:ext uri="{BB962C8B-B14F-4D97-AF65-F5344CB8AC3E}">
        <p14:creationId xmlns:p14="http://schemas.microsoft.com/office/powerpoint/2010/main" val="1093975169"/>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dirty="0"/>
              <a:t>Unpolarised </a:t>
            </a:r>
            <a:r>
              <a:rPr lang="it-IT" dirty="0" err="1"/>
              <a:t>Azimuthal</a:t>
            </a:r>
            <a:r>
              <a:rPr lang="it-IT" dirty="0"/>
              <a:t> </a:t>
            </a:r>
            <a:r>
              <a:rPr lang="it-IT" dirty="0" err="1"/>
              <a:t>Modulation</a:t>
            </a:r>
            <a:endParaRPr lang="it-IT" dirty="0"/>
          </a:p>
        </p:txBody>
      </p:sp>
      <mc:AlternateContent xmlns:mc="http://schemas.openxmlformats.org/markup-compatibility/2006" xmlns:a14="http://schemas.microsoft.com/office/drawing/2010/main">
        <mc:Choice Requires="a14">
          <p:sp>
            <p:nvSpPr>
              <p:cNvPr id="3" name="Content Placeholder 2"/>
              <p:cNvSpPr txBox="1">
                <a:spLocks/>
              </p:cNvSpPr>
              <p:nvPr/>
            </p:nvSpPr>
            <p:spPr>
              <a:xfrm>
                <a:off x="228600" y="939800"/>
                <a:ext cx="8915400" cy="4572000"/>
              </a:xfrm>
              <a:prstGeom prst="rect">
                <a:avLst/>
              </a:prstGeom>
            </p:spPr>
            <p:txBody>
              <a:bodyPr/>
              <a:lstStyle>
                <a:lvl1pPr marL="341313" indent="-341313" algn="l" defTabSz="457200" rtl="0" eaLnBrk="0" fontAlgn="base" hangingPunct="0">
                  <a:lnSpc>
                    <a:spcPct val="101000"/>
                  </a:lnSpc>
                  <a:spcBef>
                    <a:spcPts val="700"/>
                  </a:spcBef>
                  <a:spcAft>
                    <a:spcPct val="0"/>
                  </a:spcAft>
                  <a:buClr>
                    <a:srgbClr val="B2B2B2"/>
                  </a:buClr>
                  <a:buSzPct val="90000"/>
                  <a:buFont typeface="Wingdings" pitchFamily="2" charset="2"/>
                  <a:buChar char=""/>
                  <a:defRPr sz="2800">
                    <a:solidFill>
                      <a:srgbClr val="000000"/>
                    </a:solidFill>
                    <a:latin typeface="+mn-lt"/>
                    <a:ea typeface="+mn-ea"/>
                    <a:cs typeface="+mn-cs"/>
                  </a:defRPr>
                </a:lvl1pPr>
                <a:lvl2pPr marL="741363" indent="-284163" algn="l" defTabSz="457200" rtl="0" eaLnBrk="0" fontAlgn="base" hangingPunct="0">
                  <a:lnSpc>
                    <a:spcPct val="101000"/>
                  </a:lnSpc>
                  <a:spcBef>
                    <a:spcPts val="650"/>
                  </a:spcBef>
                  <a:spcAft>
                    <a:spcPct val="0"/>
                  </a:spcAft>
                  <a:buClr>
                    <a:srgbClr val="CCCC99"/>
                  </a:buClr>
                  <a:buSzPct val="75000"/>
                  <a:buFont typeface="Wingdings" pitchFamily="2" charset="2"/>
                  <a:buChar char=""/>
                  <a:defRPr sz="2600">
                    <a:solidFill>
                      <a:srgbClr val="000000"/>
                    </a:solidFill>
                    <a:latin typeface="+mn-lt"/>
                  </a:defRPr>
                </a:lvl2pPr>
                <a:lvl3pPr marL="1143000" indent="-228600" algn="l" defTabSz="457200" rtl="0" eaLnBrk="0" fontAlgn="base" hangingPunct="0">
                  <a:lnSpc>
                    <a:spcPct val="101000"/>
                  </a:lnSpc>
                  <a:spcBef>
                    <a:spcPts val="575"/>
                  </a:spcBef>
                  <a:spcAft>
                    <a:spcPct val="0"/>
                  </a:spcAft>
                  <a:buClr>
                    <a:srgbClr val="B2B2B2"/>
                  </a:buClr>
                  <a:buSzPct val="55000"/>
                  <a:buFont typeface="Wingdings" pitchFamily="2" charset="2"/>
                  <a:buChar char=""/>
                  <a:defRPr sz="2300">
                    <a:solidFill>
                      <a:srgbClr val="000000"/>
                    </a:solidFill>
                    <a:latin typeface="+mn-lt"/>
                  </a:defRPr>
                </a:lvl3pPr>
                <a:lvl4pPr marL="1600200" indent="-228600" algn="l" defTabSz="457200" rtl="0" eaLnBrk="0" fontAlgn="base" hangingPunct="0">
                  <a:lnSpc>
                    <a:spcPct val="101000"/>
                  </a:lnSpc>
                  <a:spcBef>
                    <a:spcPts val="500"/>
                  </a:spcBef>
                  <a:spcAft>
                    <a:spcPct val="0"/>
                  </a:spcAft>
                  <a:buClr>
                    <a:srgbClr val="CCCC99"/>
                  </a:buClr>
                  <a:buSzPct val="100000"/>
                  <a:buFont typeface="Wingdings" pitchFamily="2" charset="2"/>
                  <a:buChar char=""/>
                  <a:defRPr sz="2000">
                    <a:solidFill>
                      <a:srgbClr val="000000"/>
                    </a:solidFill>
                    <a:latin typeface="+mn-lt"/>
                  </a:defRPr>
                </a:lvl4pPr>
                <a:lvl5pPr marL="2057400" indent="-228600" algn="l" defTabSz="457200" rtl="0" eaLnBrk="0" fontAlgn="base" hangingPunct="0">
                  <a:lnSpc>
                    <a:spcPct val="101000"/>
                  </a:lnSpc>
                  <a:spcBef>
                    <a:spcPts val="500"/>
                  </a:spcBef>
                  <a:spcAft>
                    <a:spcPct val="0"/>
                  </a:spcAft>
                  <a:buClr>
                    <a:srgbClr val="CCCC99"/>
                  </a:buClr>
                  <a:buSzPct val="100000"/>
                  <a:buFont typeface="Wingdings" pitchFamily="2" charset="2"/>
                  <a:buChar char=""/>
                  <a:defRPr sz="2000">
                    <a:solidFill>
                      <a:srgbClr val="000000"/>
                    </a:solidFill>
                    <a:latin typeface="+mn-lt"/>
                  </a:defRPr>
                </a:lvl5pPr>
                <a:lvl6pPr marL="2514600" indent="-228600" algn="l" defTabSz="457200" rtl="0" fontAlgn="base">
                  <a:lnSpc>
                    <a:spcPct val="101000"/>
                  </a:lnSpc>
                  <a:spcBef>
                    <a:spcPts val="500"/>
                  </a:spcBef>
                  <a:spcAft>
                    <a:spcPct val="0"/>
                  </a:spcAft>
                  <a:buClr>
                    <a:srgbClr val="CCCC99"/>
                  </a:buClr>
                  <a:buSzPct val="100000"/>
                  <a:buFont typeface="Wingdings" pitchFamily="2" charset="2"/>
                  <a:buChar char=""/>
                  <a:defRPr sz="2000">
                    <a:solidFill>
                      <a:srgbClr val="000000"/>
                    </a:solidFill>
                    <a:latin typeface="+mn-lt"/>
                  </a:defRPr>
                </a:lvl6pPr>
                <a:lvl7pPr marL="2971800" indent="-228600" algn="l" defTabSz="457200" rtl="0" fontAlgn="base">
                  <a:lnSpc>
                    <a:spcPct val="101000"/>
                  </a:lnSpc>
                  <a:spcBef>
                    <a:spcPts val="500"/>
                  </a:spcBef>
                  <a:spcAft>
                    <a:spcPct val="0"/>
                  </a:spcAft>
                  <a:buClr>
                    <a:srgbClr val="CCCC99"/>
                  </a:buClr>
                  <a:buSzPct val="100000"/>
                  <a:buFont typeface="Wingdings" pitchFamily="2" charset="2"/>
                  <a:buChar char=""/>
                  <a:defRPr sz="2000">
                    <a:solidFill>
                      <a:srgbClr val="000000"/>
                    </a:solidFill>
                    <a:latin typeface="+mn-lt"/>
                  </a:defRPr>
                </a:lvl7pPr>
                <a:lvl8pPr marL="3429000" indent="-228600" algn="l" defTabSz="457200" rtl="0" fontAlgn="base">
                  <a:lnSpc>
                    <a:spcPct val="101000"/>
                  </a:lnSpc>
                  <a:spcBef>
                    <a:spcPts val="500"/>
                  </a:spcBef>
                  <a:spcAft>
                    <a:spcPct val="0"/>
                  </a:spcAft>
                  <a:buClr>
                    <a:srgbClr val="CCCC99"/>
                  </a:buClr>
                  <a:buSzPct val="100000"/>
                  <a:buFont typeface="Wingdings" pitchFamily="2" charset="2"/>
                  <a:buChar char=""/>
                  <a:defRPr sz="2000">
                    <a:solidFill>
                      <a:srgbClr val="000000"/>
                    </a:solidFill>
                    <a:latin typeface="+mn-lt"/>
                  </a:defRPr>
                </a:lvl8pPr>
                <a:lvl9pPr marL="3886200" indent="-228600" algn="l" defTabSz="457200" rtl="0" fontAlgn="base">
                  <a:lnSpc>
                    <a:spcPct val="101000"/>
                  </a:lnSpc>
                  <a:spcBef>
                    <a:spcPts val="500"/>
                  </a:spcBef>
                  <a:spcAft>
                    <a:spcPct val="0"/>
                  </a:spcAft>
                  <a:buClr>
                    <a:srgbClr val="CCCC99"/>
                  </a:buClr>
                  <a:buSzPct val="100000"/>
                  <a:buFont typeface="Wingdings" pitchFamily="2" charset="2"/>
                  <a:buChar char=""/>
                  <a:defRPr sz="2000">
                    <a:solidFill>
                      <a:srgbClr val="000000"/>
                    </a:solidFill>
                    <a:latin typeface="+mn-lt"/>
                  </a:defRPr>
                </a:lvl9pPr>
              </a:lstStyle>
              <a:p>
                <a:pPr marL="0" indent="0">
                  <a:buNone/>
                </a:pPr>
                <a:r>
                  <a:rPr lang="it-IT" sz="2000" kern="0" dirty="0"/>
                  <a:t>When </a:t>
                </a:r>
                <a:r>
                  <a:rPr lang="it-IT" sz="2000" kern="0" dirty="0" err="1"/>
                  <a:t>looking</a:t>
                </a:r>
                <a:r>
                  <a:rPr lang="it-IT" sz="2000" kern="0" dirty="0"/>
                  <a:t> </a:t>
                </a:r>
                <a:r>
                  <a:rPr lang="it-IT" sz="2000" kern="0" dirty="0" err="1"/>
                  <a:t>at</a:t>
                </a:r>
                <a:r>
                  <a:rPr lang="it-IT" sz="2000" kern="0" dirty="0"/>
                  <a:t> the </a:t>
                </a:r>
                <a:r>
                  <a:rPr lang="it-IT" sz="2000" kern="0" dirty="0" err="1"/>
                  <a:t>content</a:t>
                </a:r>
                <a:r>
                  <a:rPr lang="it-IT" sz="2000" kern="0" dirty="0"/>
                  <a:t> of the </a:t>
                </a:r>
                <a:r>
                  <a:rPr lang="it-IT" sz="2000" kern="0" dirty="0" err="1"/>
                  <a:t>structure</a:t>
                </a:r>
                <a:r>
                  <a:rPr lang="it-IT" sz="2000" kern="0" dirty="0"/>
                  <a:t> </a:t>
                </a:r>
                <a:r>
                  <a:rPr lang="it-IT" sz="2000" kern="0" dirty="0" err="1"/>
                  <a:t>functions</a:t>
                </a:r>
                <a:r>
                  <a:rPr lang="it-IT" sz="2000" kern="0" dirty="0"/>
                  <a:t>/</a:t>
                </a:r>
                <a:r>
                  <a:rPr lang="it-IT" sz="2000" kern="0" dirty="0" err="1"/>
                  <a:t>modulations</a:t>
                </a:r>
                <a:r>
                  <a:rPr lang="it-IT" sz="2000" kern="0" dirty="0"/>
                  <a:t> in </a:t>
                </a:r>
                <a:r>
                  <a:rPr lang="it-IT" sz="2000" kern="0" dirty="0" err="1"/>
                  <a:t>terms</a:t>
                </a:r>
                <a:r>
                  <a:rPr lang="it-IT" sz="2000" kern="0" dirty="0"/>
                  <a:t> of TMD </a:t>
                </a:r>
                <a:r>
                  <a:rPr lang="it-IT" sz="2000" kern="0" dirty="0" err="1"/>
                  <a:t>PDFs</a:t>
                </a:r>
                <a:r>
                  <a:rPr lang="it-IT" sz="2000" kern="0" dirty="0"/>
                  <a:t> for the </a:t>
                </a:r>
                <a14:m>
                  <m:oMath xmlns:m="http://schemas.openxmlformats.org/officeDocument/2006/math">
                    <m:func>
                      <m:funcPr>
                        <m:ctrlPr>
                          <a:rPr lang="en-US" sz="2000" i="1" kern="0">
                            <a:latin typeface="Cambria Math" panose="02040503050406030204" pitchFamily="18" charset="0"/>
                          </a:rPr>
                        </m:ctrlPr>
                      </m:funcPr>
                      <m:fName>
                        <m:r>
                          <m:rPr>
                            <m:sty m:val="p"/>
                          </m:rPr>
                          <a:rPr lang="en-US" sz="2000" kern="0">
                            <a:latin typeface="Cambria Math" panose="02040503050406030204" pitchFamily="18" charset="0"/>
                          </a:rPr>
                          <m:t>cos</m:t>
                        </m:r>
                      </m:fName>
                      <m:e>
                        <m:sSub>
                          <m:sSubPr>
                            <m:ctrlPr>
                              <a:rPr lang="en-US" sz="2000" i="1" kern="0">
                                <a:latin typeface="Cambria Math" panose="02040503050406030204" pitchFamily="18" charset="0"/>
                              </a:rPr>
                            </m:ctrlPr>
                          </m:sSubPr>
                          <m:e>
                            <m:r>
                              <a:rPr lang="en-US" sz="2000" i="1" kern="0">
                                <a:latin typeface="Cambria Math" panose="02040503050406030204" pitchFamily="18" charset="0"/>
                                <a:ea typeface="Cambria Math" panose="02040503050406030204" pitchFamily="18" charset="0"/>
                              </a:rPr>
                              <m:t>𝜙</m:t>
                            </m:r>
                          </m:e>
                          <m:sub>
                            <m:r>
                              <a:rPr lang="en-US" sz="2000" i="1" kern="0">
                                <a:latin typeface="Cambria Math" panose="02040503050406030204" pitchFamily="18" charset="0"/>
                              </a:rPr>
                              <m:t>h</m:t>
                            </m:r>
                          </m:sub>
                        </m:sSub>
                      </m:e>
                    </m:func>
                  </m:oMath>
                </a14:m>
                <a:r>
                  <a:rPr lang="it-IT" sz="2000" kern="0" dirty="0"/>
                  <a:t> and </a:t>
                </a:r>
                <a14:m>
                  <m:oMath xmlns:m="http://schemas.openxmlformats.org/officeDocument/2006/math">
                    <m:func>
                      <m:funcPr>
                        <m:ctrlPr>
                          <a:rPr lang="en-US" sz="2000" i="1" kern="0">
                            <a:latin typeface="Cambria Math" panose="02040503050406030204" pitchFamily="18" charset="0"/>
                          </a:rPr>
                        </m:ctrlPr>
                      </m:funcPr>
                      <m:fName>
                        <m:r>
                          <m:rPr>
                            <m:sty m:val="p"/>
                          </m:rPr>
                          <a:rPr lang="en-US" sz="2000" kern="0">
                            <a:latin typeface="Cambria Math" panose="02040503050406030204" pitchFamily="18" charset="0"/>
                          </a:rPr>
                          <m:t>cos</m:t>
                        </m:r>
                      </m:fName>
                      <m:e>
                        <m:sSub>
                          <m:sSubPr>
                            <m:ctrlPr>
                              <a:rPr lang="en-US" sz="2000" i="1" kern="0">
                                <a:latin typeface="Cambria Math" panose="02040503050406030204" pitchFamily="18" charset="0"/>
                              </a:rPr>
                            </m:ctrlPr>
                          </m:sSubPr>
                          <m:e>
                            <m:r>
                              <a:rPr lang="en-US" sz="2000" i="1" kern="0">
                                <a:latin typeface="Cambria Math" panose="02040503050406030204" pitchFamily="18" charset="0"/>
                              </a:rPr>
                              <m:t>2</m:t>
                            </m:r>
                            <m:r>
                              <a:rPr lang="en-US" sz="2000" i="1" kern="0">
                                <a:latin typeface="Cambria Math" panose="02040503050406030204" pitchFamily="18" charset="0"/>
                                <a:ea typeface="Cambria Math" panose="02040503050406030204" pitchFamily="18" charset="0"/>
                              </a:rPr>
                              <m:t>𝜙</m:t>
                            </m:r>
                          </m:e>
                          <m:sub>
                            <m:r>
                              <a:rPr lang="en-US" sz="2000" i="1" kern="0">
                                <a:latin typeface="Cambria Math" panose="02040503050406030204" pitchFamily="18" charset="0"/>
                              </a:rPr>
                              <m:t>h</m:t>
                            </m:r>
                          </m:sub>
                        </m:sSub>
                      </m:e>
                    </m:func>
                  </m:oMath>
                </a14:m>
                <a:r>
                  <a:rPr lang="it-IT" sz="2000" kern="0" dirty="0"/>
                  <a:t> </a:t>
                </a:r>
                <a:r>
                  <a:rPr lang="it-IT" sz="2000" kern="0" dirty="0" err="1"/>
                  <a:t>we</a:t>
                </a:r>
                <a:r>
                  <a:rPr lang="it-IT" sz="2000" kern="0" dirty="0"/>
                  <a:t> can </a:t>
                </a:r>
                <a:r>
                  <a:rPr lang="it-IT" sz="2000" kern="0" dirty="0" err="1"/>
                  <a:t>write</a:t>
                </a:r>
                <a:r>
                  <a:rPr lang="it-IT" sz="2000" kern="0" dirty="0"/>
                  <a:t>:</a:t>
                </a:r>
              </a:p>
              <a:p>
                <a:pPr marL="0" indent="0">
                  <a:buNone/>
                </a:pPr>
                <a:endParaRPr lang="it-IT" sz="2000" kern="0" dirty="0"/>
              </a:p>
              <a:p>
                <a:pPr marL="0" indent="0">
                  <a:buNone/>
                </a:pPr>
                <a:endParaRPr lang="it-IT" sz="2000" kern="0" dirty="0"/>
              </a:p>
              <a:p>
                <a:pPr marL="0" indent="0">
                  <a:buNone/>
                </a:pPr>
                <a:endParaRPr lang="it-IT" sz="2000" kern="0" dirty="0"/>
              </a:p>
              <a:p>
                <a:pPr marL="0" indent="0">
                  <a:buNone/>
                </a:pPr>
                <a:endParaRPr lang="it-IT" sz="2000" kern="0" dirty="0"/>
              </a:p>
              <a:p>
                <a:pPr marL="0" indent="0">
                  <a:buNone/>
                </a:pPr>
                <a:endParaRPr lang="it-IT" sz="2000" kern="0" dirty="0"/>
              </a:p>
              <a:p>
                <a:pPr marL="0" indent="0">
                  <a:buNone/>
                </a:pPr>
                <a:endParaRPr lang="it-IT" sz="2000" kern="0" dirty="0"/>
              </a:p>
              <a:p>
                <a:pPr marL="0" indent="0">
                  <a:buNone/>
                </a:pPr>
                <a:r>
                  <a:rPr lang="it-IT" sz="2000" kern="0" dirty="0"/>
                  <a:t>In the </a:t>
                </a:r>
                <a14:m>
                  <m:oMath xmlns:m="http://schemas.openxmlformats.org/officeDocument/2006/math">
                    <m:func>
                      <m:funcPr>
                        <m:ctrlPr>
                          <a:rPr lang="en-US" sz="2000" i="1" kern="0">
                            <a:latin typeface="Cambria Math" panose="02040503050406030204" pitchFamily="18" charset="0"/>
                          </a:rPr>
                        </m:ctrlPr>
                      </m:funcPr>
                      <m:fName>
                        <m:r>
                          <m:rPr>
                            <m:sty m:val="p"/>
                          </m:rPr>
                          <a:rPr lang="en-US" sz="2000" kern="0">
                            <a:latin typeface="Cambria Math" panose="02040503050406030204" pitchFamily="18" charset="0"/>
                          </a:rPr>
                          <m:t>cos</m:t>
                        </m:r>
                      </m:fName>
                      <m:e>
                        <m:sSub>
                          <m:sSubPr>
                            <m:ctrlPr>
                              <a:rPr lang="en-US" sz="2000" i="1" kern="0">
                                <a:latin typeface="Cambria Math" panose="02040503050406030204" pitchFamily="18" charset="0"/>
                              </a:rPr>
                            </m:ctrlPr>
                          </m:sSubPr>
                          <m:e>
                            <m:r>
                              <a:rPr lang="en-US" sz="2000" i="1" kern="0">
                                <a:latin typeface="Cambria Math" panose="02040503050406030204" pitchFamily="18" charset="0"/>
                              </a:rPr>
                              <m:t>2</m:t>
                            </m:r>
                            <m:r>
                              <a:rPr lang="en-US" sz="2000" i="1" kern="0">
                                <a:latin typeface="Cambria Math" panose="02040503050406030204" pitchFamily="18" charset="0"/>
                                <a:ea typeface="Cambria Math" panose="02040503050406030204" pitchFamily="18" charset="0"/>
                              </a:rPr>
                              <m:t>𝜙</m:t>
                            </m:r>
                          </m:e>
                          <m:sub>
                            <m:r>
                              <a:rPr lang="en-US" sz="2000" i="1" kern="0">
                                <a:latin typeface="Cambria Math" panose="02040503050406030204" pitchFamily="18" charset="0"/>
                              </a:rPr>
                              <m:t>h</m:t>
                            </m:r>
                          </m:sub>
                        </m:sSub>
                      </m:e>
                    </m:func>
                  </m:oMath>
                </a14:m>
                <a:r>
                  <a:rPr lang="it-IT" sz="2000" kern="0" dirty="0"/>
                  <a:t> Cahn </a:t>
                </a:r>
                <a:r>
                  <a:rPr lang="it-IT" sz="2000" kern="0" dirty="0" err="1"/>
                  <a:t>effects</a:t>
                </a:r>
                <a:r>
                  <a:rPr lang="it-IT" sz="2000" kern="0" dirty="0"/>
                  <a:t> </a:t>
                </a:r>
                <a:r>
                  <a:rPr lang="it-IT" sz="2000" kern="0" dirty="0" err="1"/>
                  <a:t>enters</a:t>
                </a:r>
                <a:r>
                  <a:rPr lang="it-IT" sz="2000" kern="0" dirty="0"/>
                  <a:t> </a:t>
                </a:r>
                <a:r>
                  <a:rPr lang="it-IT" sz="2000" kern="0" dirty="0" err="1"/>
                  <a:t>only</a:t>
                </a:r>
                <a:r>
                  <a:rPr lang="it-IT" sz="2000" kern="0" dirty="0"/>
                  <a:t> </a:t>
                </a:r>
                <a:r>
                  <a:rPr lang="it-IT" sz="2000" kern="0" dirty="0" err="1"/>
                  <a:t>at</a:t>
                </a:r>
                <a:r>
                  <a:rPr lang="it-IT" sz="2000" kern="0" dirty="0"/>
                  <a:t> twist4</a:t>
                </a:r>
              </a:p>
              <a:p>
                <a:pPr marL="0" indent="0">
                  <a:buNone/>
                </a:pPr>
                <a:endParaRPr lang="en-US" sz="2000" i="1" kern="0" dirty="0">
                  <a:solidFill>
                    <a:srgbClr val="FF0000"/>
                  </a:solidFill>
                  <a:latin typeface="Cambria Math" panose="02040503050406030204" pitchFamily="18" charset="0"/>
                </a:endParaRPr>
              </a:p>
              <a:p>
                <a:pPr marL="0" indent="0">
                  <a:buNone/>
                </a:pPr>
                <a:endParaRPr lang="en-US" sz="1600" i="1" kern="0" dirty="0">
                  <a:solidFill>
                    <a:srgbClr val="FF0000"/>
                  </a:solidFill>
                  <a:latin typeface="Cambria Math" panose="02040503050406030204" pitchFamily="18" charset="0"/>
                </a:endParaRPr>
              </a:p>
              <a:p>
                <a:pPr marL="0" indent="0">
                  <a:buNone/>
                </a:pPr>
                <a:endParaRPr lang="en-US" sz="1600" i="1" kern="0" dirty="0">
                  <a:solidFill>
                    <a:srgbClr val="FF0000"/>
                  </a:solidFill>
                  <a:latin typeface="Cambria Math" panose="02040503050406030204" pitchFamily="18" charset="0"/>
                </a:endParaRPr>
              </a:p>
              <a:p>
                <a:pPr marL="0" indent="0">
                  <a:buNone/>
                </a:pPr>
                <a:endParaRPr lang="en-US" altLang="en-US" sz="2000" dirty="0">
                  <a:solidFill>
                    <a:schemeClr val="tx1"/>
                  </a:solidFill>
                </a:endParaRPr>
              </a:p>
              <a:p>
                <a:pPr marL="0" indent="0">
                  <a:buNone/>
                </a:pPr>
                <a:r>
                  <a:rPr lang="it-IT" sz="2000" kern="0" dirty="0"/>
                  <a:t>	</a:t>
                </a:r>
                <a:endParaRPr lang="it-IT" sz="2400" kern="0" dirty="0"/>
              </a:p>
            </p:txBody>
          </p:sp>
        </mc:Choice>
        <mc:Fallback xmlns="">
          <p:sp>
            <p:nvSpPr>
              <p:cNvPr id="3" name="Content Placeholder 2"/>
              <p:cNvSpPr txBox="1">
                <a:spLocks noRot="1" noChangeAspect="1" noMove="1" noResize="1" noEditPoints="1" noAdjustHandles="1" noChangeArrowheads="1" noChangeShapeType="1" noTextEdit="1"/>
              </p:cNvSpPr>
              <p:nvPr/>
            </p:nvSpPr>
            <p:spPr>
              <a:xfrm>
                <a:off x="228600" y="939800"/>
                <a:ext cx="8915400" cy="4572000"/>
              </a:xfrm>
              <a:prstGeom prst="rect">
                <a:avLst/>
              </a:prstGeom>
              <a:blipFill>
                <a:blip r:embed="rId2"/>
                <a:stretch>
                  <a:fillRect l="-752" t="-800"/>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14" name="TextBox 13"/>
              <p:cNvSpPr txBox="1"/>
              <p:nvPr/>
            </p:nvSpPr>
            <p:spPr>
              <a:xfrm>
                <a:off x="616228" y="1775723"/>
                <a:ext cx="8229600" cy="81169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Sup>
                        <m:sSubSupPr>
                          <m:ctrlPr>
                            <a:rPr lang="en-US" i="1" kern="0" smtClean="0">
                              <a:solidFill>
                                <a:srgbClr val="C00000"/>
                              </a:solidFill>
                              <a:latin typeface="Cambria Math" panose="02040503050406030204" pitchFamily="18" charset="0"/>
                            </a:rPr>
                          </m:ctrlPr>
                        </m:sSubSupPr>
                        <m:e>
                          <m:r>
                            <a:rPr lang="en-US" b="0" i="1" kern="0" smtClean="0">
                              <a:solidFill>
                                <a:srgbClr val="C00000"/>
                              </a:solidFill>
                              <a:latin typeface="Cambria Math" panose="02040503050406030204" pitchFamily="18" charset="0"/>
                            </a:rPr>
                            <m:t>𝐹</m:t>
                          </m:r>
                        </m:e>
                        <m:sub>
                          <m:r>
                            <a:rPr lang="en-US" i="1" kern="0">
                              <a:solidFill>
                                <a:srgbClr val="C00000"/>
                              </a:solidFill>
                              <a:latin typeface="Cambria Math" panose="02040503050406030204" pitchFamily="18" charset="0"/>
                            </a:rPr>
                            <m:t>𝑈𝑈</m:t>
                          </m:r>
                        </m:sub>
                        <m:sup>
                          <m:func>
                            <m:funcPr>
                              <m:ctrlPr>
                                <a:rPr lang="en-US" i="1" kern="0">
                                  <a:solidFill>
                                    <a:srgbClr val="C00000"/>
                                  </a:solidFill>
                                  <a:latin typeface="Cambria Math" panose="02040503050406030204" pitchFamily="18" charset="0"/>
                                </a:rPr>
                              </m:ctrlPr>
                            </m:funcPr>
                            <m:fName>
                              <m:r>
                                <m:rPr>
                                  <m:sty m:val="p"/>
                                </m:rPr>
                                <a:rPr lang="en-US" kern="0">
                                  <a:solidFill>
                                    <a:srgbClr val="C00000"/>
                                  </a:solidFill>
                                  <a:latin typeface="Cambria Math" panose="02040503050406030204" pitchFamily="18" charset="0"/>
                                </a:rPr>
                                <m:t>cos</m:t>
                              </m:r>
                            </m:fName>
                            <m:e>
                              <m:sSub>
                                <m:sSubPr>
                                  <m:ctrlPr>
                                    <a:rPr lang="en-US" i="1" kern="0">
                                      <a:solidFill>
                                        <a:srgbClr val="C00000"/>
                                      </a:solidFill>
                                      <a:latin typeface="Cambria Math" panose="02040503050406030204" pitchFamily="18" charset="0"/>
                                    </a:rPr>
                                  </m:ctrlPr>
                                </m:sSubPr>
                                <m:e>
                                  <m:r>
                                    <a:rPr lang="en-US" i="1" kern="0">
                                      <a:solidFill>
                                        <a:srgbClr val="C00000"/>
                                      </a:solidFill>
                                      <a:latin typeface="Cambria Math" panose="02040503050406030204" pitchFamily="18" charset="0"/>
                                      <a:ea typeface="Cambria Math" panose="02040503050406030204" pitchFamily="18" charset="0"/>
                                    </a:rPr>
                                    <m:t>𝜙</m:t>
                                  </m:r>
                                </m:e>
                                <m:sub>
                                  <m:r>
                                    <a:rPr lang="en-US" i="1" kern="0">
                                      <a:solidFill>
                                        <a:srgbClr val="C00000"/>
                                      </a:solidFill>
                                      <a:latin typeface="Cambria Math" panose="02040503050406030204" pitchFamily="18" charset="0"/>
                                    </a:rPr>
                                    <m:t>h</m:t>
                                  </m:r>
                                </m:sub>
                              </m:sSub>
                            </m:e>
                          </m:func>
                        </m:sup>
                      </m:sSubSup>
                      <m:r>
                        <a:rPr lang="en-US" b="0" i="1" kern="0" smtClean="0">
                          <a:solidFill>
                            <a:srgbClr val="C00000"/>
                          </a:solidFill>
                          <a:latin typeface="Cambria Math" panose="02040503050406030204" pitchFamily="18" charset="0"/>
                        </a:rPr>
                        <m:t>=</m:t>
                      </m:r>
                      <m:r>
                        <a:rPr lang="en-US" i="1" kern="0">
                          <a:solidFill>
                            <a:schemeClr val="tx1">
                              <a:lumMod val="95000"/>
                              <a:lumOff val="5000"/>
                            </a:schemeClr>
                          </a:solidFill>
                          <a:latin typeface="Cambria Math" panose="02040503050406030204" pitchFamily="18" charset="0"/>
                        </a:rPr>
                        <m:t>−</m:t>
                      </m:r>
                      <m:f>
                        <m:fPr>
                          <m:ctrlPr>
                            <a:rPr lang="en-US" i="1" kern="0">
                              <a:solidFill>
                                <a:schemeClr val="tx1">
                                  <a:lumMod val="95000"/>
                                  <a:lumOff val="5000"/>
                                </a:schemeClr>
                              </a:solidFill>
                              <a:latin typeface="Cambria Math" panose="02040503050406030204" pitchFamily="18" charset="0"/>
                            </a:rPr>
                          </m:ctrlPr>
                        </m:fPr>
                        <m:num>
                          <m:r>
                            <a:rPr lang="en-US" b="0" i="1" kern="0" smtClean="0">
                              <a:solidFill>
                                <a:schemeClr val="tx1">
                                  <a:lumMod val="95000"/>
                                  <a:lumOff val="5000"/>
                                </a:schemeClr>
                              </a:solidFill>
                              <a:latin typeface="Cambria Math" panose="02040503050406030204" pitchFamily="18" charset="0"/>
                            </a:rPr>
                            <m:t>2</m:t>
                          </m:r>
                          <m:r>
                            <a:rPr lang="en-US" i="1" kern="0">
                              <a:solidFill>
                                <a:schemeClr val="tx1">
                                  <a:lumMod val="95000"/>
                                  <a:lumOff val="5000"/>
                                </a:schemeClr>
                              </a:solidFill>
                              <a:latin typeface="Cambria Math" panose="02040503050406030204" pitchFamily="18" charset="0"/>
                            </a:rPr>
                            <m:t>𝑀</m:t>
                          </m:r>
                        </m:num>
                        <m:den>
                          <m:r>
                            <a:rPr lang="en-US" i="1" kern="0">
                              <a:solidFill>
                                <a:schemeClr val="tx1">
                                  <a:lumMod val="95000"/>
                                  <a:lumOff val="5000"/>
                                </a:schemeClr>
                              </a:solidFill>
                              <a:latin typeface="Cambria Math" panose="02040503050406030204" pitchFamily="18" charset="0"/>
                            </a:rPr>
                            <m:t>𝑄</m:t>
                          </m:r>
                        </m:den>
                      </m:f>
                      <m:r>
                        <a:rPr lang="en-US" i="1" kern="0">
                          <a:solidFill>
                            <a:schemeClr val="tx1">
                              <a:lumMod val="95000"/>
                              <a:lumOff val="5000"/>
                            </a:schemeClr>
                          </a:solidFill>
                          <a:latin typeface="Cambria Math" panose="02040503050406030204" pitchFamily="18" charset="0"/>
                        </a:rPr>
                        <m:t>𝐶</m:t>
                      </m:r>
                      <m:d>
                        <m:dPr>
                          <m:begChr m:val="["/>
                          <m:endChr m:val="]"/>
                          <m:ctrlPr>
                            <a:rPr lang="en-US" i="1" kern="0">
                              <a:solidFill>
                                <a:schemeClr val="tx1">
                                  <a:lumMod val="95000"/>
                                  <a:lumOff val="5000"/>
                                </a:schemeClr>
                              </a:solidFill>
                              <a:latin typeface="Cambria Math" panose="02040503050406030204" pitchFamily="18" charset="0"/>
                            </a:rPr>
                          </m:ctrlPr>
                        </m:dPr>
                        <m:e>
                          <m:f>
                            <m:fPr>
                              <m:ctrlPr>
                                <a:rPr lang="en-US" i="1" kern="0">
                                  <a:solidFill>
                                    <a:schemeClr val="tx1">
                                      <a:lumMod val="95000"/>
                                      <a:lumOff val="5000"/>
                                    </a:schemeClr>
                                  </a:solidFill>
                                  <a:latin typeface="Cambria Math" panose="02040503050406030204" pitchFamily="18" charset="0"/>
                                </a:rPr>
                              </m:ctrlPr>
                            </m:fPr>
                            <m:num>
                              <m:acc>
                                <m:accPr>
                                  <m:chr m:val="̂"/>
                                  <m:ctrlPr>
                                    <a:rPr lang="en-US" i="1" kern="0">
                                      <a:solidFill>
                                        <a:schemeClr val="tx1">
                                          <a:lumMod val="95000"/>
                                          <a:lumOff val="5000"/>
                                        </a:schemeClr>
                                      </a:solidFill>
                                      <a:latin typeface="Cambria Math" panose="02040503050406030204" pitchFamily="18" charset="0"/>
                                      <a:ea typeface="Cambria Math" panose="02040503050406030204" pitchFamily="18" charset="0"/>
                                    </a:rPr>
                                  </m:ctrlPr>
                                </m:accPr>
                                <m:e>
                                  <m:r>
                                    <a:rPr lang="en-US" i="1" kern="0">
                                      <a:solidFill>
                                        <a:schemeClr val="tx1">
                                          <a:lumMod val="95000"/>
                                          <a:lumOff val="5000"/>
                                        </a:schemeClr>
                                      </a:solidFill>
                                      <a:latin typeface="Cambria Math" panose="02040503050406030204" pitchFamily="18" charset="0"/>
                                      <a:ea typeface="Cambria Math" panose="02040503050406030204" pitchFamily="18" charset="0"/>
                                    </a:rPr>
                                    <m:t>h</m:t>
                                  </m:r>
                                </m:e>
                              </m:acc>
                              <m:r>
                                <a:rPr lang="en-US" i="1" kern="0">
                                  <a:solidFill>
                                    <a:schemeClr val="tx1">
                                      <a:lumMod val="95000"/>
                                      <a:lumOff val="5000"/>
                                    </a:schemeClr>
                                  </a:solidFill>
                                  <a:latin typeface="Cambria Math" panose="02040503050406030204" pitchFamily="18" charset="0"/>
                                  <a:ea typeface="Cambria Math" panose="02040503050406030204" pitchFamily="18" charset="0"/>
                                </a:rPr>
                                <m:t>∙</m:t>
                              </m:r>
                              <m:sSub>
                                <m:sSubPr>
                                  <m:ctrlPr>
                                    <a:rPr lang="en-US" i="1" kern="0">
                                      <a:solidFill>
                                        <a:schemeClr val="tx1">
                                          <a:lumMod val="95000"/>
                                          <a:lumOff val="5000"/>
                                        </a:schemeClr>
                                      </a:solidFill>
                                      <a:latin typeface="Cambria Math" panose="02040503050406030204" pitchFamily="18" charset="0"/>
                                    </a:rPr>
                                  </m:ctrlPr>
                                </m:sSubPr>
                                <m:e>
                                  <m:acc>
                                    <m:accPr>
                                      <m:chr m:val="⃗"/>
                                      <m:ctrlPr>
                                        <a:rPr lang="en-US" i="1" kern="0">
                                          <a:solidFill>
                                            <a:schemeClr val="tx1">
                                              <a:lumMod val="95000"/>
                                              <a:lumOff val="5000"/>
                                            </a:schemeClr>
                                          </a:solidFill>
                                          <a:latin typeface="Cambria Math" panose="02040503050406030204" pitchFamily="18" charset="0"/>
                                        </a:rPr>
                                      </m:ctrlPr>
                                    </m:accPr>
                                    <m:e>
                                      <m:r>
                                        <a:rPr lang="en-US" i="1" kern="0">
                                          <a:solidFill>
                                            <a:schemeClr val="tx1">
                                              <a:lumMod val="95000"/>
                                              <a:lumOff val="5000"/>
                                            </a:schemeClr>
                                          </a:solidFill>
                                          <a:latin typeface="Cambria Math" panose="02040503050406030204" pitchFamily="18" charset="0"/>
                                        </a:rPr>
                                        <m:t>𝑘</m:t>
                                      </m:r>
                                    </m:e>
                                  </m:acc>
                                </m:e>
                                <m:sub>
                                  <m:r>
                                    <a:rPr lang="en-US" i="1" kern="0">
                                      <a:solidFill>
                                        <a:schemeClr val="tx1">
                                          <a:lumMod val="95000"/>
                                          <a:lumOff val="5000"/>
                                        </a:schemeClr>
                                      </a:solidFill>
                                      <a:latin typeface="Cambria Math" panose="02040503050406030204" pitchFamily="18" charset="0"/>
                                      <a:ea typeface="Cambria Math" panose="02040503050406030204" pitchFamily="18" charset="0"/>
                                    </a:rPr>
                                    <m:t>⊥</m:t>
                                  </m:r>
                                </m:sub>
                              </m:sSub>
                            </m:num>
                            <m:den>
                              <m:r>
                                <a:rPr lang="en-US" i="1" kern="0">
                                  <a:solidFill>
                                    <a:schemeClr val="tx1">
                                      <a:lumMod val="95000"/>
                                      <a:lumOff val="5000"/>
                                    </a:schemeClr>
                                  </a:solidFill>
                                  <a:latin typeface="Cambria Math" panose="02040503050406030204" pitchFamily="18" charset="0"/>
                                  <a:ea typeface="Cambria Math" panose="02040503050406030204" pitchFamily="18" charset="0"/>
                                </a:rPr>
                                <m:t>𝑀</m:t>
                              </m:r>
                            </m:den>
                          </m:f>
                          <m:sSub>
                            <m:sSubPr>
                              <m:ctrlPr>
                                <a:rPr lang="en-US" i="1" kern="0">
                                  <a:solidFill>
                                    <a:srgbClr val="C00000"/>
                                  </a:solidFill>
                                  <a:latin typeface="Cambria Math" panose="02040503050406030204" pitchFamily="18" charset="0"/>
                                </a:rPr>
                              </m:ctrlPr>
                            </m:sSubPr>
                            <m:e>
                              <m:r>
                                <a:rPr lang="en-US" i="1" kern="0">
                                  <a:solidFill>
                                    <a:srgbClr val="C00000"/>
                                  </a:solidFill>
                                  <a:latin typeface="Cambria Math" panose="02040503050406030204" pitchFamily="18" charset="0"/>
                                </a:rPr>
                                <m:t>𝑓</m:t>
                              </m:r>
                            </m:e>
                            <m:sub>
                              <m:r>
                                <a:rPr lang="en-US" i="1" kern="0">
                                  <a:solidFill>
                                    <a:srgbClr val="C00000"/>
                                  </a:solidFill>
                                  <a:latin typeface="Cambria Math" panose="02040503050406030204" pitchFamily="18" charset="0"/>
                                </a:rPr>
                                <m:t>1</m:t>
                              </m:r>
                            </m:sub>
                          </m:sSub>
                          <m:sSub>
                            <m:sSubPr>
                              <m:ctrlPr>
                                <a:rPr lang="en-US" i="1" kern="0">
                                  <a:solidFill>
                                    <a:srgbClr val="C00000"/>
                                  </a:solidFill>
                                  <a:latin typeface="Cambria Math" panose="02040503050406030204" pitchFamily="18" charset="0"/>
                                </a:rPr>
                              </m:ctrlPr>
                            </m:sSubPr>
                            <m:e>
                              <m:r>
                                <a:rPr lang="en-US" i="1" kern="0">
                                  <a:solidFill>
                                    <a:srgbClr val="C00000"/>
                                  </a:solidFill>
                                  <a:latin typeface="Cambria Math" panose="02040503050406030204" pitchFamily="18" charset="0"/>
                                </a:rPr>
                                <m:t>𝐷</m:t>
                              </m:r>
                            </m:e>
                            <m:sub>
                              <m:r>
                                <a:rPr lang="en-US" i="1" kern="0">
                                  <a:solidFill>
                                    <a:srgbClr val="C00000"/>
                                  </a:solidFill>
                                  <a:latin typeface="Cambria Math" panose="02040503050406030204" pitchFamily="18" charset="0"/>
                                </a:rPr>
                                <m:t>1</m:t>
                              </m:r>
                            </m:sub>
                          </m:sSub>
                          <m:r>
                            <a:rPr lang="en-US" b="0" i="1" kern="0" smtClean="0">
                              <a:solidFill>
                                <a:schemeClr val="tx1"/>
                              </a:solidFill>
                              <a:latin typeface="Cambria Math" panose="02040503050406030204" pitchFamily="18" charset="0"/>
                            </a:rPr>
                            <m:t>−</m:t>
                          </m:r>
                          <m:f>
                            <m:fPr>
                              <m:ctrlPr>
                                <a:rPr lang="en-US" b="0" i="1" kern="0" smtClean="0">
                                  <a:solidFill>
                                    <a:schemeClr val="tx1"/>
                                  </a:solidFill>
                                  <a:latin typeface="Cambria Math" panose="02040503050406030204" pitchFamily="18" charset="0"/>
                                </a:rPr>
                              </m:ctrlPr>
                            </m:fPr>
                            <m:num>
                              <m:sSub>
                                <m:sSubPr>
                                  <m:ctrlPr>
                                    <a:rPr lang="en-US" i="1" kern="0">
                                      <a:solidFill>
                                        <a:schemeClr val="tx1"/>
                                      </a:solidFill>
                                      <a:latin typeface="Cambria Math" panose="02040503050406030204" pitchFamily="18" charset="0"/>
                                    </a:rPr>
                                  </m:ctrlPr>
                                </m:sSubPr>
                                <m:e>
                                  <m:r>
                                    <a:rPr lang="en-US" i="1" kern="0">
                                      <a:solidFill>
                                        <a:schemeClr val="tx1"/>
                                      </a:solidFill>
                                      <a:latin typeface="Cambria Math" panose="02040503050406030204" pitchFamily="18" charset="0"/>
                                    </a:rPr>
                                    <m:t>𝑝</m:t>
                                  </m:r>
                                </m:e>
                                <m:sub>
                                  <m:r>
                                    <a:rPr lang="en-US" i="1" kern="0">
                                      <a:solidFill>
                                        <a:schemeClr val="tx1"/>
                                      </a:solidFill>
                                      <a:latin typeface="Cambria Math" panose="02040503050406030204" pitchFamily="18" charset="0"/>
                                      <a:ea typeface="Cambria Math" panose="02040503050406030204" pitchFamily="18" charset="0"/>
                                    </a:rPr>
                                    <m:t>⊥</m:t>
                                  </m:r>
                                </m:sub>
                              </m:sSub>
                              <m:sSub>
                                <m:sSubPr>
                                  <m:ctrlPr>
                                    <a:rPr lang="en-US" i="1" kern="0">
                                      <a:solidFill>
                                        <a:schemeClr val="tx1"/>
                                      </a:solidFill>
                                      <a:latin typeface="Cambria Math" panose="02040503050406030204" pitchFamily="18" charset="0"/>
                                    </a:rPr>
                                  </m:ctrlPr>
                                </m:sSubPr>
                                <m:e>
                                  <m:r>
                                    <a:rPr lang="en-US" b="0" i="1" kern="0" smtClean="0">
                                      <a:solidFill>
                                        <a:schemeClr val="tx1"/>
                                      </a:solidFill>
                                      <a:latin typeface="Cambria Math" panose="02040503050406030204" pitchFamily="18" charset="0"/>
                                    </a:rPr>
                                    <m:t>𝑘</m:t>
                                  </m:r>
                                </m:e>
                                <m:sub>
                                  <m:r>
                                    <a:rPr lang="en-US" i="1" kern="0">
                                      <a:solidFill>
                                        <a:schemeClr val="tx1"/>
                                      </a:solidFill>
                                      <a:latin typeface="Cambria Math" panose="02040503050406030204" pitchFamily="18" charset="0"/>
                                      <a:ea typeface="Cambria Math" panose="02040503050406030204" pitchFamily="18" charset="0"/>
                                    </a:rPr>
                                    <m:t>⊥</m:t>
                                  </m:r>
                                </m:sub>
                              </m:sSub>
                            </m:num>
                            <m:den>
                              <m:r>
                                <a:rPr lang="en-US" b="0" i="1" kern="0" smtClean="0">
                                  <a:solidFill>
                                    <a:schemeClr val="tx1"/>
                                  </a:solidFill>
                                  <a:latin typeface="Cambria Math" panose="02040503050406030204" pitchFamily="18" charset="0"/>
                                </a:rPr>
                                <m:t>𝑀</m:t>
                              </m:r>
                            </m:den>
                          </m:f>
                          <m:f>
                            <m:fPr>
                              <m:ctrlPr>
                                <a:rPr lang="en-US" i="1" kern="0">
                                  <a:solidFill>
                                    <a:schemeClr val="tx1">
                                      <a:lumMod val="95000"/>
                                      <a:lumOff val="5000"/>
                                    </a:schemeClr>
                                  </a:solidFill>
                                  <a:latin typeface="Cambria Math" panose="02040503050406030204" pitchFamily="18" charset="0"/>
                                </a:rPr>
                              </m:ctrlPr>
                            </m:fPr>
                            <m:num>
                              <m:sSub>
                                <m:sSubPr>
                                  <m:ctrlPr>
                                    <a:rPr lang="en-US" i="1" kern="0" smtClean="0">
                                      <a:solidFill>
                                        <a:schemeClr val="tx1">
                                          <a:lumMod val="95000"/>
                                          <a:lumOff val="5000"/>
                                        </a:schemeClr>
                                      </a:solidFill>
                                      <a:latin typeface="Cambria Math" panose="02040503050406030204" pitchFamily="18" charset="0"/>
                                    </a:rPr>
                                  </m:ctrlPr>
                                </m:sSubPr>
                                <m:e>
                                  <m:acc>
                                    <m:accPr>
                                      <m:chr m:val="⃗"/>
                                      <m:ctrlPr>
                                        <a:rPr lang="en-US" i="1" kern="0" smtClean="0">
                                          <a:solidFill>
                                            <a:schemeClr val="tx1">
                                              <a:lumMod val="95000"/>
                                              <a:lumOff val="5000"/>
                                            </a:schemeClr>
                                          </a:solidFill>
                                          <a:latin typeface="Cambria Math" panose="02040503050406030204" pitchFamily="18" charset="0"/>
                                        </a:rPr>
                                      </m:ctrlPr>
                                    </m:accPr>
                                    <m:e>
                                      <m:r>
                                        <a:rPr lang="en-US" b="0" i="1" kern="0" smtClean="0">
                                          <a:solidFill>
                                            <a:schemeClr val="tx1">
                                              <a:lumMod val="95000"/>
                                              <a:lumOff val="5000"/>
                                            </a:schemeClr>
                                          </a:solidFill>
                                          <a:latin typeface="Cambria Math" panose="02040503050406030204" pitchFamily="18" charset="0"/>
                                        </a:rPr>
                                        <m:t>𝑃</m:t>
                                      </m:r>
                                    </m:e>
                                  </m:acc>
                                </m:e>
                                <m:sub>
                                  <m:r>
                                    <a:rPr lang="en-US" b="0" i="1" kern="0" smtClean="0">
                                      <a:solidFill>
                                        <a:schemeClr val="tx1">
                                          <a:lumMod val="95000"/>
                                          <a:lumOff val="5000"/>
                                        </a:schemeClr>
                                      </a:solidFill>
                                      <a:latin typeface="Cambria Math" panose="02040503050406030204" pitchFamily="18" charset="0"/>
                                    </a:rPr>
                                    <m:t>h𝑇</m:t>
                                  </m:r>
                                </m:sub>
                              </m:sSub>
                              <m:r>
                                <a:rPr lang="en-US" b="0" i="1" kern="0" smtClean="0">
                                  <a:solidFill>
                                    <a:schemeClr val="tx1">
                                      <a:lumMod val="95000"/>
                                      <a:lumOff val="5000"/>
                                    </a:schemeClr>
                                  </a:solidFill>
                                  <a:latin typeface="Cambria Math" panose="02040503050406030204" pitchFamily="18" charset="0"/>
                                </a:rPr>
                                <m:t>−</m:t>
                              </m:r>
                              <m:r>
                                <a:rPr lang="en-US" b="0" i="1" kern="0" smtClean="0">
                                  <a:solidFill>
                                    <a:schemeClr val="tx1">
                                      <a:lumMod val="95000"/>
                                      <a:lumOff val="5000"/>
                                    </a:schemeClr>
                                  </a:solidFill>
                                  <a:latin typeface="Cambria Math" panose="02040503050406030204" pitchFamily="18" charset="0"/>
                                </a:rPr>
                                <m:t>𝑧</m:t>
                              </m:r>
                              <m:d>
                                <m:dPr>
                                  <m:ctrlPr>
                                    <a:rPr lang="en-US" b="0" i="1" kern="0" smtClean="0">
                                      <a:solidFill>
                                        <a:schemeClr val="tx1">
                                          <a:lumMod val="95000"/>
                                          <a:lumOff val="5000"/>
                                        </a:schemeClr>
                                      </a:solidFill>
                                      <a:latin typeface="Cambria Math" panose="02040503050406030204" pitchFamily="18" charset="0"/>
                                    </a:rPr>
                                  </m:ctrlPr>
                                </m:dPr>
                                <m:e>
                                  <m:acc>
                                    <m:accPr>
                                      <m:chr m:val="̂"/>
                                      <m:ctrlPr>
                                        <a:rPr lang="en-US" i="1" kern="0">
                                          <a:solidFill>
                                            <a:schemeClr val="tx1">
                                              <a:lumMod val="95000"/>
                                              <a:lumOff val="5000"/>
                                            </a:schemeClr>
                                          </a:solidFill>
                                          <a:latin typeface="Cambria Math" panose="02040503050406030204" pitchFamily="18" charset="0"/>
                                          <a:ea typeface="Cambria Math" panose="02040503050406030204" pitchFamily="18" charset="0"/>
                                        </a:rPr>
                                      </m:ctrlPr>
                                    </m:accPr>
                                    <m:e>
                                      <m:r>
                                        <a:rPr lang="en-US" i="1" kern="0">
                                          <a:solidFill>
                                            <a:schemeClr val="tx1">
                                              <a:lumMod val="95000"/>
                                              <a:lumOff val="5000"/>
                                            </a:schemeClr>
                                          </a:solidFill>
                                          <a:latin typeface="Cambria Math" panose="02040503050406030204" pitchFamily="18" charset="0"/>
                                          <a:ea typeface="Cambria Math" panose="02040503050406030204" pitchFamily="18" charset="0"/>
                                        </a:rPr>
                                        <m:t>h</m:t>
                                      </m:r>
                                    </m:e>
                                  </m:acc>
                                  <m:r>
                                    <a:rPr lang="en-US" i="1" kern="0">
                                      <a:solidFill>
                                        <a:schemeClr val="tx1">
                                          <a:lumMod val="95000"/>
                                          <a:lumOff val="5000"/>
                                        </a:schemeClr>
                                      </a:solidFill>
                                      <a:latin typeface="Cambria Math" panose="02040503050406030204" pitchFamily="18" charset="0"/>
                                      <a:ea typeface="Cambria Math" panose="02040503050406030204" pitchFamily="18" charset="0"/>
                                    </a:rPr>
                                    <m:t>∙</m:t>
                                  </m:r>
                                  <m:sSub>
                                    <m:sSubPr>
                                      <m:ctrlPr>
                                        <a:rPr lang="en-US" i="1" kern="0">
                                          <a:solidFill>
                                            <a:schemeClr val="tx1">
                                              <a:lumMod val="95000"/>
                                              <a:lumOff val="5000"/>
                                            </a:schemeClr>
                                          </a:solidFill>
                                          <a:latin typeface="Cambria Math" panose="02040503050406030204" pitchFamily="18" charset="0"/>
                                        </a:rPr>
                                      </m:ctrlPr>
                                    </m:sSubPr>
                                    <m:e>
                                      <m:acc>
                                        <m:accPr>
                                          <m:chr m:val="⃗"/>
                                          <m:ctrlPr>
                                            <a:rPr lang="en-US" i="1" kern="0">
                                              <a:solidFill>
                                                <a:schemeClr val="tx1">
                                                  <a:lumMod val="95000"/>
                                                  <a:lumOff val="5000"/>
                                                </a:schemeClr>
                                              </a:solidFill>
                                              <a:latin typeface="Cambria Math" panose="02040503050406030204" pitchFamily="18" charset="0"/>
                                            </a:rPr>
                                          </m:ctrlPr>
                                        </m:accPr>
                                        <m:e>
                                          <m:r>
                                            <a:rPr lang="en-US" b="0" i="1" kern="0" smtClean="0">
                                              <a:solidFill>
                                                <a:schemeClr val="tx1">
                                                  <a:lumMod val="95000"/>
                                                  <a:lumOff val="5000"/>
                                                </a:schemeClr>
                                              </a:solidFill>
                                              <a:latin typeface="Cambria Math" panose="02040503050406030204" pitchFamily="18" charset="0"/>
                                            </a:rPr>
                                            <m:t>𝑘</m:t>
                                          </m:r>
                                        </m:e>
                                      </m:acc>
                                    </m:e>
                                    <m:sub>
                                      <m:r>
                                        <a:rPr lang="en-US" i="1" kern="0">
                                          <a:solidFill>
                                            <a:schemeClr val="tx1">
                                              <a:lumMod val="95000"/>
                                              <a:lumOff val="5000"/>
                                            </a:schemeClr>
                                          </a:solidFill>
                                          <a:latin typeface="Cambria Math" panose="02040503050406030204" pitchFamily="18" charset="0"/>
                                          <a:ea typeface="Cambria Math" panose="02040503050406030204" pitchFamily="18" charset="0"/>
                                        </a:rPr>
                                        <m:t>⊥</m:t>
                                      </m:r>
                                    </m:sub>
                                  </m:sSub>
                                </m:e>
                              </m:d>
                            </m:num>
                            <m:den>
                              <m:r>
                                <a:rPr lang="en-US" b="0" i="1" kern="0" smtClean="0">
                                  <a:solidFill>
                                    <a:schemeClr val="tx1">
                                      <a:lumMod val="95000"/>
                                      <a:lumOff val="5000"/>
                                    </a:schemeClr>
                                  </a:solidFill>
                                  <a:latin typeface="Cambria Math" panose="02040503050406030204" pitchFamily="18" charset="0"/>
                                  <a:ea typeface="Cambria Math" panose="02040503050406030204" pitchFamily="18" charset="0"/>
                                </a:rPr>
                                <m:t>𝑧</m:t>
                              </m:r>
                              <m:sSub>
                                <m:sSubPr>
                                  <m:ctrlPr>
                                    <a:rPr lang="en-US" b="0" i="1" kern="0" smtClean="0">
                                      <a:solidFill>
                                        <a:schemeClr val="tx1">
                                          <a:lumMod val="95000"/>
                                          <a:lumOff val="5000"/>
                                        </a:schemeClr>
                                      </a:solidFill>
                                      <a:latin typeface="Cambria Math" panose="02040503050406030204" pitchFamily="18" charset="0"/>
                                      <a:ea typeface="Cambria Math" panose="02040503050406030204" pitchFamily="18" charset="0"/>
                                    </a:rPr>
                                  </m:ctrlPr>
                                </m:sSubPr>
                                <m:e>
                                  <m:r>
                                    <a:rPr lang="en-US" b="0" i="1" kern="0" smtClean="0">
                                      <a:solidFill>
                                        <a:schemeClr val="tx1">
                                          <a:lumMod val="95000"/>
                                          <a:lumOff val="5000"/>
                                        </a:schemeClr>
                                      </a:solidFill>
                                      <a:latin typeface="Cambria Math" panose="02040503050406030204" pitchFamily="18" charset="0"/>
                                      <a:ea typeface="Cambria Math" panose="02040503050406030204" pitchFamily="18" charset="0"/>
                                    </a:rPr>
                                    <m:t>𝑀</m:t>
                                  </m:r>
                                </m:e>
                                <m:sub>
                                  <m:r>
                                    <a:rPr lang="en-US" b="0" i="1" kern="0" smtClean="0">
                                      <a:solidFill>
                                        <a:schemeClr val="tx1">
                                          <a:lumMod val="95000"/>
                                          <a:lumOff val="5000"/>
                                        </a:schemeClr>
                                      </a:solidFill>
                                      <a:latin typeface="Cambria Math" panose="02040503050406030204" pitchFamily="18" charset="0"/>
                                      <a:ea typeface="Cambria Math" panose="02040503050406030204" pitchFamily="18" charset="0"/>
                                    </a:rPr>
                                    <m:t>h</m:t>
                                  </m:r>
                                </m:sub>
                              </m:sSub>
                              <m:r>
                                <a:rPr lang="en-US" b="0" i="1" kern="0" smtClean="0">
                                  <a:solidFill>
                                    <a:schemeClr val="tx1">
                                      <a:lumMod val="95000"/>
                                      <a:lumOff val="5000"/>
                                    </a:schemeClr>
                                  </a:solidFill>
                                  <a:latin typeface="Cambria Math" panose="02040503050406030204" pitchFamily="18" charset="0"/>
                                  <a:ea typeface="Cambria Math" panose="02040503050406030204" pitchFamily="18" charset="0"/>
                                </a:rPr>
                                <m:t>𝑀</m:t>
                              </m:r>
                            </m:den>
                          </m:f>
                          <m:sSubSup>
                            <m:sSubSupPr>
                              <m:ctrlPr>
                                <a:rPr lang="en-US" i="1" kern="0">
                                  <a:solidFill>
                                    <a:srgbClr val="C00000"/>
                                  </a:solidFill>
                                  <a:latin typeface="Cambria Math" panose="02040503050406030204" pitchFamily="18" charset="0"/>
                                </a:rPr>
                              </m:ctrlPr>
                            </m:sSubSupPr>
                            <m:e>
                              <m:r>
                                <a:rPr lang="en-US" i="1" kern="0">
                                  <a:solidFill>
                                    <a:srgbClr val="C00000"/>
                                  </a:solidFill>
                                  <a:latin typeface="Cambria Math" panose="02040503050406030204" pitchFamily="18" charset="0"/>
                                </a:rPr>
                                <m:t>h</m:t>
                              </m:r>
                            </m:e>
                            <m:sub>
                              <m:r>
                                <a:rPr lang="en-US" i="1" kern="0">
                                  <a:solidFill>
                                    <a:srgbClr val="C00000"/>
                                  </a:solidFill>
                                  <a:latin typeface="Cambria Math" panose="02040503050406030204" pitchFamily="18" charset="0"/>
                                </a:rPr>
                                <m:t>1</m:t>
                              </m:r>
                            </m:sub>
                            <m:sup>
                              <m:r>
                                <a:rPr lang="en-US" i="1" kern="0">
                                  <a:solidFill>
                                    <a:srgbClr val="C00000"/>
                                  </a:solidFill>
                                  <a:latin typeface="Cambria Math" panose="02040503050406030204" pitchFamily="18" charset="0"/>
                                  <a:ea typeface="Cambria Math" panose="02040503050406030204" pitchFamily="18" charset="0"/>
                                </a:rPr>
                                <m:t>⊥</m:t>
                              </m:r>
                            </m:sup>
                          </m:sSubSup>
                          <m:sSubSup>
                            <m:sSubSupPr>
                              <m:ctrlPr>
                                <a:rPr lang="en-US" i="1" kern="0">
                                  <a:solidFill>
                                    <a:srgbClr val="C00000"/>
                                  </a:solidFill>
                                  <a:latin typeface="Cambria Math" panose="02040503050406030204" pitchFamily="18" charset="0"/>
                                </a:rPr>
                              </m:ctrlPr>
                            </m:sSubSupPr>
                            <m:e>
                              <m:r>
                                <a:rPr lang="en-US" i="1" kern="0">
                                  <a:solidFill>
                                    <a:srgbClr val="C00000"/>
                                  </a:solidFill>
                                  <a:latin typeface="Cambria Math" panose="02040503050406030204" pitchFamily="18" charset="0"/>
                                </a:rPr>
                                <m:t>𝐻</m:t>
                              </m:r>
                            </m:e>
                            <m:sub>
                              <m:r>
                                <a:rPr lang="en-US" i="1" kern="0">
                                  <a:solidFill>
                                    <a:srgbClr val="C00000"/>
                                  </a:solidFill>
                                  <a:latin typeface="Cambria Math" panose="02040503050406030204" pitchFamily="18" charset="0"/>
                                </a:rPr>
                                <m:t>1</m:t>
                              </m:r>
                            </m:sub>
                            <m:sup>
                              <m:r>
                                <a:rPr lang="en-US" i="1" kern="0">
                                  <a:solidFill>
                                    <a:srgbClr val="C00000"/>
                                  </a:solidFill>
                                  <a:latin typeface="Cambria Math" panose="02040503050406030204" pitchFamily="18" charset="0"/>
                                  <a:ea typeface="Cambria Math" panose="02040503050406030204" pitchFamily="18" charset="0"/>
                                </a:rPr>
                                <m:t>⊥</m:t>
                              </m:r>
                            </m:sup>
                          </m:sSubSup>
                        </m:e>
                      </m:d>
                      <m:r>
                        <a:rPr lang="en-US" i="1" kern="0">
                          <a:solidFill>
                            <a:schemeClr val="tx1">
                              <a:lumMod val="95000"/>
                              <a:lumOff val="5000"/>
                            </a:schemeClr>
                          </a:solidFill>
                          <a:latin typeface="Cambria Math" panose="02040503050406030204" pitchFamily="18" charset="0"/>
                        </a:rPr>
                        <m:t>+</m:t>
                      </m:r>
                      <m:r>
                        <m:rPr>
                          <m:sty m:val="p"/>
                        </m:rPr>
                        <a:rPr lang="en-US" kern="0">
                          <a:solidFill>
                            <a:schemeClr val="tx1">
                              <a:lumMod val="95000"/>
                              <a:lumOff val="5000"/>
                            </a:schemeClr>
                          </a:solidFill>
                          <a:latin typeface="Cambria Math" panose="02040503050406030204" pitchFamily="18" charset="0"/>
                        </a:rPr>
                        <m:t>twist</m:t>
                      </m:r>
                      <m:r>
                        <m:rPr>
                          <m:sty m:val="p"/>
                        </m:rPr>
                        <a:rPr lang="en-US" b="0" i="0" kern="0" smtClean="0">
                          <a:solidFill>
                            <a:schemeClr val="tx1">
                              <a:lumMod val="95000"/>
                              <a:lumOff val="5000"/>
                            </a:schemeClr>
                          </a:solidFill>
                          <a:latin typeface="Cambria Math" panose="02040503050406030204" pitchFamily="18" charset="0"/>
                        </a:rPr>
                        <m:t>s</m:t>
                      </m:r>
                      <m:r>
                        <a:rPr lang="en-US" i="1" kern="0">
                          <a:solidFill>
                            <a:schemeClr val="tx1">
                              <a:lumMod val="95000"/>
                              <a:lumOff val="5000"/>
                            </a:schemeClr>
                          </a:solidFill>
                          <a:latin typeface="Cambria Math" panose="02040503050406030204" pitchFamily="18" charset="0"/>
                        </a:rPr>
                        <m:t>&gt;3</m:t>
                      </m:r>
                    </m:oMath>
                  </m:oMathPara>
                </a14:m>
                <a:endParaRPr lang="it-IT" dirty="0"/>
              </a:p>
            </p:txBody>
          </p:sp>
        </mc:Choice>
        <mc:Fallback xmlns="">
          <p:sp>
            <p:nvSpPr>
              <p:cNvPr id="14" name="TextBox 13"/>
              <p:cNvSpPr txBox="1">
                <a:spLocks noRot="1" noChangeAspect="1" noMove="1" noResize="1" noEditPoints="1" noAdjustHandles="1" noChangeArrowheads="1" noChangeShapeType="1" noTextEdit="1"/>
              </p:cNvSpPr>
              <p:nvPr/>
            </p:nvSpPr>
            <p:spPr>
              <a:xfrm>
                <a:off x="616228" y="1775723"/>
                <a:ext cx="8229600" cy="811697"/>
              </a:xfrm>
              <a:prstGeom prst="rect">
                <a:avLst/>
              </a:prstGeom>
              <a:blipFill>
                <a:blip r:embed="rId3"/>
                <a:stretch>
                  <a:fillRect/>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13" name="TextBox 12"/>
              <p:cNvSpPr txBox="1"/>
              <p:nvPr/>
            </p:nvSpPr>
            <p:spPr>
              <a:xfrm>
                <a:off x="1447800" y="2936671"/>
                <a:ext cx="6087179" cy="81169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en-US" i="1" kern="0" smtClean="0">
                              <a:solidFill>
                                <a:srgbClr val="C00000"/>
                              </a:solidFill>
                              <a:latin typeface="Cambria Math" panose="02040503050406030204" pitchFamily="18" charset="0"/>
                            </a:rPr>
                          </m:ctrlPr>
                        </m:sSubSupPr>
                        <m:e>
                          <m:r>
                            <a:rPr lang="en-US" b="0" i="1" kern="0" smtClean="0">
                              <a:solidFill>
                                <a:srgbClr val="C00000"/>
                              </a:solidFill>
                              <a:latin typeface="Cambria Math" panose="02040503050406030204" pitchFamily="18" charset="0"/>
                            </a:rPr>
                            <m:t>𝐹</m:t>
                          </m:r>
                        </m:e>
                        <m:sub>
                          <m:r>
                            <a:rPr lang="en-US" i="1" kern="0">
                              <a:solidFill>
                                <a:srgbClr val="C00000"/>
                              </a:solidFill>
                              <a:latin typeface="Cambria Math" panose="02040503050406030204" pitchFamily="18" charset="0"/>
                            </a:rPr>
                            <m:t>𝑈𝑈</m:t>
                          </m:r>
                        </m:sub>
                        <m:sup>
                          <m:func>
                            <m:funcPr>
                              <m:ctrlPr>
                                <a:rPr lang="en-US" i="1" kern="0">
                                  <a:solidFill>
                                    <a:srgbClr val="C00000"/>
                                  </a:solidFill>
                                  <a:latin typeface="Cambria Math" panose="02040503050406030204" pitchFamily="18" charset="0"/>
                                </a:rPr>
                              </m:ctrlPr>
                            </m:funcPr>
                            <m:fName>
                              <m:r>
                                <m:rPr>
                                  <m:sty m:val="p"/>
                                </m:rPr>
                                <a:rPr lang="en-US" kern="0">
                                  <a:solidFill>
                                    <a:srgbClr val="C00000"/>
                                  </a:solidFill>
                                  <a:latin typeface="Cambria Math" panose="02040503050406030204" pitchFamily="18" charset="0"/>
                                </a:rPr>
                                <m:t>cos</m:t>
                              </m:r>
                            </m:fName>
                            <m:e>
                              <m:sSub>
                                <m:sSubPr>
                                  <m:ctrlPr>
                                    <a:rPr lang="en-US" i="1" kern="0">
                                      <a:solidFill>
                                        <a:srgbClr val="C00000"/>
                                      </a:solidFill>
                                      <a:latin typeface="Cambria Math" panose="02040503050406030204" pitchFamily="18" charset="0"/>
                                    </a:rPr>
                                  </m:ctrlPr>
                                </m:sSubPr>
                                <m:e>
                                  <m:r>
                                    <a:rPr lang="en-US" b="0" i="1" kern="0" smtClean="0">
                                      <a:solidFill>
                                        <a:srgbClr val="C00000"/>
                                      </a:solidFill>
                                      <a:latin typeface="Cambria Math" panose="02040503050406030204" pitchFamily="18" charset="0"/>
                                    </a:rPr>
                                    <m:t>2</m:t>
                                  </m:r>
                                  <m:r>
                                    <a:rPr lang="en-US" i="1" kern="0">
                                      <a:solidFill>
                                        <a:srgbClr val="C00000"/>
                                      </a:solidFill>
                                      <a:latin typeface="Cambria Math" panose="02040503050406030204" pitchFamily="18" charset="0"/>
                                      <a:ea typeface="Cambria Math" panose="02040503050406030204" pitchFamily="18" charset="0"/>
                                    </a:rPr>
                                    <m:t>𝜙</m:t>
                                  </m:r>
                                </m:e>
                                <m:sub>
                                  <m:r>
                                    <a:rPr lang="en-US" i="1" kern="0">
                                      <a:solidFill>
                                        <a:srgbClr val="C00000"/>
                                      </a:solidFill>
                                      <a:latin typeface="Cambria Math" panose="02040503050406030204" pitchFamily="18" charset="0"/>
                                    </a:rPr>
                                    <m:t>h</m:t>
                                  </m:r>
                                </m:sub>
                              </m:sSub>
                            </m:e>
                          </m:func>
                        </m:sup>
                      </m:sSubSup>
                      <m:r>
                        <a:rPr lang="en-US" b="0" i="1" kern="0" smtClean="0">
                          <a:solidFill>
                            <a:srgbClr val="C00000"/>
                          </a:solidFill>
                          <a:latin typeface="Cambria Math" panose="02040503050406030204" pitchFamily="18" charset="0"/>
                        </a:rPr>
                        <m:t>=</m:t>
                      </m:r>
                      <m:r>
                        <a:rPr lang="en-US" b="0" i="1" kern="0" smtClean="0">
                          <a:solidFill>
                            <a:schemeClr val="tx1">
                              <a:lumMod val="95000"/>
                              <a:lumOff val="5000"/>
                            </a:schemeClr>
                          </a:solidFill>
                          <a:latin typeface="Cambria Math" panose="02040503050406030204" pitchFamily="18" charset="0"/>
                        </a:rPr>
                        <m:t>𝐶</m:t>
                      </m:r>
                      <m:d>
                        <m:dPr>
                          <m:begChr m:val="["/>
                          <m:endChr m:val="]"/>
                          <m:ctrlPr>
                            <a:rPr lang="en-US" b="0" i="1" kern="0" smtClean="0">
                              <a:solidFill>
                                <a:schemeClr val="tx1">
                                  <a:lumMod val="95000"/>
                                  <a:lumOff val="5000"/>
                                </a:schemeClr>
                              </a:solidFill>
                              <a:latin typeface="Cambria Math" panose="02040503050406030204" pitchFamily="18" charset="0"/>
                            </a:rPr>
                          </m:ctrlPr>
                        </m:dPr>
                        <m:e>
                          <m:f>
                            <m:fPr>
                              <m:ctrlPr>
                                <a:rPr lang="en-US" i="1" kern="0" smtClean="0">
                                  <a:solidFill>
                                    <a:schemeClr val="tx1">
                                      <a:lumMod val="95000"/>
                                      <a:lumOff val="5000"/>
                                    </a:schemeClr>
                                  </a:solidFill>
                                  <a:latin typeface="Cambria Math" panose="02040503050406030204" pitchFamily="18" charset="0"/>
                                </a:rPr>
                              </m:ctrlPr>
                            </m:fPr>
                            <m:num>
                              <m:d>
                                <m:dPr>
                                  <m:ctrlPr>
                                    <a:rPr lang="en-US" i="1" kern="0" smtClean="0">
                                      <a:solidFill>
                                        <a:schemeClr val="tx1">
                                          <a:lumMod val="95000"/>
                                          <a:lumOff val="5000"/>
                                        </a:schemeClr>
                                      </a:solidFill>
                                      <a:latin typeface="Cambria Math" panose="02040503050406030204" pitchFamily="18" charset="0"/>
                                      <a:ea typeface="Cambria Math" panose="02040503050406030204" pitchFamily="18" charset="0"/>
                                    </a:rPr>
                                  </m:ctrlPr>
                                </m:dPr>
                                <m:e>
                                  <m:acc>
                                    <m:accPr>
                                      <m:chr m:val="̂"/>
                                      <m:ctrlPr>
                                        <a:rPr lang="en-US" i="1" kern="0" smtClean="0">
                                          <a:solidFill>
                                            <a:schemeClr val="tx1">
                                              <a:lumMod val="95000"/>
                                              <a:lumOff val="5000"/>
                                            </a:schemeClr>
                                          </a:solidFill>
                                          <a:latin typeface="Cambria Math" panose="02040503050406030204" pitchFamily="18" charset="0"/>
                                          <a:ea typeface="Cambria Math" panose="02040503050406030204" pitchFamily="18" charset="0"/>
                                        </a:rPr>
                                      </m:ctrlPr>
                                    </m:accPr>
                                    <m:e>
                                      <m:r>
                                        <a:rPr lang="en-US" b="0" i="1" kern="0" smtClean="0">
                                          <a:solidFill>
                                            <a:schemeClr val="tx1">
                                              <a:lumMod val="95000"/>
                                              <a:lumOff val="5000"/>
                                            </a:schemeClr>
                                          </a:solidFill>
                                          <a:latin typeface="Cambria Math" panose="02040503050406030204" pitchFamily="18" charset="0"/>
                                          <a:ea typeface="Cambria Math" panose="02040503050406030204" pitchFamily="18" charset="0"/>
                                        </a:rPr>
                                        <m:t>h</m:t>
                                      </m:r>
                                    </m:e>
                                  </m:acc>
                                  <m:r>
                                    <a:rPr lang="en-US" i="1" kern="0">
                                      <a:solidFill>
                                        <a:schemeClr val="tx1">
                                          <a:lumMod val="95000"/>
                                          <a:lumOff val="5000"/>
                                        </a:schemeClr>
                                      </a:solidFill>
                                      <a:latin typeface="Cambria Math" panose="02040503050406030204" pitchFamily="18" charset="0"/>
                                      <a:ea typeface="Cambria Math" panose="02040503050406030204" pitchFamily="18" charset="0"/>
                                    </a:rPr>
                                    <m:t>∙</m:t>
                                  </m:r>
                                  <m:sSub>
                                    <m:sSubPr>
                                      <m:ctrlPr>
                                        <a:rPr lang="en-US" i="1" kern="0">
                                          <a:solidFill>
                                            <a:schemeClr val="tx1">
                                              <a:lumMod val="95000"/>
                                              <a:lumOff val="5000"/>
                                            </a:schemeClr>
                                          </a:solidFill>
                                          <a:latin typeface="Cambria Math" panose="02040503050406030204" pitchFamily="18" charset="0"/>
                                        </a:rPr>
                                      </m:ctrlPr>
                                    </m:sSubPr>
                                    <m:e>
                                      <m:acc>
                                        <m:accPr>
                                          <m:chr m:val="⃗"/>
                                          <m:ctrlPr>
                                            <a:rPr lang="en-US" i="1" kern="0">
                                              <a:solidFill>
                                                <a:schemeClr val="tx1">
                                                  <a:lumMod val="95000"/>
                                                  <a:lumOff val="5000"/>
                                                </a:schemeClr>
                                              </a:solidFill>
                                              <a:latin typeface="Cambria Math" panose="02040503050406030204" pitchFamily="18" charset="0"/>
                                            </a:rPr>
                                          </m:ctrlPr>
                                        </m:accPr>
                                        <m:e>
                                          <m:r>
                                            <a:rPr lang="en-US" i="1" kern="0">
                                              <a:solidFill>
                                                <a:schemeClr val="tx1">
                                                  <a:lumMod val="95000"/>
                                                  <a:lumOff val="5000"/>
                                                </a:schemeClr>
                                              </a:solidFill>
                                              <a:latin typeface="Cambria Math" panose="02040503050406030204" pitchFamily="18" charset="0"/>
                                            </a:rPr>
                                            <m:t>𝑘</m:t>
                                          </m:r>
                                        </m:e>
                                      </m:acc>
                                    </m:e>
                                    <m:sub>
                                      <m:r>
                                        <a:rPr lang="en-US" i="1" kern="0">
                                          <a:solidFill>
                                            <a:schemeClr val="tx1">
                                              <a:lumMod val="95000"/>
                                              <a:lumOff val="5000"/>
                                            </a:schemeClr>
                                          </a:solidFill>
                                          <a:latin typeface="Cambria Math" panose="02040503050406030204" pitchFamily="18" charset="0"/>
                                          <a:ea typeface="Cambria Math" panose="02040503050406030204" pitchFamily="18" charset="0"/>
                                        </a:rPr>
                                        <m:t>⊥</m:t>
                                      </m:r>
                                    </m:sub>
                                  </m:sSub>
                                </m:e>
                              </m:d>
                              <m:d>
                                <m:dPr>
                                  <m:ctrlPr>
                                    <a:rPr lang="en-US" i="1" kern="0">
                                      <a:solidFill>
                                        <a:schemeClr val="tx1">
                                          <a:lumMod val="95000"/>
                                          <a:lumOff val="5000"/>
                                        </a:schemeClr>
                                      </a:solidFill>
                                      <a:latin typeface="Cambria Math" panose="02040503050406030204" pitchFamily="18" charset="0"/>
                                      <a:ea typeface="Cambria Math" panose="02040503050406030204" pitchFamily="18" charset="0"/>
                                    </a:rPr>
                                  </m:ctrlPr>
                                </m:dPr>
                                <m:e>
                                  <m:acc>
                                    <m:accPr>
                                      <m:chr m:val="̂"/>
                                      <m:ctrlPr>
                                        <a:rPr lang="en-US" i="1" kern="0">
                                          <a:solidFill>
                                            <a:schemeClr val="tx1">
                                              <a:lumMod val="95000"/>
                                              <a:lumOff val="5000"/>
                                            </a:schemeClr>
                                          </a:solidFill>
                                          <a:latin typeface="Cambria Math" panose="02040503050406030204" pitchFamily="18" charset="0"/>
                                          <a:ea typeface="Cambria Math" panose="02040503050406030204" pitchFamily="18" charset="0"/>
                                        </a:rPr>
                                      </m:ctrlPr>
                                    </m:accPr>
                                    <m:e>
                                      <m:r>
                                        <a:rPr lang="en-US" i="1" kern="0">
                                          <a:solidFill>
                                            <a:schemeClr val="tx1">
                                              <a:lumMod val="95000"/>
                                              <a:lumOff val="5000"/>
                                            </a:schemeClr>
                                          </a:solidFill>
                                          <a:latin typeface="Cambria Math" panose="02040503050406030204" pitchFamily="18" charset="0"/>
                                          <a:ea typeface="Cambria Math" panose="02040503050406030204" pitchFamily="18" charset="0"/>
                                        </a:rPr>
                                        <m:t>h</m:t>
                                      </m:r>
                                    </m:e>
                                  </m:acc>
                                  <m:r>
                                    <a:rPr lang="en-US" i="1" kern="0">
                                      <a:solidFill>
                                        <a:schemeClr val="tx1">
                                          <a:lumMod val="95000"/>
                                          <a:lumOff val="5000"/>
                                        </a:schemeClr>
                                      </a:solidFill>
                                      <a:latin typeface="Cambria Math" panose="02040503050406030204" pitchFamily="18" charset="0"/>
                                      <a:ea typeface="Cambria Math" panose="02040503050406030204" pitchFamily="18" charset="0"/>
                                    </a:rPr>
                                    <m:t>∙</m:t>
                                  </m:r>
                                  <m:sSub>
                                    <m:sSubPr>
                                      <m:ctrlPr>
                                        <a:rPr lang="en-US" i="1" kern="0">
                                          <a:solidFill>
                                            <a:schemeClr val="tx1">
                                              <a:lumMod val="95000"/>
                                              <a:lumOff val="5000"/>
                                            </a:schemeClr>
                                          </a:solidFill>
                                          <a:latin typeface="Cambria Math" panose="02040503050406030204" pitchFamily="18" charset="0"/>
                                        </a:rPr>
                                      </m:ctrlPr>
                                    </m:sSubPr>
                                    <m:e>
                                      <m:acc>
                                        <m:accPr>
                                          <m:chr m:val="⃗"/>
                                          <m:ctrlPr>
                                            <a:rPr lang="en-US" i="1" kern="0">
                                              <a:solidFill>
                                                <a:schemeClr val="tx1">
                                                  <a:lumMod val="95000"/>
                                                  <a:lumOff val="5000"/>
                                                </a:schemeClr>
                                              </a:solidFill>
                                              <a:latin typeface="Cambria Math" panose="02040503050406030204" pitchFamily="18" charset="0"/>
                                            </a:rPr>
                                          </m:ctrlPr>
                                        </m:accPr>
                                        <m:e>
                                          <m:r>
                                            <a:rPr lang="en-US" b="0" i="1" kern="0" smtClean="0">
                                              <a:solidFill>
                                                <a:schemeClr val="tx1">
                                                  <a:lumMod val="95000"/>
                                                  <a:lumOff val="5000"/>
                                                </a:schemeClr>
                                              </a:solidFill>
                                              <a:latin typeface="Cambria Math" panose="02040503050406030204" pitchFamily="18" charset="0"/>
                                            </a:rPr>
                                            <m:t>𝑝</m:t>
                                          </m:r>
                                        </m:e>
                                      </m:acc>
                                    </m:e>
                                    <m:sub>
                                      <m:r>
                                        <a:rPr lang="en-US" i="1" kern="0">
                                          <a:solidFill>
                                            <a:schemeClr val="tx1">
                                              <a:lumMod val="95000"/>
                                              <a:lumOff val="5000"/>
                                            </a:schemeClr>
                                          </a:solidFill>
                                          <a:latin typeface="Cambria Math" panose="02040503050406030204" pitchFamily="18" charset="0"/>
                                          <a:ea typeface="Cambria Math" panose="02040503050406030204" pitchFamily="18" charset="0"/>
                                        </a:rPr>
                                        <m:t>⊥</m:t>
                                      </m:r>
                                    </m:sub>
                                  </m:sSub>
                                </m:e>
                              </m:d>
                              <m:r>
                                <a:rPr lang="en-US" b="0" i="1" kern="0" smtClean="0">
                                  <a:solidFill>
                                    <a:schemeClr val="tx1">
                                      <a:lumMod val="95000"/>
                                      <a:lumOff val="5000"/>
                                    </a:schemeClr>
                                  </a:solidFill>
                                  <a:latin typeface="Cambria Math" panose="02040503050406030204" pitchFamily="18" charset="0"/>
                                  <a:ea typeface="Cambria Math" panose="02040503050406030204" pitchFamily="18" charset="0"/>
                                </a:rPr>
                                <m:t>−</m:t>
                              </m:r>
                              <m:sSub>
                                <m:sSubPr>
                                  <m:ctrlPr>
                                    <a:rPr lang="en-US" i="1" kern="0">
                                      <a:solidFill>
                                        <a:schemeClr val="tx1">
                                          <a:lumMod val="95000"/>
                                          <a:lumOff val="5000"/>
                                        </a:schemeClr>
                                      </a:solidFill>
                                      <a:latin typeface="Cambria Math" panose="02040503050406030204" pitchFamily="18" charset="0"/>
                                    </a:rPr>
                                  </m:ctrlPr>
                                </m:sSubPr>
                                <m:e>
                                  <m:acc>
                                    <m:accPr>
                                      <m:chr m:val="⃗"/>
                                      <m:ctrlPr>
                                        <a:rPr lang="en-US" i="1" kern="0">
                                          <a:solidFill>
                                            <a:schemeClr val="tx1">
                                              <a:lumMod val="95000"/>
                                              <a:lumOff val="5000"/>
                                            </a:schemeClr>
                                          </a:solidFill>
                                          <a:latin typeface="Cambria Math" panose="02040503050406030204" pitchFamily="18" charset="0"/>
                                        </a:rPr>
                                      </m:ctrlPr>
                                    </m:accPr>
                                    <m:e>
                                      <m:r>
                                        <a:rPr lang="en-US" i="1" kern="0">
                                          <a:solidFill>
                                            <a:schemeClr val="tx1">
                                              <a:lumMod val="95000"/>
                                              <a:lumOff val="5000"/>
                                            </a:schemeClr>
                                          </a:solidFill>
                                          <a:latin typeface="Cambria Math" panose="02040503050406030204" pitchFamily="18" charset="0"/>
                                        </a:rPr>
                                        <m:t>𝑝</m:t>
                                      </m:r>
                                    </m:e>
                                  </m:acc>
                                </m:e>
                                <m:sub>
                                  <m:r>
                                    <a:rPr lang="en-US" i="1" kern="0">
                                      <a:solidFill>
                                        <a:schemeClr val="tx1">
                                          <a:lumMod val="95000"/>
                                          <a:lumOff val="5000"/>
                                        </a:schemeClr>
                                      </a:solidFill>
                                      <a:latin typeface="Cambria Math" panose="02040503050406030204" pitchFamily="18" charset="0"/>
                                      <a:ea typeface="Cambria Math" panose="02040503050406030204" pitchFamily="18" charset="0"/>
                                    </a:rPr>
                                    <m:t>⊥</m:t>
                                  </m:r>
                                </m:sub>
                              </m:sSub>
                              <m:r>
                                <a:rPr lang="en-US" i="1" kern="0" smtClean="0">
                                  <a:solidFill>
                                    <a:schemeClr val="tx1">
                                      <a:lumMod val="95000"/>
                                      <a:lumOff val="5000"/>
                                    </a:schemeClr>
                                  </a:solidFill>
                                  <a:latin typeface="Cambria Math" panose="02040503050406030204" pitchFamily="18" charset="0"/>
                                  <a:ea typeface="Cambria Math" panose="02040503050406030204" pitchFamily="18" charset="0"/>
                                </a:rPr>
                                <m:t>∙</m:t>
                              </m:r>
                              <m:sSub>
                                <m:sSubPr>
                                  <m:ctrlPr>
                                    <a:rPr lang="en-US" i="1" kern="0">
                                      <a:solidFill>
                                        <a:schemeClr val="tx1">
                                          <a:lumMod val="95000"/>
                                          <a:lumOff val="5000"/>
                                        </a:schemeClr>
                                      </a:solidFill>
                                      <a:latin typeface="Cambria Math" panose="02040503050406030204" pitchFamily="18" charset="0"/>
                                    </a:rPr>
                                  </m:ctrlPr>
                                </m:sSubPr>
                                <m:e>
                                  <m:acc>
                                    <m:accPr>
                                      <m:chr m:val="⃗"/>
                                      <m:ctrlPr>
                                        <a:rPr lang="en-US" i="1" kern="0">
                                          <a:solidFill>
                                            <a:schemeClr val="tx1">
                                              <a:lumMod val="95000"/>
                                              <a:lumOff val="5000"/>
                                            </a:schemeClr>
                                          </a:solidFill>
                                          <a:latin typeface="Cambria Math" panose="02040503050406030204" pitchFamily="18" charset="0"/>
                                        </a:rPr>
                                      </m:ctrlPr>
                                    </m:accPr>
                                    <m:e>
                                      <m:r>
                                        <a:rPr lang="en-US" i="1" kern="0">
                                          <a:solidFill>
                                            <a:schemeClr val="tx1">
                                              <a:lumMod val="95000"/>
                                              <a:lumOff val="5000"/>
                                            </a:schemeClr>
                                          </a:solidFill>
                                          <a:latin typeface="Cambria Math" panose="02040503050406030204" pitchFamily="18" charset="0"/>
                                        </a:rPr>
                                        <m:t>𝑘</m:t>
                                      </m:r>
                                    </m:e>
                                  </m:acc>
                                </m:e>
                                <m:sub>
                                  <m:r>
                                    <a:rPr lang="en-US" i="1" kern="0">
                                      <a:solidFill>
                                        <a:schemeClr val="tx1">
                                          <a:lumMod val="95000"/>
                                          <a:lumOff val="5000"/>
                                        </a:schemeClr>
                                      </a:solidFill>
                                      <a:latin typeface="Cambria Math" panose="02040503050406030204" pitchFamily="18" charset="0"/>
                                      <a:ea typeface="Cambria Math" panose="02040503050406030204" pitchFamily="18" charset="0"/>
                                    </a:rPr>
                                    <m:t>⊥</m:t>
                                  </m:r>
                                </m:sub>
                              </m:sSub>
                            </m:num>
                            <m:den>
                              <m:r>
                                <a:rPr lang="en-US" b="0" i="1" kern="0" smtClean="0">
                                  <a:solidFill>
                                    <a:schemeClr val="tx1">
                                      <a:lumMod val="95000"/>
                                      <a:lumOff val="5000"/>
                                    </a:schemeClr>
                                  </a:solidFill>
                                  <a:latin typeface="Cambria Math" panose="02040503050406030204" pitchFamily="18" charset="0"/>
                                  <a:ea typeface="Cambria Math" panose="02040503050406030204" pitchFamily="18" charset="0"/>
                                </a:rPr>
                                <m:t>𝑀</m:t>
                              </m:r>
                              <m:sSub>
                                <m:sSubPr>
                                  <m:ctrlPr>
                                    <a:rPr lang="en-US" i="1" kern="0">
                                      <a:solidFill>
                                        <a:schemeClr val="tx1">
                                          <a:lumMod val="95000"/>
                                          <a:lumOff val="5000"/>
                                        </a:schemeClr>
                                      </a:solidFill>
                                      <a:latin typeface="Cambria Math" panose="02040503050406030204" pitchFamily="18" charset="0"/>
                                    </a:rPr>
                                  </m:ctrlPr>
                                </m:sSubPr>
                                <m:e>
                                  <m:r>
                                    <a:rPr lang="en-US" i="1" kern="0">
                                      <a:solidFill>
                                        <a:schemeClr val="tx1">
                                          <a:lumMod val="95000"/>
                                          <a:lumOff val="5000"/>
                                        </a:schemeClr>
                                      </a:solidFill>
                                      <a:latin typeface="Cambria Math" panose="02040503050406030204" pitchFamily="18" charset="0"/>
                                    </a:rPr>
                                    <m:t>𝑀</m:t>
                                  </m:r>
                                </m:e>
                                <m:sub>
                                  <m:r>
                                    <a:rPr lang="en-US" i="1" kern="0">
                                      <a:solidFill>
                                        <a:schemeClr val="tx1">
                                          <a:lumMod val="95000"/>
                                          <a:lumOff val="5000"/>
                                        </a:schemeClr>
                                      </a:solidFill>
                                      <a:latin typeface="Cambria Math" panose="02040503050406030204" pitchFamily="18" charset="0"/>
                                    </a:rPr>
                                    <m:t>h</m:t>
                                  </m:r>
                                </m:sub>
                              </m:sSub>
                            </m:den>
                          </m:f>
                          <m:sSubSup>
                            <m:sSubSupPr>
                              <m:ctrlPr>
                                <a:rPr lang="en-US" i="1" kern="0">
                                  <a:solidFill>
                                    <a:srgbClr val="C00000"/>
                                  </a:solidFill>
                                  <a:latin typeface="Cambria Math" panose="02040503050406030204" pitchFamily="18" charset="0"/>
                                </a:rPr>
                              </m:ctrlPr>
                            </m:sSubSupPr>
                            <m:e>
                              <m:r>
                                <a:rPr lang="en-US" i="1" kern="0">
                                  <a:solidFill>
                                    <a:srgbClr val="C00000"/>
                                  </a:solidFill>
                                  <a:latin typeface="Cambria Math" panose="02040503050406030204" pitchFamily="18" charset="0"/>
                                </a:rPr>
                                <m:t>h</m:t>
                              </m:r>
                            </m:e>
                            <m:sub>
                              <m:r>
                                <a:rPr lang="en-US" i="1" kern="0">
                                  <a:solidFill>
                                    <a:srgbClr val="C00000"/>
                                  </a:solidFill>
                                  <a:latin typeface="Cambria Math" panose="02040503050406030204" pitchFamily="18" charset="0"/>
                                </a:rPr>
                                <m:t>1</m:t>
                              </m:r>
                            </m:sub>
                            <m:sup>
                              <m:r>
                                <a:rPr lang="en-US" i="1" kern="0">
                                  <a:solidFill>
                                    <a:srgbClr val="C00000"/>
                                  </a:solidFill>
                                  <a:latin typeface="Cambria Math" panose="02040503050406030204" pitchFamily="18" charset="0"/>
                                  <a:ea typeface="Cambria Math" panose="02040503050406030204" pitchFamily="18" charset="0"/>
                                </a:rPr>
                                <m:t>⊥</m:t>
                              </m:r>
                            </m:sup>
                          </m:sSubSup>
                          <m:sSubSup>
                            <m:sSubSupPr>
                              <m:ctrlPr>
                                <a:rPr lang="en-US" i="1" kern="0">
                                  <a:solidFill>
                                    <a:srgbClr val="C00000"/>
                                  </a:solidFill>
                                  <a:latin typeface="Cambria Math" panose="02040503050406030204" pitchFamily="18" charset="0"/>
                                </a:rPr>
                              </m:ctrlPr>
                            </m:sSubSupPr>
                            <m:e>
                              <m:r>
                                <a:rPr lang="en-US" i="1" kern="0">
                                  <a:solidFill>
                                    <a:srgbClr val="C00000"/>
                                  </a:solidFill>
                                  <a:latin typeface="Cambria Math" panose="02040503050406030204" pitchFamily="18" charset="0"/>
                                </a:rPr>
                                <m:t>𝐻</m:t>
                              </m:r>
                            </m:e>
                            <m:sub>
                              <m:r>
                                <a:rPr lang="en-US" i="1" kern="0">
                                  <a:solidFill>
                                    <a:srgbClr val="C00000"/>
                                  </a:solidFill>
                                  <a:latin typeface="Cambria Math" panose="02040503050406030204" pitchFamily="18" charset="0"/>
                                </a:rPr>
                                <m:t>1</m:t>
                              </m:r>
                            </m:sub>
                            <m:sup>
                              <m:r>
                                <a:rPr lang="en-US" i="1" kern="0">
                                  <a:solidFill>
                                    <a:srgbClr val="C00000"/>
                                  </a:solidFill>
                                  <a:latin typeface="Cambria Math" panose="02040503050406030204" pitchFamily="18" charset="0"/>
                                  <a:ea typeface="Cambria Math" panose="02040503050406030204" pitchFamily="18" charset="0"/>
                                </a:rPr>
                                <m:t>⊥</m:t>
                              </m:r>
                            </m:sup>
                          </m:sSubSup>
                        </m:e>
                      </m:d>
                      <m:r>
                        <a:rPr lang="en-US" b="0" i="1" kern="0" smtClean="0">
                          <a:solidFill>
                            <a:schemeClr val="tx1">
                              <a:lumMod val="95000"/>
                              <a:lumOff val="5000"/>
                            </a:schemeClr>
                          </a:solidFill>
                          <a:latin typeface="Cambria Math" panose="02040503050406030204" pitchFamily="18" charset="0"/>
                        </a:rPr>
                        <m:t>+</m:t>
                      </m:r>
                      <m:r>
                        <m:rPr>
                          <m:sty m:val="p"/>
                        </m:rPr>
                        <a:rPr lang="en-US" b="0" i="0" kern="0" smtClean="0">
                          <a:solidFill>
                            <a:schemeClr val="tx1">
                              <a:lumMod val="95000"/>
                              <a:lumOff val="5000"/>
                            </a:schemeClr>
                          </a:solidFill>
                          <a:latin typeface="Cambria Math" panose="02040503050406030204" pitchFamily="18" charset="0"/>
                        </a:rPr>
                        <m:t>twists</m:t>
                      </m:r>
                      <m:r>
                        <a:rPr lang="en-US" b="0" i="1" kern="0" smtClean="0">
                          <a:solidFill>
                            <a:schemeClr val="tx1">
                              <a:lumMod val="95000"/>
                              <a:lumOff val="5000"/>
                            </a:schemeClr>
                          </a:solidFill>
                          <a:latin typeface="Cambria Math" panose="02040503050406030204" pitchFamily="18" charset="0"/>
                        </a:rPr>
                        <m:t>&gt;3</m:t>
                      </m:r>
                    </m:oMath>
                  </m:oMathPara>
                </a14:m>
                <a:endParaRPr lang="it-IT" dirty="0"/>
              </a:p>
            </p:txBody>
          </p:sp>
        </mc:Choice>
        <mc:Fallback xmlns="">
          <p:sp>
            <p:nvSpPr>
              <p:cNvPr id="13" name="TextBox 12"/>
              <p:cNvSpPr txBox="1">
                <a:spLocks noRot="1" noChangeAspect="1" noMove="1" noResize="1" noEditPoints="1" noAdjustHandles="1" noChangeArrowheads="1" noChangeShapeType="1" noTextEdit="1"/>
              </p:cNvSpPr>
              <p:nvPr/>
            </p:nvSpPr>
            <p:spPr>
              <a:xfrm>
                <a:off x="1447800" y="2936671"/>
                <a:ext cx="6087179" cy="811697"/>
              </a:xfrm>
              <a:prstGeom prst="rect">
                <a:avLst/>
              </a:prstGeom>
              <a:blipFill>
                <a:blip r:embed="rId4"/>
                <a:stretch>
                  <a:fillRect/>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9" name="TextBox 8"/>
              <p:cNvSpPr txBox="1"/>
              <p:nvPr/>
            </p:nvSpPr>
            <p:spPr>
              <a:xfrm>
                <a:off x="2127913" y="4446870"/>
                <a:ext cx="4206280" cy="65396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en-US" i="1" kern="0" smtClean="0">
                              <a:solidFill>
                                <a:srgbClr val="C00000"/>
                              </a:solidFill>
                              <a:latin typeface="Cambria Math" panose="02040503050406030204" pitchFamily="18" charset="0"/>
                            </a:rPr>
                          </m:ctrlPr>
                        </m:sSubSupPr>
                        <m:e>
                          <m:r>
                            <a:rPr lang="en-US" b="0" i="1" kern="0" smtClean="0">
                              <a:solidFill>
                                <a:srgbClr val="C00000"/>
                              </a:solidFill>
                              <a:latin typeface="Cambria Math" panose="02040503050406030204" pitchFamily="18" charset="0"/>
                            </a:rPr>
                            <m:t>𝐹</m:t>
                          </m:r>
                        </m:e>
                        <m:sub>
                          <m:r>
                            <m:rPr>
                              <m:sty m:val="p"/>
                            </m:rPr>
                            <a:rPr lang="en-US" b="0" i="0" kern="0" smtClean="0">
                              <a:solidFill>
                                <a:srgbClr val="C00000"/>
                              </a:solidFill>
                              <a:latin typeface="Cambria Math" panose="02040503050406030204" pitchFamily="18" charset="0"/>
                            </a:rPr>
                            <m:t>Cahn</m:t>
                          </m:r>
                        </m:sub>
                        <m:sup>
                          <m:func>
                            <m:funcPr>
                              <m:ctrlPr>
                                <a:rPr lang="en-US" i="1" kern="0">
                                  <a:solidFill>
                                    <a:srgbClr val="C00000"/>
                                  </a:solidFill>
                                  <a:latin typeface="Cambria Math" panose="02040503050406030204" pitchFamily="18" charset="0"/>
                                </a:rPr>
                              </m:ctrlPr>
                            </m:funcPr>
                            <m:fName>
                              <m:r>
                                <m:rPr>
                                  <m:sty m:val="p"/>
                                </m:rPr>
                                <a:rPr lang="en-US" kern="0">
                                  <a:solidFill>
                                    <a:srgbClr val="C00000"/>
                                  </a:solidFill>
                                  <a:latin typeface="Cambria Math" panose="02040503050406030204" pitchFamily="18" charset="0"/>
                                </a:rPr>
                                <m:t>cos</m:t>
                              </m:r>
                            </m:fName>
                            <m:e>
                              <m:sSub>
                                <m:sSubPr>
                                  <m:ctrlPr>
                                    <a:rPr lang="en-US" i="1" kern="0">
                                      <a:solidFill>
                                        <a:srgbClr val="C00000"/>
                                      </a:solidFill>
                                      <a:latin typeface="Cambria Math" panose="02040503050406030204" pitchFamily="18" charset="0"/>
                                    </a:rPr>
                                  </m:ctrlPr>
                                </m:sSubPr>
                                <m:e>
                                  <m:r>
                                    <a:rPr lang="en-US" b="0" i="1" kern="0" smtClean="0">
                                      <a:solidFill>
                                        <a:srgbClr val="C00000"/>
                                      </a:solidFill>
                                      <a:latin typeface="Cambria Math" panose="02040503050406030204" pitchFamily="18" charset="0"/>
                                    </a:rPr>
                                    <m:t>2</m:t>
                                  </m:r>
                                  <m:r>
                                    <a:rPr lang="en-US" i="1" kern="0">
                                      <a:solidFill>
                                        <a:srgbClr val="C00000"/>
                                      </a:solidFill>
                                      <a:latin typeface="Cambria Math" panose="02040503050406030204" pitchFamily="18" charset="0"/>
                                      <a:ea typeface="Cambria Math" panose="02040503050406030204" pitchFamily="18" charset="0"/>
                                    </a:rPr>
                                    <m:t>𝜙</m:t>
                                  </m:r>
                                </m:e>
                                <m:sub>
                                  <m:r>
                                    <a:rPr lang="en-US" i="1" kern="0">
                                      <a:solidFill>
                                        <a:srgbClr val="C00000"/>
                                      </a:solidFill>
                                      <a:latin typeface="Cambria Math" panose="02040503050406030204" pitchFamily="18" charset="0"/>
                                    </a:rPr>
                                    <m:t>h</m:t>
                                  </m:r>
                                </m:sub>
                              </m:sSub>
                            </m:e>
                          </m:func>
                        </m:sup>
                      </m:sSubSup>
                      <m:r>
                        <a:rPr lang="en-US" b="0" i="1" kern="0" smtClean="0">
                          <a:solidFill>
                            <a:srgbClr val="C00000"/>
                          </a:solidFill>
                          <a:latin typeface="Cambria Math" panose="02040503050406030204" pitchFamily="18" charset="0"/>
                          <a:ea typeface="Cambria Math" panose="02040503050406030204" pitchFamily="18" charset="0"/>
                        </a:rPr>
                        <m:t>≈</m:t>
                      </m:r>
                      <m:f>
                        <m:fPr>
                          <m:ctrlPr>
                            <a:rPr lang="en-US" b="0" i="1" kern="0" smtClean="0">
                              <a:solidFill>
                                <a:schemeClr val="tx1"/>
                              </a:solidFill>
                              <a:latin typeface="Cambria Math" panose="02040503050406030204" pitchFamily="18" charset="0"/>
                            </a:rPr>
                          </m:ctrlPr>
                        </m:fPr>
                        <m:num>
                          <m:r>
                            <a:rPr lang="en-US" b="0" i="1" kern="0" smtClean="0">
                              <a:solidFill>
                                <a:schemeClr val="tx1"/>
                              </a:solidFill>
                              <a:latin typeface="Cambria Math" panose="02040503050406030204" pitchFamily="18" charset="0"/>
                            </a:rPr>
                            <m:t>2</m:t>
                          </m:r>
                        </m:num>
                        <m:den>
                          <m:sSup>
                            <m:sSupPr>
                              <m:ctrlPr>
                                <a:rPr lang="en-US" b="0" i="1" kern="0" smtClean="0">
                                  <a:solidFill>
                                    <a:schemeClr val="tx1"/>
                                  </a:solidFill>
                                  <a:latin typeface="Cambria Math" panose="02040503050406030204" pitchFamily="18" charset="0"/>
                                </a:rPr>
                              </m:ctrlPr>
                            </m:sSupPr>
                            <m:e>
                              <m:r>
                                <a:rPr lang="en-US" b="0" i="1" kern="0" smtClean="0">
                                  <a:solidFill>
                                    <a:schemeClr val="tx1"/>
                                  </a:solidFill>
                                  <a:latin typeface="Cambria Math" panose="02040503050406030204" pitchFamily="18" charset="0"/>
                                </a:rPr>
                                <m:t>𝑄</m:t>
                              </m:r>
                            </m:e>
                            <m:sup>
                              <m:r>
                                <a:rPr lang="en-US" b="0" i="1" kern="0" smtClean="0">
                                  <a:solidFill>
                                    <a:schemeClr val="tx1"/>
                                  </a:solidFill>
                                  <a:latin typeface="Cambria Math" panose="02040503050406030204" pitchFamily="18" charset="0"/>
                                </a:rPr>
                                <m:t>2</m:t>
                              </m:r>
                            </m:sup>
                          </m:sSup>
                        </m:den>
                      </m:f>
                      <m:r>
                        <a:rPr lang="en-US" b="0" i="1" kern="0" smtClean="0">
                          <a:solidFill>
                            <a:schemeClr val="tx1">
                              <a:lumMod val="95000"/>
                              <a:lumOff val="5000"/>
                            </a:schemeClr>
                          </a:solidFill>
                          <a:latin typeface="Cambria Math" panose="02040503050406030204" pitchFamily="18" charset="0"/>
                        </a:rPr>
                        <m:t>𝐶</m:t>
                      </m:r>
                      <m:d>
                        <m:dPr>
                          <m:begChr m:val="["/>
                          <m:endChr m:val="]"/>
                          <m:ctrlPr>
                            <a:rPr lang="en-US" b="0" i="1" kern="0" smtClean="0">
                              <a:solidFill>
                                <a:schemeClr val="tx1">
                                  <a:lumMod val="95000"/>
                                  <a:lumOff val="5000"/>
                                </a:schemeClr>
                              </a:solidFill>
                              <a:latin typeface="Cambria Math" panose="02040503050406030204" pitchFamily="18" charset="0"/>
                            </a:rPr>
                          </m:ctrlPr>
                        </m:dPr>
                        <m:e>
                          <m:d>
                            <m:dPr>
                              <m:begChr m:val="{"/>
                              <m:endChr m:val="}"/>
                              <m:ctrlPr>
                                <a:rPr lang="en-US" b="0" i="1" kern="0" smtClean="0">
                                  <a:solidFill>
                                    <a:schemeClr val="tx1">
                                      <a:lumMod val="95000"/>
                                      <a:lumOff val="5000"/>
                                    </a:schemeClr>
                                  </a:solidFill>
                                  <a:latin typeface="Cambria Math" panose="02040503050406030204" pitchFamily="18" charset="0"/>
                                </a:rPr>
                              </m:ctrlPr>
                            </m:dPr>
                            <m:e>
                              <m:r>
                                <a:rPr lang="en-US" i="1" kern="0">
                                  <a:solidFill>
                                    <a:schemeClr val="tx1">
                                      <a:lumMod val="95000"/>
                                      <a:lumOff val="5000"/>
                                    </a:schemeClr>
                                  </a:solidFill>
                                  <a:latin typeface="Cambria Math" panose="02040503050406030204" pitchFamily="18" charset="0"/>
                                </a:rPr>
                                <m:t>2</m:t>
                              </m:r>
                              <m:sSup>
                                <m:sSupPr>
                                  <m:ctrlPr>
                                    <a:rPr lang="en-US" i="1" kern="0">
                                      <a:solidFill>
                                        <a:schemeClr val="tx1">
                                          <a:lumMod val="95000"/>
                                          <a:lumOff val="5000"/>
                                        </a:schemeClr>
                                      </a:solidFill>
                                      <a:latin typeface="Cambria Math" panose="02040503050406030204" pitchFamily="18" charset="0"/>
                                    </a:rPr>
                                  </m:ctrlPr>
                                </m:sSupPr>
                                <m:e>
                                  <m:d>
                                    <m:dPr>
                                      <m:ctrlPr>
                                        <a:rPr lang="en-US" i="1" kern="0">
                                          <a:solidFill>
                                            <a:schemeClr val="tx1">
                                              <a:lumMod val="95000"/>
                                              <a:lumOff val="5000"/>
                                            </a:schemeClr>
                                          </a:solidFill>
                                          <a:latin typeface="Cambria Math" panose="02040503050406030204" pitchFamily="18" charset="0"/>
                                          <a:ea typeface="Cambria Math" panose="02040503050406030204" pitchFamily="18" charset="0"/>
                                        </a:rPr>
                                      </m:ctrlPr>
                                    </m:dPr>
                                    <m:e>
                                      <m:acc>
                                        <m:accPr>
                                          <m:chr m:val="̂"/>
                                          <m:ctrlPr>
                                            <a:rPr lang="en-US" i="1" kern="0">
                                              <a:solidFill>
                                                <a:schemeClr val="tx1">
                                                  <a:lumMod val="95000"/>
                                                  <a:lumOff val="5000"/>
                                                </a:schemeClr>
                                              </a:solidFill>
                                              <a:latin typeface="Cambria Math" panose="02040503050406030204" pitchFamily="18" charset="0"/>
                                              <a:ea typeface="Cambria Math" panose="02040503050406030204" pitchFamily="18" charset="0"/>
                                            </a:rPr>
                                          </m:ctrlPr>
                                        </m:accPr>
                                        <m:e>
                                          <m:r>
                                            <a:rPr lang="en-US" i="1" kern="0">
                                              <a:solidFill>
                                                <a:schemeClr val="tx1">
                                                  <a:lumMod val="95000"/>
                                                  <a:lumOff val="5000"/>
                                                </a:schemeClr>
                                              </a:solidFill>
                                              <a:latin typeface="Cambria Math" panose="02040503050406030204" pitchFamily="18" charset="0"/>
                                              <a:ea typeface="Cambria Math" panose="02040503050406030204" pitchFamily="18" charset="0"/>
                                            </a:rPr>
                                            <m:t>h</m:t>
                                          </m:r>
                                        </m:e>
                                      </m:acc>
                                      <m:r>
                                        <a:rPr lang="en-US" i="1" kern="0">
                                          <a:solidFill>
                                            <a:schemeClr val="tx1">
                                              <a:lumMod val="95000"/>
                                              <a:lumOff val="5000"/>
                                            </a:schemeClr>
                                          </a:solidFill>
                                          <a:latin typeface="Cambria Math" panose="02040503050406030204" pitchFamily="18" charset="0"/>
                                          <a:ea typeface="Cambria Math" panose="02040503050406030204" pitchFamily="18" charset="0"/>
                                        </a:rPr>
                                        <m:t>∙</m:t>
                                      </m:r>
                                      <m:sSub>
                                        <m:sSubPr>
                                          <m:ctrlPr>
                                            <a:rPr lang="en-US" i="1" kern="0">
                                              <a:solidFill>
                                                <a:schemeClr val="tx1">
                                                  <a:lumMod val="95000"/>
                                                  <a:lumOff val="5000"/>
                                                </a:schemeClr>
                                              </a:solidFill>
                                              <a:latin typeface="Cambria Math" panose="02040503050406030204" pitchFamily="18" charset="0"/>
                                            </a:rPr>
                                          </m:ctrlPr>
                                        </m:sSubPr>
                                        <m:e>
                                          <m:acc>
                                            <m:accPr>
                                              <m:chr m:val="⃗"/>
                                              <m:ctrlPr>
                                                <a:rPr lang="en-US" i="1" kern="0">
                                                  <a:solidFill>
                                                    <a:schemeClr val="tx1">
                                                      <a:lumMod val="95000"/>
                                                      <a:lumOff val="5000"/>
                                                    </a:schemeClr>
                                                  </a:solidFill>
                                                  <a:latin typeface="Cambria Math" panose="02040503050406030204" pitchFamily="18" charset="0"/>
                                                </a:rPr>
                                              </m:ctrlPr>
                                            </m:accPr>
                                            <m:e>
                                              <m:r>
                                                <a:rPr lang="en-US" i="1" kern="0">
                                                  <a:solidFill>
                                                    <a:schemeClr val="tx1">
                                                      <a:lumMod val="95000"/>
                                                      <a:lumOff val="5000"/>
                                                    </a:schemeClr>
                                                  </a:solidFill>
                                                  <a:latin typeface="Cambria Math" panose="02040503050406030204" pitchFamily="18" charset="0"/>
                                                </a:rPr>
                                                <m:t>𝑘</m:t>
                                              </m:r>
                                            </m:e>
                                          </m:acc>
                                        </m:e>
                                        <m:sub>
                                          <m:r>
                                            <a:rPr lang="en-US" i="1" kern="0">
                                              <a:solidFill>
                                                <a:schemeClr val="tx1">
                                                  <a:lumMod val="95000"/>
                                                  <a:lumOff val="5000"/>
                                                </a:schemeClr>
                                              </a:solidFill>
                                              <a:latin typeface="Cambria Math" panose="02040503050406030204" pitchFamily="18" charset="0"/>
                                              <a:ea typeface="Cambria Math" panose="02040503050406030204" pitchFamily="18" charset="0"/>
                                            </a:rPr>
                                            <m:t>⊥</m:t>
                                          </m:r>
                                        </m:sub>
                                      </m:sSub>
                                    </m:e>
                                  </m:d>
                                </m:e>
                                <m:sup>
                                  <m:r>
                                    <a:rPr lang="en-US" i="1" kern="0">
                                      <a:solidFill>
                                        <a:schemeClr val="tx1">
                                          <a:lumMod val="95000"/>
                                          <a:lumOff val="5000"/>
                                        </a:schemeClr>
                                      </a:solidFill>
                                      <a:latin typeface="Cambria Math" panose="02040503050406030204" pitchFamily="18" charset="0"/>
                                    </a:rPr>
                                    <m:t>2</m:t>
                                  </m:r>
                                </m:sup>
                              </m:sSup>
                              <m:r>
                                <a:rPr lang="en-US" i="1" kern="0">
                                  <a:solidFill>
                                    <a:schemeClr val="tx1">
                                      <a:lumMod val="95000"/>
                                      <a:lumOff val="5000"/>
                                    </a:schemeClr>
                                  </a:solidFill>
                                  <a:latin typeface="Cambria Math" panose="02040503050406030204" pitchFamily="18" charset="0"/>
                                  <a:ea typeface="Cambria Math" panose="02040503050406030204" pitchFamily="18" charset="0"/>
                                </a:rPr>
                                <m:t>−</m:t>
                              </m:r>
                              <m:sSubSup>
                                <m:sSubSupPr>
                                  <m:ctrlPr>
                                    <a:rPr lang="en-US" i="1" kern="0">
                                      <a:solidFill>
                                        <a:schemeClr val="tx1">
                                          <a:lumMod val="95000"/>
                                          <a:lumOff val="5000"/>
                                        </a:schemeClr>
                                      </a:solidFill>
                                      <a:latin typeface="Cambria Math" panose="02040503050406030204" pitchFamily="18" charset="0"/>
                                      <a:ea typeface="Cambria Math" panose="02040503050406030204" pitchFamily="18" charset="0"/>
                                    </a:rPr>
                                  </m:ctrlPr>
                                </m:sSubSupPr>
                                <m:e>
                                  <m:r>
                                    <a:rPr lang="en-US" i="1" kern="0">
                                      <a:solidFill>
                                        <a:schemeClr val="tx1">
                                          <a:lumMod val="95000"/>
                                          <a:lumOff val="5000"/>
                                        </a:schemeClr>
                                      </a:solidFill>
                                      <a:latin typeface="Cambria Math" panose="02040503050406030204" pitchFamily="18" charset="0"/>
                                      <a:ea typeface="Cambria Math" panose="02040503050406030204" pitchFamily="18" charset="0"/>
                                    </a:rPr>
                                    <m:t>𝑘</m:t>
                                  </m:r>
                                </m:e>
                                <m:sub>
                                  <m:r>
                                    <a:rPr lang="en-US" i="1" kern="0">
                                      <a:solidFill>
                                        <a:schemeClr val="tx1">
                                          <a:lumMod val="95000"/>
                                          <a:lumOff val="5000"/>
                                        </a:schemeClr>
                                      </a:solidFill>
                                      <a:latin typeface="Cambria Math" panose="02040503050406030204" pitchFamily="18" charset="0"/>
                                      <a:ea typeface="Cambria Math" panose="02040503050406030204" pitchFamily="18" charset="0"/>
                                    </a:rPr>
                                    <m:t>⊥</m:t>
                                  </m:r>
                                </m:sub>
                                <m:sup>
                                  <m:r>
                                    <a:rPr lang="en-US" i="1" kern="0">
                                      <a:solidFill>
                                        <a:schemeClr val="tx1">
                                          <a:lumMod val="95000"/>
                                          <a:lumOff val="5000"/>
                                        </a:schemeClr>
                                      </a:solidFill>
                                      <a:latin typeface="Cambria Math" panose="02040503050406030204" pitchFamily="18" charset="0"/>
                                      <a:ea typeface="Cambria Math" panose="02040503050406030204" pitchFamily="18" charset="0"/>
                                    </a:rPr>
                                    <m:t>2</m:t>
                                  </m:r>
                                </m:sup>
                              </m:sSubSup>
                            </m:e>
                          </m:d>
                          <m:sSub>
                            <m:sSubPr>
                              <m:ctrlPr>
                                <a:rPr lang="en-US" i="1" kern="0">
                                  <a:solidFill>
                                    <a:srgbClr val="C00000"/>
                                  </a:solidFill>
                                  <a:latin typeface="Cambria Math" panose="02040503050406030204" pitchFamily="18" charset="0"/>
                                </a:rPr>
                              </m:ctrlPr>
                            </m:sSubPr>
                            <m:e>
                              <m:r>
                                <a:rPr lang="en-US" i="1" kern="0">
                                  <a:solidFill>
                                    <a:srgbClr val="C00000"/>
                                  </a:solidFill>
                                  <a:latin typeface="Cambria Math" panose="02040503050406030204" pitchFamily="18" charset="0"/>
                                </a:rPr>
                                <m:t>𝑓</m:t>
                              </m:r>
                            </m:e>
                            <m:sub>
                              <m:r>
                                <a:rPr lang="en-US" i="1" kern="0">
                                  <a:solidFill>
                                    <a:srgbClr val="C00000"/>
                                  </a:solidFill>
                                  <a:latin typeface="Cambria Math" panose="02040503050406030204" pitchFamily="18" charset="0"/>
                                </a:rPr>
                                <m:t>1</m:t>
                              </m:r>
                            </m:sub>
                          </m:sSub>
                          <m:sSub>
                            <m:sSubPr>
                              <m:ctrlPr>
                                <a:rPr lang="en-US" i="1" kern="0">
                                  <a:solidFill>
                                    <a:srgbClr val="C00000"/>
                                  </a:solidFill>
                                  <a:latin typeface="Cambria Math" panose="02040503050406030204" pitchFamily="18" charset="0"/>
                                </a:rPr>
                              </m:ctrlPr>
                            </m:sSubPr>
                            <m:e>
                              <m:r>
                                <a:rPr lang="en-US" i="1" kern="0">
                                  <a:solidFill>
                                    <a:srgbClr val="C00000"/>
                                  </a:solidFill>
                                  <a:latin typeface="Cambria Math" panose="02040503050406030204" pitchFamily="18" charset="0"/>
                                </a:rPr>
                                <m:t>𝐷</m:t>
                              </m:r>
                            </m:e>
                            <m:sub>
                              <m:r>
                                <a:rPr lang="en-US" i="1" kern="0">
                                  <a:solidFill>
                                    <a:srgbClr val="C00000"/>
                                  </a:solidFill>
                                  <a:latin typeface="Cambria Math" panose="02040503050406030204" pitchFamily="18" charset="0"/>
                                </a:rPr>
                                <m:t>1</m:t>
                              </m:r>
                            </m:sub>
                          </m:sSub>
                        </m:e>
                      </m:d>
                    </m:oMath>
                  </m:oMathPara>
                </a14:m>
                <a:endParaRPr lang="it-IT" dirty="0"/>
              </a:p>
            </p:txBody>
          </p:sp>
        </mc:Choice>
        <mc:Fallback xmlns="">
          <p:sp>
            <p:nvSpPr>
              <p:cNvPr id="9" name="TextBox 8"/>
              <p:cNvSpPr txBox="1">
                <a:spLocks noRot="1" noChangeAspect="1" noMove="1" noResize="1" noEditPoints="1" noAdjustHandles="1" noChangeArrowheads="1" noChangeShapeType="1" noTextEdit="1"/>
              </p:cNvSpPr>
              <p:nvPr/>
            </p:nvSpPr>
            <p:spPr>
              <a:xfrm>
                <a:off x="2127913" y="4446870"/>
                <a:ext cx="4206280" cy="653962"/>
              </a:xfrm>
              <a:prstGeom prst="rect">
                <a:avLst/>
              </a:prstGeom>
              <a:blipFill>
                <a:blip r:embed="rId5"/>
                <a:stretch>
                  <a:fillRect/>
                </a:stretch>
              </a:blipFill>
            </p:spPr>
            <p:txBody>
              <a:bodyPr/>
              <a:lstStyle/>
              <a:p>
                <a:r>
                  <a:rPr lang="it-IT">
                    <a:noFill/>
                  </a:rPr>
                  <a:t> </a:t>
                </a:r>
              </a:p>
            </p:txBody>
          </p:sp>
        </mc:Fallback>
      </mc:AlternateContent>
      <p:sp>
        <p:nvSpPr>
          <p:cNvPr id="6" name="Date Placeholder 5">
            <a:extLst>
              <a:ext uri="{FF2B5EF4-FFF2-40B4-BE49-F238E27FC236}">
                <a16:creationId xmlns:a16="http://schemas.microsoft.com/office/drawing/2014/main" id="{2881F892-BD29-463A-A3C9-7B32F9E7FEC5}"/>
              </a:ext>
            </a:extLst>
          </p:cNvPr>
          <p:cNvSpPr>
            <a:spLocks noGrp="1"/>
          </p:cNvSpPr>
          <p:nvPr>
            <p:ph type="dt" sz="half" idx="10"/>
          </p:nvPr>
        </p:nvSpPr>
        <p:spPr/>
        <p:txBody>
          <a:bodyPr/>
          <a:lstStyle/>
          <a:p>
            <a:pPr defTabSz="342893" fontAlgn="auto">
              <a:spcBef>
                <a:spcPts val="0"/>
              </a:spcBef>
              <a:spcAft>
                <a:spcPts val="0"/>
              </a:spcAft>
              <a:defRPr/>
            </a:pPr>
            <a:fld id="{2DC68CA1-E889-4533-ADFA-9CFCF42BFB94}" type="datetime1">
              <a:rPr lang="en-US" smtClean="0"/>
              <a:t>11/11/2024</a:t>
            </a:fld>
            <a:endParaRPr lang="en-US" dirty="0"/>
          </a:p>
        </p:txBody>
      </p:sp>
      <p:sp>
        <p:nvSpPr>
          <p:cNvPr id="7" name="Footer Placeholder 6">
            <a:extLst>
              <a:ext uri="{FF2B5EF4-FFF2-40B4-BE49-F238E27FC236}">
                <a16:creationId xmlns:a16="http://schemas.microsoft.com/office/drawing/2014/main" id="{57106DAF-BEE1-4B7C-83AC-8CED888B2EA2}"/>
              </a:ext>
            </a:extLst>
          </p:cNvPr>
          <p:cNvSpPr>
            <a:spLocks noGrp="1"/>
          </p:cNvSpPr>
          <p:nvPr>
            <p:ph type="ftr" sz="quarter" idx="11"/>
          </p:nvPr>
        </p:nvSpPr>
        <p:spPr/>
        <p:txBody>
          <a:bodyPr/>
          <a:lstStyle/>
          <a:p>
            <a:pPr defTabSz="342893" fontAlgn="auto">
              <a:spcBef>
                <a:spcPts val="0"/>
              </a:spcBef>
              <a:spcAft>
                <a:spcPts val="0"/>
              </a:spcAft>
              <a:defRPr/>
            </a:pPr>
            <a:r>
              <a:rPr lang="en-US"/>
              <a:t>Circum-Pan-Pacific Symposium 2024</a:t>
            </a:r>
            <a:endParaRPr lang="en-US" dirty="0"/>
          </a:p>
        </p:txBody>
      </p:sp>
      <p:sp>
        <p:nvSpPr>
          <p:cNvPr id="8" name="Slide Number Placeholder 7">
            <a:extLst>
              <a:ext uri="{FF2B5EF4-FFF2-40B4-BE49-F238E27FC236}">
                <a16:creationId xmlns:a16="http://schemas.microsoft.com/office/drawing/2014/main" id="{021E766F-6583-4651-893D-991499C709F7}"/>
              </a:ext>
            </a:extLst>
          </p:cNvPr>
          <p:cNvSpPr>
            <a:spLocks noGrp="1"/>
          </p:cNvSpPr>
          <p:nvPr>
            <p:ph type="sldNum" sz="quarter" idx="12"/>
          </p:nvPr>
        </p:nvSpPr>
        <p:spPr/>
        <p:txBody>
          <a:bodyPr/>
          <a:lstStyle/>
          <a:p>
            <a:pPr defTabSz="342893" fontAlgn="auto">
              <a:spcBef>
                <a:spcPts val="0"/>
              </a:spcBef>
              <a:spcAft>
                <a:spcPts val="0"/>
              </a:spcAft>
              <a:defRPr/>
            </a:pPr>
            <a:fld id="{B9A5DFB4-3D23-4866-8D46-AE36D04BFD7D}" type="slidenum">
              <a:rPr lang="en-US" smtClean="0"/>
              <a:pPr defTabSz="342893" fontAlgn="auto">
                <a:spcBef>
                  <a:spcPts val="0"/>
                </a:spcBef>
                <a:spcAft>
                  <a:spcPts val="0"/>
                </a:spcAft>
                <a:defRPr/>
              </a:pPr>
              <a:t>42</a:t>
            </a:fld>
            <a:endParaRPr lang="en-US" dirty="0"/>
          </a:p>
        </p:txBody>
      </p:sp>
    </p:spTree>
    <p:extLst>
      <p:ext uri="{BB962C8B-B14F-4D97-AF65-F5344CB8AC3E}">
        <p14:creationId xmlns:p14="http://schemas.microsoft.com/office/powerpoint/2010/main" val="733845126"/>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4FEEA0-8792-4CFA-BE06-A04F5E941441}"/>
              </a:ext>
            </a:extLst>
          </p:cNvPr>
          <p:cNvSpPr>
            <a:spLocks noGrp="1"/>
          </p:cNvSpPr>
          <p:nvPr>
            <p:ph type="title"/>
          </p:nvPr>
        </p:nvSpPr>
        <p:spPr/>
        <p:txBody>
          <a:bodyPr/>
          <a:lstStyle/>
          <a:p>
            <a:r>
              <a:rPr lang="en-US" dirty="0"/>
              <a:t>Experimentally</a:t>
            </a:r>
          </a:p>
        </p:txBody>
      </p:sp>
      <p:sp>
        <p:nvSpPr>
          <p:cNvPr id="3" name="Date Placeholder 2">
            <a:extLst>
              <a:ext uri="{FF2B5EF4-FFF2-40B4-BE49-F238E27FC236}">
                <a16:creationId xmlns:a16="http://schemas.microsoft.com/office/drawing/2014/main" id="{B0480A83-AD3C-4C16-B825-0E74F74084EB}"/>
              </a:ext>
            </a:extLst>
          </p:cNvPr>
          <p:cNvSpPr>
            <a:spLocks noGrp="1"/>
          </p:cNvSpPr>
          <p:nvPr>
            <p:ph type="dt" sz="half" idx="10"/>
          </p:nvPr>
        </p:nvSpPr>
        <p:spPr/>
        <p:txBody>
          <a:bodyPr/>
          <a:lstStyle/>
          <a:p>
            <a:pPr defTabSz="342893" fontAlgn="auto">
              <a:spcBef>
                <a:spcPts val="0"/>
              </a:spcBef>
              <a:spcAft>
                <a:spcPts val="0"/>
              </a:spcAft>
              <a:defRPr/>
            </a:pPr>
            <a:fld id="{FC10ABDA-0596-4CFD-BCFA-F22842982318}" type="datetime1">
              <a:rPr lang="en-US" smtClean="0"/>
              <a:t>11/11/2024</a:t>
            </a:fld>
            <a:endParaRPr lang="en-US" dirty="0"/>
          </a:p>
        </p:txBody>
      </p:sp>
      <p:sp>
        <p:nvSpPr>
          <p:cNvPr id="4" name="Footer Placeholder 3">
            <a:extLst>
              <a:ext uri="{FF2B5EF4-FFF2-40B4-BE49-F238E27FC236}">
                <a16:creationId xmlns:a16="http://schemas.microsoft.com/office/drawing/2014/main" id="{CA25A099-F4B8-43DF-A50C-B502EEE217B9}"/>
              </a:ext>
            </a:extLst>
          </p:cNvPr>
          <p:cNvSpPr>
            <a:spLocks noGrp="1"/>
          </p:cNvSpPr>
          <p:nvPr>
            <p:ph type="ftr" sz="quarter" idx="11"/>
          </p:nvPr>
        </p:nvSpPr>
        <p:spPr/>
        <p:txBody>
          <a:bodyPr/>
          <a:lstStyle/>
          <a:p>
            <a:pPr defTabSz="342893" fontAlgn="auto">
              <a:spcBef>
                <a:spcPts val="0"/>
              </a:spcBef>
              <a:spcAft>
                <a:spcPts val="0"/>
              </a:spcAft>
              <a:defRPr/>
            </a:pPr>
            <a:r>
              <a:rPr lang="en-US"/>
              <a:t>Circum-Pan-Pacific Symposium 2024</a:t>
            </a:r>
            <a:endParaRPr lang="en-US" dirty="0"/>
          </a:p>
        </p:txBody>
      </p:sp>
      <p:sp>
        <p:nvSpPr>
          <p:cNvPr id="5" name="Slide Number Placeholder 4">
            <a:extLst>
              <a:ext uri="{FF2B5EF4-FFF2-40B4-BE49-F238E27FC236}">
                <a16:creationId xmlns:a16="http://schemas.microsoft.com/office/drawing/2014/main" id="{BAB1D3DE-985B-4E79-BB10-E3B700D2B875}"/>
              </a:ext>
            </a:extLst>
          </p:cNvPr>
          <p:cNvSpPr>
            <a:spLocks noGrp="1"/>
          </p:cNvSpPr>
          <p:nvPr>
            <p:ph type="sldNum" sz="quarter" idx="12"/>
          </p:nvPr>
        </p:nvSpPr>
        <p:spPr/>
        <p:txBody>
          <a:bodyPr/>
          <a:lstStyle/>
          <a:p>
            <a:pPr defTabSz="342893" fontAlgn="auto">
              <a:spcBef>
                <a:spcPts val="0"/>
              </a:spcBef>
              <a:spcAft>
                <a:spcPts val="0"/>
              </a:spcAft>
              <a:defRPr/>
            </a:pPr>
            <a:fld id="{B9A5DFB4-3D23-4866-8D46-AE36D04BFD7D}" type="slidenum">
              <a:rPr lang="en-US" smtClean="0"/>
              <a:pPr defTabSz="342893" fontAlgn="auto">
                <a:spcBef>
                  <a:spcPts val="0"/>
                </a:spcBef>
                <a:spcAft>
                  <a:spcPts val="0"/>
                </a:spcAft>
                <a:defRPr/>
              </a:pPr>
              <a:t>43</a:t>
            </a:fld>
            <a:endParaRPr lang="en-US" dirty="0"/>
          </a:p>
        </p:txBody>
      </p:sp>
      <mc:AlternateContent xmlns:mc="http://schemas.openxmlformats.org/markup-compatibility/2006" xmlns:a14="http://schemas.microsoft.com/office/drawing/2010/main">
        <mc:Choice Requires="a14">
          <p:sp>
            <p:nvSpPr>
              <p:cNvPr id="6" name="Content Placeholder 5">
                <a:extLst>
                  <a:ext uri="{FF2B5EF4-FFF2-40B4-BE49-F238E27FC236}">
                    <a16:creationId xmlns:a16="http://schemas.microsoft.com/office/drawing/2014/main" id="{32CB732B-391B-4CFD-B543-E46266441D21}"/>
                  </a:ext>
                </a:extLst>
              </p:cNvPr>
              <p:cNvSpPr>
                <a:spLocks noGrp="1"/>
              </p:cNvSpPr>
              <p:nvPr>
                <p:ph idx="1"/>
              </p:nvPr>
            </p:nvSpPr>
            <p:spPr/>
            <p:txBody>
              <a:bodyPr>
                <a:normAutofit fontScale="92500"/>
              </a:bodyPr>
              <a:lstStyle/>
              <a:p>
                <a:pPr marL="457200" indent="-457200">
                  <a:buFont typeface="+mj-lt"/>
                  <a:buAutoNum type="arabicPeriod"/>
                </a:pPr>
                <a:r>
                  <a:rPr lang="en-US" dirty="0"/>
                  <a:t>In the case of unpolarized SIDIS the measured rates need to be corrected for the effect of the apparatus (acceptance corrections, including geometrical acceptance, detector efficiencies …)</a:t>
                </a:r>
              </a:p>
              <a:p>
                <a:pPr marL="457200" indent="-457200">
                  <a:buFont typeface="+mj-lt"/>
                  <a:buAutoNum type="arabicPeriod"/>
                </a:pPr>
                <a:r>
                  <a:rPr lang="en-US" dirty="0"/>
                  <a:t>Events from processes different from SIDIS may be present in the final sample, and we know that charged hadron SIDIS sample at large </a:t>
                </a:r>
                <a14:m>
                  <m:oMath xmlns:m="http://schemas.openxmlformats.org/officeDocument/2006/math">
                    <m:r>
                      <a:rPr lang="en-US" i="1" dirty="0" smtClean="0">
                        <a:latin typeface="Cambria Math" panose="02040503050406030204" pitchFamily="18" charset="0"/>
                      </a:rPr>
                      <m:t>𝑧</m:t>
                    </m:r>
                  </m:oMath>
                </a14:m>
                <a:r>
                  <a:rPr lang="en-US" dirty="0"/>
                  <a:t> and at small </a:t>
                </a:r>
                <a14:m>
                  <m:oMath xmlns:m="http://schemas.openxmlformats.org/officeDocument/2006/math">
                    <m:sSub>
                      <m:sSubPr>
                        <m:ctrlPr>
                          <a:rPr lang="en-US" i="1" dirty="0" smtClean="0">
                            <a:latin typeface="Cambria Math" panose="02040503050406030204" pitchFamily="18" charset="0"/>
                          </a:rPr>
                        </m:ctrlPr>
                      </m:sSubPr>
                      <m:e>
                        <m:r>
                          <a:rPr lang="en-US" b="0" i="1" dirty="0" smtClean="0">
                            <a:latin typeface="Cambria Math" panose="02040503050406030204" pitchFamily="18" charset="0"/>
                          </a:rPr>
                          <m:t>𝑃</m:t>
                        </m:r>
                      </m:e>
                      <m:sub>
                        <m:r>
                          <a:rPr lang="en-US" i="1" dirty="0">
                            <a:latin typeface="Cambria Math" panose="02040503050406030204" pitchFamily="18" charset="0"/>
                          </a:rPr>
                          <m:t>h𝑇</m:t>
                        </m:r>
                      </m:sub>
                    </m:sSub>
                  </m:oMath>
                </a14:m>
                <a:r>
                  <a:rPr lang="en-US" dirty="0"/>
                  <a:t> contains a non-negligible contribution of hadrons from the decay of vector mesons (VM) produced in exclusive processes </a:t>
                </a:r>
              </a:p>
              <a:p>
                <a:pPr marL="457200" indent="-457200">
                  <a:buFont typeface="+mj-lt"/>
                  <a:buAutoNum type="arabicPeriod"/>
                </a:pPr>
                <a:r>
                  <a:rPr lang="en-US" dirty="0"/>
                  <a:t>Radiative effects change both the LO cross section and the reconstructed event kinematics </a:t>
                </a:r>
              </a:p>
              <a:p>
                <a:endParaRPr lang="en-US" dirty="0"/>
              </a:p>
              <a:p>
                <a:r>
                  <a:rPr lang="en-US" dirty="0"/>
                  <a:t>With the COMPASS data sample increasing over the years we were able to address with improved precision these effects</a:t>
                </a:r>
              </a:p>
            </p:txBody>
          </p:sp>
        </mc:Choice>
        <mc:Fallback xmlns="">
          <p:sp>
            <p:nvSpPr>
              <p:cNvPr id="6" name="Content Placeholder 5">
                <a:extLst>
                  <a:ext uri="{FF2B5EF4-FFF2-40B4-BE49-F238E27FC236}">
                    <a16:creationId xmlns:a16="http://schemas.microsoft.com/office/drawing/2014/main" id="{32CB732B-391B-4CFD-B543-E46266441D21}"/>
                  </a:ext>
                </a:extLst>
              </p:cNvPr>
              <p:cNvSpPr>
                <a:spLocks noGrp="1" noRot="1" noChangeAspect="1" noMove="1" noResize="1" noEditPoints="1" noAdjustHandles="1" noChangeArrowheads="1" noChangeShapeType="1" noTextEdit="1"/>
              </p:cNvSpPr>
              <p:nvPr>
                <p:ph idx="1"/>
              </p:nvPr>
            </p:nvSpPr>
            <p:spPr>
              <a:blipFill>
                <a:blip r:embed="rId2"/>
                <a:stretch>
                  <a:fillRect l="-567" t="-1708" r="-1487"/>
                </a:stretch>
              </a:blipFill>
            </p:spPr>
            <p:txBody>
              <a:bodyPr/>
              <a:lstStyle/>
              <a:p>
                <a:r>
                  <a:rPr lang="en-US">
                    <a:noFill/>
                  </a:rPr>
                  <a:t> </a:t>
                </a:r>
              </a:p>
            </p:txBody>
          </p:sp>
        </mc:Fallback>
      </mc:AlternateContent>
    </p:spTree>
    <p:extLst>
      <p:ext uri="{BB962C8B-B14F-4D97-AF65-F5344CB8AC3E}">
        <p14:creationId xmlns:p14="http://schemas.microsoft.com/office/powerpoint/2010/main" val="3544316044"/>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Background from exclusive VMs</a:t>
            </a:r>
          </a:p>
        </p:txBody>
      </p:sp>
      <mc:AlternateContent xmlns:mc="http://schemas.openxmlformats.org/markup-compatibility/2006" xmlns:a14="http://schemas.microsoft.com/office/drawing/2010/main">
        <mc:Choice Requires="a14">
          <p:sp>
            <p:nvSpPr>
              <p:cNvPr id="11" name="Content Placeholder 5"/>
              <p:cNvSpPr txBox="1">
                <a:spLocks/>
              </p:cNvSpPr>
              <p:nvPr/>
            </p:nvSpPr>
            <p:spPr>
              <a:xfrm>
                <a:off x="304802" y="2298198"/>
                <a:ext cx="4952998" cy="3151301"/>
              </a:xfrm>
              <a:prstGeom prst="rect">
                <a:avLst/>
              </a:prstGeom>
            </p:spPr>
            <p:txBody>
              <a:bodyPr>
                <a:normAutofit fontScale="92500" lnSpcReduction="10000"/>
              </a:bodyPr>
              <a:lstStyle>
                <a:lvl1pPr marL="171446" indent="-137156" algn="l" defTabSz="685787" rtl="0" eaLnBrk="1" latinLnBrk="0" hangingPunct="1">
                  <a:lnSpc>
                    <a:spcPct val="90000"/>
                  </a:lnSpc>
                  <a:spcBef>
                    <a:spcPts val="1050"/>
                  </a:spcBef>
                  <a:buClr>
                    <a:schemeClr val="accent1"/>
                  </a:buClr>
                  <a:buSzPct val="80000"/>
                  <a:buFont typeface="Corbel" pitchFamily="34" charset="0"/>
                  <a:buChar char="•"/>
                  <a:defRPr sz="1650" kern="1200">
                    <a:solidFill>
                      <a:schemeClr val="tx1"/>
                    </a:solidFill>
                    <a:latin typeface="+mn-lt"/>
                    <a:ea typeface="+mn-ea"/>
                    <a:cs typeface="+mn-cs"/>
                  </a:defRPr>
                </a:lvl1pPr>
                <a:lvl2pPr marL="342893" indent="-137156" algn="l" defTabSz="685787" rtl="0" eaLnBrk="1" latinLnBrk="0" hangingPunct="1">
                  <a:lnSpc>
                    <a:spcPct val="90000"/>
                  </a:lnSpc>
                  <a:spcBef>
                    <a:spcPts val="150"/>
                  </a:spcBef>
                  <a:spcAft>
                    <a:spcPts val="300"/>
                  </a:spcAft>
                  <a:buClr>
                    <a:schemeClr val="accent1"/>
                  </a:buClr>
                  <a:buSzPct val="80000"/>
                  <a:buFont typeface="Corbel" pitchFamily="34" charset="0"/>
                  <a:buChar char="•"/>
                  <a:defRPr sz="1500" kern="1200">
                    <a:solidFill>
                      <a:schemeClr val="tx1"/>
                    </a:solidFill>
                    <a:latin typeface="+mn-lt"/>
                    <a:ea typeface="+mn-ea"/>
                    <a:cs typeface="+mn-cs"/>
                  </a:defRPr>
                </a:lvl2pPr>
                <a:lvl3pPr marL="548629" indent="-137156" algn="l" defTabSz="685787" rtl="0" eaLnBrk="1" latinLnBrk="0" hangingPunct="1">
                  <a:lnSpc>
                    <a:spcPct val="90000"/>
                  </a:lnSpc>
                  <a:spcBef>
                    <a:spcPts val="150"/>
                  </a:spcBef>
                  <a:spcAft>
                    <a:spcPts val="300"/>
                  </a:spcAft>
                  <a:buClr>
                    <a:schemeClr val="accent1"/>
                  </a:buClr>
                  <a:buSzPct val="80000"/>
                  <a:buFont typeface="Corbel" pitchFamily="34" charset="0"/>
                  <a:buChar char="•"/>
                  <a:defRPr sz="1350" kern="1200">
                    <a:solidFill>
                      <a:schemeClr val="tx1"/>
                    </a:solidFill>
                    <a:latin typeface="+mn-lt"/>
                    <a:ea typeface="+mn-ea"/>
                    <a:cs typeface="+mn-cs"/>
                  </a:defRPr>
                </a:lvl3pPr>
                <a:lvl4pPr marL="754366" indent="-137156" algn="l" defTabSz="685787" rtl="0" eaLnBrk="1" latinLnBrk="0" hangingPunct="1">
                  <a:lnSpc>
                    <a:spcPct val="90000"/>
                  </a:lnSpc>
                  <a:spcBef>
                    <a:spcPts val="150"/>
                  </a:spcBef>
                  <a:spcAft>
                    <a:spcPts val="300"/>
                  </a:spcAft>
                  <a:buClr>
                    <a:schemeClr val="accent1"/>
                  </a:buClr>
                  <a:buSzPct val="80000"/>
                  <a:buFont typeface="Corbel" pitchFamily="34" charset="0"/>
                  <a:buChar char="•"/>
                  <a:defRPr sz="1200" kern="1200">
                    <a:solidFill>
                      <a:schemeClr val="tx1"/>
                    </a:solidFill>
                    <a:latin typeface="+mn-lt"/>
                    <a:ea typeface="+mn-ea"/>
                    <a:cs typeface="+mn-cs"/>
                  </a:defRPr>
                </a:lvl4pPr>
                <a:lvl5pPr marL="960100" indent="-137156" algn="l" defTabSz="685787" rtl="0" eaLnBrk="1" latinLnBrk="0" hangingPunct="1">
                  <a:lnSpc>
                    <a:spcPct val="90000"/>
                  </a:lnSpc>
                  <a:spcBef>
                    <a:spcPts val="150"/>
                  </a:spcBef>
                  <a:spcAft>
                    <a:spcPts val="300"/>
                  </a:spcAft>
                  <a:buClr>
                    <a:schemeClr val="accent1"/>
                  </a:buClr>
                  <a:buSzPct val="80000"/>
                  <a:buFont typeface="Corbel" pitchFamily="34" charset="0"/>
                  <a:buChar char="•"/>
                  <a:defRPr sz="1200" kern="1200">
                    <a:solidFill>
                      <a:schemeClr val="tx1"/>
                    </a:solidFill>
                    <a:latin typeface="+mn-lt"/>
                    <a:ea typeface="+mn-ea"/>
                    <a:cs typeface="+mn-cs"/>
                  </a:defRPr>
                </a:lvl5pPr>
                <a:lvl6pPr marL="1199976" indent="-171446" algn="l" defTabSz="685787" rtl="0" eaLnBrk="1" latinLnBrk="0" hangingPunct="1">
                  <a:lnSpc>
                    <a:spcPct val="90000"/>
                  </a:lnSpc>
                  <a:spcBef>
                    <a:spcPts val="150"/>
                  </a:spcBef>
                  <a:spcAft>
                    <a:spcPts val="300"/>
                  </a:spcAft>
                  <a:buClr>
                    <a:schemeClr val="accent1"/>
                  </a:buClr>
                  <a:buSzPct val="80000"/>
                  <a:buFont typeface="Corbel" pitchFamily="34" charset="0"/>
                  <a:buChar char="•"/>
                  <a:defRPr sz="1200" kern="1200">
                    <a:solidFill>
                      <a:schemeClr val="accent1"/>
                    </a:solidFill>
                    <a:latin typeface="+mn-lt"/>
                    <a:ea typeface="+mn-ea"/>
                    <a:cs typeface="+mn-cs"/>
                  </a:defRPr>
                </a:lvl6pPr>
                <a:lvl7pPr marL="1424972" indent="-171446" algn="l" defTabSz="685787" rtl="0" eaLnBrk="1" latinLnBrk="0" hangingPunct="1">
                  <a:lnSpc>
                    <a:spcPct val="90000"/>
                  </a:lnSpc>
                  <a:spcBef>
                    <a:spcPts val="150"/>
                  </a:spcBef>
                  <a:spcAft>
                    <a:spcPts val="300"/>
                  </a:spcAft>
                  <a:buClr>
                    <a:schemeClr val="accent1"/>
                  </a:buClr>
                  <a:buSzPct val="80000"/>
                  <a:buFont typeface="Corbel" pitchFamily="34" charset="0"/>
                  <a:buChar char="•"/>
                  <a:defRPr sz="1200" kern="1200">
                    <a:solidFill>
                      <a:schemeClr val="accent1"/>
                    </a:solidFill>
                    <a:latin typeface="+mn-lt"/>
                    <a:ea typeface="+mn-ea"/>
                    <a:cs typeface="+mn-cs"/>
                  </a:defRPr>
                </a:lvl7pPr>
                <a:lvl8pPr marL="1649967" indent="-171446" algn="l" defTabSz="685787" rtl="0" eaLnBrk="1" latinLnBrk="0" hangingPunct="1">
                  <a:lnSpc>
                    <a:spcPct val="90000"/>
                  </a:lnSpc>
                  <a:spcBef>
                    <a:spcPts val="150"/>
                  </a:spcBef>
                  <a:spcAft>
                    <a:spcPts val="300"/>
                  </a:spcAft>
                  <a:buClr>
                    <a:schemeClr val="accent1"/>
                  </a:buClr>
                  <a:buSzPct val="80000"/>
                  <a:buFont typeface="Corbel" pitchFamily="34" charset="0"/>
                  <a:buChar char="•"/>
                  <a:defRPr sz="1200" kern="1200">
                    <a:solidFill>
                      <a:schemeClr val="accent1"/>
                    </a:solidFill>
                    <a:latin typeface="+mn-lt"/>
                    <a:ea typeface="+mn-ea"/>
                    <a:cs typeface="+mn-cs"/>
                  </a:defRPr>
                </a:lvl8pPr>
                <a:lvl9pPr marL="1874964" indent="-171446" algn="l" defTabSz="685787" rtl="0" eaLnBrk="1" latinLnBrk="0" hangingPunct="1">
                  <a:lnSpc>
                    <a:spcPct val="90000"/>
                  </a:lnSpc>
                  <a:spcBef>
                    <a:spcPts val="150"/>
                  </a:spcBef>
                  <a:spcAft>
                    <a:spcPts val="300"/>
                  </a:spcAft>
                  <a:buClr>
                    <a:schemeClr val="accent1"/>
                  </a:buClr>
                  <a:buSzPct val="80000"/>
                  <a:buFont typeface="Corbel" pitchFamily="34" charset="0"/>
                  <a:buChar char="•"/>
                  <a:defRPr sz="1200" kern="1200">
                    <a:solidFill>
                      <a:schemeClr val="accent1"/>
                    </a:solidFill>
                    <a:latin typeface="+mn-lt"/>
                    <a:ea typeface="+mn-ea"/>
                    <a:cs typeface="+mn-cs"/>
                  </a:defRPr>
                </a:lvl9pPr>
              </a:lstStyle>
              <a:p>
                <a:pPr fontAlgn="auto">
                  <a:spcAft>
                    <a:spcPts val="0"/>
                  </a:spcAft>
                </a:pPr>
                <a:r>
                  <a:rPr lang="en-US" sz="1800" dirty="0"/>
                  <a:t>Contributions from </a:t>
                </a:r>
                <a14:m>
                  <m:oMath xmlns:m="http://schemas.openxmlformats.org/officeDocument/2006/math">
                    <m:sSup>
                      <m:sSupPr>
                        <m:ctrlPr>
                          <a:rPr lang="en-US" sz="1800" i="1">
                            <a:latin typeface="Cambria Math" panose="02040503050406030204" pitchFamily="18" charset="0"/>
                          </a:rPr>
                        </m:ctrlPr>
                      </m:sSupPr>
                      <m:e>
                        <m:r>
                          <a:rPr lang="en-US" sz="1800" i="1">
                            <a:latin typeface="Cambria Math" panose="02040503050406030204" pitchFamily="18" charset="0"/>
                            <a:ea typeface="Cambria Math" panose="02040503050406030204" pitchFamily="18" charset="0"/>
                          </a:rPr>
                          <m:t>𝜌</m:t>
                        </m:r>
                      </m:e>
                      <m:sup>
                        <m:r>
                          <a:rPr lang="en-US" sz="1800" i="1">
                            <a:latin typeface="Cambria Math" panose="02040503050406030204" pitchFamily="18" charset="0"/>
                          </a:rPr>
                          <m:t>0</m:t>
                        </m:r>
                      </m:sup>
                    </m:sSup>
                    <m:r>
                      <a:rPr lang="en-US" sz="1800" i="1">
                        <a:latin typeface="Cambria Math" panose="02040503050406030204" pitchFamily="18" charset="0"/>
                      </a:rPr>
                      <m:t>, </m:t>
                    </m:r>
                    <m:r>
                      <a:rPr lang="en-US" sz="1800" i="1">
                        <a:latin typeface="Cambria Math" panose="02040503050406030204" pitchFamily="18" charset="0"/>
                        <a:ea typeface="Cambria Math" panose="02040503050406030204" pitchFamily="18" charset="0"/>
                      </a:rPr>
                      <m:t>𝜔</m:t>
                    </m:r>
                  </m:oMath>
                </a14:m>
                <a:r>
                  <a:rPr lang="en-US" sz="1800" dirty="0"/>
                  <a:t> and </a:t>
                </a:r>
                <a14:m>
                  <m:oMath xmlns:m="http://schemas.openxmlformats.org/officeDocument/2006/math">
                    <m:r>
                      <a:rPr lang="en-US" sz="1800" i="1">
                        <a:latin typeface="Cambria Math" panose="02040503050406030204" pitchFamily="18" charset="0"/>
                        <a:ea typeface="Cambria Math" panose="02040503050406030204" pitchFamily="18" charset="0"/>
                      </a:rPr>
                      <m:t>𝜙</m:t>
                    </m:r>
                  </m:oMath>
                </a14:m>
                <a:endParaRPr lang="en-US" sz="1800" dirty="0"/>
              </a:p>
              <a:p>
                <a:pPr fontAlgn="auto">
                  <a:spcAft>
                    <a:spcPts val="0"/>
                  </a:spcAft>
                </a:pPr>
                <a:r>
                  <a:rPr lang="en-US" sz="1800" dirty="0"/>
                  <a:t>Exclusive </a:t>
                </a:r>
                <a14:m>
                  <m:oMath xmlns:m="http://schemas.openxmlformats.org/officeDocument/2006/math">
                    <m:sSup>
                      <m:sSupPr>
                        <m:ctrlPr>
                          <a:rPr lang="en-US" sz="1800" i="1">
                            <a:latin typeface="Cambria Math" panose="02040503050406030204" pitchFamily="18" charset="0"/>
                          </a:rPr>
                        </m:ctrlPr>
                      </m:sSupPr>
                      <m:e>
                        <m:r>
                          <a:rPr lang="en-US" sz="1800" i="1">
                            <a:latin typeface="Cambria Math" panose="02040503050406030204" pitchFamily="18" charset="0"/>
                            <a:ea typeface="Cambria Math" panose="02040503050406030204" pitchFamily="18" charset="0"/>
                          </a:rPr>
                          <m:t>𝜌</m:t>
                        </m:r>
                      </m:e>
                      <m:sup>
                        <m:r>
                          <a:rPr lang="en-US" sz="1800" i="1">
                            <a:latin typeface="Cambria Math" panose="02040503050406030204" pitchFamily="18" charset="0"/>
                          </a:rPr>
                          <m:t>0</m:t>
                        </m:r>
                      </m:sup>
                    </m:sSup>
                  </m:oMath>
                </a14:m>
                <a:r>
                  <a:rPr lang="en-US" sz="1800" dirty="0"/>
                  <a:t> leptoproduction  can be viewed as a  virtual photon fluctuation into a </a:t>
                </a:r>
                <a14:m>
                  <m:oMath xmlns:m="http://schemas.openxmlformats.org/officeDocument/2006/math">
                    <m:r>
                      <a:rPr lang="en-US" sz="1800" b="0" i="1" smtClean="0">
                        <a:latin typeface="Cambria Math" panose="02040503050406030204" pitchFamily="18" charset="0"/>
                      </a:rPr>
                      <m:t>𝑞</m:t>
                    </m:r>
                    <m:acc>
                      <m:accPr>
                        <m:chr m:val="̅"/>
                        <m:ctrlPr>
                          <a:rPr lang="en-US" sz="1800" b="0" i="1" smtClean="0">
                            <a:latin typeface="Cambria Math" panose="02040503050406030204" pitchFamily="18" charset="0"/>
                          </a:rPr>
                        </m:ctrlPr>
                      </m:accPr>
                      <m:e>
                        <m:r>
                          <a:rPr lang="en-US" sz="1800" b="0" i="1" smtClean="0">
                            <a:latin typeface="Cambria Math" panose="02040503050406030204" pitchFamily="18" charset="0"/>
                          </a:rPr>
                          <m:t>𝑞</m:t>
                        </m:r>
                      </m:e>
                    </m:acc>
                  </m:oMath>
                </a14:m>
                <a:r>
                  <a:rPr lang="en-US" sz="1800" dirty="0"/>
                  <a:t>-pair followed by the scattering of this pair off the nucleon and formation of the final state.</a:t>
                </a:r>
              </a:p>
              <a:p>
                <a:pPr fontAlgn="auto">
                  <a:spcAft>
                    <a:spcPts val="0"/>
                  </a:spcAft>
                </a:pPr>
                <a:r>
                  <a:rPr lang="en-US" sz="1800" dirty="0"/>
                  <a:t>These are spin-1 objects, i.e. </a:t>
                </a:r>
                <a14:m>
                  <m:oMath xmlns:m="http://schemas.openxmlformats.org/officeDocument/2006/math">
                    <m:r>
                      <a:rPr lang="en-US" sz="1800" b="0" i="1" smtClean="0">
                        <a:latin typeface="Cambria Math" panose="02040503050406030204" pitchFamily="18" charset="0"/>
                      </a:rPr>
                      <m:t>𝐽</m:t>
                    </m:r>
                    <m:r>
                      <a:rPr lang="en-US" sz="1800" b="0" i="1" smtClean="0">
                        <a:latin typeface="Cambria Math" panose="02040503050406030204" pitchFamily="18" charset="0"/>
                      </a:rPr>
                      <m:t>=1</m:t>
                    </m:r>
                  </m:oMath>
                </a14:m>
                <a:r>
                  <a:rPr lang="en-US" sz="1800" dirty="0"/>
                  <a:t>. Decay particles have spin </a:t>
                </a:r>
                <a14:m>
                  <m:oMath xmlns:m="http://schemas.openxmlformats.org/officeDocument/2006/math">
                    <m:r>
                      <a:rPr lang="en-US" sz="1800" i="1" dirty="0" smtClean="0">
                        <a:latin typeface="Cambria Math" panose="02040503050406030204" pitchFamily="18" charset="0"/>
                      </a:rPr>
                      <m:t>0</m:t>
                    </m:r>
                  </m:oMath>
                </a14:m>
                <a:r>
                  <a:rPr lang="en-US" sz="1800" dirty="0"/>
                  <a:t>, so </a:t>
                </a:r>
                <a14:m>
                  <m:oMath xmlns:m="http://schemas.openxmlformats.org/officeDocument/2006/math">
                    <m:r>
                      <a:rPr lang="en-US" sz="1800" b="0" i="1" smtClean="0">
                        <a:latin typeface="Cambria Math" panose="02040503050406030204" pitchFamily="18" charset="0"/>
                      </a:rPr>
                      <m:t>𝐿</m:t>
                    </m:r>
                    <m:r>
                      <a:rPr lang="en-US" sz="1800" b="0" i="1" smtClean="0">
                        <a:latin typeface="Cambria Math" panose="02040503050406030204" pitchFamily="18" charset="0"/>
                      </a:rPr>
                      <m:t>=1</m:t>
                    </m:r>
                  </m:oMath>
                </a14:m>
                <a:r>
                  <a:rPr lang="en-US" sz="1800" dirty="0"/>
                  <a:t> for the decay. In words when the VM decays, its spin-state will be reflected in the orbital momentum of the decay particles.</a:t>
                </a:r>
              </a:p>
              <a:p>
                <a:pPr fontAlgn="auto">
                  <a:spcAft>
                    <a:spcPts val="0"/>
                  </a:spcAft>
                </a:pPr>
                <a:r>
                  <a:rPr lang="en-US" sz="1800" dirty="0"/>
                  <a:t>Due to the nature of the process we can reject some/most, not all, of these hadrons from our sample</a:t>
                </a:r>
              </a:p>
              <a:p>
                <a:pPr marL="34290" indent="0" fontAlgn="auto">
                  <a:spcAft>
                    <a:spcPts val="0"/>
                  </a:spcAft>
                  <a:buNone/>
                </a:pPr>
                <a:endParaRPr lang="en-US" sz="1800" dirty="0"/>
              </a:p>
            </p:txBody>
          </p:sp>
        </mc:Choice>
        <mc:Fallback xmlns="">
          <p:sp>
            <p:nvSpPr>
              <p:cNvPr id="11" name="Content Placeholder 5"/>
              <p:cNvSpPr txBox="1">
                <a:spLocks noRot="1" noChangeAspect="1" noMove="1" noResize="1" noEditPoints="1" noAdjustHandles="1" noChangeArrowheads="1" noChangeShapeType="1" noTextEdit="1"/>
              </p:cNvSpPr>
              <p:nvPr/>
            </p:nvSpPr>
            <p:spPr>
              <a:xfrm>
                <a:off x="304802" y="2298198"/>
                <a:ext cx="4952998" cy="3151301"/>
              </a:xfrm>
              <a:prstGeom prst="rect">
                <a:avLst/>
              </a:prstGeom>
              <a:blipFill>
                <a:blip r:embed="rId2"/>
                <a:stretch>
                  <a:fillRect t="-1934" r="-492"/>
                </a:stretch>
              </a:blipFill>
            </p:spPr>
            <p:txBody>
              <a:bodyPr/>
              <a:lstStyle/>
              <a:p>
                <a:r>
                  <a:rPr lang="en-US">
                    <a:noFill/>
                  </a:rPr>
                  <a:t> </a:t>
                </a:r>
              </a:p>
            </p:txBody>
          </p:sp>
        </mc:Fallback>
      </mc:AlternateContent>
      <p:sp>
        <p:nvSpPr>
          <p:cNvPr id="8" name="Date Placeholder 7">
            <a:extLst>
              <a:ext uri="{FF2B5EF4-FFF2-40B4-BE49-F238E27FC236}">
                <a16:creationId xmlns:a16="http://schemas.microsoft.com/office/drawing/2014/main" id="{175BE9BD-CCF6-4003-8EC7-DB08E03557DB}"/>
              </a:ext>
            </a:extLst>
          </p:cNvPr>
          <p:cNvSpPr>
            <a:spLocks noGrp="1"/>
          </p:cNvSpPr>
          <p:nvPr>
            <p:ph type="dt" sz="half" idx="10"/>
          </p:nvPr>
        </p:nvSpPr>
        <p:spPr/>
        <p:txBody>
          <a:bodyPr/>
          <a:lstStyle/>
          <a:p>
            <a:pPr defTabSz="342893" fontAlgn="auto">
              <a:spcBef>
                <a:spcPts val="0"/>
              </a:spcBef>
              <a:spcAft>
                <a:spcPts val="0"/>
              </a:spcAft>
              <a:defRPr/>
            </a:pPr>
            <a:fld id="{AE163504-946C-46E7-9ED9-F7A3A65E970B}" type="datetime1">
              <a:rPr lang="en-US" smtClean="0"/>
              <a:t>11/11/2024</a:t>
            </a:fld>
            <a:endParaRPr lang="en-US" dirty="0"/>
          </a:p>
        </p:txBody>
      </p:sp>
      <p:sp>
        <p:nvSpPr>
          <p:cNvPr id="9" name="Footer Placeholder 8">
            <a:extLst>
              <a:ext uri="{FF2B5EF4-FFF2-40B4-BE49-F238E27FC236}">
                <a16:creationId xmlns:a16="http://schemas.microsoft.com/office/drawing/2014/main" id="{20E760F4-9828-4D0B-8A66-3729E15D70CD}"/>
              </a:ext>
            </a:extLst>
          </p:cNvPr>
          <p:cNvSpPr>
            <a:spLocks noGrp="1"/>
          </p:cNvSpPr>
          <p:nvPr>
            <p:ph type="ftr" sz="quarter" idx="11"/>
          </p:nvPr>
        </p:nvSpPr>
        <p:spPr/>
        <p:txBody>
          <a:bodyPr/>
          <a:lstStyle/>
          <a:p>
            <a:pPr defTabSz="342893" fontAlgn="auto">
              <a:spcBef>
                <a:spcPts val="0"/>
              </a:spcBef>
              <a:spcAft>
                <a:spcPts val="0"/>
              </a:spcAft>
              <a:defRPr/>
            </a:pPr>
            <a:r>
              <a:rPr lang="en-US"/>
              <a:t>Circum-Pan-Pacific Symposium 2024</a:t>
            </a:r>
            <a:endParaRPr lang="en-US" dirty="0"/>
          </a:p>
        </p:txBody>
      </p:sp>
      <p:sp>
        <p:nvSpPr>
          <p:cNvPr id="10" name="Slide Number Placeholder 9">
            <a:extLst>
              <a:ext uri="{FF2B5EF4-FFF2-40B4-BE49-F238E27FC236}">
                <a16:creationId xmlns:a16="http://schemas.microsoft.com/office/drawing/2014/main" id="{DFE7E768-E718-4D26-ABB6-E68A0AD7027C}"/>
              </a:ext>
            </a:extLst>
          </p:cNvPr>
          <p:cNvSpPr>
            <a:spLocks noGrp="1"/>
          </p:cNvSpPr>
          <p:nvPr>
            <p:ph type="sldNum" sz="quarter" idx="12"/>
          </p:nvPr>
        </p:nvSpPr>
        <p:spPr/>
        <p:txBody>
          <a:bodyPr/>
          <a:lstStyle/>
          <a:p>
            <a:pPr defTabSz="342893" fontAlgn="auto">
              <a:spcBef>
                <a:spcPts val="0"/>
              </a:spcBef>
              <a:spcAft>
                <a:spcPts val="0"/>
              </a:spcAft>
              <a:defRPr/>
            </a:pPr>
            <a:fld id="{B9A5DFB4-3D23-4866-8D46-AE36D04BFD7D}" type="slidenum">
              <a:rPr lang="en-US" smtClean="0"/>
              <a:pPr defTabSz="342893" fontAlgn="auto">
                <a:spcBef>
                  <a:spcPts val="0"/>
                </a:spcBef>
                <a:spcAft>
                  <a:spcPts val="0"/>
                </a:spcAft>
                <a:defRPr/>
              </a:pPr>
              <a:t>44</a:t>
            </a:fld>
            <a:endParaRPr lang="en-US" dirty="0"/>
          </a:p>
        </p:txBody>
      </p:sp>
      <p:pic>
        <p:nvPicPr>
          <p:cNvPr id="4" name="Picture 3">
            <a:extLst>
              <a:ext uri="{FF2B5EF4-FFF2-40B4-BE49-F238E27FC236}">
                <a16:creationId xmlns:a16="http://schemas.microsoft.com/office/drawing/2014/main" id="{54C0A1C8-C1EA-4379-9414-92D247DA7187}"/>
              </a:ext>
            </a:extLst>
          </p:cNvPr>
          <p:cNvPicPr>
            <a:picLocks noChangeAspect="1"/>
          </p:cNvPicPr>
          <p:nvPr/>
        </p:nvPicPr>
        <p:blipFill>
          <a:blip r:embed="rId3"/>
          <a:stretch>
            <a:fillRect/>
          </a:stretch>
        </p:blipFill>
        <p:spPr>
          <a:xfrm>
            <a:off x="276728" y="765194"/>
            <a:ext cx="5029198" cy="1491711"/>
          </a:xfrm>
          <a:prstGeom prst="rect">
            <a:avLst/>
          </a:prstGeom>
        </p:spPr>
      </p:pic>
      <mc:AlternateContent xmlns:mc="http://schemas.openxmlformats.org/markup-compatibility/2006" xmlns:a14="http://schemas.microsoft.com/office/drawing/2010/main">
        <mc:Choice Requires="a14">
          <p:sp>
            <p:nvSpPr>
              <p:cNvPr id="14" name="Content Placeholder 5">
                <a:extLst>
                  <a:ext uri="{FF2B5EF4-FFF2-40B4-BE49-F238E27FC236}">
                    <a16:creationId xmlns:a16="http://schemas.microsoft.com/office/drawing/2014/main" id="{FD8B547A-9C11-4145-9B6F-71B877B22EE1}"/>
                  </a:ext>
                </a:extLst>
              </p:cNvPr>
              <p:cNvSpPr txBox="1">
                <a:spLocks/>
              </p:cNvSpPr>
              <p:nvPr/>
            </p:nvSpPr>
            <p:spPr>
              <a:xfrm>
                <a:off x="5486399" y="1181100"/>
                <a:ext cx="3493607" cy="4352339"/>
              </a:xfrm>
              <a:prstGeom prst="rect">
                <a:avLst/>
              </a:prstGeom>
            </p:spPr>
            <p:txBody>
              <a:bodyPr>
                <a:normAutofit/>
              </a:bodyPr>
              <a:lstStyle>
                <a:lvl1pPr marL="171446" indent="-137156" algn="l" defTabSz="685787" rtl="0" eaLnBrk="1" latinLnBrk="0" hangingPunct="1">
                  <a:lnSpc>
                    <a:spcPct val="90000"/>
                  </a:lnSpc>
                  <a:spcBef>
                    <a:spcPts val="1050"/>
                  </a:spcBef>
                  <a:buClr>
                    <a:schemeClr val="accent1"/>
                  </a:buClr>
                  <a:buSzPct val="80000"/>
                  <a:buFont typeface="Corbel" pitchFamily="34" charset="0"/>
                  <a:buChar char="•"/>
                  <a:defRPr sz="1650" kern="1200">
                    <a:solidFill>
                      <a:schemeClr val="tx1"/>
                    </a:solidFill>
                    <a:latin typeface="+mn-lt"/>
                    <a:ea typeface="+mn-ea"/>
                    <a:cs typeface="+mn-cs"/>
                  </a:defRPr>
                </a:lvl1pPr>
                <a:lvl2pPr marL="342893" indent="-137156" algn="l" defTabSz="685787" rtl="0" eaLnBrk="1" latinLnBrk="0" hangingPunct="1">
                  <a:lnSpc>
                    <a:spcPct val="90000"/>
                  </a:lnSpc>
                  <a:spcBef>
                    <a:spcPts val="150"/>
                  </a:spcBef>
                  <a:spcAft>
                    <a:spcPts val="300"/>
                  </a:spcAft>
                  <a:buClr>
                    <a:schemeClr val="accent1"/>
                  </a:buClr>
                  <a:buSzPct val="80000"/>
                  <a:buFont typeface="Corbel" pitchFamily="34" charset="0"/>
                  <a:buChar char="•"/>
                  <a:defRPr sz="1500" kern="1200">
                    <a:solidFill>
                      <a:schemeClr val="tx1"/>
                    </a:solidFill>
                    <a:latin typeface="+mn-lt"/>
                    <a:ea typeface="+mn-ea"/>
                    <a:cs typeface="+mn-cs"/>
                  </a:defRPr>
                </a:lvl2pPr>
                <a:lvl3pPr marL="548629" indent="-137156" algn="l" defTabSz="685787" rtl="0" eaLnBrk="1" latinLnBrk="0" hangingPunct="1">
                  <a:lnSpc>
                    <a:spcPct val="90000"/>
                  </a:lnSpc>
                  <a:spcBef>
                    <a:spcPts val="150"/>
                  </a:spcBef>
                  <a:spcAft>
                    <a:spcPts val="300"/>
                  </a:spcAft>
                  <a:buClr>
                    <a:schemeClr val="accent1"/>
                  </a:buClr>
                  <a:buSzPct val="80000"/>
                  <a:buFont typeface="Corbel" pitchFamily="34" charset="0"/>
                  <a:buChar char="•"/>
                  <a:defRPr sz="1350" kern="1200">
                    <a:solidFill>
                      <a:schemeClr val="tx1"/>
                    </a:solidFill>
                    <a:latin typeface="+mn-lt"/>
                    <a:ea typeface="+mn-ea"/>
                    <a:cs typeface="+mn-cs"/>
                  </a:defRPr>
                </a:lvl3pPr>
                <a:lvl4pPr marL="754366" indent="-137156" algn="l" defTabSz="685787" rtl="0" eaLnBrk="1" latinLnBrk="0" hangingPunct="1">
                  <a:lnSpc>
                    <a:spcPct val="90000"/>
                  </a:lnSpc>
                  <a:spcBef>
                    <a:spcPts val="150"/>
                  </a:spcBef>
                  <a:spcAft>
                    <a:spcPts val="300"/>
                  </a:spcAft>
                  <a:buClr>
                    <a:schemeClr val="accent1"/>
                  </a:buClr>
                  <a:buSzPct val="80000"/>
                  <a:buFont typeface="Corbel" pitchFamily="34" charset="0"/>
                  <a:buChar char="•"/>
                  <a:defRPr sz="1200" kern="1200">
                    <a:solidFill>
                      <a:schemeClr val="tx1"/>
                    </a:solidFill>
                    <a:latin typeface="+mn-lt"/>
                    <a:ea typeface="+mn-ea"/>
                    <a:cs typeface="+mn-cs"/>
                  </a:defRPr>
                </a:lvl4pPr>
                <a:lvl5pPr marL="960100" indent="-137156" algn="l" defTabSz="685787" rtl="0" eaLnBrk="1" latinLnBrk="0" hangingPunct="1">
                  <a:lnSpc>
                    <a:spcPct val="90000"/>
                  </a:lnSpc>
                  <a:spcBef>
                    <a:spcPts val="150"/>
                  </a:spcBef>
                  <a:spcAft>
                    <a:spcPts val="300"/>
                  </a:spcAft>
                  <a:buClr>
                    <a:schemeClr val="accent1"/>
                  </a:buClr>
                  <a:buSzPct val="80000"/>
                  <a:buFont typeface="Corbel" pitchFamily="34" charset="0"/>
                  <a:buChar char="•"/>
                  <a:defRPr sz="1200" kern="1200">
                    <a:solidFill>
                      <a:schemeClr val="tx1"/>
                    </a:solidFill>
                    <a:latin typeface="+mn-lt"/>
                    <a:ea typeface="+mn-ea"/>
                    <a:cs typeface="+mn-cs"/>
                  </a:defRPr>
                </a:lvl5pPr>
                <a:lvl6pPr marL="1199976" indent="-171446" algn="l" defTabSz="685787" rtl="0" eaLnBrk="1" latinLnBrk="0" hangingPunct="1">
                  <a:lnSpc>
                    <a:spcPct val="90000"/>
                  </a:lnSpc>
                  <a:spcBef>
                    <a:spcPts val="150"/>
                  </a:spcBef>
                  <a:spcAft>
                    <a:spcPts val="300"/>
                  </a:spcAft>
                  <a:buClr>
                    <a:schemeClr val="accent1"/>
                  </a:buClr>
                  <a:buSzPct val="80000"/>
                  <a:buFont typeface="Corbel" pitchFamily="34" charset="0"/>
                  <a:buChar char="•"/>
                  <a:defRPr sz="1200" kern="1200">
                    <a:solidFill>
                      <a:schemeClr val="accent1"/>
                    </a:solidFill>
                    <a:latin typeface="+mn-lt"/>
                    <a:ea typeface="+mn-ea"/>
                    <a:cs typeface="+mn-cs"/>
                  </a:defRPr>
                </a:lvl6pPr>
                <a:lvl7pPr marL="1424972" indent="-171446" algn="l" defTabSz="685787" rtl="0" eaLnBrk="1" latinLnBrk="0" hangingPunct="1">
                  <a:lnSpc>
                    <a:spcPct val="90000"/>
                  </a:lnSpc>
                  <a:spcBef>
                    <a:spcPts val="150"/>
                  </a:spcBef>
                  <a:spcAft>
                    <a:spcPts val="300"/>
                  </a:spcAft>
                  <a:buClr>
                    <a:schemeClr val="accent1"/>
                  </a:buClr>
                  <a:buSzPct val="80000"/>
                  <a:buFont typeface="Corbel" pitchFamily="34" charset="0"/>
                  <a:buChar char="•"/>
                  <a:defRPr sz="1200" kern="1200">
                    <a:solidFill>
                      <a:schemeClr val="accent1"/>
                    </a:solidFill>
                    <a:latin typeface="+mn-lt"/>
                    <a:ea typeface="+mn-ea"/>
                    <a:cs typeface="+mn-cs"/>
                  </a:defRPr>
                </a:lvl7pPr>
                <a:lvl8pPr marL="1649967" indent="-171446" algn="l" defTabSz="685787" rtl="0" eaLnBrk="1" latinLnBrk="0" hangingPunct="1">
                  <a:lnSpc>
                    <a:spcPct val="90000"/>
                  </a:lnSpc>
                  <a:spcBef>
                    <a:spcPts val="150"/>
                  </a:spcBef>
                  <a:spcAft>
                    <a:spcPts val="300"/>
                  </a:spcAft>
                  <a:buClr>
                    <a:schemeClr val="accent1"/>
                  </a:buClr>
                  <a:buSzPct val="80000"/>
                  <a:buFont typeface="Corbel" pitchFamily="34" charset="0"/>
                  <a:buChar char="•"/>
                  <a:defRPr sz="1200" kern="1200">
                    <a:solidFill>
                      <a:schemeClr val="accent1"/>
                    </a:solidFill>
                    <a:latin typeface="+mn-lt"/>
                    <a:ea typeface="+mn-ea"/>
                    <a:cs typeface="+mn-cs"/>
                  </a:defRPr>
                </a:lvl8pPr>
                <a:lvl9pPr marL="1874964" indent="-171446" algn="l" defTabSz="685787" rtl="0" eaLnBrk="1" latinLnBrk="0" hangingPunct="1">
                  <a:lnSpc>
                    <a:spcPct val="90000"/>
                  </a:lnSpc>
                  <a:spcBef>
                    <a:spcPts val="150"/>
                  </a:spcBef>
                  <a:spcAft>
                    <a:spcPts val="300"/>
                  </a:spcAft>
                  <a:buClr>
                    <a:schemeClr val="accent1"/>
                  </a:buClr>
                  <a:buSzPct val="80000"/>
                  <a:buFont typeface="Corbel" pitchFamily="34" charset="0"/>
                  <a:buChar char="•"/>
                  <a:defRPr sz="1200" kern="1200">
                    <a:solidFill>
                      <a:schemeClr val="accent1"/>
                    </a:solidFill>
                    <a:latin typeface="+mn-lt"/>
                    <a:ea typeface="+mn-ea"/>
                    <a:cs typeface="+mn-cs"/>
                  </a:defRPr>
                </a:lvl9pPr>
              </a:lstStyle>
              <a:p>
                <a:pPr fontAlgn="auto">
                  <a:spcAft>
                    <a:spcPts val="0"/>
                  </a:spcAft>
                </a:pPr>
                <a:r>
                  <a:rPr lang="en-US" sz="1800" dirty="0"/>
                  <a:t>Exclusive VMs can be removed from the sample when both final hadrons detected (</a:t>
                </a:r>
                <a:r>
                  <a:rPr lang="en-US" sz="1800" dirty="0">
                    <a:solidFill>
                      <a:srgbClr val="0070C0"/>
                    </a:solidFill>
                  </a:rPr>
                  <a:t>VISIBLE PART</a:t>
                </a:r>
                <a:r>
                  <a:rPr lang="en-US" sz="1800" dirty="0"/>
                  <a:t>). </a:t>
                </a:r>
                <a:r>
                  <a:rPr lang="en-US" sz="1800" b="1" dirty="0"/>
                  <a:t>EVM cut</a:t>
                </a:r>
                <a:r>
                  <a:rPr lang="en-US" sz="1800" dirty="0"/>
                  <a:t>:</a:t>
                </a:r>
              </a:p>
              <a:p>
                <a:pPr marL="34290" indent="0" fontAlgn="auto">
                  <a:spcAft>
                    <a:spcPts val="0"/>
                  </a:spcAft>
                  <a:buNone/>
                </a:pPr>
                <a14:m>
                  <m:oMathPara xmlns:m="http://schemas.openxmlformats.org/officeDocument/2006/math">
                    <m:oMathParaPr>
                      <m:jc m:val="centerGroup"/>
                    </m:oMathParaPr>
                    <m:oMath xmlns:m="http://schemas.openxmlformats.org/officeDocument/2006/math">
                      <m:sSub>
                        <m:sSubPr>
                          <m:ctrlPr>
                            <a:rPr lang="en-US" sz="1800" i="1" smtClean="0">
                              <a:latin typeface="Cambria Math" panose="02040503050406030204" pitchFamily="18" charset="0"/>
                            </a:rPr>
                          </m:ctrlPr>
                        </m:sSubPr>
                        <m:e>
                          <m:r>
                            <a:rPr lang="en-US" sz="1800" b="0" i="1" smtClean="0">
                              <a:latin typeface="Cambria Math" panose="02040503050406030204" pitchFamily="18" charset="0"/>
                            </a:rPr>
                            <m:t>𝑧</m:t>
                          </m:r>
                        </m:e>
                        <m:sub>
                          <m:r>
                            <a:rPr lang="en-US" sz="1800" b="0" i="1" smtClean="0">
                              <a:latin typeface="Cambria Math" panose="02040503050406030204" pitchFamily="18" charset="0"/>
                            </a:rPr>
                            <m:t>𝑡</m:t>
                          </m:r>
                        </m:sub>
                      </m:sSub>
                      <m:r>
                        <a:rPr lang="en-US" sz="1800" b="0" i="1" smtClean="0">
                          <a:latin typeface="Cambria Math" panose="02040503050406030204" pitchFamily="18" charset="0"/>
                        </a:rPr>
                        <m:t>=</m:t>
                      </m:r>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𝑧</m:t>
                          </m:r>
                        </m:e>
                        <m:sub>
                          <m:sSup>
                            <m:sSupPr>
                              <m:ctrlPr>
                                <a:rPr lang="en-US" sz="1800" b="0" i="1" smtClean="0">
                                  <a:latin typeface="Cambria Math" panose="02040503050406030204" pitchFamily="18" charset="0"/>
                                </a:rPr>
                              </m:ctrlPr>
                            </m:sSupPr>
                            <m:e>
                              <m:r>
                                <a:rPr lang="en-US" sz="1800" b="0" i="1" smtClean="0">
                                  <a:latin typeface="Cambria Math" panose="02040503050406030204" pitchFamily="18" charset="0"/>
                                </a:rPr>
                                <m:t>h</m:t>
                              </m:r>
                            </m:e>
                            <m:sup>
                              <m:r>
                                <a:rPr lang="en-US" sz="1800" b="0" i="1" smtClean="0">
                                  <a:latin typeface="Cambria Math" panose="02040503050406030204" pitchFamily="18" charset="0"/>
                                </a:rPr>
                                <m:t>+</m:t>
                              </m:r>
                            </m:sup>
                          </m:sSup>
                        </m:sub>
                      </m:sSub>
                      <m:r>
                        <a:rPr lang="en-US" sz="1800" b="0" i="1" smtClean="0">
                          <a:latin typeface="Cambria Math" panose="02040503050406030204" pitchFamily="18" charset="0"/>
                        </a:rPr>
                        <m:t>+</m:t>
                      </m:r>
                      <m:sSub>
                        <m:sSubPr>
                          <m:ctrlPr>
                            <a:rPr lang="en-US" sz="1800" i="1">
                              <a:latin typeface="Cambria Math" panose="02040503050406030204" pitchFamily="18" charset="0"/>
                            </a:rPr>
                          </m:ctrlPr>
                        </m:sSubPr>
                        <m:e>
                          <m:r>
                            <a:rPr lang="en-US" sz="1800" i="1">
                              <a:latin typeface="Cambria Math" panose="02040503050406030204" pitchFamily="18" charset="0"/>
                            </a:rPr>
                            <m:t>𝑧</m:t>
                          </m:r>
                        </m:e>
                        <m:sub>
                          <m:sSup>
                            <m:sSupPr>
                              <m:ctrlPr>
                                <a:rPr lang="en-US" sz="1800" i="1">
                                  <a:latin typeface="Cambria Math" panose="02040503050406030204" pitchFamily="18" charset="0"/>
                                </a:rPr>
                              </m:ctrlPr>
                            </m:sSupPr>
                            <m:e>
                              <m:r>
                                <a:rPr lang="en-US" sz="1800" i="1">
                                  <a:latin typeface="Cambria Math" panose="02040503050406030204" pitchFamily="18" charset="0"/>
                                </a:rPr>
                                <m:t>h</m:t>
                              </m:r>
                            </m:e>
                            <m:sup>
                              <m:r>
                                <a:rPr lang="en-US" sz="1800" b="0" i="1" smtClean="0">
                                  <a:latin typeface="Cambria Math" panose="02040503050406030204" pitchFamily="18" charset="0"/>
                                </a:rPr>
                                <m:t>−</m:t>
                              </m:r>
                            </m:sup>
                          </m:sSup>
                        </m:sub>
                      </m:sSub>
                      <m:r>
                        <a:rPr lang="en-US" sz="1800" b="0" i="1" smtClean="0">
                          <a:latin typeface="Cambria Math" panose="02040503050406030204" pitchFamily="18" charset="0"/>
                        </a:rPr>
                        <m:t>&lt;0.95</m:t>
                      </m:r>
                    </m:oMath>
                  </m:oMathPara>
                </a14:m>
                <a:endParaRPr lang="en-US" sz="1800" dirty="0"/>
              </a:p>
              <a:p>
                <a:pPr fontAlgn="auto">
                  <a:spcAft>
                    <a:spcPts val="0"/>
                  </a:spcAft>
                </a:pPr>
                <a:r>
                  <a:rPr lang="en-US" sz="1800" dirty="0"/>
                  <a:t>If one hadron is miss, this is no longer true (</a:t>
                </a:r>
                <a:r>
                  <a:rPr lang="en-US" sz="1800" dirty="0">
                    <a:solidFill>
                      <a:srgbClr val="0070C0"/>
                    </a:solidFill>
                  </a:rPr>
                  <a:t>INVISIBLE PART</a:t>
                </a:r>
                <a:r>
                  <a:rPr lang="en-US" sz="1800" dirty="0"/>
                  <a:t>).</a:t>
                </a:r>
              </a:p>
              <a:p>
                <a:pPr fontAlgn="auto">
                  <a:spcAft>
                    <a:spcPts val="0"/>
                  </a:spcAft>
                </a:pPr>
                <a:r>
                  <a:rPr lang="en-US" sz="1800" dirty="0"/>
                  <a:t>Strategy: </a:t>
                </a:r>
              </a:p>
              <a:p>
                <a:pPr lvl="1" fontAlgn="auto">
                  <a:spcAft>
                    <a:spcPts val="0"/>
                  </a:spcAft>
                </a:pPr>
                <a:r>
                  <a:rPr lang="en-US" sz="1650" dirty="0"/>
                  <a:t>have a MC for  exclusive VMs with Spin Density Matrix Elements.</a:t>
                </a:r>
              </a:p>
              <a:p>
                <a:pPr lvl="1" fontAlgn="auto">
                  <a:spcAft>
                    <a:spcPts val="0"/>
                  </a:spcAft>
                </a:pPr>
                <a:r>
                  <a:rPr lang="en-US" sz="1650" dirty="0"/>
                  <a:t>Compare MC with our exclusive data normalize MCs</a:t>
                </a:r>
              </a:p>
              <a:p>
                <a:pPr lvl="1" fontAlgn="auto">
                  <a:spcAft>
                    <a:spcPts val="0"/>
                  </a:spcAft>
                </a:pPr>
                <a:r>
                  <a:rPr lang="en-US" sz="1650" dirty="0"/>
                  <a:t>Use this normalization to subtract the invisible fraction from our data. </a:t>
                </a:r>
                <a:r>
                  <a:rPr lang="en-US" b="1" dirty="0"/>
                  <a:t>EVM subtraction</a:t>
                </a:r>
                <a:r>
                  <a:rPr lang="en-US" sz="1650" b="1" dirty="0"/>
                  <a:t> </a:t>
                </a:r>
              </a:p>
            </p:txBody>
          </p:sp>
        </mc:Choice>
        <mc:Fallback xmlns="">
          <p:sp>
            <p:nvSpPr>
              <p:cNvPr id="14" name="Content Placeholder 5">
                <a:extLst>
                  <a:ext uri="{FF2B5EF4-FFF2-40B4-BE49-F238E27FC236}">
                    <a16:creationId xmlns:a16="http://schemas.microsoft.com/office/drawing/2014/main" id="{FD8B547A-9C11-4145-9B6F-71B877B22EE1}"/>
                  </a:ext>
                </a:extLst>
              </p:cNvPr>
              <p:cNvSpPr txBox="1">
                <a:spLocks noRot="1" noChangeAspect="1" noMove="1" noResize="1" noEditPoints="1" noAdjustHandles="1" noChangeArrowheads="1" noChangeShapeType="1" noTextEdit="1"/>
              </p:cNvSpPr>
              <p:nvPr/>
            </p:nvSpPr>
            <p:spPr>
              <a:xfrm>
                <a:off x="5486399" y="1181100"/>
                <a:ext cx="3493607" cy="4352339"/>
              </a:xfrm>
              <a:prstGeom prst="rect">
                <a:avLst/>
              </a:prstGeom>
              <a:blipFill>
                <a:blip r:embed="rId4"/>
                <a:stretch>
                  <a:fillRect t="-1401" r="-873"/>
                </a:stretch>
              </a:blipFill>
            </p:spPr>
            <p:txBody>
              <a:bodyPr/>
              <a:lstStyle/>
              <a:p>
                <a:r>
                  <a:rPr lang="en-US">
                    <a:noFill/>
                  </a:rPr>
                  <a:t> </a:t>
                </a:r>
              </a:p>
            </p:txBody>
          </p:sp>
        </mc:Fallback>
      </mc:AlternateContent>
    </p:spTree>
    <p:extLst>
      <p:ext uri="{BB962C8B-B14F-4D97-AF65-F5344CB8AC3E}">
        <p14:creationId xmlns:p14="http://schemas.microsoft.com/office/powerpoint/2010/main" val="957500655"/>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dirty="0"/>
              <a:t>LEPTONIC RADIATION</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4355976" y="2771885"/>
                <a:ext cx="4212468" cy="2508177"/>
              </a:xfrm>
            </p:spPr>
            <p:txBody>
              <a:bodyPr>
                <a:normAutofit fontScale="92500" lnSpcReduction="10000"/>
              </a:bodyPr>
              <a:lstStyle/>
              <a:p>
                <a:r>
                  <a:rPr lang="en-US" dirty="0"/>
                  <a:t>The radiative </a:t>
                </a:r>
                <a:r>
                  <a:rPr lang="en-US" dirty="0" err="1"/>
                  <a:t>leptonic</a:t>
                </a:r>
                <a:r>
                  <a:rPr lang="en-US" dirty="0"/>
                  <a:t> tensor </a:t>
                </a:r>
                <a14:m>
                  <m:oMath xmlns:m="http://schemas.openxmlformats.org/officeDocument/2006/math">
                    <m:r>
                      <a:rPr lang="en-US">
                        <a:latin typeface="Cambria Math" panose="02040503050406030204" pitchFamily="18" charset="0"/>
                      </a:rPr>
                      <m:t>𝑆</m:t>
                    </m:r>
                    <m:d>
                      <m:dPr>
                        <m:ctrlPr>
                          <a:rPr lang="en-US" i="1">
                            <a:latin typeface="Cambria Math" panose="02040503050406030204" pitchFamily="18" charset="0"/>
                          </a:rPr>
                        </m:ctrlPr>
                      </m:dPr>
                      <m:e>
                        <m:r>
                          <a:rPr lang="en-US">
                            <a:latin typeface="Cambria Math" panose="02040503050406030204" pitchFamily="18" charset="0"/>
                          </a:rPr>
                          <m:t>ℓ, </m:t>
                        </m:r>
                        <m:sSup>
                          <m:sSupPr>
                            <m:ctrlPr>
                              <a:rPr lang="en-US" i="1">
                                <a:latin typeface="Cambria Math" panose="02040503050406030204" pitchFamily="18" charset="0"/>
                              </a:rPr>
                            </m:ctrlPr>
                          </m:sSupPr>
                          <m:e>
                            <m:r>
                              <a:rPr lang="en-US">
                                <a:latin typeface="Cambria Math" panose="02040503050406030204" pitchFamily="18" charset="0"/>
                              </a:rPr>
                              <m:t>ℓ</m:t>
                            </m:r>
                          </m:e>
                          <m:sup>
                            <m:r>
                              <a:rPr lang="en-US">
                                <a:latin typeface="Cambria Math" panose="02040503050406030204" pitchFamily="18" charset="0"/>
                              </a:rPr>
                              <m:t>′</m:t>
                            </m:r>
                          </m:sup>
                        </m:sSup>
                        <m:r>
                          <a:rPr lang="en-US">
                            <a:latin typeface="Cambria Math" panose="02040503050406030204" pitchFamily="18" charset="0"/>
                          </a:rPr>
                          <m:t>,</m:t>
                        </m:r>
                        <m:r>
                          <a:rPr lang="en-US">
                            <a:latin typeface="Cambria Math" panose="02040503050406030204" pitchFamily="18" charset="0"/>
                          </a:rPr>
                          <m:t>𝑘</m:t>
                        </m:r>
                      </m:e>
                    </m:d>
                  </m:oMath>
                </a14:m>
                <a:r>
                  <a:rPr lang="en-US" dirty="0"/>
                  <a:t>, include Born + loops at </a:t>
                </a:r>
                <a14:m>
                  <m:oMath xmlns:m="http://schemas.openxmlformats.org/officeDocument/2006/math">
                    <m:r>
                      <a:rPr lang="en-US" i="1">
                        <a:latin typeface="Cambria Math" panose="02040503050406030204" pitchFamily="18" charset="0"/>
                        <a:ea typeface="Cambria Math" panose="02040503050406030204" pitchFamily="18" charset="0"/>
                      </a:rPr>
                      <m:t>ℴ</m:t>
                    </m:r>
                    <m:d>
                      <m:dPr>
                        <m:ctrlPr>
                          <a:rPr lang="en-US" i="1">
                            <a:latin typeface="Cambria Math" panose="02040503050406030204" pitchFamily="18" charset="0"/>
                            <a:ea typeface="Cambria Math" panose="02040503050406030204" pitchFamily="18" charset="0"/>
                          </a:rPr>
                        </m:ctrlPr>
                      </m:dPr>
                      <m:e>
                        <m:sSubSup>
                          <m:sSubSupPr>
                            <m:ctrlPr>
                              <a:rPr lang="en-US" i="1">
                                <a:latin typeface="Cambria Math" panose="02040503050406030204" pitchFamily="18" charset="0"/>
                                <a:ea typeface="Cambria Math" panose="02040503050406030204" pitchFamily="18" charset="0"/>
                              </a:rPr>
                            </m:ctrlPr>
                          </m:sSubSupPr>
                          <m:e>
                            <m:r>
                              <a:rPr lang="en-US" i="1">
                                <a:latin typeface="Cambria Math" panose="02040503050406030204" pitchFamily="18" charset="0"/>
                                <a:ea typeface="Cambria Math" panose="02040503050406030204" pitchFamily="18" charset="0"/>
                              </a:rPr>
                              <m:t>𝛼</m:t>
                            </m:r>
                          </m:e>
                          <m:sub>
                            <m:r>
                              <a:rPr lang="en-US" i="1">
                                <a:latin typeface="Cambria Math" panose="02040503050406030204" pitchFamily="18" charset="0"/>
                                <a:ea typeface="Cambria Math" panose="02040503050406030204" pitchFamily="18" charset="0"/>
                              </a:rPr>
                              <m:t>𝑒𝑚</m:t>
                            </m:r>
                          </m:sub>
                          <m:sup>
                            <m:r>
                              <a:rPr lang="en-US" i="1">
                                <a:latin typeface="Cambria Math" panose="02040503050406030204" pitchFamily="18" charset="0"/>
                                <a:ea typeface="Cambria Math" panose="02040503050406030204" pitchFamily="18" charset="0"/>
                              </a:rPr>
                              <m:t>2</m:t>
                            </m:r>
                          </m:sup>
                        </m:sSubSup>
                      </m:e>
                    </m:d>
                  </m:oMath>
                </a14:m>
                <a:r>
                  <a:rPr lang="en-US" dirty="0"/>
                  <a:t>:</a:t>
                </a:r>
              </a:p>
              <a:p>
                <a:pPr lvl="1"/>
                <a:r>
                  <a:rPr lang="en-US" dirty="0"/>
                  <a:t>Gauge invariant</a:t>
                </a:r>
              </a:p>
              <a:p>
                <a:pPr lvl="1"/>
                <a:r>
                  <a:rPr lang="en-US" dirty="0"/>
                  <a:t>Infrared finite </a:t>
                </a:r>
              </a:p>
              <a:p>
                <a:pPr lvl="1"/>
                <a:r>
                  <a:rPr lang="en-US" dirty="0"/>
                  <a:t>Universal (for </a:t>
                </a:r>
                <a14:m>
                  <m:oMath xmlns:m="http://schemas.openxmlformats.org/officeDocument/2006/math">
                    <m:r>
                      <a:rPr lang="en-US">
                        <a:latin typeface="Cambria Math" panose="02040503050406030204" pitchFamily="18" charset="0"/>
                      </a:rPr>
                      <m:t>1</m:t>
                    </m:r>
                    <m:r>
                      <a:rPr lang="en-US">
                        <a:latin typeface="Cambria Math" panose="02040503050406030204" pitchFamily="18" charset="0"/>
                      </a:rPr>
                      <m:t>𝛾</m:t>
                    </m:r>
                  </m:oMath>
                </a14:m>
                <a:r>
                  <a:rPr lang="en-US" dirty="0"/>
                  <a:t> exchange) </a:t>
                </a:r>
              </a:p>
              <a:p>
                <a:pPr lvl="1"/>
                <a:r>
                  <a:rPr lang="en-US" dirty="0"/>
                  <a:t>The kinematic is shifted </a:t>
                </a:r>
                <a14:m>
                  <m:oMath xmlns:m="http://schemas.openxmlformats.org/officeDocument/2006/math">
                    <m:sSup>
                      <m:sSupPr>
                        <m:ctrlPr>
                          <a:rPr lang="en-US" i="1">
                            <a:latin typeface="Cambria Math" panose="02040503050406030204" pitchFamily="18" charset="0"/>
                          </a:rPr>
                        </m:ctrlPr>
                      </m:sSupPr>
                      <m:e>
                        <m:acc>
                          <m:accPr>
                            <m:chr m:val="̃"/>
                            <m:ctrlPr>
                              <a:rPr lang="en-US" i="1">
                                <a:latin typeface="Cambria Math" panose="02040503050406030204" pitchFamily="18" charset="0"/>
                              </a:rPr>
                            </m:ctrlPr>
                          </m:accPr>
                          <m:e>
                            <m:r>
                              <a:rPr lang="en-US">
                                <a:latin typeface="Cambria Math" panose="02040503050406030204" pitchFamily="18" charset="0"/>
                              </a:rPr>
                              <m:t>𝑞</m:t>
                            </m:r>
                          </m:e>
                        </m:acc>
                      </m:e>
                      <m:sup>
                        <m:r>
                          <a:rPr lang="en-US">
                            <a:latin typeface="Cambria Math" panose="02040503050406030204" pitchFamily="18" charset="0"/>
                          </a:rPr>
                          <m:t>𝜇</m:t>
                        </m:r>
                      </m:sup>
                    </m:sSup>
                    <m:r>
                      <a:rPr lang="en-US">
                        <a:latin typeface="Cambria Math" panose="02040503050406030204" pitchFamily="18" charset="0"/>
                      </a:rPr>
                      <m:t>=</m:t>
                    </m:r>
                    <m:sSup>
                      <m:sSupPr>
                        <m:ctrlPr>
                          <a:rPr lang="en-US" i="1">
                            <a:latin typeface="Cambria Math" panose="02040503050406030204" pitchFamily="18" charset="0"/>
                          </a:rPr>
                        </m:ctrlPr>
                      </m:sSupPr>
                      <m:e>
                        <m:r>
                          <a:rPr lang="en-US">
                            <a:latin typeface="Cambria Math" panose="02040503050406030204" pitchFamily="18" charset="0"/>
                          </a:rPr>
                          <m:t>𝑞</m:t>
                        </m:r>
                      </m:e>
                      <m:sup>
                        <m:r>
                          <a:rPr lang="en-US">
                            <a:latin typeface="Cambria Math" panose="02040503050406030204" pitchFamily="18" charset="0"/>
                          </a:rPr>
                          <m:t>𝜇</m:t>
                        </m:r>
                      </m:sup>
                    </m:sSup>
                    <m:r>
                      <a:rPr lang="en-US">
                        <a:latin typeface="Cambria Math" panose="02040503050406030204" pitchFamily="18" charset="0"/>
                      </a:rPr>
                      <m:t>−</m:t>
                    </m:r>
                    <m:sSup>
                      <m:sSupPr>
                        <m:ctrlPr>
                          <a:rPr lang="en-US" i="1">
                            <a:latin typeface="Cambria Math" panose="02040503050406030204" pitchFamily="18" charset="0"/>
                          </a:rPr>
                        </m:ctrlPr>
                      </m:sSupPr>
                      <m:e>
                        <m:r>
                          <a:rPr lang="en-US">
                            <a:latin typeface="Cambria Math" panose="02040503050406030204" pitchFamily="18" charset="0"/>
                          </a:rPr>
                          <m:t>𝑘</m:t>
                        </m:r>
                      </m:e>
                      <m:sup>
                        <m:r>
                          <a:rPr lang="en-US">
                            <a:latin typeface="Cambria Math" panose="02040503050406030204" pitchFamily="18" charset="0"/>
                          </a:rPr>
                          <m:t>𝜇</m:t>
                        </m:r>
                      </m:sup>
                    </m:sSup>
                  </m:oMath>
                </a14:m>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4355976" y="2771885"/>
                <a:ext cx="4212468" cy="2508177"/>
              </a:xfrm>
              <a:blipFill>
                <a:blip r:embed="rId2"/>
                <a:stretch>
                  <a:fillRect l="-868" t="-4136"/>
                </a:stretch>
              </a:blipFill>
            </p:spPr>
            <p:txBody>
              <a:bodyPr/>
              <a:lstStyle/>
              <a:p>
                <a:r>
                  <a:rPr lang="en-US">
                    <a:noFill/>
                  </a:rPr>
                  <a:t> </a:t>
                </a:r>
              </a:p>
            </p:txBody>
          </p:sp>
        </mc:Fallback>
      </mc:AlternateContent>
      <p:sp>
        <p:nvSpPr>
          <p:cNvPr id="12" name="TextBox 11"/>
          <p:cNvSpPr txBox="1"/>
          <p:nvPr/>
        </p:nvSpPr>
        <p:spPr>
          <a:xfrm>
            <a:off x="1005841" y="2651760"/>
            <a:ext cx="184731" cy="369332"/>
          </a:xfrm>
          <a:prstGeom prst="rect">
            <a:avLst/>
          </a:prstGeom>
          <a:noFill/>
        </p:spPr>
        <p:txBody>
          <a:bodyPr wrap="none" rtlCol="0">
            <a:spAutoFit/>
          </a:bodyPr>
          <a:lstStyle/>
          <a:p>
            <a:endParaRPr lang="it-IT" dirty="0"/>
          </a:p>
        </p:txBody>
      </p:sp>
      <p:sp>
        <p:nvSpPr>
          <p:cNvPr id="14" name="Rectangle 13"/>
          <p:cNvSpPr/>
          <p:nvPr/>
        </p:nvSpPr>
        <p:spPr>
          <a:xfrm>
            <a:off x="277780" y="1168736"/>
            <a:ext cx="4265527" cy="369332"/>
          </a:xfrm>
          <a:prstGeom prst="rect">
            <a:avLst/>
          </a:prstGeom>
        </p:spPr>
        <p:txBody>
          <a:bodyPr wrap="none">
            <a:spAutoFit/>
          </a:bodyPr>
          <a:lstStyle/>
          <a:p>
            <a:pPr marL="18876">
              <a:spcBef>
                <a:spcPts val="854"/>
              </a:spcBef>
            </a:pPr>
            <a:r>
              <a:rPr lang="en-US" spc="-15" dirty="0">
                <a:solidFill>
                  <a:schemeClr val="tx1"/>
                </a:solidFill>
                <a:latin typeface="Arial"/>
                <a:cs typeface="Arial"/>
              </a:rPr>
              <a:t>Feynman </a:t>
            </a:r>
            <a:r>
              <a:rPr lang="en-US" spc="-8" dirty="0">
                <a:solidFill>
                  <a:schemeClr val="tx1"/>
                </a:solidFill>
                <a:latin typeface="Arial"/>
                <a:cs typeface="Arial"/>
              </a:rPr>
              <a:t>diagrams </a:t>
            </a:r>
            <a:r>
              <a:rPr lang="en-US" spc="-23" dirty="0">
                <a:solidFill>
                  <a:schemeClr val="tx1"/>
                </a:solidFill>
                <a:latin typeface="Arial"/>
                <a:cs typeface="Arial"/>
              </a:rPr>
              <a:t>for </a:t>
            </a:r>
            <a:r>
              <a:rPr lang="en-US" spc="-8" dirty="0" err="1">
                <a:solidFill>
                  <a:schemeClr val="tx1"/>
                </a:solidFill>
                <a:latin typeface="Arial"/>
                <a:cs typeface="Arial"/>
              </a:rPr>
              <a:t>leptonic</a:t>
            </a:r>
            <a:r>
              <a:rPr lang="en-US" spc="-8" dirty="0">
                <a:solidFill>
                  <a:schemeClr val="tx1"/>
                </a:solidFill>
                <a:latin typeface="Arial"/>
                <a:cs typeface="Arial"/>
              </a:rPr>
              <a:t> radiation</a:t>
            </a:r>
            <a:endParaRPr lang="en-US" dirty="0">
              <a:solidFill>
                <a:schemeClr val="tx1"/>
              </a:solidFill>
              <a:latin typeface="Arial"/>
              <a:cs typeface="Arial"/>
            </a:endParaRPr>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3557" y="1457419"/>
            <a:ext cx="6922544" cy="1302782"/>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7574" y="2518765"/>
            <a:ext cx="2749900" cy="2697017"/>
          </a:xfrm>
          <a:prstGeom prst="rect">
            <a:avLst/>
          </a:prstGeom>
        </p:spPr>
      </p:pic>
      <p:sp>
        <p:nvSpPr>
          <p:cNvPr id="8" name="Date Placeholder 7"/>
          <p:cNvSpPr>
            <a:spLocks noGrp="1"/>
          </p:cNvSpPr>
          <p:nvPr>
            <p:ph type="dt" sz="half" idx="10"/>
          </p:nvPr>
        </p:nvSpPr>
        <p:spPr/>
        <p:txBody>
          <a:bodyPr/>
          <a:lstStyle/>
          <a:p>
            <a:pPr defTabSz="250750" fontAlgn="auto">
              <a:spcBef>
                <a:spcPts val="0"/>
              </a:spcBef>
              <a:spcAft>
                <a:spcPts val="0"/>
              </a:spcAft>
            </a:pPr>
            <a:fld id="{037AD77E-74C2-4453-8334-B103CF0D837C}" type="datetime1">
              <a:rPr lang="en-US" b="0" smtClean="0">
                <a:solidFill>
                  <a:srgbClr val="FFFFFF"/>
                </a:solidFill>
              </a:rPr>
              <a:t>11/11/2024</a:t>
            </a:fld>
            <a:endParaRPr lang="en-US" b="0" dirty="0">
              <a:solidFill>
                <a:srgbClr val="FFFFFF"/>
              </a:solidFill>
            </a:endParaRPr>
          </a:p>
        </p:txBody>
      </p:sp>
      <p:sp>
        <p:nvSpPr>
          <p:cNvPr id="9" name="Footer Placeholder 8"/>
          <p:cNvSpPr>
            <a:spLocks noGrp="1"/>
          </p:cNvSpPr>
          <p:nvPr>
            <p:ph type="ftr" sz="quarter" idx="11"/>
          </p:nvPr>
        </p:nvSpPr>
        <p:spPr/>
        <p:txBody>
          <a:bodyPr/>
          <a:lstStyle/>
          <a:p>
            <a:pPr defTabSz="250750" fontAlgn="auto">
              <a:spcBef>
                <a:spcPts val="0"/>
              </a:spcBef>
              <a:spcAft>
                <a:spcPts val="0"/>
              </a:spcAft>
            </a:pPr>
            <a:r>
              <a:rPr lang="en-US" b="0">
                <a:solidFill>
                  <a:srgbClr val="FFFFFF"/>
                </a:solidFill>
              </a:rPr>
              <a:t>Circum-Pan-Pacific Symposium 2024</a:t>
            </a:r>
            <a:endParaRPr lang="en-US" b="0" dirty="0">
              <a:solidFill>
                <a:srgbClr val="FFFFFF"/>
              </a:solidFill>
            </a:endParaRPr>
          </a:p>
        </p:txBody>
      </p:sp>
      <p:sp>
        <p:nvSpPr>
          <p:cNvPr id="10" name="Slide Number Placeholder 9"/>
          <p:cNvSpPr>
            <a:spLocks noGrp="1"/>
          </p:cNvSpPr>
          <p:nvPr>
            <p:ph type="sldNum" sz="quarter" idx="12"/>
          </p:nvPr>
        </p:nvSpPr>
        <p:spPr/>
        <p:txBody>
          <a:bodyPr/>
          <a:lstStyle/>
          <a:p>
            <a:pPr defTabSz="250750" fontAlgn="auto">
              <a:spcBef>
                <a:spcPts val="0"/>
              </a:spcBef>
              <a:spcAft>
                <a:spcPts val="0"/>
              </a:spcAft>
            </a:pPr>
            <a:fld id="{B9A5DFB4-3D23-4866-8D46-AE36D04BFD7D}" type="slidenum">
              <a:rPr lang="en-US" b="0" smtClean="0">
                <a:solidFill>
                  <a:srgbClr val="FFFFFF"/>
                </a:solidFill>
              </a:rPr>
              <a:pPr defTabSz="250750" fontAlgn="auto">
                <a:spcBef>
                  <a:spcPts val="0"/>
                </a:spcBef>
                <a:spcAft>
                  <a:spcPts val="0"/>
                </a:spcAft>
              </a:pPr>
              <a:t>45</a:t>
            </a:fld>
            <a:endParaRPr lang="en-US" b="0" dirty="0">
              <a:solidFill>
                <a:srgbClr val="FFFFFF"/>
              </a:solidFill>
            </a:endParaRPr>
          </a:p>
        </p:txBody>
      </p:sp>
    </p:spTree>
    <p:extLst>
      <p:ext uri="{BB962C8B-B14F-4D97-AF65-F5344CB8AC3E}">
        <p14:creationId xmlns:p14="http://schemas.microsoft.com/office/powerpoint/2010/main" val="3803577148"/>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6" name="Title 5">
                <a:extLst>
                  <a:ext uri="{FF2B5EF4-FFF2-40B4-BE49-F238E27FC236}">
                    <a16:creationId xmlns:a16="http://schemas.microsoft.com/office/drawing/2014/main" id="{8B1F4B6F-41C3-45E4-92B3-A9BBF8408EB8}"/>
                  </a:ext>
                </a:extLst>
              </p:cNvPr>
              <p:cNvSpPr>
                <a:spLocks noGrp="1"/>
              </p:cNvSpPr>
              <p:nvPr>
                <p:ph type="title"/>
              </p:nvPr>
            </p:nvSpPr>
            <p:spPr>
              <a:xfrm>
                <a:off x="1295400" y="3924300"/>
                <a:ext cx="7772400" cy="789963"/>
              </a:xfrm>
            </p:spPr>
            <p:txBody>
              <a:bodyPr/>
              <a:lstStyle/>
              <a:p>
                <a14:m>
                  <m:oMath xmlns:m="http://schemas.openxmlformats.org/officeDocument/2006/math">
                    <m:sSub>
                      <m:sSubPr>
                        <m:ctrlPr>
                          <a:rPr lang="en-US" i="1" smtClean="0">
                            <a:latin typeface="Cambria Math" panose="02040503050406030204" pitchFamily="18" charset="0"/>
                          </a:rPr>
                        </m:ctrlPr>
                      </m:sSubPr>
                      <m:e>
                        <m:r>
                          <a:rPr lang="en-US" smtClean="0">
                            <a:latin typeface="Cambria Math" panose="02040503050406030204" pitchFamily="18" charset="0"/>
                          </a:rPr>
                          <m:t>𝑃</m:t>
                        </m:r>
                      </m:e>
                      <m:sub>
                        <m:r>
                          <a:rPr lang="en-US" smtClean="0">
                            <a:latin typeface="Cambria Math" panose="02040503050406030204" pitchFamily="18" charset="0"/>
                          </a:rPr>
                          <m:t>h𝑇</m:t>
                        </m:r>
                      </m:sub>
                    </m:sSub>
                  </m:oMath>
                </a14:m>
                <a:r>
                  <a:rPr lang="en-US" dirty="0"/>
                  <a:t>-dependent multiplicities</a:t>
                </a:r>
              </a:p>
            </p:txBody>
          </p:sp>
        </mc:Choice>
        <mc:Fallback xmlns="">
          <p:sp>
            <p:nvSpPr>
              <p:cNvPr id="6" name="Title 5">
                <a:extLst>
                  <a:ext uri="{FF2B5EF4-FFF2-40B4-BE49-F238E27FC236}">
                    <a16:creationId xmlns:a16="http://schemas.microsoft.com/office/drawing/2014/main" id="{8B1F4B6F-41C3-45E4-92B3-A9BBF8408EB8}"/>
                  </a:ext>
                </a:extLst>
              </p:cNvPr>
              <p:cNvSpPr>
                <a:spLocks noGrp="1" noRot="1" noChangeAspect="1" noMove="1" noResize="1" noEditPoints="1" noAdjustHandles="1" noChangeArrowheads="1" noChangeShapeType="1" noTextEdit="1"/>
              </p:cNvSpPr>
              <p:nvPr>
                <p:ph type="title"/>
              </p:nvPr>
            </p:nvSpPr>
            <p:spPr>
              <a:xfrm>
                <a:off x="1295400" y="3924300"/>
                <a:ext cx="7772400" cy="789963"/>
              </a:xfrm>
              <a:blipFill>
                <a:blip r:embed="rId2"/>
                <a:stretch>
                  <a:fillRect r="-1961" b="-12403"/>
                </a:stretch>
              </a:blipFill>
            </p:spPr>
            <p:txBody>
              <a:bodyPr/>
              <a:lstStyle/>
              <a:p>
                <a:r>
                  <a:rPr lang="en-US">
                    <a:noFill/>
                  </a:rPr>
                  <a:t> </a:t>
                </a:r>
              </a:p>
            </p:txBody>
          </p:sp>
        </mc:Fallback>
      </mc:AlternateContent>
      <p:sp>
        <p:nvSpPr>
          <p:cNvPr id="3" name="Date Placeholder 2">
            <a:extLst>
              <a:ext uri="{FF2B5EF4-FFF2-40B4-BE49-F238E27FC236}">
                <a16:creationId xmlns:a16="http://schemas.microsoft.com/office/drawing/2014/main" id="{5D3F37F7-D21D-4BD7-A192-723DE837A96A}"/>
              </a:ext>
            </a:extLst>
          </p:cNvPr>
          <p:cNvSpPr>
            <a:spLocks noGrp="1"/>
          </p:cNvSpPr>
          <p:nvPr>
            <p:ph type="dt" sz="half" idx="2"/>
          </p:nvPr>
        </p:nvSpPr>
        <p:spPr>
          <a:xfrm>
            <a:off x="-9293" y="5490018"/>
            <a:ext cx="1746806" cy="227387"/>
          </a:xfrm>
        </p:spPr>
        <p:txBody>
          <a:bodyPr/>
          <a:lstStyle/>
          <a:p>
            <a:fld id="{65516893-652C-4B25-BB0E-1461F2153EEB}" type="datetime1">
              <a:rPr lang="en-US" smtClean="0"/>
              <a:t>11/11/2024</a:t>
            </a:fld>
            <a:endParaRPr lang="en-US" dirty="0"/>
          </a:p>
        </p:txBody>
      </p:sp>
      <p:sp>
        <p:nvSpPr>
          <p:cNvPr id="4" name="Footer Placeholder 3">
            <a:extLst>
              <a:ext uri="{FF2B5EF4-FFF2-40B4-BE49-F238E27FC236}">
                <a16:creationId xmlns:a16="http://schemas.microsoft.com/office/drawing/2014/main" id="{4FA6A6BF-5015-4CD8-8317-C9B5C5433204}"/>
              </a:ext>
            </a:extLst>
          </p:cNvPr>
          <p:cNvSpPr>
            <a:spLocks noGrp="1"/>
          </p:cNvSpPr>
          <p:nvPr>
            <p:ph type="ftr" sz="quarter" idx="3"/>
          </p:nvPr>
        </p:nvSpPr>
        <p:spPr>
          <a:xfrm>
            <a:off x="2779976" y="5490018"/>
            <a:ext cx="3538331" cy="214845"/>
          </a:xfrm>
        </p:spPr>
        <p:txBody>
          <a:bodyPr/>
          <a:lstStyle/>
          <a:p>
            <a:r>
              <a:rPr lang="en-US"/>
              <a:t>Circum-Pan-Pacific Symposium 2024</a:t>
            </a:r>
            <a:endParaRPr lang="en-US" dirty="0"/>
          </a:p>
        </p:txBody>
      </p:sp>
      <p:sp>
        <p:nvSpPr>
          <p:cNvPr id="5" name="Slide Number Placeholder 4">
            <a:extLst>
              <a:ext uri="{FF2B5EF4-FFF2-40B4-BE49-F238E27FC236}">
                <a16:creationId xmlns:a16="http://schemas.microsoft.com/office/drawing/2014/main" id="{D19CB4CA-A55F-4091-928A-63989A5C4810}"/>
              </a:ext>
            </a:extLst>
          </p:cNvPr>
          <p:cNvSpPr>
            <a:spLocks noGrp="1"/>
          </p:cNvSpPr>
          <p:nvPr>
            <p:ph type="sldNum" sz="quarter" idx="4"/>
          </p:nvPr>
        </p:nvSpPr>
        <p:spPr>
          <a:xfrm>
            <a:off x="7863226" y="5490018"/>
            <a:ext cx="1279663" cy="205008"/>
          </a:xfrm>
        </p:spPr>
        <p:txBody>
          <a:bodyPr/>
          <a:lstStyle/>
          <a:p>
            <a:fld id="{B9A5DFB4-3D23-4866-8D46-AE36D04BFD7D}" type="slidenum">
              <a:rPr lang="en-US" smtClean="0"/>
              <a:pPr/>
              <a:t>46</a:t>
            </a:fld>
            <a:endParaRPr lang="en-US" dirty="0"/>
          </a:p>
        </p:txBody>
      </p:sp>
    </p:spTree>
    <p:extLst>
      <p:ext uri="{BB962C8B-B14F-4D97-AF65-F5344CB8AC3E}">
        <p14:creationId xmlns:p14="http://schemas.microsoft.com/office/powerpoint/2010/main" val="2149652655"/>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Title 2"/>
              <p:cNvSpPr>
                <a:spLocks noGrp="1"/>
              </p:cNvSpPr>
              <p:nvPr>
                <p:ph type="title"/>
              </p:nvPr>
            </p:nvSpPr>
            <p:spPr/>
            <p:txBody>
              <a:bodyPr/>
              <a:lstStyle/>
              <a:p>
                <a:r>
                  <a:rPr lang="en-US" dirty="0"/>
                  <a:t>Positive vs Negative charged hadrons (</a:t>
                </a:r>
                <a14:m>
                  <m:oMath xmlns:m="http://schemas.openxmlformats.org/officeDocument/2006/math">
                    <m:sSub>
                      <m:sSubPr>
                        <m:ctrlPr>
                          <a:rPr lang="en-US" b="1" i="1" smtClean="0">
                            <a:latin typeface="Cambria Math" panose="02040503050406030204" pitchFamily="18" charset="0"/>
                          </a:rPr>
                        </m:ctrlPr>
                      </m:sSubPr>
                      <m:e>
                        <m:r>
                          <a:rPr lang="en-US" b="1" i="0" smtClean="0">
                            <a:latin typeface="Cambria Math" panose="02040503050406030204" pitchFamily="18" charset="0"/>
                          </a:rPr>
                          <m:t>𝐋𝐇</m:t>
                        </m:r>
                      </m:e>
                      <m:sub>
                        <m:r>
                          <a:rPr lang="en-US" b="1" i="1" smtClean="0">
                            <a:latin typeface="Cambria Math" panose="02040503050406030204" pitchFamily="18" charset="0"/>
                          </a:rPr>
                          <m:t>𝟐</m:t>
                        </m:r>
                      </m:sub>
                    </m:sSub>
                  </m:oMath>
                </a14:m>
                <a:r>
                  <a:rPr lang="en-US" dirty="0"/>
                  <a:t>)</a:t>
                </a:r>
              </a:p>
            </p:txBody>
          </p:sp>
        </mc:Choice>
        <mc:Fallback xmlns="">
          <p:sp>
            <p:nvSpPr>
              <p:cNvPr id="3" name="Title 2"/>
              <p:cNvSpPr>
                <a:spLocks noGrp="1" noRot="1" noChangeAspect="1" noMove="1" noResize="1" noEditPoints="1" noAdjustHandles="1" noChangeArrowheads="1" noChangeShapeType="1" noTextEdit="1"/>
              </p:cNvSpPr>
              <p:nvPr>
                <p:ph type="title"/>
              </p:nvPr>
            </p:nvSpPr>
            <p:spPr>
              <a:blipFill>
                <a:blip r:embed="rId2"/>
                <a:stretch>
                  <a:fillRect l="-1533"/>
                </a:stretch>
              </a:blipFill>
            </p:spPr>
            <p:txBody>
              <a:bodyPr/>
              <a:lstStyle/>
              <a:p>
                <a:r>
                  <a:rPr lang="en-US">
                    <a:noFill/>
                  </a:rPr>
                  <a:t> </a:t>
                </a:r>
              </a:p>
            </p:txBody>
          </p:sp>
        </mc:Fallback>
      </mc:AlternateContent>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1807" y="940328"/>
            <a:ext cx="7318058" cy="4284345"/>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1807" y="940328"/>
            <a:ext cx="7318058" cy="4284345"/>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1807" y="940328"/>
            <a:ext cx="7318058" cy="4284345"/>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1807" y="940328"/>
            <a:ext cx="7318058" cy="4284345"/>
          </a:xfrm>
          <a:prstGeom prst="rect">
            <a:avLst/>
          </a:prstGeom>
        </p:spPr>
      </p:pic>
      <p:pic>
        <p:nvPicPr>
          <p:cNvPr id="5" name="Pictur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997565" y="3314700"/>
            <a:ext cx="1733549" cy="1300162"/>
          </a:xfrm>
          <a:prstGeom prst="rect">
            <a:avLst/>
          </a:prstGeom>
        </p:spPr>
      </p:pic>
      <p:sp>
        <p:nvSpPr>
          <p:cNvPr id="4" name="Date Placeholder 3">
            <a:extLst>
              <a:ext uri="{FF2B5EF4-FFF2-40B4-BE49-F238E27FC236}">
                <a16:creationId xmlns:a16="http://schemas.microsoft.com/office/drawing/2014/main" id="{7CF8C21B-235B-4864-A9D1-6ED29500EE27}"/>
              </a:ext>
            </a:extLst>
          </p:cNvPr>
          <p:cNvSpPr>
            <a:spLocks noGrp="1"/>
          </p:cNvSpPr>
          <p:nvPr>
            <p:ph type="dt" sz="half" idx="10"/>
          </p:nvPr>
        </p:nvSpPr>
        <p:spPr/>
        <p:txBody>
          <a:bodyPr/>
          <a:lstStyle/>
          <a:p>
            <a:pPr defTabSz="342893" fontAlgn="auto">
              <a:spcBef>
                <a:spcPts val="0"/>
              </a:spcBef>
              <a:spcAft>
                <a:spcPts val="0"/>
              </a:spcAft>
              <a:defRPr/>
            </a:pPr>
            <a:fld id="{D1A9320C-DFE9-4945-A7C3-DEAEB7347504}" type="datetime1">
              <a:rPr lang="en-US" smtClean="0"/>
              <a:t>11/11/2024</a:t>
            </a:fld>
            <a:endParaRPr lang="en-US" dirty="0"/>
          </a:p>
        </p:txBody>
      </p:sp>
      <p:sp>
        <p:nvSpPr>
          <p:cNvPr id="6" name="Footer Placeholder 5">
            <a:extLst>
              <a:ext uri="{FF2B5EF4-FFF2-40B4-BE49-F238E27FC236}">
                <a16:creationId xmlns:a16="http://schemas.microsoft.com/office/drawing/2014/main" id="{B127B633-57B1-46B6-8B8C-FCB20D0517DF}"/>
              </a:ext>
            </a:extLst>
          </p:cNvPr>
          <p:cNvSpPr>
            <a:spLocks noGrp="1"/>
          </p:cNvSpPr>
          <p:nvPr>
            <p:ph type="ftr" sz="quarter" idx="11"/>
          </p:nvPr>
        </p:nvSpPr>
        <p:spPr/>
        <p:txBody>
          <a:bodyPr/>
          <a:lstStyle/>
          <a:p>
            <a:pPr defTabSz="342893" fontAlgn="auto">
              <a:spcBef>
                <a:spcPts val="0"/>
              </a:spcBef>
              <a:spcAft>
                <a:spcPts val="0"/>
              </a:spcAft>
              <a:defRPr/>
            </a:pPr>
            <a:r>
              <a:rPr lang="en-US"/>
              <a:t>Circum-Pan-Pacific Symposium 2024</a:t>
            </a:r>
            <a:endParaRPr lang="en-US" dirty="0"/>
          </a:p>
        </p:txBody>
      </p:sp>
      <p:sp>
        <p:nvSpPr>
          <p:cNvPr id="13" name="Slide Number Placeholder 12">
            <a:extLst>
              <a:ext uri="{FF2B5EF4-FFF2-40B4-BE49-F238E27FC236}">
                <a16:creationId xmlns:a16="http://schemas.microsoft.com/office/drawing/2014/main" id="{E533F95F-A5B9-499C-B756-018D00619007}"/>
              </a:ext>
            </a:extLst>
          </p:cNvPr>
          <p:cNvSpPr>
            <a:spLocks noGrp="1"/>
          </p:cNvSpPr>
          <p:nvPr>
            <p:ph type="sldNum" sz="quarter" idx="12"/>
          </p:nvPr>
        </p:nvSpPr>
        <p:spPr/>
        <p:txBody>
          <a:bodyPr/>
          <a:lstStyle/>
          <a:p>
            <a:pPr defTabSz="342893" fontAlgn="auto">
              <a:spcBef>
                <a:spcPts val="0"/>
              </a:spcBef>
              <a:spcAft>
                <a:spcPts val="0"/>
              </a:spcAft>
              <a:defRPr/>
            </a:pPr>
            <a:fld id="{B9A5DFB4-3D23-4866-8D46-AE36D04BFD7D}" type="slidenum">
              <a:rPr lang="en-US" smtClean="0"/>
              <a:pPr defTabSz="342893" fontAlgn="auto">
                <a:spcBef>
                  <a:spcPts val="0"/>
                </a:spcBef>
                <a:spcAft>
                  <a:spcPts val="0"/>
                </a:spcAft>
                <a:defRPr/>
              </a:pPr>
              <a:t>47</a:t>
            </a:fld>
            <a:endParaRPr lang="en-US" dirty="0"/>
          </a:p>
        </p:txBody>
      </p:sp>
    </p:spTree>
    <p:extLst>
      <p:ext uri="{BB962C8B-B14F-4D97-AF65-F5344CB8AC3E}">
        <p14:creationId xmlns:p14="http://schemas.microsoft.com/office/powerpoint/2010/main" val="1445324257"/>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B1F4B6F-41C3-45E4-92B3-A9BBF8408EB8}"/>
              </a:ext>
            </a:extLst>
          </p:cNvPr>
          <p:cNvSpPr>
            <a:spLocks noGrp="1"/>
          </p:cNvSpPr>
          <p:nvPr>
            <p:ph type="title"/>
          </p:nvPr>
        </p:nvSpPr>
        <p:spPr/>
        <p:txBody>
          <a:bodyPr/>
          <a:lstStyle/>
          <a:p>
            <a:r>
              <a:rPr lang="en-US" dirty="0"/>
              <a:t>Azimuthal Modulations</a:t>
            </a:r>
          </a:p>
        </p:txBody>
      </p:sp>
      <p:sp>
        <p:nvSpPr>
          <p:cNvPr id="3" name="Date Placeholder 2">
            <a:extLst>
              <a:ext uri="{FF2B5EF4-FFF2-40B4-BE49-F238E27FC236}">
                <a16:creationId xmlns:a16="http://schemas.microsoft.com/office/drawing/2014/main" id="{5D3F37F7-D21D-4BD7-A192-723DE837A96A}"/>
              </a:ext>
            </a:extLst>
          </p:cNvPr>
          <p:cNvSpPr>
            <a:spLocks noGrp="1"/>
          </p:cNvSpPr>
          <p:nvPr>
            <p:ph type="dt" sz="half" idx="2"/>
          </p:nvPr>
        </p:nvSpPr>
        <p:spPr/>
        <p:txBody>
          <a:bodyPr/>
          <a:lstStyle/>
          <a:p>
            <a:fld id="{11FCD770-DA9A-49D5-8915-6A5E8E26F812}" type="datetime1">
              <a:rPr lang="en-US" smtClean="0"/>
              <a:t>11/11/2024</a:t>
            </a:fld>
            <a:endParaRPr lang="en-US" dirty="0"/>
          </a:p>
        </p:txBody>
      </p:sp>
      <p:sp>
        <p:nvSpPr>
          <p:cNvPr id="4" name="Footer Placeholder 3">
            <a:extLst>
              <a:ext uri="{FF2B5EF4-FFF2-40B4-BE49-F238E27FC236}">
                <a16:creationId xmlns:a16="http://schemas.microsoft.com/office/drawing/2014/main" id="{4FA6A6BF-5015-4CD8-8317-C9B5C5433204}"/>
              </a:ext>
            </a:extLst>
          </p:cNvPr>
          <p:cNvSpPr>
            <a:spLocks noGrp="1"/>
          </p:cNvSpPr>
          <p:nvPr>
            <p:ph type="ftr" sz="quarter" idx="3"/>
          </p:nvPr>
        </p:nvSpPr>
        <p:spPr/>
        <p:txBody>
          <a:bodyPr/>
          <a:lstStyle/>
          <a:p>
            <a:r>
              <a:rPr lang="en-US"/>
              <a:t>Circum-Pan-Pacific Symposium 2024</a:t>
            </a:r>
            <a:endParaRPr lang="en-US" dirty="0"/>
          </a:p>
        </p:txBody>
      </p:sp>
      <p:sp>
        <p:nvSpPr>
          <p:cNvPr id="5" name="Slide Number Placeholder 4">
            <a:extLst>
              <a:ext uri="{FF2B5EF4-FFF2-40B4-BE49-F238E27FC236}">
                <a16:creationId xmlns:a16="http://schemas.microsoft.com/office/drawing/2014/main" id="{D19CB4CA-A55F-4091-928A-63989A5C4810}"/>
              </a:ext>
            </a:extLst>
          </p:cNvPr>
          <p:cNvSpPr>
            <a:spLocks noGrp="1"/>
          </p:cNvSpPr>
          <p:nvPr>
            <p:ph type="sldNum" sz="quarter" idx="4"/>
          </p:nvPr>
        </p:nvSpPr>
        <p:spPr/>
        <p:txBody>
          <a:bodyPr/>
          <a:lstStyle/>
          <a:p>
            <a:fld id="{B9A5DFB4-3D23-4866-8D46-AE36D04BFD7D}" type="slidenum">
              <a:rPr lang="en-US" smtClean="0"/>
              <a:pPr/>
              <a:t>48</a:t>
            </a:fld>
            <a:endParaRPr lang="en-US" dirty="0"/>
          </a:p>
        </p:txBody>
      </p:sp>
    </p:spTree>
    <p:extLst>
      <p:ext uri="{BB962C8B-B14F-4D97-AF65-F5344CB8AC3E}">
        <p14:creationId xmlns:p14="http://schemas.microsoft.com/office/powerpoint/2010/main" val="4139284229"/>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54493" y="743099"/>
            <a:ext cx="2316904" cy="2737127"/>
          </a:xfrm>
          <a:prstGeom prst="rect">
            <a:avLst/>
          </a:prstGeom>
        </p:spPr>
      </p:pic>
      <p:sp>
        <p:nvSpPr>
          <p:cNvPr id="2" name="Titolo 1"/>
          <p:cNvSpPr>
            <a:spLocks noGrp="1"/>
          </p:cNvSpPr>
          <p:nvPr>
            <p:ph type="title"/>
          </p:nvPr>
        </p:nvSpPr>
        <p:spPr/>
        <p:txBody>
          <a:bodyPr/>
          <a:lstStyle/>
          <a:p>
            <a:r>
              <a:rPr lang="it-IT" dirty="0"/>
              <a:t>An </a:t>
            </a:r>
            <a:r>
              <a:rPr lang="it-IT" dirty="0" err="1"/>
              <a:t>old</a:t>
            </a:r>
            <a:r>
              <a:rPr lang="it-IT" dirty="0"/>
              <a:t> story</a:t>
            </a:r>
          </a:p>
        </p:txBody>
      </p:sp>
      <p:sp>
        <p:nvSpPr>
          <p:cNvPr id="3" name="Date Placeholder 2">
            <a:extLst>
              <a:ext uri="{FF2B5EF4-FFF2-40B4-BE49-F238E27FC236}">
                <a16:creationId xmlns:a16="http://schemas.microsoft.com/office/drawing/2014/main" id="{1E062B92-C7CB-4DB8-9F63-59E2AAC77E3C}"/>
              </a:ext>
            </a:extLst>
          </p:cNvPr>
          <p:cNvSpPr>
            <a:spLocks noGrp="1"/>
          </p:cNvSpPr>
          <p:nvPr>
            <p:ph type="dt" sz="half" idx="10"/>
          </p:nvPr>
        </p:nvSpPr>
        <p:spPr/>
        <p:txBody>
          <a:bodyPr/>
          <a:lstStyle/>
          <a:p>
            <a:fld id="{2D4F1E35-B4F8-4149-8F8D-EF92D122F75B}" type="datetime1">
              <a:rPr lang="en-US" smtClean="0"/>
              <a:t>11/11/2024</a:t>
            </a:fld>
            <a:endParaRPr lang="en-US" dirty="0"/>
          </a:p>
        </p:txBody>
      </p:sp>
      <p:sp>
        <p:nvSpPr>
          <p:cNvPr id="8" name="Footer Placeholder 7">
            <a:extLst>
              <a:ext uri="{FF2B5EF4-FFF2-40B4-BE49-F238E27FC236}">
                <a16:creationId xmlns:a16="http://schemas.microsoft.com/office/drawing/2014/main" id="{135572CF-03DE-42FB-81A1-1A6A90CEE972}"/>
              </a:ext>
            </a:extLst>
          </p:cNvPr>
          <p:cNvSpPr>
            <a:spLocks noGrp="1"/>
          </p:cNvSpPr>
          <p:nvPr>
            <p:ph type="ftr" sz="quarter" idx="11"/>
          </p:nvPr>
        </p:nvSpPr>
        <p:spPr/>
        <p:txBody>
          <a:bodyPr/>
          <a:lstStyle/>
          <a:p>
            <a:r>
              <a:rPr lang="en-US"/>
              <a:t>Circum-Pan-Pacific Symposium 2024</a:t>
            </a:r>
            <a:endParaRPr lang="en-US" dirty="0"/>
          </a:p>
        </p:txBody>
      </p:sp>
      <p:sp>
        <p:nvSpPr>
          <p:cNvPr id="15" name="Slide Number Placeholder 14">
            <a:extLst>
              <a:ext uri="{FF2B5EF4-FFF2-40B4-BE49-F238E27FC236}">
                <a16:creationId xmlns:a16="http://schemas.microsoft.com/office/drawing/2014/main" id="{6EDE2CCD-9AFD-459A-B3DD-6C458F11261F}"/>
              </a:ext>
            </a:extLst>
          </p:cNvPr>
          <p:cNvSpPr>
            <a:spLocks noGrp="1"/>
          </p:cNvSpPr>
          <p:nvPr>
            <p:ph type="sldNum" sz="quarter" idx="12"/>
          </p:nvPr>
        </p:nvSpPr>
        <p:spPr/>
        <p:txBody>
          <a:bodyPr/>
          <a:lstStyle/>
          <a:p>
            <a:fld id="{B9A5DFB4-3D23-4866-8D46-AE36D04BFD7D}" type="slidenum">
              <a:rPr lang="en-US" smtClean="0"/>
              <a:pPr/>
              <a:t>49</a:t>
            </a:fld>
            <a:endParaRPr lang="en-US" dirty="0"/>
          </a:p>
        </p:txBody>
      </p:sp>
      <p:pic>
        <p:nvPicPr>
          <p:cNvPr id="4" name="Immagin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8420" y="723900"/>
            <a:ext cx="3199449" cy="1711512"/>
          </a:xfrm>
          <a:prstGeom prst="rect">
            <a:avLst/>
          </a:prstGeom>
        </p:spPr>
      </p:pic>
      <p:sp>
        <p:nvSpPr>
          <p:cNvPr id="7" name="CasellaDiTesto 6"/>
          <p:cNvSpPr txBox="1"/>
          <p:nvPr/>
        </p:nvSpPr>
        <p:spPr>
          <a:xfrm>
            <a:off x="6400800" y="2435412"/>
            <a:ext cx="2543075" cy="738664"/>
          </a:xfrm>
          <a:prstGeom prst="rect">
            <a:avLst/>
          </a:prstGeom>
          <a:noFill/>
        </p:spPr>
        <p:txBody>
          <a:bodyPr wrap="square" rtlCol="0">
            <a:spAutoFit/>
          </a:bodyPr>
          <a:lstStyle/>
          <a:p>
            <a:r>
              <a:rPr lang="en-US" sz="1400" dirty="0">
                <a:solidFill>
                  <a:schemeClr val="tx1"/>
                </a:solidFill>
              </a:rPr>
              <a:t>EMC experiment [1987]</a:t>
            </a:r>
          </a:p>
          <a:p>
            <a:r>
              <a:rPr lang="en-US" sz="1400" dirty="0">
                <a:solidFill>
                  <a:schemeClr val="tx1"/>
                </a:solidFill>
              </a:rPr>
              <a:t>Fit: </a:t>
            </a:r>
            <a:r>
              <a:rPr lang="en-US" sz="1400" dirty="0" err="1">
                <a:solidFill>
                  <a:schemeClr val="tx1"/>
                </a:solidFill>
              </a:rPr>
              <a:t>Konig</a:t>
            </a:r>
            <a:r>
              <a:rPr lang="en-US" sz="1400" dirty="0">
                <a:solidFill>
                  <a:schemeClr val="tx1"/>
                </a:solidFill>
              </a:rPr>
              <a:t>-Kroll model [1982] + Lund String</a:t>
            </a:r>
          </a:p>
        </p:txBody>
      </p:sp>
      <p:sp>
        <p:nvSpPr>
          <p:cNvPr id="9" name="CasellaDiTesto 8"/>
          <p:cNvSpPr txBox="1"/>
          <p:nvPr/>
        </p:nvSpPr>
        <p:spPr>
          <a:xfrm>
            <a:off x="5593501" y="662747"/>
            <a:ext cx="777240" cy="646331"/>
          </a:xfrm>
          <a:prstGeom prst="rect">
            <a:avLst/>
          </a:prstGeom>
          <a:noFill/>
        </p:spPr>
        <p:txBody>
          <a:bodyPr wrap="square" rtlCol="0">
            <a:spAutoFit/>
          </a:bodyPr>
          <a:lstStyle/>
          <a:p>
            <a:r>
              <a:rPr lang="it-IT" dirty="0">
                <a:solidFill>
                  <a:srgbClr val="0070C0"/>
                </a:solidFill>
              </a:rPr>
              <a:t>QCD alone</a:t>
            </a:r>
          </a:p>
        </p:txBody>
      </p:sp>
      <p:sp>
        <p:nvSpPr>
          <p:cNvPr id="13" name="CasellaDiTesto 12"/>
          <p:cNvSpPr txBox="1"/>
          <p:nvPr/>
        </p:nvSpPr>
        <p:spPr>
          <a:xfrm>
            <a:off x="6548140" y="671153"/>
            <a:ext cx="1300360" cy="1200329"/>
          </a:xfrm>
          <a:prstGeom prst="rect">
            <a:avLst/>
          </a:prstGeom>
          <a:noFill/>
        </p:spPr>
        <p:txBody>
          <a:bodyPr wrap="square" rtlCol="0">
            <a:spAutoFit/>
          </a:bodyPr>
          <a:lstStyle/>
          <a:p>
            <a:r>
              <a:rPr lang="it-IT" dirty="0">
                <a:solidFill>
                  <a:srgbClr val="0070C0"/>
                </a:solidFill>
              </a:rPr>
              <a:t>QCD + quark </a:t>
            </a:r>
            <a:r>
              <a:rPr lang="it-IT" dirty="0" err="1">
                <a:solidFill>
                  <a:srgbClr val="0070C0"/>
                </a:solidFill>
              </a:rPr>
              <a:t>transverse</a:t>
            </a:r>
            <a:r>
              <a:rPr lang="it-IT" dirty="0">
                <a:solidFill>
                  <a:srgbClr val="0070C0"/>
                </a:solidFill>
              </a:rPr>
              <a:t> </a:t>
            </a:r>
            <a:r>
              <a:rPr lang="it-IT" dirty="0" err="1">
                <a:solidFill>
                  <a:srgbClr val="0070C0"/>
                </a:solidFill>
              </a:rPr>
              <a:t>motion</a:t>
            </a:r>
            <a:endParaRPr lang="it-IT" dirty="0">
              <a:solidFill>
                <a:srgbClr val="0070C0"/>
              </a:solidFill>
            </a:endParaRPr>
          </a:p>
        </p:txBody>
      </p:sp>
      <mc:AlternateContent xmlns:mc="http://schemas.openxmlformats.org/markup-compatibility/2006" xmlns:a14="http://schemas.microsoft.com/office/drawing/2010/main">
        <mc:Choice Requires="a14">
          <p:sp>
            <p:nvSpPr>
              <p:cNvPr id="16" name="CasellaDiTesto 15"/>
              <p:cNvSpPr txBox="1"/>
              <p:nvPr/>
            </p:nvSpPr>
            <p:spPr>
              <a:xfrm>
                <a:off x="451077" y="2663254"/>
                <a:ext cx="3816123" cy="2677656"/>
              </a:xfrm>
              <a:prstGeom prst="rect">
                <a:avLst/>
              </a:prstGeom>
              <a:noFill/>
            </p:spPr>
            <p:txBody>
              <a:bodyPr wrap="square" rtlCol="0">
                <a:spAutoFit/>
              </a:bodyPr>
              <a:lstStyle/>
              <a:p>
                <a:pPr marL="214313" indent="-214313">
                  <a:buFont typeface="Arial" charset="0"/>
                  <a:buChar char="•"/>
                </a:pPr>
                <a:r>
                  <a:rPr lang="en-US" sz="1400" dirty="0">
                    <a:solidFill>
                      <a:schemeClr val="tx1"/>
                    </a:solidFill>
                  </a:rPr>
                  <a:t>Cross section for SIDIS process expected to be</a:t>
                </a:r>
              </a:p>
              <a:p>
                <a:pPr/>
                <a14:m>
                  <m:oMathPara xmlns:m="http://schemas.openxmlformats.org/officeDocument/2006/math">
                    <m:oMathParaPr>
                      <m:jc m:val="centerGroup"/>
                    </m:oMathParaPr>
                    <m:oMath xmlns:m="http://schemas.openxmlformats.org/officeDocument/2006/math">
                      <m:r>
                        <a:rPr lang="en-US" sz="1400" b="0" i="1">
                          <a:solidFill>
                            <a:schemeClr val="tx1"/>
                          </a:solidFill>
                          <a:latin typeface="Cambria Math" charset="0"/>
                        </a:rPr>
                        <m:t>𝑑</m:t>
                      </m:r>
                      <m:r>
                        <a:rPr lang="en-US" sz="1400" b="0" i="1">
                          <a:solidFill>
                            <a:schemeClr val="tx1"/>
                          </a:solidFill>
                          <a:latin typeface="Cambria Math" charset="0"/>
                        </a:rPr>
                        <m:t>𝜎</m:t>
                      </m:r>
                      <m:r>
                        <a:rPr lang="en-US" sz="1400" b="0" i="1">
                          <a:solidFill>
                            <a:schemeClr val="tx1"/>
                          </a:solidFill>
                          <a:latin typeface="Cambria Math" charset="0"/>
                        </a:rPr>
                        <m:t>∼</m:t>
                      </m:r>
                      <m:sSub>
                        <m:sSubPr>
                          <m:ctrlPr>
                            <a:rPr lang="en-US" sz="1400" i="1">
                              <a:solidFill>
                                <a:schemeClr val="tx1"/>
                              </a:solidFill>
                              <a:latin typeface="Cambria Math" panose="02040503050406030204" pitchFamily="18" charset="0"/>
                            </a:rPr>
                          </m:ctrlPr>
                        </m:sSubPr>
                        <m:e>
                          <m:r>
                            <a:rPr lang="en-US" sz="1400" b="0" i="1">
                              <a:solidFill>
                                <a:schemeClr val="tx1"/>
                              </a:solidFill>
                              <a:latin typeface="Cambria Math" charset="0"/>
                            </a:rPr>
                            <m:t>𝜎</m:t>
                          </m:r>
                        </m:e>
                        <m:sub>
                          <m:r>
                            <a:rPr lang="en-US" sz="1400" b="0" i="1">
                              <a:solidFill>
                                <a:schemeClr val="tx1"/>
                              </a:solidFill>
                              <a:latin typeface="Cambria Math" charset="0"/>
                            </a:rPr>
                            <m:t>0</m:t>
                          </m:r>
                        </m:sub>
                      </m:sSub>
                      <m:r>
                        <a:rPr lang="en-US" sz="1400" b="0" i="1">
                          <a:solidFill>
                            <a:schemeClr val="tx1"/>
                          </a:solidFill>
                          <a:latin typeface="Cambria Math" charset="0"/>
                        </a:rPr>
                        <m:t>[1+</m:t>
                      </m:r>
                      <m:r>
                        <a:rPr lang="en-US" sz="1400" b="0" i="1">
                          <a:solidFill>
                            <a:schemeClr val="tx1"/>
                          </a:solidFill>
                          <a:latin typeface="Cambria Math" charset="0"/>
                        </a:rPr>
                        <m:t>𝐴</m:t>
                      </m:r>
                      <m:func>
                        <m:funcPr>
                          <m:ctrlPr>
                            <a:rPr lang="en-US" sz="1400" i="1">
                              <a:solidFill>
                                <a:schemeClr val="tx1"/>
                              </a:solidFill>
                              <a:latin typeface="Cambria Math" panose="02040503050406030204" pitchFamily="18" charset="0"/>
                            </a:rPr>
                          </m:ctrlPr>
                        </m:funcPr>
                        <m:fName>
                          <m:r>
                            <a:rPr lang="en-US" sz="1400" b="0" i="1">
                              <a:solidFill>
                                <a:schemeClr val="tx1"/>
                              </a:solidFill>
                              <a:latin typeface="Cambria Math" charset="0"/>
                            </a:rPr>
                            <m:t>𝑐𝑜𝑠</m:t>
                          </m:r>
                        </m:fName>
                        <m:e>
                          <m:sSub>
                            <m:sSubPr>
                              <m:ctrlPr>
                                <a:rPr lang="en-US" sz="1400" i="1">
                                  <a:solidFill>
                                    <a:schemeClr val="tx1"/>
                                  </a:solidFill>
                                  <a:latin typeface="Cambria Math" panose="02040503050406030204" pitchFamily="18" charset="0"/>
                                </a:rPr>
                              </m:ctrlPr>
                            </m:sSubPr>
                            <m:e>
                              <m:r>
                                <a:rPr lang="en-US" sz="1400" b="0" i="1">
                                  <a:solidFill>
                                    <a:schemeClr val="tx1"/>
                                  </a:solidFill>
                                  <a:latin typeface="Cambria Math" charset="0"/>
                                </a:rPr>
                                <m:t>𝜙</m:t>
                              </m:r>
                            </m:e>
                            <m:sub>
                              <m:r>
                                <a:rPr lang="en-US" sz="1400" b="0" i="1">
                                  <a:solidFill>
                                    <a:schemeClr val="tx1"/>
                                  </a:solidFill>
                                  <a:latin typeface="Cambria Math" charset="0"/>
                                </a:rPr>
                                <m:t>h</m:t>
                              </m:r>
                            </m:sub>
                          </m:sSub>
                        </m:e>
                      </m:func>
                      <m:r>
                        <a:rPr lang="en-US" sz="1400" b="0" i="1">
                          <a:solidFill>
                            <a:schemeClr val="tx1"/>
                          </a:solidFill>
                          <a:latin typeface="Cambria Math" charset="0"/>
                        </a:rPr>
                        <m:t>+</m:t>
                      </m:r>
                      <m:r>
                        <a:rPr lang="en-US" sz="1400" b="0" i="1">
                          <a:solidFill>
                            <a:schemeClr val="tx1"/>
                          </a:solidFill>
                          <a:latin typeface="Cambria Math" charset="0"/>
                        </a:rPr>
                        <m:t>𝐵</m:t>
                      </m:r>
                      <m:func>
                        <m:funcPr>
                          <m:ctrlPr>
                            <a:rPr lang="en-US" sz="1400" i="1">
                              <a:solidFill>
                                <a:schemeClr val="tx1"/>
                              </a:solidFill>
                              <a:latin typeface="Cambria Math" panose="02040503050406030204" pitchFamily="18" charset="0"/>
                            </a:rPr>
                          </m:ctrlPr>
                        </m:funcPr>
                        <m:fName>
                          <m:r>
                            <a:rPr lang="en-US" sz="1400" b="0" i="1">
                              <a:solidFill>
                                <a:schemeClr val="tx1"/>
                              </a:solidFill>
                              <a:latin typeface="Cambria Math" charset="0"/>
                            </a:rPr>
                            <m:t>𝑐𝑜𝑠</m:t>
                          </m:r>
                        </m:fName>
                        <m:e>
                          <m:r>
                            <a:rPr lang="en-US" sz="1400" b="0" i="1">
                              <a:solidFill>
                                <a:schemeClr val="tx1"/>
                              </a:solidFill>
                              <a:latin typeface="Cambria Math" charset="0"/>
                            </a:rPr>
                            <m:t>2</m:t>
                          </m:r>
                          <m:sSub>
                            <m:sSubPr>
                              <m:ctrlPr>
                                <a:rPr lang="en-US" sz="1400" i="1">
                                  <a:solidFill>
                                    <a:schemeClr val="tx1"/>
                                  </a:solidFill>
                                  <a:latin typeface="Cambria Math" panose="02040503050406030204" pitchFamily="18" charset="0"/>
                                </a:rPr>
                              </m:ctrlPr>
                            </m:sSubPr>
                            <m:e>
                              <m:r>
                                <a:rPr lang="en-US" sz="1400" b="0" i="1">
                                  <a:solidFill>
                                    <a:schemeClr val="tx1"/>
                                  </a:solidFill>
                                  <a:latin typeface="Cambria Math" charset="0"/>
                                </a:rPr>
                                <m:t>𝜙</m:t>
                              </m:r>
                            </m:e>
                            <m:sub>
                              <m:r>
                                <a:rPr lang="en-US" sz="1400" b="0" i="1">
                                  <a:solidFill>
                                    <a:schemeClr val="tx1"/>
                                  </a:solidFill>
                                  <a:latin typeface="Cambria Math" charset="0"/>
                                </a:rPr>
                                <m:t>h</m:t>
                              </m:r>
                            </m:sub>
                          </m:sSub>
                        </m:e>
                      </m:func>
                      <m:r>
                        <a:rPr lang="en-US" sz="1400" b="0" i="1">
                          <a:solidFill>
                            <a:schemeClr val="tx1"/>
                          </a:solidFill>
                          <a:latin typeface="Cambria Math" charset="0"/>
                        </a:rPr>
                        <m:t>]</m:t>
                      </m:r>
                    </m:oMath>
                  </m:oMathPara>
                </a14:m>
                <a:endParaRPr lang="en-US" sz="1400" dirty="0">
                  <a:solidFill>
                    <a:schemeClr val="tx1"/>
                  </a:solidFill>
                </a:endParaRPr>
              </a:p>
              <a:p>
                <a:pPr marL="214313" indent="-214313">
                  <a:buFont typeface="Arial" charset="0"/>
                  <a:buChar char="•"/>
                </a:pPr>
                <a:r>
                  <a:rPr lang="en-US" sz="1400" dirty="0" err="1">
                    <a:solidFill>
                      <a:schemeClr val="tx1"/>
                    </a:solidFill>
                  </a:rPr>
                  <a:t>Georgi</a:t>
                </a:r>
                <a:r>
                  <a:rPr lang="en-US" sz="1400" dirty="0">
                    <a:solidFill>
                      <a:schemeClr val="tx1"/>
                    </a:solidFill>
                  </a:rPr>
                  <a:t> and </a:t>
                </a:r>
                <a:r>
                  <a:rPr lang="en-US" sz="1400" dirty="0" err="1">
                    <a:solidFill>
                      <a:schemeClr val="tx1"/>
                    </a:solidFill>
                  </a:rPr>
                  <a:t>Politzer</a:t>
                </a:r>
                <a:r>
                  <a:rPr lang="en-US" sz="1400" dirty="0">
                    <a:solidFill>
                      <a:schemeClr val="tx1"/>
                    </a:solidFill>
                  </a:rPr>
                  <a:t> [1978]: azimuthal modulations of hadrons around the jet axis due to gluon radiation. Effect regarded as a clean QCD test [</a:t>
                </a:r>
                <a:r>
                  <a:rPr lang="en-US" sz="1400" i="1" dirty="0" err="1">
                    <a:solidFill>
                      <a:srgbClr val="0070C0"/>
                    </a:solidFill>
                  </a:rPr>
                  <a:t>Phys.Rev.Lett</a:t>
                </a:r>
                <a:r>
                  <a:rPr lang="en-US" sz="1400" i="1" dirty="0">
                    <a:solidFill>
                      <a:srgbClr val="0070C0"/>
                    </a:solidFill>
                  </a:rPr>
                  <a:t>.</a:t>
                </a:r>
                <a:r>
                  <a:rPr lang="en-US" sz="1400" dirty="0">
                    <a:solidFill>
                      <a:srgbClr val="0070C0"/>
                    </a:solidFill>
                  </a:rPr>
                  <a:t> 40 (1978) 3</a:t>
                </a:r>
                <a:r>
                  <a:rPr lang="en-US" sz="1400" dirty="0">
                    <a:solidFill>
                      <a:schemeClr val="tx1"/>
                    </a:solidFill>
                  </a:rPr>
                  <a:t>].</a:t>
                </a:r>
              </a:p>
              <a:p>
                <a:pPr marL="214313" indent="-214313">
                  <a:buFont typeface="Arial" charset="0"/>
                  <a:buChar char="•"/>
                </a:pPr>
                <a:endParaRPr lang="en-US" sz="1400" dirty="0">
                  <a:solidFill>
                    <a:schemeClr val="tx1"/>
                  </a:solidFill>
                </a:endParaRPr>
              </a:p>
              <a:p>
                <a:pPr marL="214313" indent="-214313">
                  <a:buFont typeface="Arial" charset="0"/>
                  <a:buChar char="•"/>
                </a:pPr>
                <a:r>
                  <a:rPr lang="en-US" sz="1400" dirty="0">
                    <a:solidFill>
                      <a:schemeClr val="tx1"/>
                    </a:solidFill>
                  </a:rPr>
                  <a:t>R.N. Cahn [1978]: same modulations can arise due to the quark intrinsic motion (</a:t>
                </a:r>
                <a14:m>
                  <m:oMath xmlns:m="http://schemas.openxmlformats.org/officeDocument/2006/math">
                    <m:sSub>
                      <m:sSubPr>
                        <m:ctrlPr>
                          <a:rPr lang="en-US" sz="1400" i="1" smtClean="0">
                            <a:solidFill>
                              <a:schemeClr val="tx1"/>
                            </a:solidFill>
                            <a:latin typeface="Cambria Math" panose="02040503050406030204" pitchFamily="18" charset="0"/>
                          </a:rPr>
                        </m:ctrlPr>
                      </m:sSubPr>
                      <m:e>
                        <m:r>
                          <a:rPr lang="en-US" sz="1400" b="0" i="1" smtClean="0">
                            <a:solidFill>
                              <a:schemeClr val="tx1"/>
                            </a:solidFill>
                            <a:latin typeface="Cambria Math" charset="0"/>
                          </a:rPr>
                          <m:t>𝑘</m:t>
                        </m:r>
                      </m:e>
                      <m:sub>
                        <m:r>
                          <a:rPr lang="en-US" sz="1400" b="0" i="1" smtClean="0">
                            <a:solidFill>
                              <a:schemeClr val="tx1"/>
                            </a:solidFill>
                            <a:latin typeface="Cambria Math" charset="0"/>
                          </a:rPr>
                          <m:t>⊥</m:t>
                        </m:r>
                      </m:sub>
                    </m:sSub>
                    <m:r>
                      <a:rPr lang="en-US" sz="1400" b="0" i="1" smtClean="0">
                        <a:solidFill>
                          <a:schemeClr val="tx1"/>
                        </a:solidFill>
                        <a:latin typeface="Cambria Math" charset="0"/>
                      </a:rPr>
                      <m:t>)</m:t>
                    </m:r>
                  </m:oMath>
                </a14:m>
                <a:r>
                  <a:rPr lang="en-US" sz="1400" dirty="0">
                    <a:solidFill>
                      <a:schemeClr val="tx1"/>
                    </a:solidFill>
                  </a:rPr>
                  <a:t> [</a:t>
                </a:r>
                <a:r>
                  <a:rPr lang="en-US" sz="1400" dirty="0">
                    <a:solidFill>
                      <a:srgbClr val="0070C0"/>
                    </a:solidFill>
                  </a:rPr>
                  <a:t> </a:t>
                </a:r>
                <a:r>
                  <a:rPr lang="en-US" sz="1400" i="1" dirty="0" err="1">
                    <a:solidFill>
                      <a:srgbClr val="0070C0"/>
                    </a:solidFill>
                  </a:rPr>
                  <a:t>Phys.Lett.B</a:t>
                </a:r>
                <a:r>
                  <a:rPr lang="en-US" sz="1400" dirty="0">
                    <a:solidFill>
                      <a:srgbClr val="0070C0"/>
                    </a:solidFill>
                  </a:rPr>
                  <a:t> 78 (1978) 269</a:t>
                </a:r>
                <a:r>
                  <a:rPr lang="en-US" sz="1400" dirty="0">
                    <a:solidFill>
                      <a:schemeClr val="tx1"/>
                    </a:solidFill>
                  </a:rPr>
                  <a:t>]</a:t>
                </a:r>
              </a:p>
            </p:txBody>
          </p:sp>
        </mc:Choice>
        <mc:Fallback xmlns="">
          <p:sp>
            <p:nvSpPr>
              <p:cNvPr id="16" name="CasellaDiTesto 15"/>
              <p:cNvSpPr txBox="1">
                <a:spLocks noRot="1" noChangeAspect="1" noMove="1" noResize="1" noEditPoints="1" noAdjustHandles="1" noChangeArrowheads="1" noChangeShapeType="1" noTextEdit="1"/>
              </p:cNvSpPr>
              <p:nvPr/>
            </p:nvSpPr>
            <p:spPr>
              <a:xfrm>
                <a:off x="451077" y="2663254"/>
                <a:ext cx="3816123" cy="2677656"/>
              </a:xfrm>
              <a:prstGeom prst="rect">
                <a:avLst/>
              </a:prstGeom>
              <a:blipFill>
                <a:blip r:embed="rId4"/>
                <a:stretch>
                  <a:fillRect l="-319" t="-456" r="-1118" b="-1367"/>
                </a:stretch>
              </a:blipFill>
            </p:spPr>
            <p:txBody>
              <a:bodyPr/>
              <a:lstStyle/>
              <a:p>
                <a:r>
                  <a:rPr lang="en-US">
                    <a:noFill/>
                  </a:rPr>
                  <a:t> </a:t>
                </a:r>
              </a:p>
            </p:txBody>
          </p:sp>
        </mc:Fallback>
      </mc:AlternateContent>
      <p:pic>
        <p:nvPicPr>
          <p:cNvPr id="22" name="Picture 21">
            <a:extLst>
              <a:ext uri="{FF2B5EF4-FFF2-40B4-BE49-F238E27FC236}">
                <a16:creationId xmlns:a16="http://schemas.microsoft.com/office/drawing/2014/main" id="{0C662BC4-CD11-49CD-A2AA-878BBE04E5D3}"/>
              </a:ext>
            </a:extLst>
          </p:cNvPr>
          <p:cNvPicPr>
            <a:picLocks noChangeAspect="1"/>
          </p:cNvPicPr>
          <p:nvPr/>
        </p:nvPicPr>
        <p:blipFill>
          <a:blip r:embed="rId5"/>
          <a:stretch>
            <a:fillRect/>
          </a:stretch>
        </p:blipFill>
        <p:spPr>
          <a:xfrm>
            <a:off x="6456039" y="3365164"/>
            <a:ext cx="2432595" cy="2012481"/>
          </a:xfrm>
          <a:prstGeom prst="rect">
            <a:avLst/>
          </a:prstGeom>
        </p:spPr>
      </p:pic>
      <mc:AlternateContent xmlns:mc="http://schemas.openxmlformats.org/markup-compatibility/2006" xmlns:p14="http://schemas.microsoft.com/office/powerpoint/2010/main" xmlns:aink="http://schemas.microsoft.com/office/drawing/2016/ink">
        <mc:Choice Requires="p14 aink">
          <p:contentPart p14:bwMode="auto" r:id="rId6">
            <p14:nvContentPartPr>
              <p14:cNvPr id="96" name="Ink 95">
                <a:extLst>
                  <a:ext uri="{FF2B5EF4-FFF2-40B4-BE49-F238E27FC236}">
                    <a16:creationId xmlns:a16="http://schemas.microsoft.com/office/drawing/2014/main" id="{95FD078C-BA6F-49C4-8E5E-B48D118D0576}"/>
                  </a:ext>
                </a:extLst>
              </p14:cNvPr>
              <p14:cNvContentPartPr/>
              <p14:nvPr/>
            </p14:nvContentPartPr>
            <p14:xfrm>
              <a:off x="4423178" y="4503106"/>
              <a:ext cx="1797120" cy="417960"/>
            </p14:xfrm>
          </p:contentPart>
        </mc:Choice>
        <mc:Fallback xmlns="">
          <p:pic>
            <p:nvPicPr>
              <p:cNvPr id="96" name="Ink 95">
                <a:extLst>
                  <a:ext uri="{FF2B5EF4-FFF2-40B4-BE49-F238E27FC236}">
                    <a16:creationId xmlns:a16="http://schemas.microsoft.com/office/drawing/2014/main" id="{95FD078C-BA6F-49C4-8E5E-B48D118D0576}"/>
                  </a:ext>
                </a:extLst>
              </p:cNvPr>
              <p:cNvPicPr/>
              <p:nvPr/>
            </p:nvPicPr>
            <p:blipFill>
              <a:blip r:embed="rId7"/>
              <a:stretch>
                <a:fillRect/>
              </a:stretch>
            </p:blipFill>
            <p:spPr>
              <a:xfrm>
                <a:off x="4414536" y="4494466"/>
                <a:ext cx="1814764" cy="4356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8">
            <p14:nvContentPartPr>
              <p14:cNvPr id="103" name="Ink 102">
                <a:extLst>
                  <a:ext uri="{FF2B5EF4-FFF2-40B4-BE49-F238E27FC236}">
                    <a16:creationId xmlns:a16="http://schemas.microsoft.com/office/drawing/2014/main" id="{45878CF2-A4BD-4828-BDC2-9D7432434173}"/>
                  </a:ext>
                </a:extLst>
              </p14:cNvPr>
              <p14:cNvContentPartPr/>
              <p14:nvPr/>
            </p14:nvContentPartPr>
            <p14:xfrm>
              <a:off x="5934818" y="1323846"/>
              <a:ext cx="895680" cy="930240"/>
            </p14:xfrm>
          </p:contentPart>
        </mc:Choice>
        <mc:Fallback xmlns="">
          <p:pic>
            <p:nvPicPr>
              <p:cNvPr id="103" name="Ink 102">
                <a:extLst>
                  <a:ext uri="{FF2B5EF4-FFF2-40B4-BE49-F238E27FC236}">
                    <a16:creationId xmlns:a16="http://schemas.microsoft.com/office/drawing/2014/main" id="{45878CF2-A4BD-4828-BDC2-9D7432434173}"/>
                  </a:ext>
                </a:extLst>
              </p:cNvPr>
              <p:cNvPicPr/>
              <p:nvPr/>
            </p:nvPicPr>
            <p:blipFill>
              <a:blip r:embed="rId9"/>
              <a:stretch>
                <a:fillRect/>
              </a:stretch>
            </p:blipFill>
            <p:spPr>
              <a:xfrm>
                <a:off x="5925822" y="1315209"/>
                <a:ext cx="913313" cy="947873"/>
              </a:xfrm>
              <a:prstGeom prst="rect">
                <a:avLst/>
              </a:prstGeom>
            </p:spPr>
          </p:pic>
        </mc:Fallback>
      </mc:AlternateContent>
    </p:spTree>
    <p:extLst>
      <p:ext uri="{BB962C8B-B14F-4D97-AF65-F5344CB8AC3E}">
        <p14:creationId xmlns:p14="http://schemas.microsoft.com/office/powerpoint/2010/main" val="3556382790"/>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26"/>
          <p:cNvSpPr>
            <a:spLocks noGrp="1"/>
          </p:cNvSpPr>
          <p:nvPr>
            <p:ph type="title"/>
          </p:nvPr>
        </p:nvSpPr>
        <p:spPr/>
        <p:txBody>
          <a:bodyPr/>
          <a:lstStyle/>
          <a:p>
            <a:r>
              <a:rPr lang="en-US" dirty="0"/>
              <a:t>Muon beam: SIDIS setup</a:t>
            </a:r>
          </a:p>
        </p:txBody>
      </p:sp>
      <p:sp>
        <p:nvSpPr>
          <p:cNvPr id="4" name="Date Placeholder 3"/>
          <p:cNvSpPr>
            <a:spLocks noGrp="1"/>
          </p:cNvSpPr>
          <p:nvPr>
            <p:ph type="dt" sz="half" idx="10"/>
          </p:nvPr>
        </p:nvSpPr>
        <p:spPr/>
        <p:txBody>
          <a:bodyPr/>
          <a:lstStyle/>
          <a:p>
            <a:pPr defTabSz="342893" fontAlgn="auto">
              <a:spcBef>
                <a:spcPts val="0"/>
              </a:spcBef>
              <a:spcAft>
                <a:spcPts val="0"/>
              </a:spcAft>
            </a:pPr>
            <a:fld id="{D0306603-0694-45D4-AE03-3593D08E8987}" type="datetime1">
              <a:rPr lang="en-US" smtClean="0">
                <a:solidFill>
                  <a:srgbClr val="FFFFFF"/>
                </a:solidFill>
              </a:rPr>
              <a:t>11/11/2024</a:t>
            </a:fld>
            <a:endParaRPr lang="en-US" dirty="0">
              <a:solidFill>
                <a:srgbClr val="FFFFFF"/>
              </a:solidFill>
            </a:endParaRPr>
          </a:p>
        </p:txBody>
      </p:sp>
      <p:sp>
        <p:nvSpPr>
          <p:cNvPr id="5" name="Footer Placeholder 4"/>
          <p:cNvSpPr>
            <a:spLocks noGrp="1"/>
          </p:cNvSpPr>
          <p:nvPr>
            <p:ph type="ftr" sz="quarter" idx="11"/>
          </p:nvPr>
        </p:nvSpPr>
        <p:spPr/>
        <p:txBody>
          <a:bodyPr/>
          <a:lstStyle/>
          <a:p>
            <a:pPr defTabSz="342893" fontAlgn="auto">
              <a:spcBef>
                <a:spcPts val="0"/>
              </a:spcBef>
              <a:spcAft>
                <a:spcPts val="0"/>
              </a:spcAft>
            </a:pPr>
            <a:r>
              <a:rPr lang="en-US">
                <a:solidFill>
                  <a:srgbClr val="FFFFFF"/>
                </a:solidFill>
              </a:rPr>
              <a:t>Circum-Pan-Pacific Symposium 2024</a:t>
            </a:r>
            <a:endParaRPr lang="en-US" dirty="0">
              <a:solidFill>
                <a:srgbClr val="FFFFFF"/>
              </a:solidFill>
            </a:endParaRPr>
          </a:p>
        </p:txBody>
      </p:sp>
      <p:sp>
        <p:nvSpPr>
          <p:cNvPr id="6" name="Slide Number Placeholder 5"/>
          <p:cNvSpPr>
            <a:spLocks noGrp="1"/>
          </p:cNvSpPr>
          <p:nvPr>
            <p:ph type="sldNum" sz="quarter" idx="12"/>
          </p:nvPr>
        </p:nvSpPr>
        <p:spPr/>
        <p:txBody>
          <a:bodyPr/>
          <a:lstStyle/>
          <a:p>
            <a:pPr defTabSz="342893" fontAlgn="auto">
              <a:spcBef>
                <a:spcPts val="0"/>
              </a:spcBef>
              <a:spcAft>
                <a:spcPts val="0"/>
              </a:spcAft>
            </a:pPr>
            <a:fld id="{B9A5DFB4-3D23-4866-8D46-AE36D04BFD7D}" type="slidenum">
              <a:rPr lang="en-US" smtClean="0">
                <a:solidFill>
                  <a:srgbClr val="FFFFFF"/>
                </a:solidFill>
              </a:rPr>
              <a:pPr defTabSz="342893" fontAlgn="auto">
                <a:spcBef>
                  <a:spcPts val="0"/>
                </a:spcBef>
                <a:spcAft>
                  <a:spcPts val="0"/>
                </a:spcAft>
              </a:pPr>
              <a:t>5</a:t>
            </a:fld>
            <a:endParaRPr lang="en-US" dirty="0">
              <a:solidFill>
                <a:srgbClr val="FFFFFF"/>
              </a:solidFill>
            </a:endParaRPr>
          </a:p>
        </p:txBody>
      </p:sp>
      <p:sp>
        <p:nvSpPr>
          <p:cNvPr id="21511" name="Rectangle 20"/>
          <p:cNvSpPr>
            <a:spLocks noChangeArrowheads="1"/>
          </p:cNvSpPr>
          <p:nvPr/>
        </p:nvSpPr>
        <p:spPr bwMode="auto">
          <a:xfrm>
            <a:off x="903553" y="1016000"/>
            <a:ext cx="2984500" cy="952500"/>
          </a:xfrm>
          <a:prstGeom prst="rect">
            <a:avLst/>
          </a:prstGeom>
          <a:noFill/>
          <a:ln w="9525">
            <a:solidFill>
              <a:srgbClr val="FF0000"/>
            </a:solidFill>
            <a:miter lim="800000"/>
            <a:headEnd/>
            <a:tailEnd/>
          </a:ln>
        </p:spPr>
        <p:txBody>
          <a:bodyPr/>
          <a:lstStyle/>
          <a:p>
            <a:pPr marL="195784" indent="-195784" eaLnBrk="0" hangingPunct="0">
              <a:spcBef>
                <a:spcPct val="20000"/>
              </a:spcBef>
              <a:buFontTx/>
              <a:buChar char="•"/>
            </a:pPr>
            <a:r>
              <a:rPr lang="en-US" sz="1667" b="1" dirty="0">
                <a:solidFill>
                  <a:srgbClr val="FF0000"/>
                </a:solidFill>
              </a:rPr>
              <a:t>high energy beam</a:t>
            </a:r>
          </a:p>
          <a:p>
            <a:pPr marL="195784" indent="-195784" eaLnBrk="0" hangingPunct="0">
              <a:spcBef>
                <a:spcPct val="20000"/>
              </a:spcBef>
              <a:buFontTx/>
              <a:buChar char="•"/>
            </a:pPr>
            <a:r>
              <a:rPr lang="en-US" sz="1667" b="1" dirty="0">
                <a:solidFill>
                  <a:srgbClr val="FF0000"/>
                </a:solidFill>
              </a:rPr>
              <a:t>large angular acceptance</a:t>
            </a:r>
          </a:p>
          <a:p>
            <a:pPr marL="195784" indent="-195784" eaLnBrk="0" hangingPunct="0">
              <a:spcBef>
                <a:spcPct val="20000"/>
              </a:spcBef>
              <a:buFontTx/>
              <a:buChar char="•"/>
            </a:pPr>
            <a:r>
              <a:rPr lang="en-US" sz="1667" b="1" dirty="0">
                <a:solidFill>
                  <a:srgbClr val="FF0000"/>
                </a:solidFill>
              </a:rPr>
              <a:t>broad kinematical range </a:t>
            </a:r>
          </a:p>
        </p:txBody>
      </p:sp>
      <p:pic>
        <p:nvPicPr>
          <p:cNvPr id="21512" name="Picture 9"/>
          <p:cNvPicPr>
            <a:picLocks noChangeAspect="1" noChangeArrowheads="1"/>
          </p:cNvPicPr>
          <p:nvPr/>
        </p:nvPicPr>
        <p:blipFill>
          <a:blip r:embed="rId3" cstate="print"/>
          <a:srcRect/>
          <a:stretch>
            <a:fillRect/>
          </a:stretch>
        </p:blipFill>
        <p:spPr bwMode="auto">
          <a:xfrm>
            <a:off x="756908" y="2095499"/>
            <a:ext cx="7625092" cy="3393763"/>
          </a:xfrm>
          <a:prstGeom prst="rect">
            <a:avLst/>
          </a:prstGeom>
          <a:noFill/>
          <a:ln w="9525">
            <a:noFill/>
            <a:miter lim="800000"/>
            <a:headEnd/>
            <a:tailEnd/>
          </a:ln>
        </p:spPr>
      </p:pic>
      <p:sp>
        <p:nvSpPr>
          <p:cNvPr id="24" name="Rectangle 19"/>
          <p:cNvSpPr>
            <a:spLocks noChangeArrowheads="1"/>
          </p:cNvSpPr>
          <p:nvPr/>
        </p:nvSpPr>
        <p:spPr bwMode="auto">
          <a:xfrm>
            <a:off x="5630812" y="4672353"/>
            <a:ext cx="2603500" cy="635000"/>
          </a:xfrm>
          <a:prstGeom prst="rect">
            <a:avLst/>
          </a:prstGeom>
          <a:noFill/>
          <a:ln w="9525">
            <a:noFill/>
            <a:miter lim="800000"/>
            <a:headEnd/>
            <a:tailEnd/>
          </a:ln>
        </p:spPr>
        <p:txBody>
          <a:bodyPr/>
          <a:lstStyle/>
          <a:p>
            <a:pPr marL="195784" indent="-195784" eaLnBrk="0" hangingPunct="0">
              <a:spcBef>
                <a:spcPct val="20000"/>
              </a:spcBef>
              <a:defRPr/>
            </a:pPr>
            <a:r>
              <a:rPr lang="en-US" sz="1333" b="1" dirty="0">
                <a:solidFill>
                  <a:srgbClr val="FF0000"/>
                </a:solidFill>
              </a:rPr>
              <a:t>variety of tracking detectors </a:t>
            </a:r>
            <a:r>
              <a:rPr lang="en-US" sz="1333" dirty="0">
                <a:solidFill>
                  <a:srgbClr val="FF0000"/>
                </a:solidFill>
              </a:rPr>
              <a:t>to cope with different particle flux from </a:t>
            </a:r>
            <a:r>
              <a:rPr lang="el-GR" sz="1333" dirty="0">
                <a:solidFill>
                  <a:srgbClr val="FF0000"/>
                </a:solidFill>
                <a:latin typeface="Times New Roman"/>
                <a:cs typeface="Times New Roman"/>
              </a:rPr>
              <a:t>θ</a:t>
            </a:r>
            <a:r>
              <a:rPr lang="en-US" sz="1333" dirty="0">
                <a:solidFill>
                  <a:srgbClr val="FF0000"/>
                </a:solidFill>
                <a:latin typeface="Times New Roman"/>
                <a:cs typeface="Times New Roman"/>
              </a:rPr>
              <a:t> = 0 to </a:t>
            </a:r>
            <a:r>
              <a:rPr lang="el-GR" sz="1333" dirty="0">
                <a:solidFill>
                  <a:srgbClr val="FF0000"/>
                </a:solidFill>
                <a:latin typeface="Times New Roman"/>
                <a:cs typeface="Times New Roman"/>
              </a:rPr>
              <a:t>θ</a:t>
            </a:r>
            <a:r>
              <a:rPr lang="en-US" sz="1333" dirty="0">
                <a:solidFill>
                  <a:srgbClr val="FF0000"/>
                </a:solidFill>
                <a:latin typeface="Times New Roman"/>
                <a:cs typeface="Times New Roman"/>
              </a:rPr>
              <a:t> ≈ </a:t>
            </a:r>
            <a:r>
              <a:rPr lang="en-US" sz="1333" dirty="0">
                <a:solidFill>
                  <a:srgbClr val="FF0000"/>
                </a:solidFill>
                <a:latin typeface="+mn-lt"/>
                <a:cs typeface="Times New Roman"/>
              </a:rPr>
              <a:t>200 </a:t>
            </a:r>
            <a:r>
              <a:rPr lang="en-US" sz="1333" dirty="0" err="1">
                <a:solidFill>
                  <a:srgbClr val="FF0000"/>
                </a:solidFill>
                <a:latin typeface="+mn-lt"/>
                <a:cs typeface="Times New Roman"/>
              </a:rPr>
              <a:t>mrad</a:t>
            </a:r>
            <a:endParaRPr lang="en-US" sz="1333" b="1" dirty="0">
              <a:solidFill>
                <a:srgbClr val="FF0000"/>
              </a:solidFill>
            </a:endParaRPr>
          </a:p>
        </p:txBody>
      </p:sp>
      <p:grpSp>
        <p:nvGrpSpPr>
          <p:cNvPr id="21514" name="Group 32"/>
          <p:cNvGrpSpPr>
            <a:grpSpLocks/>
          </p:cNvGrpSpPr>
          <p:nvPr/>
        </p:nvGrpSpPr>
        <p:grpSpPr bwMode="auto">
          <a:xfrm>
            <a:off x="4064001" y="3402542"/>
            <a:ext cx="4333875" cy="1467115"/>
            <a:chOff x="2496" y="2284"/>
            <a:chExt cx="3276" cy="1109"/>
          </a:xfrm>
        </p:grpSpPr>
        <p:sp>
          <p:nvSpPr>
            <p:cNvPr id="21520" name="Text Box 8"/>
            <p:cNvSpPr txBox="1">
              <a:spLocks noChangeArrowheads="1"/>
            </p:cNvSpPr>
            <p:nvPr/>
          </p:nvSpPr>
          <p:spPr bwMode="auto">
            <a:xfrm>
              <a:off x="2868" y="2928"/>
              <a:ext cx="745" cy="225"/>
            </a:xfrm>
            <a:prstGeom prst="rect">
              <a:avLst/>
            </a:prstGeom>
            <a:solidFill>
              <a:schemeClr val="bg1"/>
            </a:solidFill>
            <a:ln w="9525">
              <a:noFill/>
              <a:miter lim="800000"/>
              <a:headEnd/>
              <a:tailEnd/>
            </a:ln>
          </p:spPr>
          <p:txBody>
            <a:bodyPr wrap="none">
              <a:spAutoFit/>
            </a:bodyPr>
            <a:lstStyle/>
            <a:p>
              <a:pPr algn="ctr" eaLnBrk="0" hangingPunct="0"/>
              <a:r>
                <a:rPr lang="en-US" sz="1333" b="1">
                  <a:solidFill>
                    <a:srgbClr val="990000"/>
                  </a:solidFill>
                </a:rPr>
                <a:t>MuonWall</a:t>
              </a:r>
            </a:p>
          </p:txBody>
        </p:sp>
        <p:sp>
          <p:nvSpPr>
            <p:cNvPr id="21521" name="Text Box 9"/>
            <p:cNvSpPr txBox="1">
              <a:spLocks noChangeArrowheads="1"/>
            </p:cNvSpPr>
            <p:nvPr/>
          </p:nvSpPr>
          <p:spPr bwMode="auto">
            <a:xfrm>
              <a:off x="5027" y="2284"/>
              <a:ext cx="745" cy="225"/>
            </a:xfrm>
            <a:prstGeom prst="rect">
              <a:avLst/>
            </a:prstGeom>
            <a:solidFill>
              <a:schemeClr val="bg1"/>
            </a:solidFill>
            <a:ln w="9525">
              <a:noFill/>
              <a:miter lim="800000"/>
              <a:headEnd/>
              <a:tailEnd/>
            </a:ln>
          </p:spPr>
          <p:txBody>
            <a:bodyPr wrap="none">
              <a:spAutoFit/>
            </a:bodyPr>
            <a:lstStyle/>
            <a:p>
              <a:pPr algn="ctr" eaLnBrk="0" hangingPunct="0"/>
              <a:r>
                <a:rPr lang="en-US" sz="1333" b="1">
                  <a:solidFill>
                    <a:srgbClr val="990000"/>
                  </a:solidFill>
                </a:rPr>
                <a:t>MuonWall</a:t>
              </a:r>
            </a:p>
          </p:txBody>
        </p:sp>
        <p:sp>
          <p:nvSpPr>
            <p:cNvPr id="21522" name="Text Box 10"/>
            <p:cNvSpPr txBox="1">
              <a:spLocks noChangeArrowheads="1"/>
            </p:cNvSpPr>
            <p:nvPr/>
          </p:nvSpPr>
          <p:spPr bwMode="auto">
            <a:xfrm>
              <a:off x="2496" y="3168"/>
              <a:ext cx="621" cy="225"/>
            </a:xfrm>
            <a:prstGeom prst="rect">
              <a:avLst/>
            </a:prstGeom>
            <a:solidFill>
              <a:schemeClr val="bg1"/>
            </a:solidFill>
            <a:ln w="9525">
              <a:noFill/>
              <a:miter lim="800000"/>
              <a:headEnd/>
              <a:tailEnd/>
            </a:ln>
          </p:spPr>
          <p:txBody>
            <a:bodyPr wrap="none">
              <a:spAutoFit/>
            </a:bodyPr>
            <a:lstStyle/>
            <a:p>
              <a:pPr eaLnBrk="0" hangingPunct="0"/>
              <a:r>
                <a:rPr lang="en-US" sz="1333" b="1">
                  <a:solidFill>
                    <a:srgbClr val="0033CC"/>
                  </a:solidFill>
                </a:rPr>
                <a:t>E/HCAL</a:t>
              </a:r>
              <a:endParaRPr lang="en-US" sz="1333" b="1">
                <a:solidFill>
                  <a:srgbClr val="33CCCC"/>
                </a:solidFill>
              </a:endParaRPr>
            </a:p>
          </p:txBody>
        </p:sp>
        <p:sp>
          <p:nvSpPr>
            <p:cNvPr id="21523" name="Text Box 11"/>
            <p:cNvSpPr txBox="1">
              <a:spLocks noChangeArrowheads="1"/>
            </p:cNvSpPr>
            <p:nvPr/>
          </p:nvSpPr>
          <p:spPr bwMode="auto">
            <a:xfrm>
              <a:off x="4608" y="2448"/>
              <a:ext cx="621" cy="225"/>
            </a:xfrm>
            <a:prstGeom prst="rect">
              <a:avLst/>
            </a:prstGeom>
            <a:solidFill>
              <a:schemeClr val="bg1"/>
            </a:solidFill>
            <a:ln w="9525">
              <a:noFill/>
              <a:miter lim="800000"/>
              <a:headEnd/>
              <a:tailEnd/>
            </a:ln>
          </p:spPr>
          <p:txBody>
            <a:bodyPr wrap="none">
              <a:spAutoFit/>
            </a:bodyPr>
            <a:lstStyle/>
            <a:p>
              <a:pPr eaLnBrk="0" hangingPunct="0"/>
              <a:r>
                <a:rPr lang="en-US" sz="1333" b="1">
                  <a:solidFill>
                    <a:srgbClr val="0033CC"/>
                  </a:solidFill>
                </a:rPr>
                <a:t>E/HCAL</a:t>
              </a:r>
              <a:endParaRPr lang="en-US" sz="1333" b="1">
                <a:solidFill>
                  <a:srgbClr val="33CCCC"/>
                </a:solidFill>
              </a:endParaRPr>
            </a:p>
          </p:txBody>
        </p:sp>
      </p:grpSp>
      <p:sp>
        <p:nvSpPr>
          <p:cNvPr id="2062" name="Text Box 12"/>
          <p:cNvSpPr txBox="1">
            <a:spLocks noChangeArrowheads="1"/>
          </p:cNvSpPr>
          <p:nvPr/>
        </p:nvSpPr>
        <p:spPr bwMode="auto">
          <a:xfrm>
            <a:off x="3175000" y="3873500"/>
            <a:ext cx="603050" cy="297454"/>
          </a:xfrm>
          <a:prstGeom prst="rect">
            <a:avLst/>
          </a:prstGeom>
          <a:noFill/>
          <a:ln w="9525">
            <a:noFill/>
            <a:miter lim="800000"/>
            <a:headEnd/>
            <a:tailEnd/>
          </a:ln>
        </p:spPr>
        <p:txBody>
          <a:bodyPr wrap="none">
            <a:spAutoFit/>
          </a:bodyPr>
          <a:lstStyle/>
          <a:p>
            <a:pPr eaLnBrk="0" hangingPunct="0">
              <a:defRPr/>
            </a:pPr>
            <a:r>
              <a:rPr lang="en-US" sz="1333" b="1" dirty="0">
                <a:solidFill>
                  <a:schemeClr val="tx1">
                    <a:lumMod val="95000"/>
                    <a:lumOff val="5000"/>
                  </a:schemeClr>
                </a:solidFill>
              </a:rPr>
              <a:t>RICH</a:t>
            </a:r>
          </a:p>
        </p:txBody>
      </p:sp>
      <p:sp>
        <p:nvSpPr>
          <p:cNvPr id="21519" name="Text Box 8"/>
          <p:cNvSpPr txBox="1">
            <a:spLocks noChangeArrowheads="1"/>
          </p:cNvSpPr>
          <p:nvPr/>
        </p:nvSpPr>
        <p:spPr bwMode="auto">
          <a:xfrm>
            <a:off x="1717137" y="4381500"/>
            <a:ext cx="694550" cy="297454"/>
          </a:xfrm>
          <a:prstGeom prst="rect">
            <a:avLst/>
          </a:prstGeom>
          <a:solidFill>
            <a:schemeClr val="bg1"/>
          </a:solidFill>
          <a:ln w="9525">
            <a:noFill/>
            <a:miter lim="800000"/>
            <a:headEnd/>
            <a:tailEnd/>
          </a:ln>
        </p:spPr>
        <p:txBody>
          <a:bodyPr wrap="none">
            <a:spAutoFit/>
          </a:bodyPr>
          <a:lstStyle/>
          <a:p>
            <a:pPr algn="ctr" eaLnBrk="0" hangingPunct="0"/>
            <a:r>
              <a:rPr lang="en-US" sz="1333" b="1">
                <a:solidFill>
                  <a:srgbClr val="990000"/>
                </a:solidFill>
              </a:rPr>
              <a:t>Target</a:t>
            </a:r>
          </a:p>
        </p:txBody>
      </p:sp>
      <p:grpSp>
        <p:nvGrpSpPr>
          <p:cNvPr id="2" name="Group 29"/>
          <p:cNvGrpSpPr>
            <a:grpSpLocks/>
          </p:cNvGrpSpPr>
          <p:nvPr/>
        </p:nvGrpSpPr>
        <p:grpSpPr bwMode="auto">
          <a:xfrm>
            <a:off x="2475484" y="1010709"/>
            <a:ext cx="6165745" cy="3260990"/>
            <a:chOff x="1993" y="802"/>
            <a:chExt cx="3879" cy="2465"/>
          </a:xfrm>
        </p:grpSpPr>
        <p:sp>
          <p:nvSpPr>
            <p:cNvPr id="21524" name="Text Box 4"/>
            <p:cNvSpPr txBox="1">
              <a:spLocks noChangeArrowheads="1"/>
            </p:cNvSpPr>
            <p:nvPr/>
          </p:nvSpPr>
          <p:spPr bwMode="auto">
            <a:xfrm>
              <a:off x="1993" y="3042"/>
              <a:ext cx="337" cy="225"/>
            </a:xfrm>
            <a:prstGeom prst="rect">
              <a:avLst/>
            </a:prstGeom>
            <a:noFill/>
            <a:ln w="9525">
              <a:noFill/>
              <a:miter lim="800000"/>
              <a:headEnd/>
              <a:tailEnd/>
            </a:ln>
          </p:spPr>
          <p:txBody>
            <a:bodyPr wrap="none">
              <a:spAutoFit/>
            </a:bodyPr>
            <a:lstStyle/>
            <a:p>
              <a:pPr algn="ctr" eaLnBrk="0" hangingPunct="0"/>
              <a:r>
                <a:rPr lang="en-US" sz="1333" b="1">
                  <a:solidFill>
                    <a:srgbClr val="FF0000"/>
                  </a:solidFill>
                </a:rPr>
                <a:t>SM1</a:t>
              </a:r>
            </a:p>
          </p:txBody>
        </p:sp>
        <p:sp>
          <p:nvSpPr>
            <p:cNvPr id="21525" name="Text Box 5"/>
            <p:cNvSpPr txBox="1">
              <a:spLocks noChangeArrowheads="1"/>
            </p:cNvSpPr>
            <p:nvPr/>
          </p:nvSpPr>
          <p:spPr bwMode="auto">
            <a:xfrm>
              <a:off x="3398" y="2693"/>
              <a:ext cx="427" cy="225"/>
            </a:xfrm>
            <a:prstGeom prst="rect">
              <a:avLst/>
            </a:prstGeom>
            <a:noFill/>
            <a:ln w="9525">
              <a:noFill/>
              <a:miter lim="800000"/>
              <a:headEnd/>
              <a:tailEnd/>
            </a:ln>
          </p:spPr>
          <p:txBody>
            <a:bodyPr>
              <a:spAutoFit/>
            </a:bodyPr>
            <a:lstStyle/>
            <a:p>
              <a:pPr eaLnBrk="0" hangingPunct="0"/>
              <a:r>
                <a:rPr lang="en-US" sz="1333" b="1" dirty="0">
                  <a:solidFill>
                    <a:srgbClr val="FF0000"/>
                  </a:solidFill>
                </a:rPr>
                <a:t>SM2</a:t>
              </a:r>
            </a:p>
          </p:txBody>
        </p:sp>
        <p:sp>
          <p:nvSpPr>
            <p:cNvPr id="21526" name="Rectangle 19"/>
            <p:cNvSpPr>
              <a:spLocks noChangeArrowheads="1"/>
            </p:cNvSpPr>
            <p:nvPr/>
          </p:nvSpPr>
          <p:spPr bwMode="auto">
            <a:xfrm>
              <a:off x="2992" y="802"/>
              <a:ext cx="2880" cy="672"/>
            </a:xfrm>
            <a:prstGeom prst="rect">
              <a:avLst/>
            </a:prstGeom>
            <a:noFill/>
            <a:ln w="9525">
              <a:noFill/>
              <a:miter lim="800000"/>
              <a:headEnd/>
              <a:tailEnd/>
            </a:ln>
          </p:spPr>
          <p:txBody>
            <a:bodyPr/>
            <a:lstStyle/>
            <a:p>
              <a:pPr marL="195784" indent="-195784" eaLnBrk="0" hangingPunct="0">
                <a:spcBef>
                  <a:spcPct val="20000"/>
                </a:spcBef>
              </a:pPr>
              <a:r>
                <a:rPr lang="en-US" b="1" dirty="0">
                  <a:solidFill>
                    <a:srgbClr val="FF0000"/>
                  </a:solidFill>
                </a:rPr>
                <a:t>two stages spectrometer </a:t>
              </a:r>
            </a:p>
            <a:p>
              <a:pPr marL="522532" lvl="1" indent="-141547" eaLnBrk="0" hangingPunct="0">
                <a:spcBef>
                  <a:spcPct val="20000"/>
                </a:spcBef>
                <a:buClr>
                  <a:srgbClr val="FF0000"/>
                </a:buClr>
              </a:pPr>
              <a:r>
                <a:rPr lang="en-US" sz="1333" b="1" dirty="0">
                  <a:solidFill>
                    <a:srgbClr val="FF0000"/>
                  </a:solidFill>
                </a:rPr>
                <a:t>Large Angle Spectrometer </a:t>
              </a:r>
              <a:r>
                <a:rPr lang="en-US" b="1" dirty="0">
                  <a:solidFill>
                    <a:srgbClr val="FF0000"/>
                  </a:solidFill>
                </a:rPr>
                <a:t>(SM1) </a:t>
              </a:r>
            </a:p>
            <a:p>
              <a:pPr marL="522532" lvl="1" indent="-141547" eaLnBrk="0" hangingPunct="0">
                <a:spcBef>
                  <a:spcPct val="20000"/>
                </a:spcBef>
                <a:buClr>
                  <a:srgbClr val="FF0000"/>
                </a:buClr>
              </a:pPr>
              <a:r>
                <a:rPr lang="en-US" sz="1333" b="1" dirty="0">
                  <a:solidFill>
                    <a:srgbClr val="FF0000"/>
                  </a:solidFill>
                </a:rPr>
                <a:t>Small Angle Spectrometer </a:t>
              </a:r>
              <a:r>
                <a:rPr lang="en-US" b="1" dirty="0">
                  <a:solidFill>
                    <a:srgbClr val="FF0000"/>
                  </a:solidFill>
                </a:rPr>
                <a:t>(SM2)</a:t>
              </a:r>
              <a:endParaRPr lang="en-US" b="1" dirty="0">
                <a:solidFill>
                  <a:srgbClr val="000099"/>
                </a:solidFill>
              </a:endParaRPr>
            </a:p>
          </p:txBody>
        </p:sp>
      </p:grpSp>
      <p:pic>
        <p:nvPicPr>
          <p:cNvPr id="26" name="Picture 10"/>
          <p:cNvPicPr>
            <a:picLocks noChangeAspect="1" noChangeArrowheads="1"/>
          </p:cNvPicPr>
          <p:nvPr/>
        </p:nvPicPr>
        <p:blipFill>
          <a:blip r:embed="rId4" cstate="print"/>
          <a:srcRect/>
          <a:stretch>
            <a:fillRect/>
          </a:stretch>
        </p:blipFill>
        <p:spPr bwMode="auto">
          <a:xfrm>
            <a:off x="5095503" y="2177146"/>
            <a:ext cx="3674117" cy="3284176"/>
          </a:xfrm>
          <a:prstGeom prst="rect">
            <a:avLst/>
          </a:prstGeom>
          <a:noFill/>
          <a:ln w="9525">
            <a:noFill/>
            <a:miter lim="800000"/>
            <a:headEnd/>
            <a:tailEnd/>
          </a:ln>
        </p:spPr>
      </p:pic>
      <p:sp>
        <p:nvSpPr>
          <p:cNvPr id="27" name="Text Box 13"/>
          <p:cNvSpPr txBox="1">
            <a:spLocks noChangeArrowheads="1"/>
          </p:cNvSpPr>
          <p:nvPr/>
        </p:nvSpPr>
        <p:spPr bwMode="auto">
          <a:xfrm>
            <a:off x="5357648" y="1016000"/>
            <a:ext cx="1290738" cy="297454"/>
          </a:xfrm>
          <a:prstGeom prst="rect">
            <a:avLst/>
          </a:prstGeom>
          <a:noFill/>
          <a:ln w="9525">
            <a:noFill/>
            <a:miter lim="800000"/>
            <a:headEnd/>
            <a:tailEnd/>
          </a:ln>
        </p:spPr>
        <p:txBody>
          <a:bodyPr wrap="none">
            <a:spAutoFit/>
          </a:bodyPr>
          <a:lstStyle/>
          <a:p>
            <a:pPr algn="ctr" eaLnBrk="0" hangingPunct="0"/>
            <a:r>
              <a:rPr lang="en-US" sz="1333" b="1" dirty="0">
                <a:solidFill>
                  <a:srgbClr val="000099"/>
                </a:solidFill>
              </a:rPr>
              <a:t>radiator C</a:t>
            </a:r>
            <a:r>
              <a:rPr lang="en-US" sz="1333" b="1" baseline="-25000" dirty="0">
                <a:solidFill>
                  <a:srgbClr val="000099"/>
                </a:solidFill>
              </a:rPr>
              <a:t>4</a:t>
            </a:r>
            <a:r>
              <a:rPr lang="en-US" sz="1333" b="1" dirty="0">
                <a:solidFill>
                  <a:srgbClr val="000099"/>
                </a:solidFill>
              </a:rPr>
              <a:t>F</a:t>
            </a:r>
            <a:r>
              <a:rPr lang="en-US" sz="1333" b="1" baseline="-25000" dirty="0">
                <a:solidFill>
                  <a:srgbClr val="000099"/>
                </a:solidFill>
              </a:rPr>
              <a:t>10</a:t>
            </a:r>
          </a:p>
        </p:txBody>
      </p:sp>
      <p:sp>
        <p:nvSpPr>
          <p:cNvPr id="28" name="Rectangle 15"/>
          <p:cNvSpPr>
            <a:spLocks noChangeArrowheads="1"/>
          </p:cNvSpPr>
          <p:nvPr/>
        </p:nvSpPr>
        <p:spPr bwMode="auto">
          <a:xfrm>
            <a:off x="5369340" y="1332177"/>
            <a:ext cx="2116285" cy="574453"/>
          </a:xfrm>
          <a:prstGeom prst="rect">
            <a:avLst/>
          </a:prstGeom>
          <a:noFill/>
          <a:ln w="9525">
            <a:noFill/>
            <a:miter lim="800000"/>
            <a:headEnd/>
            <a:tailEnd/>
          </a:ln>
        </p:spPr>
        <p:txBody>
          <a:bodyPr wrap="none">
            <a:spAutoFit/>
          </a:bodyPr>
          <a:lstStyle/>
          <a:p>
            <a:pPr eaLnBrk="0" hangingPunct="0"/>
            <a:r>
              <a:rPr lang="en-US" sz="1333" b="1" dirty="0">
                <a:solidFill>
                  <a:srgbClr val="000099"/>
                </a:solidFill>
              </a:rPr>
              <a:t>threshold:</a:t>
            </a:r>
            <a:r>
              <a:rPr lang="en-US" b="1" dirty="0">
                <a:solidFill>
                  <a:srgbClr val="000099"/>
                </a:solidFill>
                <a:latin typeface="Symbol" pitchFamily="18" charset="2"/>
              </a:rPr>
              <a:t> p</a:t>
            </a:r>
            <a:r>
              <a:rPr lang="en-US" sz="1333" b="1" dirty="0">
                <a:solidFill>
                  <a:srgbClr val="000099"/>
                </a:solidFill>
                <a:latin typeface="Tahoma" pitchFamily="34" charset="0"/>
              </a:rPr>
              <a:t>  </a:t>
            </a:r>
            <a:r>
              <a:rPr lang="en-US" sz="1333" b="1" dirty="0">
                <a:solidFill>
                  <a:srgbClr val="000099"/>
                </a:solidFill>
              </a:rPr>
              <a:t>~2 </a:t>
            </a:r>
            <a:r>
              <a:rPr lang="en-US" sz="1333" b="1" dirty="0" err="1">
                <a:solidFill>
                  <a:srgbClr val="000099"/>
                </a:solidFill>
              </a:rPr>
              <a:t>GeV</a:t>
            </a:r>
            <a:r>
              <a:rPr lang="en-US" sz="1333" b="1" dirty="0">
                <a:solidFill>
                  <a:srgbClr val="000099"/>
                </a:solidFill>
              </a:rPr>
              <a:t>/c</a:t>
            </a:r>
          </a:p>
          <a:p>
            <a:pPr eaLnBrk="0" hangingPunct="0"/>
            <a:r>
              <a:rPr lang="en-US" sz="1333" b="1" dirty="0">
                <a:solidFill>
                  <a:srgbClr val="000099"/>
                </a:solidFill>
                <a:latin typeface="Tahoma" pitchFamily="34" charset="0"/>
              </a:rPr>
              <a:t>                  K </a:t>
            </a:r>
            <a:r>
              <a:rPr lang="en-US" sz="1333" b="1" dirty="0">
                <a:solidFill>
                  <a:srgbClr val="000099"/>
                </a:solidFill>
              </a:rPr>
              <a:t>~ 10 </a:t>
            </a:r>
            <a:r>
              <a:rPr lang="en-US" sz="1333" b="1" dirty="0" err="1">
                <a:solidFill>
                  <a:srgbClr val="000099"/>
                </a:solidFill>
              </a:rPr>
              <a:t>GeV</a:t>
            </a:r>
            <a:r>
              <a:rPr lang="en-US" sz="1333" b="1" dirty="0">
                <a:solidFill>
                  <a:srgbClr val="000099"/>
                </a:solidFill>
              </a:rPr>
              <a:t>/c</a:t>
            </a:r>
          </a:p>
        </p:txBody>
      </p:sp>
      <p:sp>
        <p:nvSpPr>
          <p:cNvPr id="3" name="Down Arrow 2"/>
          <p:cNvSpPr/>
          <p:nvPr/>
        </p:nvSpPr>
        <p:spPr bwMode="auto">
          <a:xfrm rot="4800000">
            <a:off x="3507887" y="3323168"/>
            <a:ext cx="1402292" cy="1156229"/>
          </a:xfrm>
          <a:prstGeom prst="downArrow">
            <a:avLst/>
          </a:prstGeom>
          <a:solidFill>
            <a:srgbClr val="00B8FF"/>
          </a:solidFill>
          <a:ln w="9525" cap="flat" cmpd="sng" algn="ctr">
            <a:solidFill>
              <a:schemeClr val="tx1"/>
            </a:solid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defTabSz="761970" eaLnBrk="0" hangingPunct="0"/>
            <a:endParaRPr lang="en-GB" sz="1500">
              <a:latin typeface="Arial" charset="0"/>
            </a:endParaRPr>
          </a:p>
        </p:txBody>
      </p:sp>
    </p:spTree>
    <p:extLst>
      <p:ext uri="{BB962C8B-B14F-4D97-AF65-F5344CB8AC3E}">
        <p14:creationId xmlns:p14="http://schemas.microsoft.com/office/powerpoint/2010/main" val="2264312290"/>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par>
                                <p:cTn id="15" presetID="1" presetClass="exit" presetSubtype="0" fill="hold" nodeType="withEffect">
                                  <p:stCondLst>
                                    <p:cond delay="0"/>
                                  </p:stCondLst>
                                  <p:childTnLst>
                                    <p:set>
                                      <p:cBhvr>
                                        <p:cTn id="16" dur="1" fill="hold">
                                          <p:stCondLst>
                                            <p:cond delay="0"/>
                                          </p:stCondLst>
                                        </p:cTn>
                                        <p:tgtEl>
                                          <p:spTgt spid="2"/>
                                        </p:tgtEl>
                                        <p:attrNameLst>
                                          <p:attrName>style.visibility</p:attrName>
                                        </p:attrNameLst>
                                      </p:cBhvr>
                                      <p:to>
                                        <p:strVal val="hidden"/>
                                      </p:to>
                                    </p:set>
                                  </p:childTnLst>
                                </p:cTn>
                              </p:par>
                              <p:par>
                                <p:cTn id="17" presetID="1" presetClass="entr" presetSubtype="0"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P spid="3"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FD12A2-166C-4DB2-9D7A-E56EB9730BFF}"/>
              </a:ext>
            </a:extLst>
          </p:cNvPr>
          <p:cNvSpPr>
            <a:spLocks noGrp="1"/>
          </p:cNvSpPr>
          <p:nvPr>
            <p:ph type="title"/>
          </p:nvPr>
        </p:nvSpPr>
        <p:spPr/>
        <p:txBody>
          <a:bodyPr/>
          <a:lstStyle/>
          <a:p>
            <a:r>
              <a:rPr lang="en-US" dirty="0"/>
              <a:t>Effect of Exclusive VM subtraction</a:t>
            </a:r>
          </a:p>
        </p:txBody>
      </p:sp>
      <p:sp>
        <p:nvSpPr>
          <p:cNvPr id="3" name="Date Placeholder 2">
            <a:extLst>
              <a:ext uri="{FF2B5EF4-FFF2-40B4-BE49-F238E27FC236}">
                <a16:creationId xmlns:a16="http://schemas.microsoft.com/office/drawing/2014/main" id="{5B5DCD98-1555-4D3B-92AF-176AB91C1E63}"/>
              </a:ext>
            </a:extLst>
          </p:cNvPr>
          <p:cNvSpPr>
            <a:spLocks noGrp="1"/>
          </p:cNvSpPr>
          <p:nvPr>
            <p:ph type="dt" sz="half" idx="10"/>
          </p:nvPr>
        </p:nvSpPr>
        <p:spPr/>
        <p:txBody>
          <a:bodyPr/>
          <a:lstStyle/>
          <a:p>
            <a:pPr defTabSz="342893" fontAlgn="auto">
              <a:spcBef>
                <a:spcPts val="0"/>
              </a:spcBef>
              <a:spcAft>
                <a:spcPts val="0"/>
              </a:spcAft>
              <a:defRPr/>
            </a:pPr>
            <a:fld id="{0A124422-A0A7-4004-BB4B-649C7D357FA1}" type="datetime1">
              <a:rPr lang="en-US" smtClean="0"/>
              <a:t>11/11/2024</a:t>
            </a:fld>
            <a:endParaRPr lang="en-US" dirty="0"/>
          </a:p>
        </p:txBody>
      </p:sp>
      <p:sp>
        <p:nvSpPr>
          <p:cNvPr id="4" name="Footer Placeholder 3">
            <a:extLst>
              <a:ext uri="{FF2B5EF4-FFF2-40B4-BE49-F238E27FC236}">
                <a16:creationId xmlns:a16="http://schemas.microsoft.com/office/drawing/2014/main" id="{054778BC-067C-40A5-9CB7-9C749C213D4C}"/>
              </a:ext>
            </a:extLst>
          </p:cNvPr>
          <p:cNvSpPr>
            <a:spLocks noGrp="1"/>
          </p:cNvSpPr>
          <p:nvPr>
            <p:ph type="ftr" sz="quarter" idx="11"/>
          </p:nvPr>
        </p:nvSpPr>
        <p:spPr/>
        <p:txBody>
          <a:bodyPr/>
          <a:lstStyle/>
          <a:p>
            <a:pPr defTabSz="342893" fontAlgn="auto">
              <a:spcBef>
                <a:spcPts val="0"/>
              </a:spcBef>
              <a:spcAft>
                <a:spcPts val="0"/>
              </a:spcAft>
              <a:defRPr/>
            </a:pPr>
            <a:r>
              <a:rPr lang="en-US"/>
              <a:t>Circum-Pan-Pacific Symposium 2024</a:t>
            </a:r>
            <a:endParaRPr lang="en-US" dirty="0"/>
          </a:p>
        </p:txBody>
      </p:sp>
      <p:sp>
        <p:nvSpPr>
          <p:cNvPr id="5" name="Slide Number Placeholder 4">
            <a:extLst>
              <a:ext uri="{FF2B5EF4-FFF2-40B4-BE49-F238E27FC236}">
                <a16:creationId xmlns:a16="http://schemas.microsoft.com/office/drawing/2014/main" id="{0E0EB548-EEA5-4D7D-89D1-41E832442CFE}"/>
              </a:ext>
            </a:extLst>
          </p:cNvPr>
          <p:cNvSpPr>
            <a:spLocks noGrp="1"/>
          </p:cNvSpPr>
          <p:nvPr>
            <p:ph type="sldNum" sz="quarter" idx="12"/>
          </p:nvPr>
        </p:nvSpPr>
        <p:spPr/>
        <p:txBody>
          <a:bodyPr/>
          <a:lstStyle/>
          <a:p>
            <a:pPr defTabSz="342893" fontAlgn="auto">
              <a:spcBef>
                <a:spcPts val="0"/>
              </a:spcBef>
              <a:spcAft>
                <a:spcPts val="0"/>
              </a:spcAft>
              <a:defRPr/>
            </a:pPr>
            <a:fld id="{B9A5DFB4-3D23-4866-8D46-AE36D04BFD7D}" type="slidenum">
              <a:rPr lang="en-US" smtClean="0"/>
              <a:pPr defTabSz="342893" fontAlgn="auto">
                <a:spcBef>
                  <a:spcPts val="0"/>
                </a:spcBef>
                <a:spcAft>
                  <a:spcPts val="0"/>
                </a:spcAft>
                <a:defRPr/>
              </a:pPr>
              <a:t>50</a:t>
            </a:fld>
            <a:endParaRPr lang="en-US" dirty="0"/>
          </a:p>
        </p:txBody>
      </p:sp>
      <p:pic>
        <p:nvPicPr>
          <p:cNvPr id="8" name="Picture 7">
            <a:extLst>
              <a:ext uri="{FF2B5EF4-FFF2-40B4-BE49-F238E27FC236}">
                <a16:creationId xmlns:a16="http://schemas.microsoft.com/office/drawing/2014/main" id="{66C3BD8D-2B39-4708-A594-0EF8DE3B0F65}"/>
              </a:ext>
            </a:extLst>
          </p:cNvPr>
          <p:cNvPicPr>
            <a:picLocks noChangeAspect="1"/>
          </p:cNvPicPr>
          <p:nvPr/>
        </p:nvPicPr>
        <p:blipFill>
          <a:blip r:embed="rId2"/>
          <a:stretch>
            <a:fillRect/>
          </a:stretch>
        </p:blipFill>
        <p:spPr>
          <a:xfrm>
            <a:off x="152400" y="723900"/>
            <a:ext cx="4350544" cy="2814733"/>
          </a:xfrm>
          <a:prstGeom prst="rect">
            <a:avLst/>
          </a:prstGeom>
        </p:spPr>
      </p:pic>
      <p:pic>
        <p:nvPicPr>
          <p:cNvPr id="9" name="Picture 8">
            <a:extLst>
              <a:ext uri="{FF2B5EF4-FFF2-40B4-BE49-F238E27FC236}">
                <a16:creationId xmlns:a16="http://schemas.microsoft.com/office/drawing/2014/main" id="{75D4D183-FC28-4E40-AB0D-647EA0B9231E}"/>
              </a:ext>
            </a:extLst>
          </p:cNvPr>
          <p:cNvPicPr>
            <a:picLocks noChangeAspect="1"/>
          </p:cNvPicPr>
          <p:nvPr/>
        </p:nvPicPr>
        <p:blipFill>
          <a:blip r:embed="rId3"/>
          <a:stretch>
            <a:fillRect/>
          </a:stretch>
        </p:blipFill>
        <p:spPr>
          <a:xfrm>
            <a:off x="4491037" y="2579001"/>
            <a:ext cx="4500563" cy="2911793"/>
          </a:xfrm>
          <a:prstGeom prst="rect">
            <a:avLst/>
          </a:prstGeom>
        </p:spPr>
      </p:pic>
    </p:spTree>
    <p:extLst>
      <p:ext uri="{BB962C8B-B14F-4D97-AF65-F5344CB8AC3E}">
        <p14:creationId xmlns:p14="http://schemas.microsoft.com/office/powerpoint/2010/main" val="2663348613"/>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B4FA8F-E95B-42CB-BA42-93B9D6AC8122}"/>
              </a:ext>
            </a:extLst>
          </p:cNvPr>
          <p:cNvSpPr>
            <a:spLocks noGrp="1"/>
          </p:cNvSpPr>
          <p:nvPr>
            <p:ph type="title"/>
          </p:nvPr>
        </p:nvSpPr>
        <p:spPr/>
        <p:txBody>
          <a:bodyPr/>
          <a:lstStyle/>
          <a:p>
            <a:r>
              <a:rPr lang="en-US" dirty="0"/>
              <a:t>Radiative effects</a:t>
            </a:r>
          </a:p>
        </p:txBody>
      </p:sp>
      <p:sp>
        <p:nvSpPr>
          <p:cNvPr id="3" name="Date Placeholder 2">
            <a:extLst>
              <a:ext uri="{FF2B5EF4-FFF2-40B4-BE49-F238E27FC236}">
                <a16:creationId xmlns:a16="http://schemas.microsoft.com/office/drawing/2014/main" id="{0C4A7FA4-63B0-4F9A-A428-76BC34C7C132}"/>
              </a:ext>
            </a:extLst>
          </p:cNvPr>
          <p:cNvSpPr>
            <a:spLocks noGrp="1"/>
          </p:cNvSpPr>
          <p:nvPr>
            <p:ph type="dt" sz="half" idx="10"/>
          </p:nvPr>
        </p:nvSpPr>
        <p:spPr/>
        <p:txBody>
          <a:bodyPr/>
          <a:lstStyle/>
          <a:p>
            <a:pPr defTabSz="342893" fontAlgn="auto">
              <a:spcBef>
                <a:spcPts val="0"/>
              </a:spcBef>
              <a:spcAft>
                <a:spcPts val="0"/>
              </a:spcAft>
              <a:defRPr/>
            </a:pPr>
            <a:fld id="{0D57EEF0-F3FF-4A86-9C73-1EBC476B3840}" type="datetime1">
              <a:rPr lang="en-US" smtClean="0"/>
              <a:t>11/11/2024</a:t>
            </a:fld>
            <a:endParaRPr lang="en-US" dirty="0"/>
          </a:p>
        </p:txBody>
      </p:sp>
      <p:sp>
        <p:nvSpPr>
          <p:cNvPr id="4" name="Footer Placeholder 3">
            <a:extLst>
              <a:ext uri="{FF2B5EF4-FFF2-40B4-BE49-F238E27FC236}">
                <a16:creationId xmlns:a16="http://schemas.microsoft.com/office/drawing/2014/main" id="{6F81BEEA-6785-4D1E-8182-BBEA1F56928D}"/>
              </a:ext>
            </a:extLst>
          </p:cNvPr>
          <p:cNvSpPr>
            <a:spLocks noGrp="1"/>
          </p:cNvSpPr>
          <p:nvPr>
            <p:ph type="ftr" sz="quarter" idx="11"/>
          </p:nvPr>
        </p:nvSpPr>
        <p:spPr/>
        <p:txBody>
          <a:bodyPr/>
          <a:lstStyle/>
          <a:p>
            <a:pPr defTabSz="342893" fontAlgn="auto">
              <a:spcBef>
                <a:spcPts val="0"/>
              </a:spcBef>
              <a:spcAft>
                <a:spcPts val="0"/>
              </a:spcAft>
              <a:defRPr/>
            </a:pPr>
            <a:r>
              <a:rPr lang="en-US"/>
              <a:t>Circum-Pan-Pacific Symposium 2024</a:t>
            </a:r>
            <a:endParaRPr lang="en-US" dirty="0"/>
          </a:p>
        </p:txBody>
      </p:sp>
      <p:sp>
        <p:nvSpPr>
          <p:cNvPr id="5" name="Slide Number Placeholder 4">
            <a:extLst>
              <a:ext uri="{FF2B5EF4-FFF2-40B4-BE49-F238E27FC236}">
                <a16:creationId xmlns:a16="http://schemas.microsoft.com/office/drawing/2014/main" id="{4859A856-B088-4E66-A5F6-B090ADAA6A37}"/>
              </a:ext>
            </a:extLst>
          </p:cNvPr>
          <p:cNvSpPr>
            <a:spLocks noGrp="1"/>
          </p:cNvSpPr>
          <p:nvPr>
            <p:ph type="sldNum" sz="quarter" idx="12"/>
          </p:nvPr>
        </p:nvSpPr>
        <p:spPr/>
        <p:txBody>
          <a:bodyPr/>
          <a:lstStyle/>
          <a:p>
            <a:pPr defTabSz="342893" fontAlgn="auto">
              <a:spcBef>
                <a:spcPts val="0"/>
              </a:spcBef>
              <a:spcAft>
                <a:spcPts val="0"/>
              </a:spcAft>
              <a:defRPr/>
            </a:pPr>
            <a:fld id="{B9A5DFB4-3D23-4866-8D46-AE36D04BFD7D}" type="slidenum">
              <a:rPr lang="en-US" smtClean="0"/>
              <a:pPr defTabSz="342893" fontAlgn="auto">
                <a:spcBef>
                  <a:spcPts val="0"/>
                </a:spcBef>
                <a:spcAft>
                  <a:spcPts val="0"/>
                </a:spcAft>
                <a:defRPr/>
              </a:pPr>
              <a:t>51</a:t>
            </a:fld>
            <a:endParaRPr lang="en-US" dirty="0"/>
          </a:p>
        </p:txBody>
      </p:sp>
      <p:pic>
        <p:nvPicPr>
          <p:cNvPr id="6" name="Picture 5">
            <a:extLst>
              <a:ext uri="{FF2B5EF4-FFF2-40B4-BE49-F238E27FC236}">
                <a16:creationId xmlns:a16="http://schemas.microsoft.com/office/drawing/2014/main" id="{D91DA394-4346-4385-995B-65330A02674D}"/>
              </a:ext>
            </a:extLst>
          </p:cNvPr>
          <p:cNvPicPr>
            <a:picLocks noChangeAspect="1"/>
          </p:cNvPicPr>
          <p:nvPr/>
        </p:nvPicPr>
        <p:blipFill>
          <a:blip r:embed="rId2"/>
          <a:stretch>
            <a:fillRect/>
          </a:stretch>
        </p:blipFill>
        <p:spPr>
          <a:xfrm>
            <a:off x="152400" y="723900"/>
            <a:ext cx="4350544" cy="2814733"/>
          </a:xfrm>
          <a:prstGeom prst="rect">
            <a:avLst/>
          </a:prstGeom>
        </p:spPr>
      </p:pic>
      <p:pic>
        <p:nvPicPr>
          <p:cNvPr id="8" name="Picture 7">
            <a:extLst>
              <a:ext uri="{FF2B5EF4-FFF2-40B4-BE49-F238E27FC236}">
                <a16:creationId xmlns:a16="http://schemas.microsoft.com/office/drawing/2014/main" id="{40DE2930-5A0C-4FAF-BD6F-63E8356EAD86}"/>
              </a:ext>
            </a:extLst>
          </p:cNvPr>
          <p:cNvPicPr>
            <a:picLocks noChangeAspect="1"/>
          </p:cNvPicPr>
          <p:nvPr/>
        </p:nvPicPr>
        <p:blipFill>
          <a:blip r:embed="rId3"/>
          <a:stretch>
            <a:fillRect/>
          </a:stretch>
        </p:blipFill>
        <p:spPr>
          <a:xfrm>
            <a:off x="4641056" y="2676061"/>
            <a:ext cx="4350544" cy="2814733"/>
          </a:xfrm>
          <a:prstGeom prst="rect">
            <a:avLst/>
          </a:prstGeom>
        </p:spPr>
      </p:pic>
    </p:spTree>
    <p:extLst>
      <p:ext uri="{BB962C8B-B14F-4D97-AF65-F5344CB8AC3E}">
        <p14:creationId xmlns:p14="http://schemas.microsoft.com/office/powerpoint/2010/main" val="237722239"/>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309CDF-8FE2-4107-A5DC-6595F12EC410}"/>
              </a:ext>
            </a:extLst>
          </p:cNvPr>
          <p:cNvSpPr>
            <a:spLocks noGrp="1"/>
          </p:cNvSpPr>
          <p:nvPr>
            <p:ph type="title"/>
          </p:nvPr>
        </p:nvSpPr>
        <p:spPr/>
        <p:txBody>
          <a:bodyPr/>
          <a:lstStyle/>
          <a:p>
            <a:r>
              <a:rPr lang="en-US" dirty="0"/>
              <a:t>Corrected results</a:t>
            </a:r>
          </a:p>
        </p:txBody>
      </p:sp>
      <p:sp>
        <p:nvSpPr>
          <p:cNvPr id="3" name="Date Placeholder 2">
            <a:extLst>
              <a:ext uri="{FF2B5EF4-FFF2-40B4-BE49-F238E27FC236}">
                <a16:creationId xmlns:a16="http://schemas.microsoft.com/office/drawing/2014/main" id="{B8C03DF0-353F-43DF-8066-493363A405B6}"/>
              </a:ext>
            </a:extLst>
          </p:cNvPr>
          <p:cNvSpPr>
            <a:spLocks noGrp="1"/>
          </p:cNvSpPr>
          <p:nvPr>
            <p:ph type="dt" sz="half" idx="10"/>
          </p:nvPr>
        </p:nvSpPr>
        <p:spPr/>
        <p:txBody>
          <a:bodyPr/>
          <a:lstStyle/>
          <a:p>
            <a:pPr defTabSz="342893" fontAlgn="auto">
              <a:spcBef>
                <a:spcPts val="0"/>
              </a:spcBef>
              <a:spcAft>
                <a:spcPts val="0"/>
              </a:spcAft>
              <a:defRPr/>
            </a:pPr>
            <a:fld id="{BB32AEE4-6442-4182-86FA-90C95DC149DB}" type="datetime1">
              <a:rPr lang="en-US" smtClean="0"/>
              <a:t>11/11/2024</a:t>
            </a:fld>
            <a:endParaRPr lang="en-US" dirty="0"/>
          </a:p>
        </p:txBody>
      </p:sp>
      <p:sp>
        <p:nvSpPr>
          <p:cNvPr id="4" name="Footer Placeholder 3">
            <a:extLst>
              <a:ext uri="{FF2B5EF4-FFF2-40B4-BE49-F238E27FC236}">
                <a16:creationId xmlns:a16="http://schemas.microsoft.com/office/drawing/2014/main" id="{C75C8EE5-A35E-4576-9989-6D883FB95776}"/>
              </a:ext>
            </a:extLst>
          </p:cNvPr>
          <p:cNvSpPr>
            <a:spLocks noGrp="1"/>
          </p:cNvSpPr>
          <p:nvPr>
            <p:ph type="ftr" sz="quarter" idx="11"/>
          </p:nvPr>
        </p:nvSpPr>
        <p:spPr/>
        <p:txBody>
          <a:bodyPr/>
          <a:lstStyle/>
          <a:p>
            <a:pPr defTabSz="342893" fontAlgn="auto">
              <a:spcBef>
                <a:spcPts val="0"/>
              </a:spcBef>
              <a:spcAft>
                <a:spcPts val="0"/>
              </a:spcAft>
              <a:defRPr/>
            </a:pPr>
            <a:r>
              <a:rPr lang="en-US"/>
              <a:t>Circum-Pan-Pacific Symposium 2024</a:t>
            </a:r>
            <a:endParaRPr lang="en-US" dirty="0"/>
          </a:p>
        </p:txBody>
      </p:sp>
      <p:sp>
        <p:nvSpPr>
          <p:cNvPr id="5" name="Slide Number Placeholder 4">
            <a:extLst>
              <a:ext uri="{FF2B5EF4-FFF2-40B4-BE49-F238E27FC236}">
                <a16:creationId xmlns:a16="http://schemas.microsoft.com/office/drawing/2014/main" id="{8EB1238B-7268-4BE2-9FCE-1FD442239DF4}"/>
              </a:ext>
            </a:extLst>
          </p:cNvPr>
          <p:cNvSpPr>
            <a:spLocks noGrp="1"/>
          </p:cNvSpPr>
          <p:nvPr>
            <p:ph type="sldNum" sz="quarter" idx="12"/>
          </p:nvPr>
        </p:nvSpPr>
        <p:spPr/>
        <p:txBody>
          <a:bodyPr/>
          <a:lstStyle/>
          <a:p>
            <a:pPr defTabSz="342893" fontAlgn="auto">
              <a:spcBef>
                <a:spcPts val="0"/>
              </a:spcBef>
              <a:spcAft>
                <a:spcPts val="0"/>
              </a:spcAft>
              <a:defRPr/>
            </a:pPr>
            <a:fld id="{B9A5DFB4-3D23-4866-8D46-AE36D04BFD7D}" type="slidenum">
              <a:rPr lang="en-US" smtClean="0"/>
              <a:pPr defTabSz="342893" fontAlgn="auto">
                <a:spcBef>
                  <a:spcPts val="0"/>
                </a:spcBef>
                <a:spcAft>
                  <a:spcPts val="0"/>
                </a:spcAft>
                <a:defRPr/>
              </a:pPr>
              <a:t>52</a:t>
            </a:fld>
            <a:endParaRPr lang="en-US" dirty="0"/>
          </a:p>
        </p:txBody>
      </p:sp>
      <p:pic>
        <p:nvPicPr>
          <p:cNvPr id="6" name="Picture 5">
            <a:extLst>
              <a:ext uri="{FF2B5EF4-FFF2-40B4-BE49-F238E27FC236}">
                <a16:creationId xmlns:a16="http://schemas.microsoft.com/office/drawing/2014/main" id="{D0C8BF26-C0B4-452E-931E-EF4C25E3D153}"/>
              </a:ext>
            </a:extLst>
          </p:cNvPr>
          <p:cNvPicPr>
            <a:picLocks noChangeAspect="1"/>
          </p:cNvPicPr>
          <p:nvPr/>
        </p:nvPicPr>
        <p:blipFill>
          <a:blip r:embed="rId2"/>
          <a:stretch>
            <a:fillRect/>
          </a:stretch>
        </p:blipFill>
        <p:spPr>
          <a:xfrm>
            <a:off x="1219200" y="723900"/>
            <a:ext cx="6239804" cy="4037054"/>
          </a:xfrm>
          <a:prstGeom prst="rect">
            <a:avLst/>
          </a:prstGeom>
        </p:spPr>
      </p:pic>
      <p:sp>
        <p:nvSpPr>
          <p:cNvPr id="7" name="TextBox 6">
            <a:extLst>
              <a:ext uri="{FF2B5EF4-FFF2-40B4-BE49-F238E27FC236}">
                <a16:creationId xmlns:a16="http://schemas.microsoft.com/office/drawing/2014/main" id="{2C53B45D-045A-4A81-BB2E-2EAB4E894592}"/>
              </a:ext>
            </a:extLst>
          </p:cNvPr>
          <p:cNvSpPr txBox="1"/>
          <p:nvPr/>
        </p:nvSpPr>
        <p:spPr>
          <a:xfrm>
            <a:off x="547221" y="4806434"/>
            <a:ext cx="5878532" cy="369332"/>
          </a:xfrm>
          <a:prstGeom prst="rect">
            <a:avLst/>
          </a:prstGeom>
          <a:noFill/>
        </p:spPr>
        <p:txBody>
          <a:bodyPr wrap="none" rtlCol="0">
            <a:spAutoFit/>
          </a:bodyPr>
          <a:lstStyle/>
          <a:p>
            <a:r>
              <a:rPr lang="en-US" dirty="0" err="1">
                <a:solidFill>
                  <a:schemeClr val="tx1"/>
                </a:solidFill>
              </a:rPr>
              <a:t>MultiD</a:t>
            </a:r>
            <a:r>
              <a:rPr lang="en-US" dirty="0">
                <a:solidFill>
                  <a:schemeClr val="tx1"/>
                </a:solidFill>
              </a:rPr>
              <a:t> on LH2, corrected for both VM and RC is coming</a:t>
            </a:r>
          </a:p>
        </p:txBody>
      </p:sp>
    </p:spTree>
    <p:extLst>
      <p:ext uri="{BB962C8B-B14F-4D97-AF65-F5344CB8AC3E}">
        <p14:creationId xmlns:p14="http://schemas.microsoft.com/office/powerpoint/2010/main" val="496906458"/>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2CB208-E3C0-420F-9B9D-B2EC5F919A53}"/>
              </a:ext>
            </a:extLst>
          </p:cNvPr>
          <p:cNvSpPr>
            <a:spLocks noGrp="1"/>
          </p:cNvSpPr>
          <p:nvPr>
            <p:ph type="title"/>
          </p:nvPr>
        </p:nvSpPr>
        <p:spPr/>
        <p:txBody>
          <a:bodyPr/>
          <a:lstStyle/>
          <a:p>
            <a:r>
              <a:rPr lang="en-US" dirty="0"/>
              <a:t>Outlook</a:t>
            </a:r>
          </a:p>
        </p:txBody>
      </p:sp>
      <p:sp>
        <p:nvSpPr>
          <p:cNvPr id="6" name="Content Placeholder 5">
            <a:extLst>
              <a:ext uri="{FF2B5EF4-FFF2-40B4-BE49-F238E27FC236}">
                <a16:creationId xmlns:a16="http://schemas.microsoft.com/office/drawing/2014/main" id="{1EC22E92-01DC-4CEB-A2F9-95503BAD8D89}"/>
              </a:ext>
            </a:extLst>
          </p:cNvPr>
          <p:cNvSpPr>
            <a:spLocks noGrp="1"/>
          </p:cNvSpPr>
          <p:nvPr>
            <p:ph idx="1"/>
          </p:nvPr>
        </p:nvSpPr>
        <p:spPr/>
        <p:txBody>
          <a:bodyPr>
            <a:normAutofit lnSpcReduction="10000"/>
          </a:bodyPr>
          <a:lstStyle/>
          <a:p>
            <a:r>
              <a:rPr lang="en-US" dirty="0"/>
              <a:t>Deuteron data by COMPASS 2022 run will remain a unique data set for the next decade and beyond, before EIC operation with D beams.</a:t>
            </a:r>
          </a:p>
          <a:p>
            <a:r>
              <a:rPr lang="en-US" dirty="0"/>
              <a:t>It allows a precise and valuable </a:t>
            </a:r>
            <a:r>
              <a:rPr lang="en-US"/>
              <a:t>extraction of </a:t>
            </a:r>
            <a:r>
              <a:rPr lang="en-US" dirty="0"/>
              <a:t>“d” quarks TMD PDFs </a:t>
            </a:r>
          </a:p>
          <a:p>
            <a:r>
              <a:rPr lang="en-US" dirty="0"/>
              <a:t>In the study of unpolarized multiplicities and azimuthal asymmetries we are able already today to obtain precise multidimensional results</a:t>
            </a:r>
          </a:p>
          <a:p>
            <a:r>
              <a:rPr lang="en-US" dirty="0"/>
              <a:t>This should allow the start for the transition from “exploratory/consolidation” to the “maturity” era that will arrive with the EIC </a:t>
            </a:r>
          </a:p>
          <a:p>
            <a:r>
              <a:rPr lang="en-US" dirty="0"/>
              <a:t>But also offers us the glimpse on the challenges that this “precision” will bring for both the experimentalist and the theoreticians   </a:t>
            </a:r>
          </a:p>
        </p:txBody>
      </p:sp>
      <p:sp>
        <p:nvSpPr>
          <p:cNvPr id="7" name="Date Placeholder 6">
            <a:extLst>
              <a:ext uri="{FF2B5EF4-FFF2-40B4-BE49-F238E27FC236}">
                <a16:creationId xmlns:a16="http://schemas.microsoft.com/office/drawing/2014/main" id="{D9C9B139-565D-4D34-AE96-39C8B616B610}"/>
              </a:ext>
            </a:extLst>
          </p:cNvPr>
          <p:cNvSpPr>
            <a:spLocks noGrp="1"/>
          </p:cNvSpPr>
          <p:nvPr>
            <p:ph type="dt" sz="half" idx="10"/>
          </p:nvPr>
        </p:nvSpPr>
        <p:spPr/>
        <p:txBody>
          <a:bodyPr/>
          <a:lstStyle/>
          <a:p>
            <a:pPr defTabSz="342893" fontAlgn="auto">
              <a:spcBef>
                <a:spcPts val="0"/>
              </a:spcBef>
              <a:spcAft>
                <a:spcPts val="0"/>
              </a:spcAft>
              <a:defRPr/>
            </a:pPr>
            <a:fld id="{F4D35C3D-C4AD-471B-960F-EBD4089685D1}" type="datetime1">
              <a:rPr lang="en-US" smtClean="0"/>
              <a:t>11/11/2024</a:t>
            </a:fld>
            <a:endParaRPr lang="en-US" dirty="0"/>
          </a:p>
        </p:txBody>
      </p:sp>
      <p:sp>
        <p:nvSpPr>
          <p:cNvPr id="8" name="Footer Placeholder 7">
            <a:extLst>
              <a:ext uri="{FF2B5EF4-FFF2-40B4-BE49-F238E27FC236}">
                <a16:creationId xmlns:a16="http://schemas.microsoft.com/office/drawing/2014/main" id="{4ABE1171-8A5B-4BEA-A9A9-8E190BB96922}"/>
              </a:ext>
            </a:extLst>
          </p:cNvPr>
          <p:cNvSpPr>
            <a:spLocks noGrp="1"/>
          </p:cNvSpPr>
          <p:nvPr>
            <p:ph type="ftr" sz="quarter" idx="11"/>
          </p:nvPr>
        </p:nvSpPr>
        <p:spPr/>
        <p:txBody>
          <a:bodyPr/>
          <a:lstStyle/>
          <a:p>
            <a:pPr defTabSz="342893" fontAlgn="auto">
              <a:spcBef>
                <a:spcPts val="0"/>
              </a:spcBef>
              <a:spcAft>
                <a:spcPts val="0"/>
              </a:spcAft>
              <a:defRPr/>
            </a:pPr>
            <a:r>
              <a:rPr lang="en-US"/>
              <a:t>Circum-Pan-Pacific Symposium 2024</a:t>
            </a:r>
            <a:endParaRPr lang="en-US" dirty="0"/>
          </a:p>
        </p:txBody>
      </p:sp>
      <p:sp>
        <p:nvSpPr>
          <p:cNvPr id="9" name="Slide Number Placeholder 8">
            <a:extLst>
              <a:ext uri="{FF2B5EF4-FFF2-40B4-BE49-F238E27FC236}">
                <a16:creationId xmlns:a16="http://schemas.microsoft.com/office/drawing/2014/main" id="{B14826DA-B5B6-4264-B665-684EB5456935}"/>
              </a:ext>
            </a:extLst>
          </p:cNvPr>
          <p:cNvSpPr>
            <a:spLocks noGrp="1"/>
          </p:cNvSpPr>
          <p:nvPr>
            <p:ph type="sldNum" sz="quarter" idx="12"/>
          </p:nvPr>
        </p:nvSpPr>
        <p:spPr/>
        <p:txBody>
          <a:bodyPr/>
          <a:lstStyle/>
          <a:p>
            <a:pPr defTabSz="342893" fontAlgn="auto">
              <a:spcBef>
                <a:spcPts val="0"/>
              </a:spcBef>
              <a:spcAft>
                <a:spcPts val="0"/>
              </a:spcAft>
              <a:defRPr/>
            </a:pPr>
            <a:fld id="{B9A5DFB4-3D23-4866-8D46-AE36D04BFD7D}" type="slidenum">
              <a:rPr lang="en-US" smtClean="0"/>
              <a:pPr defTabSz="342893" fontAlgn="auto">
                <a:spcBef>
                  <a:spcPts val="0"/>
                </a:spcBef>
                <a:spcAft>
                  <a:spcPts val="0"/>
                </a:spcAft>
                <a:defRPr/>
              </a:pPr>
              <a:t>53</a:t>
            </a:fld>
            <a:endParaRPr lang="en-US" dirty="0"/>
          </a:p>
        </p:txBody>
      </p:sp>
    </p:spTree>
    <p:extLst>
      <p:ext uri="{BB962C8B-B14F-4D97-AF65-F5344CB8AC3E}">
        <p14:creationId xmlns:p14="http://schemas.microsoft.com/office/powerpoint/2010/main" val="2237420008"/>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B1F4B6F-41C3-45E4-92B3-A9BBF8408EB8}"/>
              </a:ext>
            </a:extLst>
          </p:cNvPr>
          <p:cNvSpPr>
            <a:spLocks noGrp="1"/>
          </p:cNvSpPr>
          <p:nvPr>
            <p:ph type="title"/>
          </p:nvPr>
        </p:nvSpPr>
        <p:spPr>
          <a:xfrm>
            <a:off x="2514600" y="3086100"/>
            <a:ext cx="3048000" cy="1219200"/>
          </a:xfrm>
        </p:spPr>
        <p:txBody>
          <a:bodyPr/>
          <a:lstStyle/>
          <a:p>
            <a:r>
              <a:rPr lang="en-US" dirty="0"/>
              <a:t>Thank you</a:t>
            </a:r>
          </a:p>
        </p:txBody>
      </p:sp>
      <p:sp>
        <p:nvSpPr>
          <p:cNvPr id="3" name="Date Placeholder 2">
            <a:extLst>
              <a:ext uri="{FF2B5EF4-FFF2-40B4-BE49-F238E27FC236}">
                <a16:creationId xmlns:a16="http://schemas.microsoft.com/office/drawing/2014/main" id="{5D3F37F7-D21D-4BD7-A192-723DE837A96A}"/>
              </a:ext>
            </a:extLst>
          </p:cNvPr>
          <p:cNvSpPr>
            <a:spLocks noGrp="1"/>
          </p:cNvSpPr>
          <p:nvPr>
            <p:ph type="dt" sz="half" idx="2"/>
          </p:nvPr>
        </p:nvSpPr>
        <p:spPr/>
        <p:txBody>
          <a:bodyPr/>
          <a:lstStyle/>
          <a:p>
            <a:fld id="{30503FB8-FE24-4111-9C4A-98625AD6CFB3}" type="datetime1">
              <a:rPr lang="en-US" smtClean="0"/>
              <a:t>11/11/2024</a:t>
            </a:fld>
            <a:endParaRPr lang="en-US" dirty="0"/>
          </a:p>
        </p:txBody>
      </p:sp>
      <p:sp>
        <p:nvSpPr>
          <p:cNvPr id="4" name="Footer Placeholder 3">
            <a:extLst>
              <a:ext uri="{FF2B5EF4-FFF2-40B4-BE49-F238E27FC236}">
                <a16:creationId xmlns:a16="http://schemas.microsoft.com/office/drawing/2014/main" id="{4FA6A6BF-5015-4CD8-8317-C9B5C5433204}"/>
              </a:ext>
            </a:extLst>
          </p:cNvPr>
          <p:cNvSpPr>
            <a:spLocks noGrp="1"/>
          </p:cNvSpPr>
          <p:nvPr>
            <p:ph type="ftr" sz="quarter" idx="3"/>
          </p:nvPr>
        </p:nvSpPr>
        <p:spPr/>
        <p:txBody>
          <a:bodyPr/>
          <a:lstStyle/>
          <a:p>
            <a:r>
              <a:rPr lang="en-US"/>
              <a:t>Circum-Pan-Pacific Symposium 2024</a:t>
            </a:r>
            <a:endParaRPr lang="en-US" dirty="0"/>
          </a:p>
        </p:txBody>
      </p:sp>
      <p:sp>
        <p:nvSpPr>
          <p:cNvPr id="5" name="Slide Number Placeholder 4">
            <a:extLst>
              <a:ext uri="{FF2B5EF4-FFF2-40B4-BE49-F238E27FC236}">
                <a16:creationId xmlns:a16="http://schemas.microsoft.com/office/drawing/2014/main" id="{D19CB4CA-A55F-4091-928A-63989A5C4810}"/>
              </a:ext>
            </a:extLst>
          </p:cNvPr>
          <p:cNvSpPr>
            <a:spLocks noGrp="1"/>
          </p:cNvSpPr>
          <p:nvPr>
            <p:ph type="sldNum" sz="quarter" idx="4"/>
          </p:nvPr>
        </p:nvSpPr>
        <p:spPr/>
        <p:txBody>
          <a:bodyPr/>
          <a:lstStyle/>
          <a:p>
            <a:fld id="{B9A5DFB4-3D23-4866-8D46-AE36D04BFD7D}" type="slidenum">
              <a:rPr lang="en-US" smtClean="0"/>
              <a:pPr/>
              <a:t>54</a:t>
            </a:fld>
            <a:endParaRPr lang="en-US" dirty="0"/>
          </a:p>
        </p:txBody>
      </p:sp>
    </p:spTree>
    <p:extLst>
      <p:ext uri="{BB962C8B-B14F-4D97-AF65-F5344CB8AC3E}">
        <p14:creationId xmlns:p14="http://schemas.microsoft.com/office/powerpoint/2010/main" val="966266389"/>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7" name="Title 6"/>
              <p:cNvSpPr>
                <a:spLocks noGrp="1"/>
              </p:cNvSpPr>
              <p:nvPr>
                <p:ph type="title"/>
              </p:nvPr>
            </p:nvSpPr>
            <p:spPr/>
            <p:txBody>
              <a:bodyPr/>
              <a:lstStyle/>
              <a:p>
                <a:r>
                  <a:rPr lang="en-US" dirty="0"/>
                  <a:t>Contamination on (</a:t>
                </a:r>
                <a14:m>
                  <m:oMath xmlns:m="http://schemas.openxmlformats.org/officeDocument/2006/math">
                    <m:sSub>
                      <m:sSubPr>
                        <m:ctrlPr>
                          <a:rPr lang="en-US" i="1">
                            <a:latin typeface="Cambria Math" panose="02040503050406030204" pitchFamily="18" charset="0"/>
                          </a:rPr>
                        </m:ctrlPr>
                      </m:sSubPr>
                      <m:e>
                        <m:r>
                          <a:rPr lang="en-US">
                            <a:latin typeface="Cambria Math" panose="02040503050406030204" pitchFamily="18" charset="0"/>
                          </a:rPr>
                          <m:t>𝐋𝐇</m:t>
                        </m:r>
                      </m:e>
                      <m:sub>
                        <m:r>
                          <a:rPr lang="en-US" i="1">
                            <a:latin typeface="Cambria Math" panose="02040503050406030204" pitchFamily="18" charset="0"/>
                          </a:rPr>
                          <m:t>𝟐</m:t>
                        </m:r>
                      </m:sub>
                    </m:sSub>
                  </m:oMath>
                </a14:m>
                <a:r>
                  <a:rPr lang="en-US" dirty="0"/>
                  <a:t>) – 1D </a:t>
                </a:r>
              </a:p>
            </p:txBody>
          </p:sp>
        </mc:Choice>
        <mc:Fallback xmlns="">
          <p:sp>
            <p:nvSpPr>
              <p:cNvPr id="7" name="Title 6"/>
              <p:cNvSpPr>
                <a:spLocks noGrp="1" noRot="1" noChangeAspect="1" noMove="1" noResize="1" noEditPoints="1" noAdjustHandles="1" noChangeArrowheads="1" noChangeShapeType="1" noTextEdit="1"/>
              </p:cNvSpPr>
              <p:nvPr>
                <p:ph type="title"/>
              </p:nvPr>
            </p:nvSpPr>
            <p:spPr>
              <a:blipFill>
                <a:blip r:embed="rId2"/>
                <a:stretch>
                  <a:fillRect l="-1533"/>
                </a:stretch>
              </a:blipFill>
            </p:spPr>
            <p:txBody>
              <a:bodyPr/>
              <a:lstStyle/>
              <a:p>
                <a:r>
                  <a:rPr lang="en-US">
                    <a:noFill/>
                  </a:rPr>
                  <a:t> </a:t>
                </a:r>
              </a:p>
            </p:txBody>
          </p:sp>
        </mc:Fallback>
      </mc:AlternateContent>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0" y="987405"/>
            <a:ext cx="5066348" cy="4440555"/>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10000" y="987405"/>
            <a:ext cx="5066348" cy="4440555"/>
          </a:xfrm>
          <a:prstGeom prst="rect">
            <a:avLst/>
          </a:prstGeom>
        </p:spPr>
      </p:pic>
      <mc:AlternateContent xmlns:mc="http://schemas.openxmlformats.org/markup-compatibility/2006" xmlns:a14="http://schemas.microsoft.com/office/drawing/2010/main">
        <mc:Choice Requires="a14">
          <p:sp>
            <p:nvSpPr>
              <p:cNvPr id="11" name="Content Placeholder 5"/>
              <p:cNvSpPr txBox="1">
                <a:spLocks/>
              </p:cNvSpPr>
              <p:nvPr/>
            </p:nvSpPr>
            <p:spPr>
              <a:xfrm>
                <a:off x="304802" y="1028700"/>
                <a:ext cx="4051425" cy="4420800"/>
              </a:xfrm>
              <a:prstGeom prst="rect">
                <a:avLst/>
              </a:prstGeom>
            </p:spPr>
            <p:txBody>
              <a:bodyPr>
                <a:normAutofit/>
              </a:bodyPr>
              <a:lstStyle>
                <a:lvl1pPr marL="171446" indent="-137156" algn="l" defTabSz="685787" rtl="0" eaLnBrk="1" latinLnBrk="0" hangingPunct="1">
                  <a:lnSpc>
                    <a:spcPct val="90000"/>
                  </a:lnSpc>
                  <a:spcBef>
                    <a:spcPts val="1050"/>
                  </a:spcBef>
                  <a:buClr>
                    <a:schemeClr val="accent1"/>
                  </a:buClr>
                  <a:buSzPct val="80000"/>
                  <a:buFont typeface="Corbel" pitchFamily="34" charset="0"/>
                  <a:buChar char="•"/>
                  <a:defRPr sz="1650" kern="1200">
                    <a:solidFill>
                      <a:schemeClr val="tx1"/>
                    </a:solidFill>
                    <a:latin typeface="+mn-lt"/>
                    <a:ea typeface="+mn-ea"/>
                    <a:cs typeface="+mn-cs"/>
                  </a:defRPr>
                </a:lvl1pPr>
                <a:lvl2pPr marL="342893" indent="-137156" algn="l" defTabSz="685787" rtl="0" eaLnBrk="1" latinLnBrk="0" hangingPunct="1">
                  <a:lnSpc>
                    <a:spcPct val="90000"/>
                  </a:lnSpc>
                  <a:spcBef>
                    <a:spcPts val="150"/>
                  </a:spcBef>
                  <a:spcAft>
                    <a:spcPts val="300"/>
                  </a:spcAft>
                  <a:buClr>
                    <a:schemeClr val="accent1"/>
                  </a:buClr>
                  <a:buSzPct val="80000"/>
                  <a:buFont typeface="Corbel" pitchFamily="34" charset="0"/>
                  <a:buChar char="•"/>
                  <a:defRPr sz="1500" kern="1200">
                    <a:solidFill>
                      <a:schemeClr val="tx1"/>
                    </a:solidFill>
                    <a:latin typeface="+mn-lt"/>
                    <a:ea typeface="+mn-ea"/>
                    <a:cs typeface="+mn-cs"/>
                  </a:defRPr>
                </a:lvl2pPr>
                <a:lvl3pPr marL="548629" indent="-137156" algn="l" defTabSz="685787" rtl="0" eaLnBrk="1" latinLnBrk="0" hangingPunct="1">
                  <a:lnSpc>
                    <a:spcPct val="90000"/>
                  </a:lnSpc>
                  <a:spcBef>
                    <a:spcPts val="150"/>
                  </a:spcBef>
                  <a:spcAft>
                    <a:spcPts val="300"/>
                  </a:spcAft>
                  <a:buClr>
                    <a:schemeClr val="accent1"/>
                  </a:buClr>
                  <a:buSzPct val="80000"/>
                  <a:buFont typeface="Corbel" pitchFamily="34" charset="0"/>
                  <a:buChar char="•"/>
                  <a:defRPr sz="1350" kern="1200">
                    <a:solidFill>
                      <a:schemeClr val="tx1"/>
                    </a:solidFill>
                    <a:latin typeface="+mn-lt"/>
                    <a:ea typeface="+mn-ea"/>
                    <a:cs typeface="+mn-cs"/>
                  </a:defRPr>
                </a:lvl3pPr>
                <a:lvl4pPr marL="754366" indent="-137156" algn="l" defTabSz="685787" rtl="0" eaLnBrk="1" latinLnBrk="0" hangingPunct="1">
                  <a:lnSpc>
                    <a:spcPct val="90000"/>
                  </a:lnSpc>
                  <a:spcBef>
                    <a:spcPts val="150"/>
                  </a:spcBef>
                  <a:spcAft>
                    <a:spcPts val="300"/>
                  </a:spcAft>
                  <a:buClr>
                    <a:schemeClr val="accent1"/>
                  </a:buClr>
                  <a:buSzPct val="80000"/>
                  <a:buFont typeface="Corbel" pitchFamily="34" charset="0"/>
                  <a:buChar char="•"/>
                  <a:defRPr sz="1200" kern="1200">
                    <a:solidFill>
                      <a:schemeClr val="tx1"/>
                    </a:solidFill>
                    <a:latin typeface="+mn-lt"/>
                    <a:ea typeface="+mn-ea"/>
                    <a:cs typeface="+mn-cs"/>
                  </a:defRPr>
                </a:lvl4pPr>
                <a:lvl5pPr marL="960100" indent="-137156" algn="l" defTabSz="685787" rtl="0" eaLnBrk="1" latinLnBrk="0" hangingPunct="1">
                  <a:lnSpc>
                    <a:spcPct val="90000"/>
                  </a:lnSpc>
                  <a:spcBef>
                    <a:spcPts val="150"/>
                  </a:spcBef>
                  <a:spcAft>
                    <a:spcPts val="300"/>
                  </a:spcAft>
                  <a:buClr>
                    <a:schemeClr val="accent1"/>
                  </a:buClr>
                  <a:buSzPct val="80000"/>
                  <a:buFont typeface="Corbel" pitchFamily="34" charset="0"/>
                  <a:buChar char="•"/>
                  <a:defRPr sz="1200" kern="1200">
                    <a:solidFill>
                      <a:schemeClr val="tx1"/>
                    </a:solidFill>
                    <a:latin typeface="+mn-lt"/>
                    <a:ea typeface="+mn-ea"/>
                    <a:cs typeface="+mn-cs"/>
                  </a:defRPr>
                </a:lvl5pPr>
                <a:lvl6pPr marL="1199976" indent="-171446" algn="l" defTabSz="685787" rtl="0" eaLnBrk="1" latinLnBrk="0" hangingPunct="1">
                  <a:lnSpc>
                    <a:spcPct val="90000"/>
                  </a:lnSpc>
                  <a:spcBef>
                    <a:spcPts val="150"/>
                  </a:spcBef>
                  <a:spcAft>
                    <a:spcPts val="300"/>
                  </a:spcAft>
                  <a:buClr>
                    <a:schemeClr val="accent1"/>
                  </a:buClr>
                  <a:buSzPct val="80000"/>
                  <a:buFont typeface="Corbel" pitchFamily="34" charset="0"/>
                  <a:buChar char="•"/>
                  <a:defRPr sz="1200" kern="1200">
                    <a:solidFill>
                      <a:schemeClr val="accent1"/>
                    </a:solidFill>
                    <a:latin typeface="+mn-lt"/>
                    <a:ea typeface="+mn-ea"/>
                    <a:cs typeface="+mn-cs"/>
                  </a:defRPr>
                </a:lvl6pPr>
                <a:lvl7pPr marL="1424972" indent="-171446" algn="l" defTabSz="685787" rtl="0" eaLnBrk="1" latinLnBrk="0" hangingPunct="1">
                  <a:lnSpc>
                    <a:spcPct val="90000"/>
                  </a:lnSpc>
                  <a:spcBef>
                    <a:spcPts val="150"/>
                  </a:spcBef>
                  <a:spcAft>
                    <a:spcPts val="300"/>
                  </a:spcAft>
                  <a:buClr>
                    <a:schemeClr val="accent1"/>
                  </a:buClr>
                  <a:buSzPct val="80000"/>
                  <a:buFont typeface="Corbel" pitchFamily="34" charset="0"/>
                  <a:buChar char="•"/>
                  <a:defRPr sz="1200" kern="1200">
                    <a:solidFill>
                      <a:schemeClr val="accent1"/>
                    </a:solidFill>
                    <a:latin typeface="+mn-lt"/>
                    <a:ea typeface="+mn-ea"/>
                    <a:cs typeface="+mn-cs"/>
                  </a:defRPr>
                </a:lvl7pPr>
                <a:lvl8pPr marL="1649967" indent="-171446" algn="l" defTabSz="685787" rtl="0" eaLnBrk="1" latinLnBrk="0" hangingPunct="1">
                  <a:lnSpc>
                    <a:spcPct val="90000"/>
                  </a:lnSpc>
                  <a:spcBef>
                    <a:spcPts val="150"/>
                  </a:spcBef>
                  <a:spcAft>
                    <a:spcPts val="300"/>
                  </a:spcAft>
                  <a:buClr>
                    <a:schemeClr val="accent1"/>
                  </a:buClr>
                  <a:buSzPct val="80000"/>
                  <a:buFont typeface="Corbel" pitchFamily="34" charset="0"/>
                  <a:buChar char="•"/>
                  <a:defRPr sz="1200" kern="1200">
                    <a:solidFill>
                      <a:schemeClr val="accent1"/>
                    </a:solidFill>
                    <a:latin typeface="+mn-lt"/>
                    <a:ea typeface="+mn-ea"/>
                    <a:cs typeface="+mn-cs"/>
                  </a:defRPr>
                </a:lvl8pPr>
                <a:lvl9pPr marL="1874964" indent="-171446" algn="l" defTabSz="685787" rtl="0" eaLnBrk="1" latinLnBrk="0" hangingPunct="1">
                  <a:lnSpc>
                    <a:spcPct val="90000"/>
                  </a:lnSpc>
                  <a:spcBef>
                    <a:spcPts val="150"/>
                  </a:spcBef>
                  <a:spcAft>
                    <a:spcPts val="300"/>
                  </a:spcAft>
                  <a:buClr>
                    <a:schemeClr val="accent1"/>
                  </a:buClr>
                  <a:buSzPct val="80000"/>
                  <a:buFont typeface="Corbel" pitchFamily="34" charset="0"/>
                  <a:buChar char="•"/>
                  <a:defRPr sz="1200" kern="1200">
                    <a:solidFill>
                      <a:schemeClr val="accent1"/>
                    </a:solidFill>
                    <a:latin typeface="+mn-lt"/>
                    <a:ea typeface="+mn-ea"/>
                    <a:cs typeface="+mn-cs"/>
                  </a:defRPr>
                </a:lvl9pPr>
              </a:lstStyle>
              <a:p>
                <a:pPr fontAlgn="auto">
                  <a:spcAft>
                    <a:spcPts val="0"/>
                  </a:spcAft>
                </a:pPr>
                <a:r>
                  <a:rPr lang="en-US" sz="1800" dirty="0"/>
                  <a:t>Determined from </a:t>
                </a:r>
                <a14:m>
                  <m:oMath xmlns:m="http://schemas.openxmlformats.org/officeDocument/2006/math">
                    <m:sSub>
                      <m:sSubPr>
                        <m:ctrlPr>
                          <a:rPr lang="en-US" sz="1800" i="1" smtClean="0">
                            <a:latin typeface="Cambria Math" panose="02040503050406030204" pitchFamily="18" charset="0"/>
                          </a:rPr>
                        </m:ctrlPr>
                      </m:sSubPr>
                      <m:e>
                        <m:r>
                          <a:rPr lang="en-US" sz="1800" i="1" smtClean="0">
                            <a:latin typeface="Cambria Math" panose="02040503050406030204" pitchFamily="18" charset="0"/>
                          </a:rPr>
                          <m:t>𝑧</m:t>
                        </m:r>
                      </m:e>
                      <m:sub>
                        <m:r>
                          <a:rPr lang="en-US" sz="1800" i="1" smtClean="0">
                            <a:latin typeface="Cambria Math" panose="02040503050406030204" pitchFamily="18" charset="0"/>
                          </a:rPr>
                          <m:t>1</m:t>
                        </m:r>
                      </m:sub>
                    </m:sSub>
                    <m:r>
                      <a:rPr lang="en-US" sz="1800" i="1" smtClean="0">
                        <a:latin typeface="Cambria Math" panose="02040503050406030204" pitchFamily="18" charset="0"/>
                      </a:rPr>
                      <m:t>+</m:t>
                    </m:r>
                    <m:sSub>
                      <m:sSubPr>
                        <m:ctrlPr>
                          <a:rPr lang="en-US" sz="1800" i="1" smtClean="0">
                            <a:latin typeface="Cambria Math" panose="02040503050406030204" pitchFamily="18" charset="0"/>
                          </a:rPr>
                        </m:ctrlPr>
                      </m:sSubPr>
                      <m:e>
                        <m:r>
                          <a:rPr lang="en-US" sz="1800" i="1" smtClean="0">
                            <a:latin typeface="Cambria Math" panose="02040503050406030204" pitchFamily="18" charset="0"/>
                          </a:rPr>
                          <m:t>𝑧</m:t>
                        </m:r>
                      </m:e>
                      <m:sub>
                        <m:r>
                          <a:rPr lang="en-US" sz="1800" i="1" smtClean="0">
                            <a:latin typeface="Cambria Math" panose="02040503050406030204" pitchFamily="18" charset="0"/>
                          </a:rPr>
                          <m:t>2</m:t>
                        </m:r>
                      </m:sub>
                    </m:sSub>
                    <m:r>
                      <a:rPr lang="en-US" sz="1800" i="1" smtClean="0">
                        <a:latin typeface="Cambria Math" panose="02040503050406030204" pitchFamily="18" charset="0"/>
                      </a:rPr>
                      <m:t>&gt;0.95</m:t>
                    </m:r>
                  </m:oMath>
                </a14:m>
                <a:endParaRPr lang="en-US" sz="1800" dirty="0"/>
              </a:p>
              <a:p>
                <a:pPr fontAlgn="auto">
                  <a:spcAft>
                    <a:spcPts val="0"/>
                  </a:spcAft>
                </a:pPr>
                <a:r>
                  <a:rPr lang="en-US" sz="1800" dirty="0"/>
                  <a:t>Selecting </a:t>
                </a:r>
                <a14:m>
                  <m:oMath xmlns:m="http://schemas.openxmlformats.org/officeDocument/2006/math">
                    <m:sSup>
                      <m:sSupPr>
                        <m:ctrlPr>
                          <a:rPr lang="en-US" sz="1800" i="1" smtClean="0">
                            <a:latin typeface="Cambria Math" panose="02040503050406030204" pitchFamily="18" charset="0"/>
                          </a:rPr>
                        </m:ctrlPr>
                      </m:sSupPr>
                      <m:e>
                        <m:r>
                          <a:rPr lang="en-US" sz="1800" i="1" smtClean="0">
                            <a:latin typeface="Cambria Math" panose="02040503050406030204" pitchFamily="18" charset="0"/>
                            <a:ea typeface="Cambria Math" panose="02040503050406030204" pitchFamily="18" charset="0"/>
                          </a:rPr>
                          <m:t>𝜌</m:t>
                        </m:r>
                      </m:e>
                      <m:sup>
                        <m:r>
                          <a:rPr lang="en-US" sz="1800" i="1" smtClean="0">
                            <a:latin typeface="Cambria Math" panose="02040503050406030204" pitchFamily="18" charset="0"/>
                          </a:rPr>
                          <m:t>0</m:t>
                        </m:r>
                      </m:sup>
                    </m:sSup>
                    <m:r>
                      <a:rPr lang="en-US" sz="1800" b="0" i="1" smtClean="0">
                        <a:latin typeface="Cambria Math" panose="02040503050406030204" pitchFamily="18" charset="0"/>
                      </a:rPr>
                      <m:t>, </m:t>
                    </m:r>
                    <m:r>
                      <a:rPr lang="en-US" sz="1800" b="0" i="1" smtClean="0">
                        <a:latin typeface="Cambria Math" panose="02040503050406030204" pitchFamily="18" charset="0"/>
                        <a:ea typeface="Cambria Math" panose="02040503050406030204" pitchFamily="18" charset="0"/>
                      </a:rPr>
                      <m:t>𝜔</m:t>
                    </m:r>
                  </m:oMath>
                </a14:m>
                <a:r>
                  <a:rPr lang="en-US" sz="1800" dirty="0"/>
                  <a:t> and </a:t>
                </a:r>
                <a14:m>
                  <m:oMath xmlns:m="http://schemas.openxmlformats.org/officeDocument/2006/math">
                    <m:r>
                      <a:rPr lang="en-US" sz="1800" i="1" smtClean="0">
                        <a:latin typeface="Cambria Math" panose="02040503050406030204" pitchFamily="18" charset="0"/>
                        <a:ea typeface="Cambria Math" panose="02040503050406030204" pitchFamily="18" charset="0"/>
                      </a:rPr>
                      <m:t>𝜙</m:t>
                    </m:r>
                  </m:oMath>
                </a14:m>
                <a:endParaRPr lang="en-US" sz="1800" dirty="0"/>
              </a:p>
              <a:p>
                <a:pPr marL="34290" indent="0" fontAlgn="auto">
                  <a:spcAft>
                    <a:spcPts val="0"/>
                  </a:spcAft>
                  <a:buNone/>
                </a:pPr>
                <a:endParaRPr lang="en-US" sz="1800" dirty="0"/>
              </a:p>
            </p:txBody>
          </p:sp>
        </mc:Choice>
        <mc:Fallback xmlns="">
          <p:sp>
            <p:nvSpPr>
              <p:cNvPr id="11" name="Content Placeholder 5"/>
              <p:cNvSpPr txBox="1">
                <a:spLocks noRot="1" noChangeAspect="1" noMove="1" noResize="1" noEditPoints="1" noAdjustHandles="1" noChangeArrowheads="1" noChangeShapeType="1" noTextEdit="1"/>
              </p:cNvSpPr>
              <p:nvPr/>
            </p:nvSpPr>
            <p:spPr>
              <a:xfrm>
                <a:off x="304802" y="1028700"/>
                <a:ext cx="4051425" cy="4420800"/>
              </a:xfrm>
              <a:prstGeom prst="rect">
                <a:avLst/>
              </a:prstGeom>
              <a:blipFill>
                <a:blip r:embed="rId5"/>
                <a:stretch>
                  <a:fillRect t="-1379"/>
                </a:stretch>
              </a:blipFill>
            </p:spPr>
            <p:txBody>
              <a:bodyPr/>
              <a:lstStyle/>
              <a:p>
                <a:r>
                  <a:rPr lang="en-US">
                    <a:noFill/>
                  </a:rPr>
                  <a:t> </a:t>
                </a:r>
              </a:p>
            </p:txBody>
          </p:sp>
        </mc:Fallback>
      </mc:AlternateContent>
      <p:pic>
        <p:nvPicPr>
          <p:cNvPr id="12" name="Picture 11"/>
          <p:cNvPicPr>
            <a:picLocks noChangeAspect="1"/>
          </p:cNvPicPr>
          <p:nvPr/>
        </p:nvPicPr>
        <p:blipFill>
          <a:blip r:embed="rId6"/>
          <a:stretch>
            <a:fillRect/>
          </a:stretch>
        </p:blipFill>
        <p:spPr>
          <a:xfrm>
            <a:off x="685800" y="2628900"/>
            <a:ext cx="2762728" cy="2256818"/>
          </a:xfrm>
          <a:prstGeom prst="rect">
            <a:avLst/>
          </a:prstGeom>
        </p:spPr>
      </p:pic>
      <p:pic>
        <p:nvPicPr>
          <p:cNvPr id="13" name="Picture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10000" y="987405"/>
            <a:ext cx="5066348" cy="4440555"/>
          </a:xfrm>
          <a:prstGeom prst="rect">
            <a:avLst/>
          </a:prstGeom>
        </p:spPr>
      </p:pic>
      <p:sp>
        <p:nvSpPr>
          <p:cNvPr id="8" name="Date Placeholder 7">
            <a:extLst>
              <a:ext uri="{FF2B5EF4-FFF2-40B4-BE49-F238E27FC236}">
                <a16:creationId xmlns:a16="http://schemas.microsoft.com/office/drawing/2014/main" id="{175BE9BD-CCF6-4003-8EC7-DB08E03557DB}"/>
              </a:ext>
            </a:extLst>
          </p:cNvPr>
          <p:cNvSpPr>
            <a:spLocks noGrp="1"/>
          </p:cNvSpPr>
          <p:nvPr>
            <p:ph type="dt" sz="half" idx="10"/>
          </p:nvPr>
        </p:nvSpPr>
        <p:spPr/>
        <p:txBody>
          <a:bodyPr/>
          <a:lstStyle/>
          <a:p>
            <a:pPr defTabSz="342893" fontAlgn="auto">
              <a:spcBef>
                <a:spcPts val="0"/>
              </a:spcBef>
              <a:spcAft>
                <a:spcPts val="0"/>
              </a:spcAft>
              <a:defRPr/>
            </a:pPr>
            <a:fld id="{631AEA4C-218B-4CF1-A90B-95C51AFAA844}" type="datetime1">
              <a:rPr lang="en-US" smtClean="0"/>
              <a:t>11/11/2024</a:t>
            </a:fld>
            <a:endParaRPr lang="en-US" dirty="0"/>
          </a:p>
        </p:txBody>
      </p:sp>
      <p:sp>
        <p:nvSpPr>
          <p:cNvPr id="9" name="Footer Placeholder 8">
            <a:extLst>
              <a:ext uri="{FF2B5EF4-FFF2-40B4-BE49-F238E27FC236}">
                <a16:creationId xmlns:a16="http://schemas.microsoft.com/office/drawing/2014/main" id="{20E760F4-9828-4D0B-8A66-3729E15D70CD}"/>
              </a:ext>
            </a:extLst>
          </p:cNvPr>
          <p:cNvSpPr>
            <a:spLocks noGrp="1"/>
          </p:cNvSpPr>
          <p:nvPr>
            <p:ph type="ftr" sz="quarter" idx="11"/>
          </p:nvPr>
        </p:nvSpPr>
        <p:spPr/>
        <p:txBody>
          <a:bodyPr/>
          <a:lstStyle/>
          <a:p>
            <a:pPr defTabSz="342893" fontAlgn="auto">
              <a:spcBef>
                <a:spcPts val="0"/>
              </a:spcBef>
              <a:spcAft>
                <a:spcPts val="0"/>
              </a:spcAft>
              <a:defRPr/>
            </a:pPr>
            <a:r>
              <a:rPr lang="en-US"/>
              <a:t>Circum-Pan-Pacific Symposium 2024</a:t>
            </a:r>
            <a:endParaRPr lang="en-US" dirty="0"/>
          </a:p>
        </p:txBody>
      </p:sp>
      <p:sp>
        <p:nvSpPr>
          <p:cNvPr id="10" name="Slide Number Placeholder 9">
            <a:extLst>
              <a:ext uri="{FF2B5EF4-FFF2-40B4-BE49-F238E27FC236}">
                <a16:creationId xmlns:a16="http://schemas.microsoft.com/office/drawing/2014/main" id="{DFE7E768-E718-4D26-ABB6-E68A0AD7027C}"/>
              </a:ext>
            </a:extLst>
          </p:cNvPr>
          <p:cNvSpPr>
            <a:spLocks noGrp="1"/>
          </p:cNvSpPr>
          <p:nvPr>
            <p:ph type="sldNum" sz="quarter" idx="12"/>
          </p:nvPr>
        </p:nvSpPr>
        <p:spPr/>
        <p:txBody>
          <a:bodyPr/>
          <a:lstStyle/>
          <a:p>
            <a:pPr defTabSz="342893" fontAlgn="auto">
              <a:spcBef>
                <a:spcPts val="0"/>
              </a:spcBef>
              <a:spcAft>
                <a:spcPts val="0"/>
              </a:spcAft>
              <a:defRPr/>
            </a:pPr>
            <a:fld id="{B9A5DFB4-3D23-4866-8D46-AE36D04BFD7D}" type="slidenum">
              <a:rPr lang="en-US" smtClean="0"/>
              <a:pPr defTabSz="342893" fontAlgn="auto">
                <a:spcBef>
                  <a:spcPts val="0"/>
                </a:spcBef>
                <a:spcAft>
                  <a:spcPts val="0"/>
                </a:spcAft>
                <a:defRPr/>
              </a:pPr>
              <a:t>55</a:t>
            </a:fld>
            <a:endParaRPr lang="en-US" dirty="0"/>
          </a:p>
        </p:txBody>
      </p:sp>
    </p:spTree>
    <p:extLst>
      <p:ext uri="{BB962C8B-B14F-4D97-AF65-F5344CB8AC3E}">
        <p14:creationId xmlns:p14="http://schemas.microsoft.com/office/powerpoint/2010/main" val="1786634557"/>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Unpolarised Transverse Momentum dependent PDFs</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lnSpcReduction="10000"/>
              </a:bodyPr>
              <a:lstStyle/>
              <a:p>
                <a:r>
                  <a:rPr lang="en-US" sz="1620" dirty="0"/>
                  <a:t>When we consider the transverse momentum of the quark in the calculation of the cross section Transverse Momentum Dependent parton distribution (TMDs)</a:t>
                </a:r>
              </a:p>
              <a:p>
                <a:endParaRPr lang="en-US" sz="1620" dirty="0"/>
              </a:p>
              <a:p>
                <a:pPr marL="0" indent="0">
                  <a:buNone/>
                </a:pPr>
                <a:r>
                  <a:rPr lang="en-US" sz="1620" dirty="0"/>
                  <a:t>		</a:t>
                </a:r>
              </a:p>
              <a:p>
                <a:pPr marL="0" indent="0">
                  <a:buNone/>
                </a:pPr>
                <a:r>
                  <a:rPr lang="en-US" sz="1620" dirty="0"/>
                  <a:t>			</a:t>
                </a:r>
              </a:p>
              <a:p>
                <a:endParaRPr lang="en-US" sz="1620" dirty="0"/>
              </a:p>
              <a:p>
                <a:endParaRPr lang="en-US" sz="1620" dirty="0"/>
              </a:p>
              <a:p>
                <a:pPr marL="0" indent="0">
                  <a:buNone/>
                </a:pPr>
                <a:endParaRPr lang="en-US" sz="1620" dirty="0"/>
              </a:p>
              <a:p>
                <a:r>
                  <a:rPr lang="en-US" sz="1620" dirty="0"/>
                  <a:t>The unpolarised number density of the quarks gains a dependence from the intrinsic transverse momentum </a:t>
                </a:r>
                <a14:m>
                  <m:oMath xmlns:m="http://schemas.openxmlformats.org/officeDocument/2006/math">
                    <m:sSub>
                      <m:sSubPr>
                        <m:ctrlPr>
                          <a:rPr lang="en-US" sz="1620" i="1">
                            <a:latin typeface="Cambria Math" panose="02040503050406030204" pitchFamily="18" charset="0"/>
                          </a:rPr>
                        </m:ctrlPr>
                      </m:sSubPr>
                      <m:e>
                        <m:r>
                          <a:rPr lang="en-US" sz="1620" i="1">
                            <a:latin typeface="Cambria Math" panose="02040503050406030204" pitchFamily="18" charset="0"/>
                          </a:rPr>
                          <m:t>𝑘</m:t>
                        </m:r>
                      </m:e>
                      <m:sub>
                        <m:r>
                          <a:rPr lang="en-US" sz="1620" i="1">
                            <a:latin typeface="Cambria Math" panose="02040503050406030204" pitchFamily="18" charset="0"/>
                            <a:ea typeface="Cambria Math" panose="02040503050406030204" pitchFamily="18" charset="0"/>
                          </a:rPr>
                          <m:t>⊥</m:t>
                        </m:r>
                      </m:sub>
                    </m:sSub>
                  </m:oMath>
                </a14:m>
                <a:r>
                  <a:rPr lang="en-US" sz="1620" dirty="0"/>
                  <a:t> </a:t>
                </a:r>
              </a:p>
              <a:p>
                <a:pPr marL="0" indent="0">
                  <a:buNone/>
                </a:pPr>
                <a14:m>
                  <m:oMathPara xmlns:m="http://schemas.openxmlformats.org/officeDocument/2006/math">
                    <m:oMathParaPr>
                      <m:jc m:val="centerGroup"/>
                    </m:oMathParaPr>
                    <m:oMath xmlns:m="http://schemas.openxmlformats.org/officeDocument/2006/math">
                      <m:sSubSup>
                        <m:sSubSupPr>
                          <m:ctrlPr>
                            <a:rPr lang="it-IT" sz="1500" i="1">
                              <a:solidFill>
                                <a:srgbClr val="FF0000"/>
                              </a:solidFill>
                              <a:latin typeface="Cambria Math" panose="02040503050406030204" pitchFamily="18" charset="0"/>
                            </a:rPr>
                          </m:ctrlPr>
                        </m:sSubSupPr>
                        <m:e>
                          <m:r>
                            <a:rPr lang="en-US" sz="1500" i="1">
                              <a:solidFill>
                                <a:srgbClr val="FF0000"/>
                              </a:solidFill>
                              <a:latin typeface="Cambria Math" panose="02040503050406030204" pitchFamily="18" charset="0"/>
                            </a:rPr>
                            <m:t>𝑓</m:t>
                          </m:r>
                        </m:e>
                        <m:sub>
                          <m:r>
                            <a:rPr lang="en-US" sz="1500" i="1">
                              <a:solidFill>
                                <a:srgbClr val="FF0000"/>
                              </a:solidFill>
                              <a:latin typeface="Cambria Math" panose="02040503050406030204" pitchFamily="18" charset="0"/>
                            </a:rPr>
                            <m:t>1</m:t>
                          </m:r>
                        </m:sub>
                        <m:sup>
                          <m:r>
                            <a:rPr lang="en-US" sz="1500" i="1">
                              <a:solidFill>
                                <a:srgbClr val="FF0000"/>
                              </a:solidFill>
                              <a:latin typeface="Cambria Math" panose="02040503050406030204" pitchFamily="18" charset="0"/>
                            </a:rPr>
                            <m:t>𝑞</m:t>
                          </m:r>
                        </m:sup>
                      </m:sSubSup>
                      <m:d>
                        <m:dPr>
                          <m:ctrlPr>
                            <a:rPr lang="it-IT" sz="1500" i="1">
                              <a:solidFill>
                                <a:srgbClr val="FF0000"/>
                              </a:solidFill>
                              <a:latin typeface="Cambria Math" panose="02040503050406030204" pitchFamily="18" charset="0"/>
                            </a:rPr>
                          </m:ctrlPr>
                        </m:dPr>
                        <m:e>
                          <m:r>
                            <a:rPr lang="en-US" sz="1500" i="1">
                              <a:solidFill>
                                <a:srgbClr val="FF0000"/>
                              </a:solidFill>
                              <a:latin typeface="Cambria Math" panose="02040503050406030204" pitchFamily="18" charset="0"/>
                            </a:rPr>
                            <m:t>𝑥</m:t>
                          </m:r>
                          <m:r>
                            <a:rPr lang="en-US" sz="1500" i="1">
                              <a:solidFill>
                                <a:srgbClr val="FF0000"/>
                              </a:solidFill>
                              <a:latin typeface="Cambria Math" panose="02040503050406030204" pitchFamily="18" charset="0"/>
                            </a:rPr>
                            <m:t>,</m:t>
                          </m:r>
                          <m:sSub>
                            <m:sSubPr>
                              <m:ctrlPr>
                                <a:rPr lang="en-US" sz="1500" i="1">
                                  <a:solidFill>
                                    <a:srgbClr val="FF0000"/>
                                  </a:solidFill>
                                  <a:latin typeface="Cambria Math" panose="02040503050406030204" pitchFamily="18" charset="0"/>
                                </a:rPr>
                              </m:ctrlPr>
                            </m:sSubPr>
                            <m:e>
                              <m:r>
                                <a:rPr lang="en-US" sz="1500" i="1">
                                  <a:solidFill>
                                    <a:srgbClr val="FF0000"/>
                                  </a:solidFill>
                                  <a:latin typeface="Cambria Math" panose="02040503050406030204" pitchFamily="18" charset="0"/>
                                </a:rPr>
                                <m:t>𝑘</m:t>
                              </m:r>
                            </m:e>
                            <m:sub>
                              <m:r>
                                <a:rPr lang="en-US" sz="1500" i="1">
                                  <a:solidFill>
                                    <a:srgbClr val="FF0000"/>
                                  </a:solidFill>
                                  <a:latin typeface="Cambria Math" panose="02040503050406030204" pitchFamily="18" charset="0"/>
                                  <a:ea typeface="Cambria Math" panose="02040503050406030204" pitchFamily="18" charset="0"/>
                                </a:rPr>
                                <m:t>⊥</m:t>
                              </m:r>
                            </m:sub>
                          </m:sSub>
                        </m:e>
                      </m:d>
                    </m:oMath>
                  </m:oMathPara>
                </a14:m>
                <a:endParaRPr lang="it-IT" sz="1500" dirty="0">
                  <a:solidFill>
                    <a:schemeClr val="accent2"/>
                  </a:solidFill>
                </a:endParaRPr>
              </a:p>
              <a:p>
                <a:r>
                  <a:rPr lang="en-US" sz="1620" dirty="0"/>
                  <a:t>New parton densities arise: the </a:t>
                </a:r>
                <a:r>
                  <a:rPr lang="en-US" sz="1620" dirty="0">
                    <a:solidFill>
                      <a:srgbClr val="FF0000"/>
                    </a:solidFill>
                  </a:rPr>
                  <a:t>Boer-Mulders</a:t>
                </a:r>
                <a:r>
                  <a:rPr lang="en-US" sz="1620" dirty="0"/>
                  <a:t> functions </a:t>
                </a:r>
                <a14:m>
                  <m:oMath xmlns:m="http://schemas.openxmlformats.org/officeDocument/2006/math">
                    <m:sSubSup>
                      <m:sSubSupPr>
                        <m:ctrlPr>
                          <a:rPr lang="en-US" sz="1500" i="1">
                            <a:solidFill>
                              <a:srgbClr val="FF0000"/>
                            </a:solidFill>
                            <a:latin typeface="Cambria Math" panose="02040503050406030204" pitchFamily="18" charset="0"/>
                            <a:ea typeface="Cambria Math" panose="02040503050406030204" pitchFamily="18" charset="0"/>
                          </a:rPr>
                        </m:ctrlPr>
                      </m:sSubSupPr>
                      <m:e>
                        <m:r>
                          <a:rPr lang="en-US" sz="1500" i="1">
                            <a:solidFill>
                              <a:srgbClr val="FF0000"/>
                            </a:solidFill>
                            <a:latin typeface="Cambria Math" panose="02040503050406030204" pitchFamily="18" charset="0"/>
                            <a:ea typeface="Cambria Math" panose="02040503050406030204" pitchFamily="18" charset="0"/>
                          </a:rPr>
                          <m:t>h</m:t>
                        </m:r>
                      </m:e>
                      <m:sub>
                        <m:r>
                          <a:rPr lang="en-US" sz="1500" i="1">
                            <a:solidFill>
                              <a:srgbClr val="FF0000"/>
                            </a:solidFill>
                            <a:latin typeface="Cambria Math" panose="02040503050406030204" pitchFamily="18" charset="0"/>
                            <a:ea typeface="Cambria Math" panose="02040503050406030204" pitchFamily="18" charset="0"/>
                          </a:rPr>
                          <m:t>1</m:t>
                        </m:r>
                      </m:sub>
                      <m:sup>
                        <m:r>
                          <a:rPr lang="en-US" sz="1500" i="1">
                            <a:solidFill>
                              <a:srgbClr val="FF0000"/>
                            </a:solidFill>
                            <a:latin typeface="Cambria Math" panose="02040503050406030204" pitchFamily="18" charset="0"/>
                            <a:ea typeface="Cambria Math" panose="02040503050406030204" pitchFamily="18" charset="0"/>
                          </a:rPr>
                          <m:t>⊥,</m:t>
                        </m:r>
                        <m:r>
                          <a:rPr lang="en-US" sz="1500" i="1">
                            <a:solidFill>
                              <a:srgbClr val="FF0000"/>
                            </a:solidFill>
                            <a:latin typeface="Cambria Math" panose="02040503050406030204" pitchFamily="18" charset="0"/>
                            <a:ea typeface="Cambria Math" panose="02040503050406030204" pitchFamily="18" charset="0"/>
                          </a:rPr>
                          <m:t>𝑞</m:t>
                        </m:r>
                      </m:sup>
                    </m:sSubSup>
                    <m:d>
                      <m:dPr>
                        <m:ctrlPr>
                          <a:rPr lang="it-IT" sz="1800" i="1">
                            <a:solidFill>
                              <a:srgbClr val="FF0000"/>
                            </a:solidFill>
                            <a:latin typeface="Cambria Math" panose="02040503050406030204" pitchFamily="18" charset="0"/>
                          </a:rPr>
                        </m:ctrlPr>
                      </m:dPr>
                      <m:e>
                        <m:r>
                          <a:rPr lang="en-US" sz="1800" i="1">
                            <a:solidFill>
                              <a:srgbClr val="FF0000"/>
                            </a:solidFill>
                            <a:latin typeface="Cambria Math" panose="02040503050406030204" pitchFamily="18" charset="0"/>
                          </a:rPr>
                          <m:t>𝑥</m:t>
                        </m:r>
                        <m:r>
                          <a:rPr lang="en-US" sz="1800" i="1">
                            <a:solidFill>
                              <a:srgbClr val="FF0000"/>
                            </a:solidFill>
                            <a:latin typeface="Cambria Math" panose="02040503050406030204" pitchFamily="18" charset="0"/>
                          </a:rPr>
                          <m:t>,</m:t>
                        </m:r>
                        <m:sSub>
                          <m:sSubPr>
                            <m:ctrlPr>
                              <a:rPr lang="en-US" sz="1800" i="1">
                                <a:solidFill>
                                  <a:srgbClr val="FF0000"/>
                                </a:solidFill>
                                <a:latin typeface="Cambria Math" panose="02040503050406030204" pitchFamily="18" charset="0"/>
                              </a:rPr>
                            </m:ctrlPr>
                          </m:sSubPr>
                          <m:e>
                            <m:r>
                              <a:rPr lang="en-US" sz="1800" i="1">
                                <a:solidFill>
                                  <a:srgbClr val="FF0000"/>
                                </a:solidFill>
                                <a:latin typeface="Cambria Math" panose="02040503050406030204" pitchFamily="18" charset="0"/>
                              </a:rPr>
                              <m:t>𝑘</m:t>
                            </m:r>
                          </m:e>
                          <m:sub>
                            <m:r>
                              <a:rPr lang="en-US" sz="1800" i="1">
                                <a:solidFill>
                                  <a:srgbClr val="FF0000"/>
                                </a:solidFill>
                                <a:latin typeface="Cambria Math" panose="02040503050406030204" pitchFamily="18" charset="0"/>
                                <a:ea typeface="Cambria Math" panose="02040503050406030204" pitchFamily="18" charset="0"/>
                              </a:rPr>
                              <m:t>⊥</m:t>
                            </m:r>
                          </m:sub>
                        </m:sSub>
                      </m:e>
                    </m:d>
                  </m:oMath>
                </a14:m>
                <a:r>
                  <a:rPr lang="en-US" sz="1620" dirty="0"/>
                  <a:t>, describing the correlation between the intrinsic quark transverse momentum and the spin of the quark in an unpolarised nucleon</a:t>
                </a:r>
              </a:p>
              <a:p>
                <a:pPr marL="0" indent="0">
                  <a:buNone/>
                </a:pPr>
                <a14:m>
                  <m:oMathPara xmlns:m="http://schemas.openxmlformats.org/officeDocument/2006/math">
                    <m:oMathParaPr>
                      <m:jc m:val="centerGroup"/>
                    </m:oMathParaPr>
                    <m:oMath xmlns:m="http://schemas.openxmlformats.org/officeDocument/2006/math">
                      <m:sSub>
                        <m:sSubPr>
                          <m:ctrlPr>
                            <a:rPr lang="it-IT" sz="1500" i="1">
                              <a:solidFill>
                                <a:srgbClr val="FF0000"/>
                              </a:solidFill>
                              <a:latin typeface="Cambria Math" panose="02040503050406030204" pitchFamily="18" charset="0"/>
                            </a:rPr>
                          </m:ctrlPr>
                        </m:sSubPr>
                        <m:e>
                          <m:r>
                            <a:rPr lang="en-US" sz="1500" i="1">
                              <a:solidFill>
                                <a:srgbClr val="FF0000"/>
                              </a:solidFill>
                              <a:latin typeface="Cambria Math" panose="02040503050406030204" pitchFamily="18" charset="0"/>
                            </a:rPr>
                            <m:t>𝑓</m:t>
                          </m:r>
                        </m:e>
                        <m:sub>
                          <m:r>
                            <a:rPr lang="en-US" sz="1500" i="1">
                              <a:solidFill>
                                <a:srgbClr val="FF0000"/>
                              </a:solidFill>
                              <a:latin typeface="Cambria Math" panose="02040503050406030204" pitchFamily="18" charset="0"/>
                            </a:rPr>
                            <m:t>𝑞</m:t>
                          </m:r>
                          <m:r>
                            <a:rPr lang="en-US" sz="1500" i="1">
                              <a:solidFill>
                                <a:srgbClr val="FF0000"/>
                              </a:solidFill>
                              <a:latin typeface="Cambria Math" panose="02040503050406030204" pitchFamily="18" charset="0"/>
                              <a:ea typeface="Cambria Math" panose="02040503050406030204" pitchFamily="18" charset="0"/>
                            </a:rPr>
                            <m:t>↑</m:t>
                          </m:r>
                        </m:sub>
                      </m:sSub>
                      <m:d>
                        <m:dPr>
                          <m:ctrlPr>
                            <a:rPr lang="it-IT" sz="1500" i="1">
                              <a:solidFill>
                                <a:srgbClr val="FF0000"/>
                              </a:solidFill>
                              <a:latin typeface="Cambria Math" panose="02040503050406030204" pitchFamily="18" charset="0"/>
                            </a:rPr>
                          </m:ctrlPr>
                        </m:dPr>
                        <m:e>
                          <m:r>
                            <a:rPr lang="en-US" sz="1500" i="1">
                              <a:solidFill>
                                <a:srgbClr val="FF0000"/>
                              </a:solidFill>
                              <a:latin typeface="Cambria Math" panose="02040503050406030204" pitchFamily="18" charset="0"/>
                            </a:rPr>
                            <m:t>𝑥</m:t>
                          </m:r>
                          <m:r>
                            <a:rPr lang="en-US" sz="1500" i="1">
                              <a:solidFill>
                                <a:srgbClr val="FF0000"/>
                              </a:solidFill>
                              <a:latin typeface="Cambria Math" panose="02040503050406030204" pitchFamily="18" charset="0"/>
                            </a:rPr>
                            <m:t>,</m:t>
                          </m:r>
                          <m:sSub>
                            <m:sSubPr>
                              <m:ctrlPr>
                                <a:rPr lang="en-US" sz="1500" i="1">
                                  <a:solidFill>
                                    <a:srgbClr val="FF0000"/>
                                  </a:solidFill>
                                  <a:latin typeface="Cambria Math" panose="02040503050406030204" pitchFamily="18" charset="0"/>
                                </a:rPr>
                              </m:ctrlPr>
                            </m:sSubPr>
                            <m:e>
                              <m:r>
                                <a:rPr lang="en-US" sz="1500" i="1">
                                  <a:solidFill>
                                    <a:srgbClr val="FF0000"/>
                                  </a:solidFill>
                                  <a:latin typeface="Cambria Math" panose="02040503050406030204" pitchFamily="18" charset="0"/>
                                </a:rPr>
                                <m:t>𝑘</m:t>
                              </m:r>
                            </m:e>
                            <m:sub>
                              <m:r>
                                <a:rPr lang="en-US" sz="1500" i="1">
                                  <a:solidFill>
                                    <a:srgbClr val="FF0000"/>
                                  </a:solidFill>
                                  <a:latin typeface="Cambria Math" panose="02040503050406030204" pitchFamily="18" charset="0"/>
                                  <a:ea typeface="Cambria Math" panose="02040503050406030204" pitchFamily="18" charset="0"/>
                                </a:rPr>
                                <m:t>⊥</m:t>
                              </m:r>
                            </m:sub>
                          </m:sSub>
                          <m:r>
                            <a:rPr lang="en-US" sz="1500" i="1">
                              <a:solidFill>
                                <a:srgbClr val="FF0000"/>
                              </a:solidFill>
                              <a:latin typeface="Cambria Math" panose="02040503050406030204" pitchFamily="18" charset="0"/>
                            </a:rPr>
                            <m:t>, </m:t>
                          </m:r>
                          <m:acc>
                            <m:accPr>
                              <m:chr m:val="⃗"/>
                              <m:ctrlPr>
                                <a:rPr lang="en-US" sz="1500" i="1">
                                  <a:solidFill>
                                    <a:srgbClr val="FF0000"/>
                                  </a:solidFill>
                                  <a:latin typeface="Cambria Math" panose="02040503050406030204" pitchFamily="18" charset="0"/>
                                </a:rPr>
                              </m:ctrlPr>
                            </m:accPr>
                            <m:e>
                              <m:r>
                                <a:rPr lang="en-US" sz="1500" i="1">
                                  <a:solidFill>
                                    <a:srgbClr val="FF0000"/>
                                  </a:solidFill>
                                  <a:latin typeface="Cambria Math" panose="02040503050406030204" pitchFamily="18" charset="0"/>
                                </a:rPr>
                                <m:t>𝑠</m:t>
                              </m:r>
                            </m:e>
                          </m:acc>
                        </m:e>
                      </m:d>
                      <m:r>
                        <a:rPr lang="en-US" sz="1500" i="1">
                          <a:solidFill>
                            <a:srgbClr val="FF0000"/>
                          </a:solidFill>
                          <a:latin typeface="Cambria Math" panose="02040503050406030204" pitchFamily="18" charset="0"/>
                        </a:rPr>
                        <m:t>=</m:t>
                      </m:r>
                      <m:sSubSup>
                        <m:sSubSupPr>
                          <m:ctrlPr>
                            <a:rPr lang="it-IT" sz="1500" i="1">
                              <a:solidFill>
                                <a:srgbClr val="FF0000"/>
                              </a:solidFill>
                              <a:latin typeface="Cambria Math" panose="02040503050406030204" pitchFamily="18" charset="0"/>
                            </a:rPr>
                          </m:ctrlPr>
                        </m:sSubSupPr>
                        <m:e>
                          <m:r>
                            <a:rPr lang="en-US" sz="1500" i="1">
                              <a:solidFill>
                                <a:srgbClr val="FF0000"/>
                              </a:solidFill>
                              <a:latin typeface="Cambria Math" panose="02040503050406030204" pitchFamily="18" charset="0"/>
                            </a:rPr>
                            <m:t>𝑓</m:t>
                          </m:r>
                        </m:e>
                        <m:sub>
                          <m:r>
                            <a:rPr lang="en-US" sz="1500" i="1">
                              <a:solidFill>
                                <a:srgbClr val="FF0000"/>
                              </a:solidFill>
                              <a:latin typeface="Cambria Math" panose="02040503050406030204" pitchFamily="18" charset="0"/>
                            </a:rPr>
                            <m:t>1</m:t>
                          </m:r>
                        </m:sub>
                        <m:sup>
                          <m:r>
                            <a:rPr lang="en-US" sz="1500" i="1">
                              <a:solidFill>
                                <a:srgbClr val="FF0000"/>
                              </a:solidFill>
                              <a:latin typeface="Cambria Math" panose="02040503050406030204" pitchFamily="18" charset="0"/>
                            </a:rPr>
                            <m:t>𝑞</m:t>
                          </m:r>
                        </m:sup>
                      </m:sSubSup>
                      <m:d>
                        <m:dPr>
                          <m:ctrlPr>
                            <a:rPr lang="it-IT" sz="1500" i="1">
                              <a:solidFill>
                                <a:srgbClr val="FF0000"/>
                              </a:solidFill>
                              <a:latin typeface="Cambria Math" panose="02040503050406030204" pitchFamily="18" charset="0"/>
                            </a:rPr>
                          </m:ctrlPr>
                        </m:dPr>
                        <m:e>
                          <m:r>
                            <a:rPr lang="en-US" sz="1500" i="1">
                              <a:solidFill>
                                <a:srgbClr val="FF0000"/>
                              </a:solidFill>
                              <a:latin typeface="Cambria Math" panose="02040503050406030204" pitchFamily="18" charset="0"/>
                            </a:rPr>
                            <m:t>𝑥</m:t>
                          </m:r>
                          <m:r>
                            <a:rPr lang="en-US" sz="1500" i="1">
                              <a:solidFill>
                                <a:srgbClr val="FF0000"/>
                              </a:solidFill>
                              <a:latin typeface="Cambria Math" panose="02040503050406030204" pitchFamily="18" charset="0"/>
                            </a:rPr>
                            <m:t>,</m:t>
                          </m:r>
                          <m:sSub>
                            <m:sSubPr>
                              <m:ctrlPr>
                                <a:rPr lang="en-US" sz="1500" i="1">
                                  <a:solidFill>
                                    <a:srgbClr val="FF0000"/>
                                  </a:solidFill>
                                  <a:latin typeface="Cambria Math" panose="02040503050406030204" pitchFamily="18" charset="0"/>
                                </a:rPr>
                              </m:ctrlPr>
                            </m:sSubPr>
                            <m:e>
                              <m:r>
                                <a:rPr lang="en-US" sz="1500" i="1">
                                  <a:solidFill>
                                    <a:srgbClr val="FF0000"/>
                                  </a:solidFill>
                                  <a:latin typeface="Cambria Math" panose="02040503050406030204" pitchFamily="18" charset="0"/>
                                </a:rPr>
                                <m:t>𝑘</m:t>
                              </m:r>
                            </m:e>
                            <m:sub>
                              <m:r>
                                <a:rPr lang="en-US" sz="1500" i="1">
                                  <a:solidFill>
                                    <a:srgbClr val="FF0000"/>
                                  </a:solidFill>
                                  <a:latin typeface="Cambria Math" panose="02040503050406030204" pitchFamily="18" charset="0"/>
                                  <a:ea typeface="Cambria Math" panose="02040503050406030204" pitchFamily="18" charset="0"/>
                                </a:rPr>
                                <m:t>⊥</m:t>
                              </m:r>
                            </m:sub>
                          </m:sSub>
                        </m:e>
                      </m:d>
                      <m:r>
                        <a:rPr lang="en-US" sz="1500" i="1">
                          <a:solidFill>
                            <a:srgbClr val="FF0000"/>
                          </a:solidFill>
                          <a:latin typeface="Cambria Math" panose="02040503050406030204" pitchFamily="18" charset="0"/>
                        </a:rPr>
                        <m:t>−</m:t>
                      </m:r>
                      <m:f>
                        <m:fPr>
                          <m:ctrlPr>
                            <a:rPr lang="en-US" sz="1500" i="1">
                              <a:solidFill>
                                <a:schemeClr val="accent2"/>
                              </a:solidFill>
                              <a:latin typeface="Cambria Math" panose="02040503050406030204" pitchFamily="18" charset="0"/>
                            </a:rPr>
                          </m:ctrlPr>
                        </m:fPr>
                        <m:num>
                          <m:r>
                            <a:rPr lang="en-US" sz="1500" i="1">
                              <a:solidFill>
                                <a:schemeClr val="accent2"/>
                              </a:solidFill>
                              <a:latin typeface="Cambria Math" panose="02040503050406030204" pitchFamily="18" charset="0"/>
                            </a:rPr>
                            <m:t>1</m:t>
                          </m:r>
                        </m:num>
                        <m:den>
                          <m:r>
                            <a:rPr lang="en-US" sz="1500" i="1">
                              <a:solidFill>
                                <a:schemeClr val="accent2"/>
                              </a:solidFill>
                              <a:latin typeface="Cambria Math" panose="02040503050406030204" pitchFamily="18" charset="0"/>
                            </a:rPr>
                            <m:t>𝑀</m:t>
                          </m:r>
                        </m:den>
                      </m:f>
                      <m:sSubSup>
                        <m:sSubSupPr>
                          <m:ctrlPr>
                            <a:rPr lang="en-US" sz="1500" i="1">
                              <a:solidFill>
                                <a:srgbClr val="FF0000"/>
                              </a:solidFill>
                              <a:latin typeface="Cambria Math" panose="02040503050406030204" pitchFamily="18" charset="0"/>
                              <a:ea typeface="Cambria Math" panose="02040503050406030204" pitchFamily="18" charset="0"/>
                            </a:rPr>
                          </m:ctrlPr>
                        </m:sSubSupPr>
                        <m:e>
                          <m:r>
                            <a:rPr lang="en-US" sz="1500" i="1">
                              <a:solidFill>
                                <a:srgbClr val="FF0000"/>
                              </a:solidFill>
                              <a:latin typeface="Cambria Math" panose="02040503050406030204" pitchFamily="18" charset="0"/>
                              <a:ea typeface="Cambria Math" panose="02040503050406030204" pitchFamily="18" charset="0"/>
                            </a:rPr>
                            <m:t>h</m:t>
                          </m:r>
                        </m:e>
                        <m:sub>
                          <m:r>
                            <a:rPr lang="en-US" sz="1500" i="1">
                              <a:solidFill>
                                <a:srgbClr val="FF0000"/>
                              </a:solidFill>
                              <a:latin typeface="Cambria Math" panose="02040503050406030204" pitchFamily="18" charset="0"/>
                              <a:ea typeface="Cambria Math" panose="02040503050406030204" pitchFamily="18" charset="0"/>
                            </a:rPr>
                            <m:t>1</m:t>
                          </m:r>
                        </m:sub>
                        <m:sup>
                          <m:r>
                            <a:rPr lang="en-US" sz="1500" i="1">
                              <a:solidFill>
                                <a:srgbClr val="FF0000"/>
                              </a:solidFill>
                              <a:latin typeface="Cambria Math" panose="02040503050406030204" pitchFamily="18" charset="0"/>
                              <a:ea typeface="Cambria Math" panose="02040503050406030204" pitchFamily="18" charset="0"/>
                            </a:rPr>
                            <m:t>⊥,</m:t>
                          </m:r>
                          <m:r>
                            <a:rPr lang="en-US" sz="1500" i="1">
                              <a:solidFill>
                                <a:srgbClr val="FF0000"/>
                              </a:solidFill>
                              <a:latin typeface="Cambria Math" panose="02040503050406030204" pitchFamily="18" charset="0"/>
                              <a:ea typeface="Cambria Math" panose="02040503050406030204" pitchFamily="18" charset="0"/>
                            </a:rPr>
                            <m:t>𝑞</m:t>
                          </m:r>
                        </m:sup>
                      </m:sSubSup>
                      <m:d>
                        <m:dPr>
                          <m:ctrlPr>
                            <a:rPr lang="en-US" sz="1500" i="1">
                              <a:solidFill>
                                <a:schemeClr val="accent2"/>
                              </a:solidFill>
                              <a:latin typeface="Cambria Math" panose="02040503050406030204" pitchFamily="18" charset="0"/>
                            </a:rPr>
                          </m:ctrlPr>
                        </m:dPr>
                        <m:e>
                          <m:r>
                            <a:rPr lang="en-US" sz="1500" i="1">
                              <a:solidFill>
                                <a:schemeClr val="accent2"/>
                              </a:solidFill>
                              <a:latin typeface="Cambria Math" panose="02040503050406030204" pitchFamily="18" charset="0"/>
                            </a:rPr>
                            <m:t>𝑥</m:t>
                          </m:r>
                          <m:r>
                            <a:rPr lang="en-US" sz="1500" i="1">
                              <a:solidFill>
                                <a:schemeClr val="accent2"/>
                              </a:solidFill>
                              <a:latin typeface="Cambria Math" panose="02040503050406030204" pitchFamily="18" charset="0"/>
                            </a:rPr>
                            <m:t>,</m:t>
                          </m:r>
                          <m:sSub>
                            <m:sSubPr>
                              <m:ctrlPr>
                                <a:rPr lang="en-US" sz="1500" i="1">
                                  <a:solidFill>
                                    <a:schemeClr val="accent2"/>
                                  </a:solidFill>
                                  <a:latin typeface="Cambria Math" panose="02040503050406030204" pitchFamily="18" charset="0"/>
                                </a:rPr>
                              </m:ctrlPr>
                            </m:sSubPr>
                            <m:e>
                              <m:r>
                                <a:rPr lang="en-US" sz="1500" i="1">
                                  <a:solidFill>
                                    <a:schemeClr val="accent2"/>
                                  </a:solidFill>
                                  <a:latin typeface="Cambria Math" panose="02040503050406030204" pitchFamily="18" charset="0"/>
                                </a:rPr>
                                <m:t>𝑘</m:t>
                              </m:r>
                            </m:e>
                            <m:sub>
                              <m:r>
                                <a:rPr lang="en-US" sz="1500" i="1">
                                  <a:solidFill>
                                    <a:schemeClr val="accent2"/>
                                  </a:solidFill>
                                  <a:latin typeface="Cambria Math" panose="02040503050406030204" pitchFamily="18" charset="0"/>
                                  <a:ea typeface="Cambria Math" panose="02040503050406030204" pitchFamily="18" charset="0"/>
                                </a:rPr>
                                <m:t>⊥</m:t>
                              </m:r>
                            </m:sub>
                          </m:sSub>
                        </m:e>
                      </m:d>
                      <m:acc>
                        <m:accPr>
                          <m:chr m:val="⃗"/>
                          <m:ctrlPr>
                            <a:rPr lang="en-US" sz="1500" i="1">
                              <a:solidFill>
                                <a:schemeClr val="accent2"/>
                              </a:solidFill>
                              <a:latin typeface="Cambria Math" panose="02040503050406030204" pitchFamily="18" charset="0"/>
                            </a:rPr>
                          </m:ctrlPr>
                        </m:accPr>
                        <m:e>
                          <m:r>
                            <a:rPr lang="en-US" sz="1500" i="1">
                              <a:solidFill>
                                <a:schemeClr val="accent2"/>
                              </a:solidFill>
                              <a:latin typeface="Cambria Math" panose="02040503050406030204" pitchFamily="18" charset="0"/>
                            </a:rPr>
                            <m:t>𝑠</m:t>
                          </m:r>
                        </m:e>
                      </m:acc>
                      <m:r>
                        <a:rPr lang="it-IT" sz="1500" i="1">
                          <a:solidFill>
                            <a:schemeClr val="accent2"/>
                          </a:solidFill>
                          <a:latin typeface="Cambria Math" panose="02040503050406030204" pitchFamily="18" charset="0"/>
                          <a:ea typeface="Cambria Math" panose="02040503050406030204" pitchFamily="18" charset="0"/>
                        </a:rPr>
                        <m:t>∙</m:t>
                      </m:r>
                      <m:d>
                        <m:dPr>
                          <m:ctrlPr>
                            <a:rPr lang="it-IT" sz="1500" i="1">
                              <a:solidFill>
                                <a:schemeClr val="accent2"/>
                              </a:solidFill>
                              <a:latin typeface="Cambria Math" panose="02040503050406030204" pitchFamily="18" charset="0"/>
                              <a:ea typeface="Cambria Math" panose="02040503050406030204" pitchFamily="18" charset="0"/>
                            </a:rPr>
                          </m:ctrlPr>
                        </m:dPr>
                        <m:e>
                          <m:acc>
                            <m:accPr>
                              <m:chr m:val="̂"/>
                              <m:ctrlPr>
                                <a:rPr lang="it-IT" sz="1500" i="1">
                                  <a:solidFill>
                                    <a:schemeClr val="accent2"/>
                                  </a:solidFill>
                                  <a:latin typeface="Cambria Math" panose="02040503050406030204" pitchFamily="18" charset="0"/>
                                  <a:ea typeface="Cambria Math" panose="02040503050406030204" pitchFamily="18" charset="0"/>
                                </a:rPr>
                              </m:ctrlPr>
                            </m:accPr>
                            <m:e>
                              <m:r>
                                <a:rPr lang="en-US" sz="1500" i="1">
                                  <a:solidFill>
                                    <a:schemeClr val="accent2"/>
                                  </a:solidFill>
                                  <a:latin typeface="Cambria Math" panose="02040503050406030204" pitchFamily="18" charset="0"/>
                                  <a:ea typeface="Cambria Math" panose="02040503050406030204" pitchFamily="18" charset="0"/>
                                </a:rPr>
                                <m:t>𝑝</m:t>
                              </m:r>
                            </m:e>
                          </m:acc>
                          <m:r>
                            <a:rPr lang="it-IT" sz="1500" i="1">
                              <a:solidFill>
                                <a:schemeClr val="accent2"/>
                              </a:solidFill>
                              <a:latin typeface="Cambria Math" panose="02040503050406030204" pitchFamily="18" charset="0"/>
                              <a:ea typeface="Cambria Math" panose="02040503050406030204" pitchFamily="18" charset="0"/>
                            </a:rPr>
                            <m:t>×</m:t>
                          </m:r>
                          <m:sSub>
                            <m:sSubPr>
                              <m:ctrlPr>
                                <a:rPr lang="it-IT" sz="1500" i="1">
                                  <a:solidFill>
                                    <a:schemeClr val="accent2"/>
                                  </a:solidFill>
                                  <a:latin typeface="Cambria Math" panose="02040503050406030204" pitchFamily="18" charset="0"/>
                                  <a:ea typeface="Cambria Math" panose="02040503050406030204" pitchFamily="18" charset="0"/>
                                </a:rPr>
                              </m:ctrlPr>
                            </m:sSubPr>
                            <m:e>
                              <m:acc>
                                <m:accPr>
                                  <m:chr m:val="⃗"/>
                                  <m:ctrlPr>
                                    <a:rPr lang="it-IT" sz="1500" i="1">
                                      <a:solidFill>
                                        <a:schemeClr val="accent2"/>
                                      </a:solidFill>
                                      <a:latin typeface="Cambria Math" panose="02040503050406030204" pitchFamily="18" charset="0"/>
                                      <a:ea typeface="Cambria Math" panose="02040503050406030204" pitchFamily="18" charset="0"/>
                                    </a:rPr>
                                  </m:ctrlPr>
                                </m:accPr>
                                <m:e>
                                  <m:r>
                                    <a:rPr lang="en-US" sz="1500" i="1">
                                      <a:solidFill>
                                        <a:schemeClr val="accent2"/>
                                      </a:solidFill>
                                      <a:latin typeface="Cambria Math" panose="02040503050406030204" pitchFamily="18" charset="0"/>
                                      <a:ea typeface="Cambria Math" panose="02040503050406030204" pitchFamily="18" charset="0"/>
                                    </a:rPr>
                                    <m:t>𝑘</m:t>
                                  </m:r>
                                </m:e>
                              </m:acc>
                            </m:e>
                            <m:sub>
                              <m:r>
                                <a:rPr lang="it-IT" sz="1500" i="1">
                                  <a:solidFill>
                                    <a:schemeClr val="accent2"/>
                                  </a:solidFill>
                                  <a:latin typeface="Cambria Math" panose="02040503050406030204" pitchFamily="18" charset="0"/>
                                  <a:ea typeface="Cambria Math" panose="02040503050406030204" pitchFamily="18" charset="0"/>
                                </a:rPr>
                                <m:t>⊥</m:t>
                              </m:r>
                            </m:sub>
                          </m:sSub>
                        </m:e>
                      </m:d>
                    </m:oMath>
                  </m:oMathPara>
                </a14:m>
                <a:endParaRPr lang="en-US" sz="1620" dirty="0"/>
              </a:p>
              <a:p>
                <a:endParaRPr lang="en-US" sz="1620" dirty="0"/>
              </a:p>
              <a:p>
                <a:endParaRPr lang="en-US" sz="1350"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3"/>
                <a:stretch>
                  <a:fillRect t="-1517" r="-214" b="-276"/>
                </a:stretch>
              </a:blipFill>
            </p:spPr>
            <p:txBody>
              <a:bodyPr/>
              <a:lstStyle/>
              <a:p>
                <a:r>
                  <a:rPr lang="en-US">
                    <a:noFill/>
                  </a:rPr>
                  <a:t> </a:t>
                </a:r>
              </a:p>
            </p:txBody>
          </p:sp>
        </mc:Fallback>
      </mc:AlternateContent>
      <p:grpSp>
        <p:nvGrpSpPr>
          <p:cNvPr id="7" name="Group 6"/>
          <p:cNvGrpSpPr/>
          <p:nvPr/>
        </p:nvGrpSpPr>
        <p:grpSpPr>
          <a:xfrm>
            <a:off x="1412649" y="1615362"/>
            <a:ext cx="6283205" cy="1882491"/>
            <a:chOff x="2462644" y="1457649"/>
            <a:chExt cx="8377607" cy="2509987"/>
          </a:xfrm>
        </p:grpSpPr>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19574" y="1457649"/>
              <a:ext cx="1699787" cy="2011015"/>
            </a:xfrm>
            <a:prstGeom prst="rect">
              <a:avLst/>
            </a:prstGeom>
          </p:spPr>
        </p:pic>
        <p:pic>
          <p:nvPicPr>
            <p:cNvPr id="16" name="Picture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11989" y="1864641"/>
              <a:ext cx="1699787" cy="1604023"/>
            </a:xfrm>
            <a:prstGeom prst="rect">
              <a:avLst/>
            </a:prstGeom>
          </p:spPr>
        </p:pic>
        <p:sp>
          <p:nvSpPr>
            <p:cNvPr id="10" name="TextBox 9"/>
            <p:cNvSpPr txBox="1"/>
            <p:nvPr/>
          </p:nvSpPr>
          <p:spPr>
            <a:xfrm>
              <a:off x="2462644" y="3555141"/>
              <a:ext cx="2396383" cy="381643"/>
            </a:xfrm>
            <a:prstGeom prst="rect">
              <a:avLst/>
            </a:prstGeom>
            <a:noFill/>
          </p:spPr>
          <p:txBody>
            <a:bodyPr wrap="none" rtlCol="0">
              <a:spAutoFit/>
            </a:bodyPr>
            <a:lstStyle/>
            <a:p>
              <a:r>
                <a:rPr lang="en-US" sz="1260" dirty="0">
                  <a:solidFill>
                    <a:schemeClr val="accent2">
                      <a:lumMod val="40000"/>
                      <a:lumOff val="60000"/>
                    </a:schemeClr>
                  </a:solidFill>
                  <a:latin typeface="Calibri Light" panose="020F0302020204030204" pitchFamily="34" charset="0"/>
                  <a:cs typeface="Calibri Light" panose="020F0302020204030204" pitchFamily="34" charset="0"/>
                </a:rPr>
                <a:t>Longitudinal motion only</a:t>
              </a:r>
            </a:p>
          </p:txBody>
        </p:sp>
        <p:sp>
          <p:nvSpPr>
            <p:cNvPr id="11" name="TextBox 10"/>
            <p:cNvSpPr txBox="1"/>
            <p:nvPr/>
          </p:nvSpPr>
          <p:spPr>
            <a:xfrm>
              <a:off x="7645752" y="3585993"/>
              <a:ext cx="3078963" cy="381643"/>
            </a:xfrm>
            <a:prstGeom prst="rect">
              <a:avLst/>
            </a:prstGeom>
            <a:noFill/>
          </p:spPr>
          <p:txBody>
            <a:bodyPr wrap="none" rtlCol="0">
              <a:spAutoFit/>
            </a:bodyPr>
            <a:lstStyle/>
            <a:p>
              <a:r>
                <a:rPr lang="en-US" sz="1260" dirty="0">
                  <a:solidFill>
                    <a:schemeClr val="accent2">
                      <a:lumMod val="40000"/>
                      <a:lumOff val="60000"/>
                    </a:schemeClr>
                  </a:solidFill>
                  <a:latin typeface="Calibri Light" panose="020F0302020204030204" pitchFamily="34" charset="0"/>
                  <a:cs typeface="Calibri Light" panose="020F0302020204030204" pitchFamily="34" charset="0"/>
                </a:rPr>
                <a:t>Longitudinal + transverse motion</a:t>
              </a:r>
            </a:p>
          </p:txBody>
        </p:sp>
        <p:pic>
          <p:nvPicPr>
            <p:cNvPr id="14" name="Picture 13" descr="latex-image-1.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65486" y="1616670"/>
              <a:ext cx="215900" cy="317500"/>
            </a:xfrm>
            <a:prstGeom prst="rect">
              <a:avLst/>
            </a:prstGeom>
          </p:spPr>
        </p:pic>
        <mc:AlternateContent xmlns:mc="http://schemas.openxmlformats.org/markup-compatibility/2006" xmlns:a14="http://schemas.microsoft.com/office/drawing/2010/main">
          <mc:Choice Requires="a14">
            <p:sp>
              <p:nvSpPr>
                <p:cNvPr id="18" name="TextBox 17"/>
                <p:cNvSpPr txBox="1"/>
                <p:nvPr/>
              </p:nvSpPr>
              <p:spPr>
                <a:xfrm>
                  <a:off x="4308087" y="2951368"/>
                  <a:ext cx="938889" cy="49244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solidFill>
                              <a:schemeClr val="tx1"/>
                            </a:solidFill>
                            <a:latin typeface="Cambria Math" panose="02040503050406030204" pitchFamily="18" charset="0"/>
                          </a:rPr>
                          <m:t>𝑓</m:t>
                        </m:r>
                        <m:d>
                          <m:dPr>
                            <m:ctrlPr>
                              <a:rPr lang="en-US" b="0" i="1" smtClean="0">
                                <a:solidFill>
                                  <a:schemeClr val="tx1"/>
                                </a:solidFill>
                                <a:latin typeface="Cambria Math" panose="02040503050406030204" pitchFamily="18" charset="0"/>
                              </a:rPr>
                            </m:ctrlPr>
                          </m:dPr>
                          <m:e>
                            <m:r>
                              <a:rPr lang="en-US" b="0" i="1" smtClean="0">
                                <a:solidFill>
                                  <a:schemeClr val="tx1"/>
                                </a:solidFill>
                                <a:latin typeface="Cambria Math" panose="02040503050406030204" pitchFamily="18" charset="0"/>
                              </a:rPr>
                              <m:t>𝑥</m:t>
                            </m:r>
                          </m:e>
                        </m:d>
                      </m:oMath>
                    </m:oMathPara>
                  </a14:m>
                  <a:endParaRPr lang="it-IT" dirty="0">
                    <a:solidFill>
                      <a:schemeClr val="tx1"/>
                    </a:solidFill>
                  </a:endParaRPr>
                </a:p>
              </p:txBody>
            </p:sp>
          </mc:Choice>
          <mc:Fallback xmlns="">
            <p:sp>
              <p:nvSpPr>
                <p:cNvPr id="18" name="TextBox 17"/>
                <p:cNvSpPr txBox="1">
                  <a:spLocks noRot="1" noChangeAspect="1" noMove="1" noResize="1" noEditPoints="1" noAdjustHandles="1" noChangeArrowheads="1" noChangeShapeType="1" noTextEdit="1"/>
                </p:cNvSpPr>
                <p:nvPr/>
              </p:nvSpPr>
              <p:spPr>
                <a:xfrm>
                  <a:off x="4308087" y="2951368"/>
                  <a:ext cx="938889" cy="492442"/>
                </a:xfrm>
                <a:prstGeom prst="rect">
                  <a:avLst/>
                </a:prstGeom>
                <a:blipFill>
                  <a:blip r:embed="rId7"/>
                  <a:stretch>
                    <a:fillRect b="-15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p:cNvSpPr txBox="1"/>
                <p:nvPr/>
              </p:nvSpPr>
              <p:spPr>
                <a:xfrm>
                  <a:off x="9446194" y="2951368"/>
                  <a:ext cx="1394057" cy="49244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solidFill>
                              <a:schemeClr val="tx1"/>
                            </a:solidFill>
                            <a:latin typeface="Cambria Math" panose="02040503050406030204" pitchFamily="18" charset="0"/>
                          </a:rPr>
                          <m:t>𝑓</m:t>
                        </m:r>
                        <m:d>
                          <m:dPr>
                            <m:ctrlPr>
                              <a:rPr lang="en-US" b="0" i="1" smtClean="0">
                                <a:solidFill>
                                  <a:schemeClr val="tx1"/>
                                </a:solidFill>
                                <a:latin typeface="Cambria Math" panose="02040503050406030204" pitchFamily="18" charset="0"/>
                              </a:rPr>
                            </m:ctrlPr>
                          </m:dPr>
                          <m:e>
                            <m:r>
                              <a:rPr lang="en-US" b="0" i="1" smtClean="0">
                                <a:solidFill>
                                  <a:schemeClr val="tx1"/>
                                </a:solidFill>
                                <a:latin typeface="Cambria Math" panose="02040503050406030204" pitchFamily="18" charset="0"/>
                              </a:rPr>
                              <m:t>𝑥</m:t>
                            </m:r>
                            <m:r>
                              <a:rPr lang="en-US" b="0" i="1" smtClean="0">
                                <a:solidFill>
                                  <a:schemeClr val="tx1"/>
                                </a:solidFill>
                                <a:latin typeface="Cambria Math" panose="02040503050406030204" pitchFamily="18" charset="0"/>
                              </a:rPr>
                              <m:t>,</m:t>
                            </m:r>
                            <m:sSub>
                              <m:sSubPr>
                                <m:ctrlPr>
                                  <a:rPr lang="en-US" b="0" i="1" smtClean="0">
                                    <a:solidFill>
                                      <a:schemeClr val="tx1"/>
                                    </a:solidFill>
                                    <a:latin typeface="Cambria Math" panose="02040503050406030204" pitchFamily="18" charset="0"/>
                                  </a:rPr>
                                </m:ctrlPr>
                              </m:sSubPr>
                              <m:e>
                                <m:r>
                                  <a:rPr lang="en-US" b="0" i="1" smtClean="0">
                                    <a:solidFill>
                                      <a:schemeClr val="tx1"/>
                                    </a:solidFill>
                                    <a:latin typeface="Cambria Math" panose="02040503050406030204" pitchFamily="18" charset="0"/>
                                  </a:rPr>
                                  <m:t>𝑘</m:t>
                                </m:r>
                              </m:e>
                              <m:sub>
                                <m:r>
                                  <a:rPr lang="en-US" b="0" i="1" smtClean="0">
                                    <a:solidFill>
                                      <a:schemeClr val="tx1"/>
                                    </a:solidFill>
                                    <a:latin typeface="Cambria Math" panose="02040503050406030204" pitchFamily="18" charset="0"/>
                                    <a:ea typeface="Cambria Math" panose="02040503050406030204" pitchFamily="18" charset="0"/>
                                  </a:rPr>
                                  <m:t>⊥</m:t>
                                </m:r>
                              </m:sub>
                            </m:sSub>
                          </m:e>
                        </m:d>
                      </m:oMath>
                    </m:oMathPara>
                  </a14:m>
                  <a:endParaRPr lang="it-IT" dirty="0">
                    <a:solidFill>
                      <a:schemeClr val="tx1"/>
                    </a:solidFill>
                  </a:endParaRPr>
                </a:p>
              </p:txBody>
            </p:sp>
          </mc:Choice>
          <mc:Fallback xmlns="">
            <p:sp>
              <p:nvSpPr>
                <p:cNvPr id="22" name="TextBox 21"/>
                <p:cNvSpPr txBox="1">
                  <a:spLocks noRot="1" noChangeAspect="1" noMove="1" noResize="1" noEditPoints="1" noAdjustHandles="1" noChangeArrowheads="1" noChangeShapeType="1" noTextEdit="1"/>
                </p:cNvSpPr>
                <p:nvPr/>
              </p:nvSpPr>
              <p:spPr>
                <a:xfrm>
                  <a:off x="9446194" y="2951368"/>
                  <a:ext cx="1394057" cy="492442"/>
                </a:xfrm>
                <a:prstGeom prst="rect">
                  <a:avLst/>
                </a:prstGeom>
                <a:blipFill>
                  <a:blip r:embed="rId8"/>
                  <a:stretch>
                    <a:fillRect b="-15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p:cNvSpPr txBox="1"/>
                <p:nvPr/>
              </p:nvSpPr>
              <p:spPr>
                <a:xfrm>
                  <a:off x="4732452" y="2408373"/>
                  <a:ext cx="1688740" cy="52099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solidFill>
                                  <a:schemeClr val="tx1"/>
                                </a:solidFill>
                                <a:latin typeface="Cambria Math" panose="02040503050406030204" pitchFamily="18" charset="0"/>
                              </a:rPr>
                            </m:ctrlPr>
                          </m:sSubPr>
                          <m:e>
                            <m:r>
                              <a:rPr lang="en-US" b="0" i="1" smtClean="0">
                                <a:solidFill>
                                  <a:schemeClr val="tx1"/>
                                </a:solidFill>
                                <a:latin typeface="Cambria Math" panose="02040503050406030204" pitchFamily="18" charset="0"/>
                              </a:rPr>
                              <m:t>𝑝</m:t>
                            </m:r>
                          </m:e>
                          <m:sub>
                            <m:r>
                              <a:rPr lang="en-US" b="0" i="1" smtClean="0">
                                <a:solidFill>
                                  <a:schemeClr val="tx1"/>
                                </a:solidFill>
                                <a:latin typeface="Cambria Math" panose="02040503050406030204" pitchFamily="18" charset="0"/>
                              </a:rPr>
                              <m:t>𝑞</m:t>
                            </m:r>
                          </m:sub>
                        </m:sSub>
                        <m:r>
                          <a:rPr lang="en-US" b="0" i="1" smtClean="0">
                            <a:solidFill>
                              <a:schemeClr val="tx1"/>
                            </a:solidFill>
                            <a:latin typeface="Cambria Math" panose="02040503050406030204" pitchFamily="18" charset="0"/>
                            <a:ea typeface="Cambria Math" panose="02040503050406030204" pitchFamily="18" charset="0"/>
                          </a:rPr>
                          <m:t>≈</m:t>
                        </m:r>
                        <m:r>
                          <a:rPr lang="en-US" b="0" i="1" smtClean="0">
                            <a:solidFill>
                              <a:srgbClr val="FF0000"/>
                            </a:solidFill>
                            <a:latin typeface="Cambria Math" panose="02040503050406030204" pitchFamily="18" charset="0"/>
                            <a:ea typeface="Cambria Math" panose="02040503050406030204" pitchFamily="18" charset="0"/>
                          </a:rPr>
                          <m:t>𝑥</m:t>
                        </m:r>
                        <m:r>
                          <a:rPr lang="en-US" b="0" i="1" smtClean="0">
                            <a:solidFill>
                              <a:schemeClr val="tx1"/>
                            </a:solidFill>
                            <a:latin typeface="Cambria Math" panose="02040503050406030204" pitchFamily="18" charset="0"/>
                            <a:ea typeface="Cambria Math" panose="02040503050406030204" pitchFamily="18" charset="0"/>
                          </a:rPr>
                          <m:t>𝑃</m:t>
                        </m:r>
                      </m:oMath>
                    </m:oMathPara>
                  </a14:m>
                  <a:endParaRPr lang="it-IT" dirty="0">
                    <a:solidFill>
                      <a:schemeClr val="tx1"/>
                    </a:solidFill>
                  </a:endParaRPr>
                </a:p>
              </p:txBody>
            </p:sp>
          </mc:Choice>
          <mc:Fallback xmlns="">
            <p:sp>
              <p:nvSpPr>
                <p:cNvPr id="23" name="TextBox 22"/>
                <p:cNvSpPr txBox="1">
                  <a:spLocks noRot="1" noChangeAspect="1" noMove="1" noResize="1" noEditPoints="1" noAdjustHandles="1" noChangeArrowheads="1" noChangeShapeType="1" noTextEdit="1"/>
                </p:cNvSpPr>
                <p:nvPr/>
              </p:nvSpPr>
              <p:spPr>
                <a:xfrm>
                  <a:off x="4732452" y="2408373"/>
                  <a:ext cx="1688740" cy="520997"/>
                </a:xfrm>
                <a:prstGeom prst="rect">
                  <a:avLst/>
                </a:prstGeom>
                <a:blipFill>
                  <a:blip r:embed="rId9"/>
                  <a:stretch>
                    <a:fillRect b="-312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Rectangle 19"/>
                <p:cNvSpPr/>
                <p:nvPr/>
              </p:nvSpPr>
              <p:spPr>
                <a:xfrm>
                  <a:off x="9269467" y="1660205"/>
                  <a:ext cx="671465" cy="49244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rgbClr val="FF0000"/>
                                </a:solidFill>
                                <a:latin typeface="Cambria Math" panose="02040503050406030204" pitchFamily="18" charset="0"/>
                              </a:rPr>
                            </m:ctrlPr>
                          </m:sSubPr>
                          <m:e>
                            <m:r>
                              <a:rPr lang="en-US" i="1">
                                <a:solidFill>
                                  <a:srgbClr val="FF0000"/>
                                </a:solidFill>
                                <a:latin typeface="Cambria Math" panose="02040503050406030204" pitchFamily="18" charset="0"/>
                              </a:rPr>
                              <m:t>𝑘</m:t>
                            </m:r>
                          </m:e>
                          <m:sub>
                            <m:r>
                              <a:rPr lang="en-US" i="1">
                                <a:solidFill>
                                  <a:srgbClr val="FF0000"/>
                                </a:solidFill>
                                <a:latin typeface="Cambria Math" panose="02040503050406030204" pitchFamily="18" charset="0"/>
                                <a:ea typeface="Cambria Math" panose="02040503050406030204" pitchFamily="18" charset="0"/>
                              </a:rPr>
                              <m:t>⊥</m:t>
                            </m:r>
                          </m:sub>
                        </m:sSub>
                      </m:oMath>
                    </m:oMathPara>
                  </a14:m>
                  <a:endParaRPr lang="it-IT" dirty="0"/>
                </a:p>
              </p:txBody>
            </p:sp>
          </mc:Choice>
          <mc:Fallback xmlns="">
            <p:sp>
              <p:nvSpPr>
                <p:cNvPr id="20" name="Rectangle 19"/>
                <p:cNvSpPr>
                  <a:spLocks noRot="1" noChangeAspect="1" noMove="1" noResize="1" noEditPoints="1" noAdjustHandles="1" noChangeArrowheads="1" noChangeShapeType="1" noTextEdit="1"/>
                </p:cNvSpPr>
                <p:nvPr/>
              </p:nvSpPr>
              <p:spPr>
                <a:xfrm>
                  <a:off x="9269467" y="1660205"/>
                  <a:ext cx="671465" cy="492442"/>
                </a:xfrm>
                <a:prstGeom prst="rect">
                  <a:avLst/>
                </a:prstGeom>
                <a:blipFill>
                  <a:blip r:embed="rId10"/>
                  <a:stretch>
                    <a:fillRect b="-1667"/>
                  </a:stretch>
                </a:blipFill>
              </p:spPr>
              <p:txBody>
                <a:bodyPr/>
                <a:lstStyle/>
                <a:p>
                  <a:r>
                    <a:rPr lang="en-US">
                      <a:noFill/>
                    </a:rPr>
                    <a:t> </a:t>
                  </a:r>
                </a:p>
              </p:txBody>
            </p:sp>
          </mc:Fallback>
        </mc:AlternateContent>
      </p:grpSp>
      <p:sp>
        <p:nvSpPr>
          <p:cNvPr id="8" name="Date Placeholder 7">
            <a:extLst>
              <a:ext uri="{FF2B5EF4-FFF2-40B4-BE49-F238E27FC236}">
                <a16:creationId xmlns:a16="http://schemas.microsoft.com/office/drawing/2014/main" id="{6E7A157B-B6A2-4ED7-B14C-B1F9385D3052}"/>
              </a:ext>
            </a:extLst>
          </p:cNvPr>
          <p:cNvSpPr>
            <a:spLocks noGrp="1"/>
          </p:cNvSpPr>
          <p:nvPr>
            <p:ph type="dt" sz="half" idx="10"/>
          </p:nvPr>
        </p:nvSpPr>
        <p:spPr/>
        <p:txBody>
          <a:bodyPr/>
          <a:lstStyle/>
          <a:p>
            <a:pPr defTabSz="342893" fontAlgn="auto">
              <a:spcBef>
                <a:spcPts val="0"/>
              </a:spcBef>
              <a:spcAft>
                <a:spcPts val="0"/>
              </a:spcAft>
              <a:defRPr/>
            </a:pPr>
            <a:fld id="{A1D8C627-8F04-4870-A2A3-5D9C7BD05BC3}" type="datetime1">
              <a:rPr lang="en-US" smtClean="0"/>
              <a:t>11/11/2024</a:t>
            </a:fld>
            <a:endParaRPr lang="en-US" dirty="0"/>
          </a:p>
        </p:txBody>
      </p:sp>
      <p:sp>
        <p:nvSpPr>
          <p:cNvPr id="9" name="Footer Placeholder 8">
            <a:extLst>
              <a:ext uri="{FF2B5EF4-FFF2-40B4-BE49-F238E27FC236}">
                <a16:creationId xmlns:a16="http://schemas.microsoft.com/office/drawing/2014/main" id="{1E70AB21-1298-4682-A435-379ECFB0E531}"/>
              </a:ext>
            </a:extLst>
          </p:cNvPr>
          <p:cNvSpPr>
            <a:spLocks noGrp="1"/>
          </p:cNvSpPr>
          <p:nvPr>
            <p:ph type="ftr" sz="quarter" idx="11"/>
          </p:nvPr>
        </p:nvSpPr>
        <p:spPr/>
        <p:txBody>
          <a:bodyPr/>
          <a:lstStyle/>
          <a:p>
            <a:pPr defTabSz="342893" fontAlgn="auto">
              <a:spcBef>
                <a:spcPts val="0"/>
              </a:spcBef>
              <a:spcAft>
                <a:spcPts val="0"/>
              </a:spcAft>
              <a:defRPr/>
            </a:pPr>
            <a:r>
              <a:rPr lang="en-US"/>
              <a:t>Circum-Pan-Pacific Symposium 2024</a:t>
            </a:r>
            <a:endParaRPr lang="en-US" dirty="0"/>
          </a:p>
        </p:txBody>
      </p:sp>
      <p:sp>
        <p:nvSpPr>
          <p:cNvPr id="12" name="Slide Number Placeholder 11">
            <a:extLst>
              <a:ext uri="{FF2B5EF4-FFF2-40B4-BE49-F238E27FC236}">
                <a16:creationId xmlns:a16="http://schemas.microsoft.com/office/drawing/2014/main" id="{208AC568-0796-4D66-AC5D-642D8EAAEEF8}"/>
              </a:ext>
            </a:extLst>
          </p:cNvPr>
          <p:cNvSpPr>
            <a:spLocks noGrp="1"/>
          </p:cNvSpPr>
          <p:nvPr>
            <p:ph type="sldNum" sz="quarter" idx="12"/>
          </p:nvPr>
        </p:nvSpPr>
        <p:spPr/>
        <p:txBody>
          <a:bodyPr/>
          <a:lstStyle/>
          <a:p>
            <a:pPr defTabSz="342893" fontAlgn="auto">
              <a:spcBef>
                <a:spcPts val="0"/>
              </a:spcBef>
              <a:spcAft>
                <a:spcPts val="0"/>
              </a:spcAft>
              <a:defRPr/>
            </a:pPr>
            <a:fld id="{B9A5DFB4-3D23-4866-8D46-AE36D04BFD7D}" type="slidenum">
              <a:rPr lang="en-US" smtClean="0"/>
              <a:pPr defTabSz="342893" fontAlgn="auto">
                <a:spcBef>
                  <a:spcPts val="0"/>
                </a:spcBef>
                <a:spcAft>
                  <a:spcPts val="0"/>
                </a:spcAft>
                <a:defRPr/>
              </a:pPr>
              <a:t>56</a:t>
            </a:fld>
            <a:endParaRPr lang="en-US" dirty="0"/>
          </a:p>
        </p:txBody>
      </p:sp>
    </p:spTree>
    <p:extLst>
      <p:ext uri="{BB962C8B-B14F-4D97-AF65-F5344CB8AC3E}">
        <p14:creationId xmlns:p14="http://schemas.microsoft.com/office/powerpoint/2010/main" val="1535901062"/>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Unpolarised</a:t>
            </a:r>
            <a:r>
              <a:rPr lang="it-IT" dirty="0"/>
              <a:t> </a:t>
            </a:r>
            <a:r>
              <a:rPr lang="en-US" dirty="0"/>
              <a:t>Azimuthal</a:t>
            </a:r>
            <a:r>
              <a:rPr lang="it-IT" dirty="0"/>
              <a:t> </a:t>
            </a:r>
            <a:r>
              <a:rPr lang="en-US" dirty="0"/>
              <a:t>Modulation</a:t>
            </a:r>
          </a:p>
        </p:txBody>
      </p:sp>
      <mc:AlternateContent xmlns:mc="http://schemas.openxmlformats.org/markup-compatibility/2006" xmlns:a14="http://schemas.microsoft.com/office/drawing/2010/main">
        <mc:Choice Requires="a14">
          <p:sp>
            <p:nvSpPr>
              <p:cNvPr id="3" name="Content Placeholder 2"/>
              <p:cNvSpPr txBox="1">
                <a:spLocks/>
              </p:cNvSpPr>
              <p:nvPr/>
            </p:nvSpPr>
            <p:spPr>
              <a:xfrm>
                <a:off x="152400" y="876300"/>
                <a:ext cx="8723244" cy="4572000"/>
              </a:xfrm>
              <a:prstGeom prst="rect">
                <a:avLst/>
              </a:prstGeom>
            </p:spPr>
            <p:txBody>
              <a:bodyPr/>
              <a:lstStyle>
                <a:lvl1pPr marL="341313" indent="-341313" algn="l" defTabSz="457200" rtl="0" eaLnBrk="0" fontAlgn="base" hangingPunct="0">
                  <a:lnSpc>
                    <a:spcPct val="101000"/>
                  </a:lnSpc>
                  <a:spcBef>
                    <a:spcPts val="700"/>
                  </a:spcBef>
                  <a:spcAft>
                    <a:spcPct val="0"/>
                  </a:spcAft>
                  <a:buClr>
                    <a:srgbClr val="B2B2B2"/>
                  </a:buClr>
                  <a:buSzPct val="90000"/>
                  <a:buFont typeface="Wingdings" pitchFamily="2" charset="2"/>
                  <a:buChar char=""/>
                  <a:defRPr sz="2800">
                    <a:solidFill>
                      <a:srgbClr val="000000"/>
                    </a:solidFill>
                    <a:latin typeface="+mn-lt"/>
                    <a:ea typeface="+mn-ea"/>
                    <a:cs typeface="+mn-cs"/>
                  </a:defRPr>
                </a:lvl1pPr>
                <a:lvl2pPr marL="741363" indent="-284163" algn="l" defTabSz="457200" rtl="0" eaLnBrk="0" fontAlgn="base" hangingPunct="0">
                  <a:lnSpc>
                    <a:spcPct val="101000"/>
                  </a:lnSpc>
                  <a:spcBef>
                    <a:spcPts val="650"/>
                  </a:spcBef>
                  <a:spcAft>
                    <a:spcPct val="0"/>
                  </a:spcAft>
                  <a:buClr>
                    <a:srgbClr val="CCCC99"/>
                  </a:buClr>
                  <a:buSzPct val="75000"/>
                  <a:buFont typeface="Wingdings" pitchFamily="2" charset="2"/>
                  <a:buChar char=""/>
                  <a:defRPr sz="2600">
                    <a:solidFill>
                      <a:srgbClr val="000000"/>
                    </a:solidFill>
                    <a:latin typeface="+mn-lt"/>
                  </a:defRPr>
                </a:lvl2pPr>
                <a:lvl3pPr marL="1143000" indent="-228600" algn="l" defTabSz="457200" rtl="0" eaLnBrk="0" fontAlgn="base" hangingPunct="0">
                  <a:lnSpc>
                    <a:spcPct val="101000"/>
                  </a:lnSpc>
                  <a:spcBef>
                    <a:spcPts val="575"/>
                  </a:spcBef>
                  <a:spcAft>
                    <a:spcPct val="0"/>
                  </a:spcAft>
                  <a:buClr>
                    <a:srgbClr val="B2B2B2"/>
                  </a:buClr>
                  <a:buSzPct val="55000"/>
                  <a:buFont typeface="Wingdings" pitchFamily="2" charset="2"/>
                  <a:buChar char=""/>
                  <a:defRPr sz="2300">
                    <a:solidFill>
                      <a:srgbClr val="000000"/>
                    </a:solidFill>
                    <a:latin typeface="+mn-lt"/>
                  </a:defRPr>
                </a:lvl3pPr>
                <a:lvl4pPr marL="1600200" indent="-228600" algn="l" defTabSz="457200" rtl="0" eaLnBrk="0" fontAlgn="base" hangingPunct="0">
                  <a:lnSpc>
                    <a:spcPct val="101000"/>
                  </a:lnSpc>
                  <a:spcBef>
                    <a:spcPts val="500"/>
                  </a:spcBef>
                  <a:spcAft>
                    <a:spcPct val="0"/>
                  </a:spcAft>
                  <a:buClr>
                    <a:srgbClr val="CCCC99"/>
                  </a:buClr>
                  <a:buSzPct val="100000"/>
                  <a:buFont typeface="Wingdings" pitchFamily="2" charset="2"/>
                  <a:buChar char=""/>
                  <a:defRPr sz="2000">
                    <a:solidFill>
                      <a:srgbClr val="000000"/>
                    </a:solidFill>
                    <a:latin typeface="+mn-lt"/>
                  </a:defRPr>
                </a:lvl4pPr>
                <a:lvl5pPr marL="2057400" indent="-228600" algn="l" defTabSz="457200" rtl="0" eaLnBrk="0" fontAlgn="base" hangingPunct="0">
                  <a:lnSpc>
                    <a:spcPct val="101000"/>
                  </a:lnSpc>
                  <a:spcBef>
                    <a:spcPts val="500"/>
                  </a:spcBef>
                  <a:spcAft>
                    <a:spcPct val="0"/>
                  </a:spcAft>
                  <a:buClr>
                    <a:srgbClr val="CCCC99"/>
                  </a:buClr>
                  <a:buSzPct val="100000"/>
                  <a:buFont typeface="Wingdings" pitchFamily="2" charset="2"/>
                  <a:buChar char=""/>
                  <a:defRPr sz="2000">
                    <a:solidFill>
                      <a:srgbClr val="000000"/>
                    </a:solidFill>
                    <a:latin typeface="+mn-lt"/>
                  </a:defRPr>
                </a:lvl5pPr>
                <a:lvl6pPr marL="2514600" indent="-228600" algn="l" defTabSz="457200" rtl="0" fontAlgn="base">
                  <a:lnSpc>
                    <a:spcPct val="101000"/>
                  </a:lnSpc>
                  <a:spcBef>
                    <a:spcPts val="500"/>
                  </a:spcBef>
                  <a:spcAft>
                    <a:spcPct val="0"/>
                  </a:spcAft>
                  <a:buClr>
                    <a:srgbClr val="CCCC99"/>
                  </a:buClr>
                  <a:buSzPct val="100000"/>
                  <a:buFont typeface="Wingdings" pitchFamily="2" charset="2"/>
                  <a:buChar char=""/>
                  <a:defRPr sz="2000">
                    <a:solidFill>
                      <a:srgbClr val="000000"/>
                    </a:solidFill>
                    <a:latin typeface="+mn-lt"/>
                  </a:defRPr>
                </a:lvl6pPr>
                <a:lvl7pPr marL="2971800" indent="-228600" algn="l" defTabSz="457200" rtl="0" fontAlgn="base">
                  <a:lnSpc>
                    <a:spcPct val="101000"/>
                  </a:lnSpc>
                  <a:spcBef>
                    <a:spcPts val="500"/>
                  </a:spcBef>
                  <a:spcAft>
                    <a:spcPct val="0"/>
                  </a:spcAft>
                  <a:buClr>
                    <a:srgbClr val="CCCC99"/>
                  </a:buClr>
                  <a:buSzPct val="100000"/>
                  <a:buFont typeface="Wingdings" pitchFamily="2" charset="2"/>
                  <a:buChar char=""/>
                  <a:defRPr sz="2000">
                    <a:solidFill>
                      <a:srgbClr val="000000"/>
                    </a:solidFill>
                    <a:latin typeface="+mn-lt"/>
                  </a:defRPr>
                </a:lvl7pPr>
                <a:lvl8pPr marL="3429000" indent="-228600" algn="l" defTabSz="457200" rtl="0" fontAlgn="base">
                  <a:lnSpc>
                    <a:spcPct val="101000"/>
                  </a:lnSpc>
                  <a:spcBef>
                    <a:spcPts val="500"/>
                  </a:spcBef>
                  <a:spcAft>
                    <a:spcPct val="0"/>
                  </a:spcAft>
                  <a:buClr>
                    <a:srgbClr val="CCCC99"/>
                  </a:buClr>
                  <a:buSzPct val="100000"/>
                  <a:buFont typeface="Wingdings" pitchFamily="2" charset="2"/>
                  <a:buChar char=""/>
                  <a:defRPr sz="2000">
                    <a:solidFill>
                      <a:srgbClr val="000000"/>
                    </a:solidFill>
                    <a:latin typeface="+mn-lt"/>
                  </a:defRPr>
                </a:lvl8pPr>
                <a:lvl9pPr marL="3886200" indent="-228600" algn="l" defTabSz="457200" rtl="0" fontAlgn="base">
                  <a:lnSpc>
                    <a:spcPct val="101000"/>
                  </a:lnSpc>
                  <a:spcBef>
                    <a:spcPts val="500"/>
                  </a:spcBef>
                  <a:spcAft>
                    <a:spcPct val="0"/>
                  </a:spcAft>
                  <a:buClr>
                    <a:srgbClr val="CCCC99"/>
                  </a:buClr>
                  <a:buSzPct val="100000"/>
                  <a:buFont typeface="Wingdings" pitchFamily="2" charset="2"/>
                  <a:buChar char=""/>
                  <a:defRPr sz="2000">
                    <a:solidFill>
                      <a:srgbClr val="000000"/>
                    </a:solidFill>
                    <a:latin typeface="+mn-lt"/>
                  </a:defRPr>
                </a:lvl9pPr>
              </a:lstStyle>
              <a:p>
                <a:pPr marL="0" indent="0">
                  <a:buNone/>
                </a:pPr>
                <a:r>
                  <a:rPr lang="it-IT" sz="2000" kern="0" dirty="0"/>
                  <a:t>The </a:t>
                </a:r>
                <a:r>
                  <a:rPr lang="en-US" sz="2000" kern="0" dirty="0"/>
                  <a:t>cross-section</a:t>
                </a:r>
                <a:r>
                  <a:rPr lang="it-IT" sz="2000" kern="0" dirty="0"/>
                  <a:t> </a:t>
                </a:r>
                <a:r>
                  <a:rPr lang="it-IT" sz="2000" kern="0" dirty="0" err="1"/>
                  <a:t>is</a:t>
                </a:r>
                <a:r>
                  <a:rPr lang="it-IT" sz="2000" kern="0" dirty="0"/>
                  <a:t> </a:t>
                </a:r>
                <a14:m>
                  <m:oMath xmlns:m="http://schemas.openxmlformats.org/officeDocument/2006/math">
                    <m:r>
                      <a:rPr lang="en-US" sz="2000" i="1" kern="0" smtClean="0">
                        <a:solidFill>
                          <a:schemeClr val="tx1"/>
                        </a:solidFill>
                        <a:latin typeface="Cambria Math" panose="02040503050406030204" pitchFamily="18" charset="0"/>
                      </a:rPr>
                      <m:t>𝑑</m:t>
                    </m:r>
                    <m:sSup>
                      <m:sSupPr>
                        <m:ctrlPr>
                          <a:rPr lang="en-US" sz="2000" i="1" kern="0">
                            <a:solidFill>
                              <a:schemeClr val="tx1"/>
                            </a:solidFill>
                            <a:latin typeface="Cambria Math" panose="02040503050406030204" pitchFamily="18" charset="0"/>
                          </a:rPr>
                        </m:ctrlPr>
                      </m:sSupPr>
                      <m:e>
                        <m:r>
                          <a:rPr lang="en-US" sz="2000" i="1" kern="0">
                            <a:solidFill>
                              <a:schemeClr val="tx1"/>
                            </a:solidFill>
                            <a:latin typeface="Cambria Math" panose="02040503050406030204" pitchFamily="18" charset="0"/>
                            <a:ea typeface="Cambria Math" panose="02040503050406030204" pitchFamily="18" charset="0"/>
                          </a:rPr>
                          <m:t>𝜎</m:t>
                        </m:r>
                      </m:e>
                      <m:sup>
                        <m:r>
                          <a:rPr lang="en-US" sz="2000" i="1" kern="0">
                            <a:solidFill>
                              <a:schemeClr val="tx1"/>
                            </a:solidFill>
                            <a:latin typeface="Cambria Math" panose="02040503050406030204" pitchFamily="18" charset="0"/>
                            <a:ea typeface="Cambria Math" panose="02040503050406030204" pitchFamily="18" charset="0"/>
                          </a:rPr>
                          <m:t>ℓ</m:t>
                        </m:r>
                        <m:r>
                          <a:rPr lang="en-US" sz="2000" i="1" kern="0">
                            <a:solidFill>
                              <a:schemeClr val="tx1"/>
                            </a:solidFill>
                            <a:latin typeface="Cambria Math" panose="02040503050406030204" pitchFamily="18" charset="0"/>
                            <a:ea typeface="Cambria Math" panose="02040503050406030204" pitchFamily="18" charset="0"/>
                          </a:rPr>
                          <m:t>𝑝</m:t>
                        </m:r>
                        <m:r>
                          <a:rPr lang="en-US" sz="2000" i="1" kern="0">
                            <a:solidFill>
                              <a:schemeClr val="tx1"/>
                            </a:solidFill>
                            <a:latin typeface="Cambria Math" panose="02040503050406030204" pitchFamily="18" charset="0"/>
                            <a:ea typeface="Cambria Math" panose="02040503050406030204" pitchFamily="18" charset="0"/>
                          </a:rPr>
                          <m:t>→</m:t>
                        </m:r>
                        <m:sSup>
                          <m:sSupPr>
                            <m:ctrlPr>
                              <a:rPr lang="en-US" sz="2000" i="1" kern="0">
                                <a:solidFill>
                                  <a:schemeClr val="tx1"/>
                                </a:solidFill>
                                <a:latin typeface="Cambria Math" panose="02040503050406030204" pitchFamily="18" charset="0"/>
                                <a:ea typeface="Cambria Math" panose="02040503050406030204" pitchFamily="18" charset="0"/>
                              </a:rPr>
                            </m:ctrlPr>
                          </m:sSupPr>
                          <m:e>
                            <m:r>
                              <a:rPr lang="en-US" sz="2000" i="1" kern="0">
                                <a:solidFill>
                                  <a:schemeClr val="tx1"/>
                                </a:solidFill>
                                <a:latin typeface="Cambria Math" panose="02040503050406030204" pitchFamily="18" charset="0"/>
                                <a:ea typeface="Cambria Math" panose="02040503050406030204" pitchFamily="18" charset="0"/>
                              </a:rPr>
                              <m:t>ℓ</m:t>
                            </m:r>
                          </m:e>
                          <m:sup>
                            <m:r>
                              <a:rPr lang="en-US" sz="2000" i="1" kern="0">
                                <a:solidFill>
                                  <a:schemeClr val="tx1"/>
                                </a:solidFill>
                                <a:latin typeface="Cambria Math" panose="02040503050406030204" pitchFamily="18" charset="0"/>
                                <a:ea typeface="Cambria Math" panose="02040503050406030204" pitchFamily="18" charset="0"/>
                              </a:rPr>
                              <m:t>′</m:t>
                            </m:r>
                          </m:sup>
                        </m:sSup>
                        <m:r>
                          <a:rPr lang="en-US" sz="2000" i="1" kern="0">
                            <a:solidFill>
                              <a:schemeClr val="tx1"/>
                            </a:solidFill>
                            <a:latin typeface="Cambria Math" panose="02040503050406030204" pitchFamily="18" charset="0"/>
                            <a:ea typeface="Cambria Math" panose="02040503050406030204" pitchFamily="18" charset="0"/>
                          </a:rPr>
                          <m:t>h𝑋</m:t>
                        </m:r>
                      </m:sup>
                    </m:sSup>
                    <m:r>
                      <a:rPr lang="en-US" sz="2000" i="1" kern="0">
                        <a:solidFill>
                          <a:schemeClr val="tx1"/>
                        </a:solidFill>
                        <a:latin typeface="Cambria Math" panose="02040503050406030204" pitchFamily="18" charset="0"/>
                      </a:rPr>
                      <m:t>=</m:t>
                    </m:r>
                    <m:nary>
                      <m:naryPr>
                        <m:chr m:val="∑"/>
                        <m:supHide m:val="on"/>
                        <m:ctrlPr>
                          <a:rPr lang="en-US" sz="2000" i="1" kern="0">
                            <a:solidFill>
                              <a:schemeClr val="tx1"/>
                            </a:solidFill>
                            <a:latin typeface="Cambria Math" panose="02040503050406030204" pitchFamily="18" charset="0"/>
                          </a:rPr>
                        </m:ctrlPr>
                      </m:naryPr>
                      <m:sub>
                        <m:r>
                          <m:rPr>
                            <m:brk m:alnAt="7"/>
                          </m:rPr>
                          <a:rPr lang="en-US" sz="2000" i="1" kern="0">
                            <a:solidFill>
                              <a:schemeClr val="tx1"/>
                            </a:solidFill>
                            <a:latin typeface="Cambria Math" panose="02040503050406030204" pitchFamily="18" charset="0"/>
                          </a:rPr>
                          <m:t>𝑞</m:t>
                        </m:r>
                      </m:sub>
                      <m:sup/>
                      <m:e>
                        <m:sSub>
                          <m:sSubPr>
                            <m:ctrlPr>
                              <a:rPr lang="en-US" sz="2000" i="1" kern="0">
                                <a:solidFill>
                                  <a:schemeClr val="tx1"/>
                                </a:solidFill>
                                <a:latin typeface="Cambria Math" panose="02040503050406030204" pitchFamily="18" charset="0"/>
                              </a:rPr>
                            </m:ctrlPr>
                          </m:sSubPr>
                          <m:e>
                            <m:r>
                              <a:rPr lang="en-US" sz="2000" i="1" kern="0">
                                <a:solidFill>
                                  <a:schemeClr val="tx1"/>
                                </a:solidFill>
                                <a:latin typeface="Cambria Math" panose="02040503050406030204" pitchFamily="18" charset="0"/>
                              </a:rPr>
                              <m:t>𝑓</m:t>
                            </m:r>
                          </m:e>
                          <m:sub>
                            <m:r>
                              <a:rPr lang="en-US" sz="2000" i="1" kern="0">
                                <a:solidFill>
                                  <a:schemeClr val="tx1"/>
                                </a:solidFill>
                                <a:latin typeface="Cambria Math" panose="02040503050406030204" pitchFamily="18" charset="0"/>
                              </a:rPr>
                              <m:t>𝑞</m:t>
                            </m:r>
                          </m:sub>
                        </m:sSub>
                        <m:d>
                          <m:dPr>
                            <m:ctrlPr>
                              <a:rPr lang="en-US" sz="2000" i="1" kern="0">
                                <a:solidFill>
                                  <a:schemeClr val="tx1"/>
                                </a:solidFill>
                                <a:latin typeface="Cambria Math" panose="02040503050406030204" pitchFamily="18" charset="0"/>
                              </a:rPr>
                            </m:ctrlPr>
                          </m:dPr>
                          <m:e>
                            <m:r>
                              <a:rPr lang="en-US" sz="2000" i="1" kern="0">
                                <a:solidFill>
                                  <a:schemeClr val="tx1"/>
                                </a:solidFill>
                                <a:latin typeface="Cambria Math" panose="02040503050406030204" pitchFamily="18" charset="0"/>
                              </a:rPr>
                              <m:t>𝑥</m:t>
                            </m:r>
                            <m:r>
                              <a:rPr lang="en-US" sz="2000" i="1" kern="0">
                                <a:solidFill>
                                  <a:schemeClr val="tx1"/>
                                </a:solidFill>
                                <a:latin typeface="Cambria Math" panose="02040503050406030204" pitchFamily="18" charset="0"/>
                              </a:rPr>
                              <m:t>,</m:t>
                            </m:r>
                            <m:sSup>
                              <m:sSupPr>
                                <m:ctrlPr>
                                  <a:rPr lang="en-US" sz="2000" i="1" kern="0">
                                    <a:solidFill>
                                      <a:schemeClr val="tx1"/>
                                    </a:solidFill>
                                    <a:latin typeface="Cambria Math" panose="02040503050406030204" pitchFamily="18" charset="0"/>
                                  </a:rPr>
                                </m:ctrlPr>
                              </m:sSupPr>
                              <m:e>
                                <m:r>
                                  <a:rPr lang="en-US" sz="2000" i="1" kern="0">
                                    <a:solidFill>
                                      <a:schemeClr val="tx1"/>
                                    </a:solidFill>
                                    <a:latin typeface="Cambria Math" panose="02040503050406030204" pitchFamily="18" charset="0"/>
                                  </a:rPr>
                                  <m:t>𝑄</m:t>
                                </m:r>
                              </m:e>
                              <m:sup>
                                <m:r>
                                  <a:rPr lang="en-US" sz="2000" i="1" kern="0">
                                    <a:solidFill>
                                      <a:schemeClr val="tx1"/>
                                    </a:solidFill>
                                    <a:latin typeface="Cambria Math" panose="02040503050406030204" pitchFamily="18" charset="0"/>
                                  </a:rPr>
                                  <m:t>2</m:t>
                                </m:r>
                              </m:sup>
                            </m:sSup>
                          </m:e>
                        </m:d>
                      </m:e>
                    </m:nary>
                    <m:r>
                      <a:rPr lang="en-US" sz="2000" i="1" kern="0">
                        <a:solidFill>
                          <a:schemeClr val="tx1"/>
                        </a:solidFill>
                        <a:latin typeface="Cambria Math" panose="02040503050406030204" pitchFamily="18" charset="0"/>
                        <a:ea typeface="Cambria Math" panose="02040503050406030204" pitchFamily="18" charset="0"/>
                      </a:rPr>
                      <m:t>⊗</m:t>
                    </m:r>
                    <m:r>
                      <a:rPr lang="en-US" sz="2000" i="1" kern="0">
                        <a:solidFill>
                          <a:srgbClr val="FF0000"/>
                        </a:solidFill>
                        <a:latin typeface="Cambria Math" panose="02040503050406030204" pitchFamily="18" charset="0"/>
                        <a:ea typeface="Cambria Math" panose="02040503050406030204" pitchFamily="18" charset="0"/>
                      </a:rPr>
                      <m:t>𝑑</m:t>
                    </m:r>
                    <m:sSup>
                      <m:sSupPr>
                        <m:ctrlPr>
                          <a:rPr lang="en-US" sz="2000" i="1" kern="0">
                            <a:solidFill>
                              <a:srgbClr val="FF0000"/>
                            </a:solidFill>
                            <a:latin typeface="Cambria Math" panose="02040503050406030204" pitchFamily="18" charset="0"/>
                          </a:rPr>
                        </m:ctrlPr>
                      </m:sSupPr>
                      <m:e>
                        <m:r>
                          <a:rPr lang="en-US" sz="2000" i="1" kern="0">
                            <a:solidFill>
                              <a:srgbClr val="FF0000"/>
                            </a:solidFill>
                            <a:latin typeface="Cambria Math" panose="02040503050406030204" pitchFamily="18" charset="0"/>
                            <a:ea typeface="Cambria Math" panose="02040503050406030204" pitchFamily="18" charset="0"/>
                          </a:rPr>
                          <m:t>𝜎</m:t>
                        </m:r>
                      </m:e>
                      <m:sup>
                        <m:r>
                          <a:rPr lang="en-US" sz="2000" i="1" kern="0">
                            <a:solidFill>
                              <a:srgbClr val="FF0000"/>
                            </a:solidFill>
                            <a:latin typeface="Cambria Math" panose="02040503050406030204" pitchFamily="18" charset="0"/>
                            <a:ea typeface="Cambria Math" panose="02040503050406030204" pitchFamily="18" charset="0"/>
                          </a:rPr>
                          <m:t>ℓ</m:t>
                        </m:r>
                        <m:r>
                          <a:rPr lang="en-US" sz="2000" i="1" kern="0">
                            <a:solidFill>
                              <a:srgbClr val="FF0000"/>
                            </a:solidFill>
                            <a:latin typeface="Cambria Math" panose="02040503050406030204" pitchFamily="18" charset="0"/>
                            <a:ea typeface="Cambria Math" panose="02040503050406030204" pitchFamily="18" charset="0"/>
                          </a:rPr>
                          <m:t>𝑞</m:t>
                        </m:r>
                        <m:r>
                          <a:rPr lang="en-US" sz="2000" i="1" kern="0">
                            <a:solidFill>
                              <a:srgbClr val="FF0000"/>
                            </a:solidFill>
                            <a:latin typeface="Cambria Math" panose="02040503050406030204" pitchFamily="18" charset="0"/>
                            <a:ea typeface="Cambria Math" panose="02040503050406030204" pitchFamily="18" charset="0"/>
                          </a:rPr>
                          <m:t>→</m:t>
                        </m:r>
                        <m:sSup>
                          <m:sSupPr>
                            <m:ctrlPr>
                              <a:rPr lang="en-US" sz="2000" i="1" kern="0">
                                <a:solidFill>
                                  <a:srgbClr val="FF0000"/>
                                </a:solidFill>
                                <a:latin typeface="Cambria Math" panose="02040503050406030204" pitchFamily="18" charset="0"/>
                                <a:ea typeface="Cambria Math" panose="02040503050406030204" pitchFamily="18" charset="0"/>
                              </a:rPr>
                            </m:ctrlPr>
                          </m:sSupPr>
                          <m:e>
                            <m:r>
                              <a:rPr lang="en-US" sz="2000" i="1" kern="0">
                                <a:solidFill>
                                  <a:srgbClr val="FF0000"/>
                                </a:solidFill>
                                <a:latin typeface="Cambria Math" panose="02040503050406030204" pitchFamily="18" charset="0"/>
                                <a:ea typeface="Cambria Math" panose="02040503050406030204" pitchFamily="18" charset="0"/>
                              </a:rPr>
                              <m:t>ℓ</m:t>
                            </m:r>
                          </m:e>
                          <m:sup>
                            <m:r>
                              <a:rPr lang="en-US" sz="2000" i="1" kern="0">
                                <a:solidFill>
                                  <a:srgbClr val="FF0000"/>
                                </a:solidFill>
                                <a:latin typeface="Cambria Math" panose="02040503050406030204" pitchFamily="18" charset="0"/>
                                <a:ea typeface="Cambria Math" panose="02040503050406030204" pitchFamily="18" charset="0"/>
                              </a:rPr>
                              <m:t>′</m:t>
                            </m:r>
                          </m:sup>
                        </m:sSup>
                        <m:r>
                          <a:rPr lang="en-US" sz="2000" i="1" kern="0">
                            <a:solidFill>
                              <a:srgbClr val="FF0000"/>
                            </a:solidFill>
                            <a:latin typeface="Cambria Math" panose="02040503050406030204" pitchFamily="18" charset="0"/>
                            <a:ea typeface="Cambria Math" panose="02040503050406030204" pitchFamily="18" charset="0"/>
                          </a:rPr>
                          <m:t>𝑞</m:t>
                        </m:r>
                      </m:sup>
                    </m:sSup>
                    <m:r>
                      <a:rPr lang="en-US" sz="2000" i="1" kern="0" smtClean="0">
                        <a:solidFill>
                          <a:schemeClr val="tx1"/>
                        </a:solidFill>
                        <a:latin typeface="Cambria Math" panose="02040503050406030204" pitchFamily="18" charset="0"/>
                        <a:ea typeface="Cambria Math" panose="02040503050406030204" pitchFamily="18" charset="0"/>
                      </a:rPr>
                      <m:t>⊗</m:t>
                    </m:r>
                    <m:sSubSup>
                      <m:sSubSupPr>
                        <m:ctrlPr>
                          <a:rPr lang="en-US" sz="2000" i="1" kern="0">
                            <a:solidFill>
                              <a:schemeClr val="tx1"/>
                            </a:solidFill>
                            <a:latin typeface="Cambria Math" panose="02040503050406030204" pitchFamily="18" charset="0"/>
                            <a:ea typeface="Cambria Math" panose="02040503050406030204" pitchFamily="18" charset="0"/>
                          </a:rPr>
                        </m:ctrlPr>
                      </m:sSubSupPr>
                      <m:e>
                        <m:r>
                          <a:rPr lang="en-US" sz="2000" i="1" kern="0">
                            <a:solidFill>
                              <a:schemeClr val="tx1"/>
                            </a:solidFill>
                            <a:latin typeface="Cambria Math" panose="02040503050406030204" pitchFamily="18" charset="0"/>
                            <a:ea typeface="Cambria Math" panose="02040503050406030204" pitchFamily="18" charset="0"/>
                          </a:rPr>
                          <m:t>𝐷</m:t>
                        </m:r>
                      </m:e>
                      <m:sub>
                        <m:r>
                          <a:rPr lang="en-US" sz="2000" i="1" kern="0">
                            <a:solidFill>
                              <a:schemeClr val="tx1"/>
                            </a:solidFill>
                            <a:latin typeface="Cambria Math" panose="02040503050406030204" pitchFamily="18" charset="0"/>
                            <a:ea typeface="Cambria Math" panose="02040503050406030204" pitchFamily="18" charset="0"/>
                          </a:rPr>
                          <m:t>𝑞</m:t>
                        </m:r>
                      </m:sub>
                      <m:sup>
                        <m:r>
                          <a:rPr lang="en-US" sz="2000" i="1" kern="0">
                            <a:solidFill>
                              <a:schemeClr val="tx1"/>
                            </a:solidFill>
                            <a:latin typeface="Cambria Math" panose="02040503050406030204" pitchFamily="18" charset="0"/>
                            <a:ea typeface="Cambria Math" panose="02040503050406030204" pitchFamily="18" charset="0"/>
                          </a:rPr>
                          <m:t>h</m:t>
                        </m:r>
                      </m:sup>
                    </m:sSubSup>
                    <m:d>
                      <m:dPr>
                        <m:ctrlPr>
                          <a:rPr lang="en-US" sz="2000" i="1" kern="0">
                            <a:solidFill>
                              <a:schemeClr val="tx1"/>
                            </a:solidFill>
                            <a:latin typeface="Cambria Math" panose="02040503050406030204" pitchFamily="18" charset="0"/>
                          </a:rPr>
                        </m:ctrlPr>
                      </m:dPr>
                      <m:e>
                        <m:r>
                          <a:rPr lang="en-US" sz="2000" i="1" kern="0">
                            <a:solidFill>
                              <a:schemeClr val="tx1"/>
                            </a:solidFill>
                            <a:latin typeface="Cambria Math" panose="02040503050406030204" pitchFamily="18" charset="0"/>
                          </a:rPr>
                          <m:t>𝑧</m:t>
                        </m:r>
                        <m:r>
                          <a:rPr lang="en-US" sz="2000" i="1" kern="0">
                            <a:solidFill>
                              <a:schemeClr val="tx1"/>
                            </a:solidFill>
                            <a:latin typeface="Cambria Math" panose="02040503050406030204" pitchFamily="18" charset="0"/>
                          </a:rPr>
                          <m:t>,</m:t>
                        </m:r>
                        <m:sSup>
                          <m:sSupPr>
                            <m:ctrlPr>
                              <a:rPr lang="en-US" sz="2000" i="1" kern="0">
                                <a:solidFill>
                                  <a:schemeClr val="tx1"/>
                                </a:solidFill>
                                <a:latin typeface="Cambria Math" panose="02040503050406030204" pitchFamily="18" charset="0"/>
                              </a:rPr>
                            </m:ctrlPr>
                          </m:sSupPr>
                          <m:e>
                            <m:r>
                              <a:rPr lang="en-US" sz="2000" i="1" kern="0">
                                <a:solidFill>
                                  <a:schemeClr val="tx1"/>
                                </a:solidFill>
                                <a:latin typeface="Cambria Math" panose="02040503050406030204" pitchFamily="18" charset="0"/>
                              </a:rPr>
                              <m:t>𝑄</m:t>
                            </m:r>
                          </m:e>
                          <m:sup>
                            <m:r>
                              <a:rPr lang="en-US" sz="2000" i="1" kern="0">
                                <a:solidFill>
                                  <a:schemeClr val="tx1"/>
                                </a:solidFill>
                                <a:latin typeface="Cambria Math" panose="02040503050406030204" pitchFamily="18" charset="0"/>
                              </a:rPr>
                              <m:t>2</m:t>
                            </m:r>
                          </m:sup>
                        </m:sSup>
                      </m:e>
                    </m:d>
                  </m:oMath>
                </a14:m>
                <a:r>
                  <a:rPr lang="en-US" sz="2000" kern="0" dirty="0"/>
                  <a:t> with the partonic process</a:t>
                </a:r>
                <a:r>
                  <a:rPr lang="it-IT" sz="2000" kern="0" dirty="0"/>
                  <a:t> </a:t>
                </a:r>
                <a:r>
                  <a:rPr lang="en-US" sz="2000" kern="0" dirty="0"/>
                  <a:t>is</a:t>
                </a:r>
                <a:r>
                  <a:rPr lang="it-IT" sz="2000" kern="0" dirty="0"/>
                  <a:t> </a:t>
                </a:r>
                <a:r>
                  <a:rPr lang="en-US" sz="2000" kern="0" dirty="0"/>
                  <a:t>given by </a:t>
                </a:r>
                <a14:m>
                  <m:oMath xmlns:m="http://schemas.openxmlformats.org/officeDocument/2006/math">
                    <m:r>
                      <a:rPr lang="en-US" sz="2000" i="1" kern="0">
                        <a:solidFill>
                          <a:srgbClr val="FF0000"/>
                        </a:solidFill>
                        <a:latin typeface="Cambria Math" panose="02040503050406030204" pitchFamily="18" charset="0"/>
                        <a:ea typeface="Cambria Math" panose="02040503050406030204" pitchFamily="18" charset="0"/>
                      </a:rPr>
                      <m:t>𝑑</m:t>
                    </m:r>
                    <m:sSup>
                      <m:sSupPr>
                        <m:ctrlPr>
                          <a:rPr lang="en-US" sz="2000" i="1" kern="0">
                            <a:solidFill>
                              <a:srgbClr val="FF0000"/>
                            </a:solidFill>
                            <a:latin typeface="Cambria Math" panose="02040503050406030204" pitchFamily="18" charset="0"/>
                          </a:rPr>
                        </m:ctrlPr>
                      </m:sSupPr>
                      <m:e>
                        <m:r>
                          <a:rPr lang="en-US" sz="2000" i="1" kern="0">
                            <a:solidFill>
                              <a:srgbClr val="FF0000"/>
                            </a:solidFill>
                            <a:latin typeface="Cambria Math" panose="02040503050406030204" pitchFamily="18" charset="0"/>
                            <a:ea typeface="Cambria Math" panose="02040503050406030204" pitchFamily="18" charset="0"/>
                          </a:rPr>
                          <m:t>𝜎</m:t>
                        </m:r>
                      </m:e>
                      <m:sup>
                        <m:r>
                          <a:rPr lang="en-US" sz="2000" i="1" kern="0">
                            <a:solidFill>
                              <a:srgbClr val="FF0000"/>
                            </a:solidFill>
                            <a:latin typeface="Cambria Math" panose="02040503050406030204" pitchFamily="18" charset="0"/>
                            <a:ea typeface="Cambria Math" panose="02040503050406030204" pitchFamily="18" charset="0"/>
                          </a:rPr>
                          <m:t>ℓ</m:t>
                        </m:r>
                        <m:r>
                          <a:rPr lang="en-US" sz="2000" i="1" kern="0">
                            <a:solidFill>
                              <a:srgbClr val="FF0000"/>
                            </a:solidFill>
                            <a:latin typeface="Cambria Math" panose="02040503050406030204" pitchFamily="18" charset="0"/>
                            <a:ea typeface="Cambria Math" panose="02040503050406030204" pitchFamily="18" charset="0"/>
                          </a:rPr>
                          <m:t>𝑞</m:t>
                        </m:r>
                        <m:r>
                          <a:rPr lang="en-US" sz="2000" i="1" kern="0">
                            <a:solidFill>
                              <a:srgbClr val="FF0000"/>
                            </a:solidFill>
                            <a:latin typeface="Cambria Math" panose="02040503050406030204" pitchFamily="18" charset="0"/>
                            <a:ea typeface="Cambria Math" panose="02040503050406030204" pitchFamily="18" charset="0"/>
                          </a:rPr>
                          <m:t>→</m:t>
                        </m:r>
                        <m:sSup>
                          <m:sSupPr>
                            <m:ctrlPr>
                              <a:rPr lang="en-US" sz="2000" i="1" kern="0">
                                <a:solidFill>
                                  <a:srgbClr val="FF0000"/>
                                </a:solidFill>
                                <a:latin typeface="Cambria Math" panose="02040503050406030204" pitchFamily="18" charset="0"/>
                                <a:ea typeface="Cambria Math" panose="02040503050406030204" pitchFamily="18" charset="0"/>
                              </a:rPr>
                            </m:ctrlPr>
                          </m:sSupPr>
                          <m:e>
                            <m:r>
                              <a:rPr lang="en-US" sz="2000" i="1" kern="0">
                                <a:solidFill>
                                  <a:srgbClr val="FF0000"/>
                                </a:solidFill>
                                <a:latin typeface="Cambria Math" panose="02040503050406030204" pitchFamily="18" charset="0"/>
                                <a:ea typeface="Cambria Math" panose="02040503050406030204" pitchFamily="18" charset="0"/>
                              </a:rPr>
                              <m:t>ℓ</m:t>
                            </m:r>
                          </m:e>
                          <m:sup>
                            <m:r>
                              <a:rPr lang="en-US" sz="2000" i="1" kern="0">
                                <a:solidFill>
                                  <a:srgbClr val="FF0000"/>
                                </a:solidFill>
                                <a:latin typeface="Cambria Math" panose="02040503050406030204" pitchFamily="18" charset="0"/>
                                <a:ea typeface="Cambria Math" panose="02040503050406030204" pitchFamily="18" charset="0"/>
                              </a:rPr>
                              <m:t>′</m:t>
                            </m:r>
                          </m:sup>
                        </m:sSup>
                        <m:r>
                          <a:rPr lang="en-US" sz="2000" i="1" kern="0">
                            <a:solidFill>
                              <a:srgbClr val="FF0000"/>
                            </a:solidFill>
                            <a:latin typeface="Cambria Math" panose="02040503050406030204" pitchFamily="18" charset="0"/>
                            <a:ea typeface="Cambria Math" panose="02040503050406030204" pitchFamily="18" charset="0"/>
                          </a:rPr>
                          <m:t>𝑞</m:t>
                        </m:r>
                      </m:sup>
                    </m:sSup>
                    <m:r>
                      <a:rPr lang="en-US" sz="2000" i="1" kern="0">
                        <a:solidFill>
                          <a:srgbClr val="FF0000"/>
                        </a:solidFill>
                        <a:latin typeface="Cambria Math" panose="02040503050406030204" pitchFamily="18" charset="0"/>
                        <a:ea typeface="Cambria Math" panose="02040503050406030204" pitchFamily="18" charset="0"/>
                      </a:rPr>
                      <m:t>=</m:t>
                    </m:r>
                    <m:sSup>
                      <m:sSupPr>
                        <m:ctrlPr>
                          <a:rPr lang="en-US" sz="2000" i="1" kern="0">
                            <a:solidFill>
                              <a:srgbClr val="FF0000"/>
                            </a:solidFill>
                            <a:latin typeface="Cambria Math" panose="02040503050406030204" pitchFamily="18" charset="0"/>
                            <a:ea typeface="Cambria Math" panose="02040503050406030204" pitchFamily="18" charset="0"/>
                          </a:rPr>
                        </m:ctrlPr>
                      </m:sSupPr>
                      <m:e>
                        <m:acc>
                          <m:accPr>
                            <m:chr m:val="̂"/>
                            <m:ctrlPr>
                              <a:rPr lang="en-US" sz="2000" i="1" kern="0">
                                <a:solidFill>
                                  <a:srgbClr val="FF0000"/>
                                </a:solidFill>
                                <a:latin typeface="Cambria Math" panose="02040503050406030204" pitchFamily="18" charset="0"/>
                                <a:ea typeface="Cambria Math" panose="02040503050406030204" pitchFamily="18" charset="0"/>
                              </a:rPr>
                            </m:ctrlPr>
                          </m:accPr>
                          <m:e>
                            <m:r>
                              <a:rPr lang="en-US" sz="2000" i="1" kern="0">
                                <a:solidFill>
                                  <a:srgbClr val="FF0000"/>
                                </a:solidFill>
                                <a:latin typeface="Cambria Math" panose="02040503050406030204" pitchFamily="18" charset="0"/>
                                <a:ea typeface="Cambria Math" panose="02040503050406030204" pitchFamily="18" charset="0"/>
                              </a:rPr>
                              <m:t>𝑠</m:t>
                            </m:r>
                          </m:e>
                        </m:acc>
                      </m:e>
                      <m:sup>
                        <m:r>
                          <a:rPr lang="en-US" sz="2000" i="1" kern="0">
                            <a:solidFill>
                              <a:srgbClr val="FF0000"/>
                            </a:solidFill>
                            <a:latin typeface="Cambria Math" panose="02040503050406030204" pitchFamily="18" charset="0"/>
                            <a:ea typeface="Cambria Math" panose="02040503050406030204" pitchFamily="18" charset="0"/>
                          </a:rPr>
                          <m:t>2</m:t>
                        </m:r>
                      </m:sup>
                    </m:sSup>
                    <m:r>
                      <a:rPr lang="en-US" sz="2000" i="1" kern="0">
                        <a:solidFill>
                          <a:srgbClr val="FF0000"/>
                        </a:solidFill>
                        <a:latin typeface="Cambria Math" panose="02040503050406030204" pitchFamily="18" charset="0"/>
                        <a:ea typeface="Cambria Math" panose="02040503050406030204" pitchFamily="18" charset="0"/>
                      </a:rPr>
                      <m:t>+</m:t>
                    </m:r>
                    <m:sSup>
                      <m:sSupPr>
                        <m:ctrlPr>
                          <a:rPr lang="en-US" sz="2000" i="1" kern="0">
                            <a:solidFill>
                              <a:srgbClr val="FF0000"/>
                            </a:solidFill>
                            <a:latin typeface="Cambria Math" panose="02040503050406030204" pitchFamily="18" charset="0"/>
                            <a:ea typeface="Cambria Math" panose="02040503050406030204" pitchFamily="18" charset="0"/>
                          </a:rPr>
                        </m:ctrlPr>
                      </m:sSupPr>
                      <m:e>
                        <m:acc>
                          <m:accPr>
                            <m:chr m:val="̂"/>
                            <m:ctrlPr>
                              <a:rPr lang="en-US" sz="2000" i="1" kern="0">
                                <a:solidFill>
                                  <a:srgbClr val="FF0000"/>
                                </a:solidFill>
                                <a:latin typeface="Cambria Math" panose="02040503050406030204" pitchFamily="18" charset="0"/>
                                <a:ea typeface="Cambria Math" panose="02040503050406030204" pitchFamily="18" charset="0"/>
                              </a:rPr>
                            </m:ctrlPr>
                          </m:accPr>
                          <m:e>
                            <m:r>
                              <a:rPr lang="en-US" sz="2000" i="1" kern="0">
                                <a:solidFill>
                                  <a:srgbClr val="FF0000"/>
                                </a:solidFill>
                                <a:latin typeface="Cambria Math" panose="02040503050406030204" pitchFamily="18" charset="0"/>
                                <a:ea typeface="Cambria Math" panose="02040503050406030204" pitchFamily="18" charset="0"/>
                              </a:rPr>
                              <m:t>𝑢</m:t>
                            </m:r>
                          </m:e>
                        </m:acc>
                      </m:e>
                      <m:sup>
                        <m:r>
                          <a:rPr lang="en-US" sz="2000" i="1" kern="0">
                            <a:solidFill>
                              <a:srgbClr val="FF0000"/>
                            </a:solidFill>
                            <a:latin typeface="Cambria Math" panose="02040503050406030204" pitchFamily="18" charset="0"/>
                            <a:ea typeface="Cambria Math" panose="02040503050406030204" pitchFamily="18" charset="0"/>
                          </a:rPr>
                          <m:t>2</m:t>
                        </m:r>
                      </m:sup>
                    </m:sSup>
                  </m:oMath>
                </a14:m>
                <a:endParaRPr lang="it-IT" sz="2000" kern="0" dirty="0"/>
              </a:p>
              <a:p>
                <a:pPr marL="0" indent="0">
                  <a:buFont typeface="Wingdings" pitchFamily="2" charset="2"/>
                  <a:buNone/>
                </a:pPr>
                <a:endParaRPr lang="it-IT" sz="2000" kern="0" dirty="0"/>
              </a:p>
              <a:p>
                <a:pPr marL="0" indent="0">
                  <a:buFont typeface="Wingdings" pitchFamily="2" charset="2"/>
                  <a:buNone/>
                </a:pPr>
                <a:endParaRPr lang="it-IT" sz="2000" kern="0" dirty="0"/>
              </a:p>
              <a:p>
                <a:pPr marL="0" indent="0">
                  <a:buFont typeface="Wingdings" pitchFamily="2" charset="2"/>
                  <a:buNone/>
                </a:pPr>
                <a:endParaRPr lang="it-IT" sz="2000" kern="0" dirty="0"/>
              </a:p>
              <a:p>
                <a:pPr marL="0" indent="0">
                  <a:buFont typeface="Wingdings" pitchFamily="2" charset="2"/>
                  <a:buNone/>
                </a:pPr>
                <a:endParaRPr lang="en-US" sz="2000" i="1" kern="0" dirty="0">
                  <a:solidFill>
                    <a:srgbClr val="FF0000"/>
                  </a:solidFill>
                  <a:latin typeface="Cambria Math" panose="02040503050406030204" pitchFamily="18" charset="0"/>
                </a:endParaRPr>
              </a:p>
              <a:p>
                <a:pPr marL="0" indent="0">
                  <a:buFont typeface="Wingdings" pitchFamily="2" charset="2"/>
                  <a:buNone/>
                </a:pPr>
                <a:endParaRPr lang="en-US" sz="1600" i="1" kern="0" dirty="0">
                  <a:solidFill>
                    <a:srgbClr val="FF0000"/>
                  </a:solidFill>
                  <a:latin typeface="Cambria Math" panose="02040503050406030204" pitchFamily="18" charset="0"/>
                </a:endParaRPr>
              </a:p>
              <a:p>
                <a:pPr marL="0" indent="0">
                  <a:buNone/>
                </a:pPr>
                <a:endParaRPr lang="en-US" sz="1600" b="0" i="1" kern="0" dirty="0">
                  <a:solidFill>
                    <a:srgbClr val="FF0000"/>
                  </a:solidFill>
                  <a:latin typeface="Cambria Math" panose="02040503050406030204" pitchFamily="18" charset="0"/>
                </a:endParaRPr>
              </a:p>
              <a:p>
                <a:pPr marL="0" indent="0">
                  <a:buNone/>
                </a:pPr>
                <a:endParaRPr lang="en-US" sz="1600" b="0" i="1" kern="0" dirty="0">
                  <a:solidFill>
                    <a:srgbClr val="FF0000"/>
                  </a:solidFill>
                  <a:latin typeface="Cambria Math" panose="02040503050406030204" pitchFamily="18" charset="0"/>
                </a:endParaRPr>
              </a:p>
              <a:p>
                <a:pPr marL="0" indent="0">
                  <a:buNone/>
                </a:pPr>
                <a:r>
                  <a:rPr lang="it-IT" sz="2000" kern="0" dirty="0"/>
                  <a:t>In </a:t>
                </a:r>
                <a:r>
                  <a:rPr lang="it-IT" sz="2000" kern="0" dirty="0" err="1"/>
                  <a:t>collinear</a:t>
                </a:r>
                <a:r>
                  <a:rPr lang="it-IT" sz="2000" kern="0" dirty="0"/>
                  <a:t> PM </a:t>
                </a:r>
                <a14:m>
                  <m:oMath xmlns:m="http://schemas.openxmlformats.org/officeDocument/2006/math">
                    <m:r>
                      <a:rPr lang="en-US" sz="2000" i="1" kern="0">
                        <a:solidFill>
                          <a:srgbClr val="FF0000"/>
                        </a:solidFill>
                        <a:latin typeface="Cambria Math" panose="02040503050406030204" pitchFamily="18" charset="0"/>
                        <a:ea typeface="Cambria Math" panose="02040503050406030204" pitchFamily="18" charset="0"/>
                      </a:rPr>
                      <m:t>𝑑</m:t>
                    </m:r>
                    <m:sSup>
                      <m:sSupPr>
                        <m:ctrlPr>
                          <a:rPr lang="en-US" sz="2000" i="1" kern="0">
                            <a:solidFill>
                              <a:srgbClr val="FF0000"/>
                            </a:solidFill>
                            <a:latin typeface="Cambria Math" panose="02040503050406030204" pitchFamily="18" charset="0"/>
                          </a:rPr>
                        </m:ctrlPr>
                      </m:sSupPr>
                      <m:e>
                        <m:r>
                          <a:rPr lang="en-US" sz="2000" i="1" kern="0">
                            <a:solidFill>
                              <a:srgbClr val="FF0000"/>
                            </a:solidFill>
                            <a:latin typeface="Cambria Math" panose="02040503050406030204" pitchFamily="18" charset="0"/>
                            <a:ea typeface="Cambria Math" panose="02040503050406030204" pitchFamily="18" charset="0"/>
                          </a:rPr>
                          <m:t>𝜎</m:t>
                        </m:r>
                      </m:e>
                      <m:sup>
                        <m:r>
                          <a:rPr lang="en-US" sz="2000" i="1" kern="0">
                            <a:solidFill>
                              <a:srgbClr val="FF0000"/>
                            </a:solidFill>
                            <a:latin typeface="Cambria Math" panose="02040503050406030204" pitchFamily="18" charset="0"/>
                            <a:ea typeface="Cambria Math" panose="02040503050406030204" pitchFamily="18" charset="0"/>
                          </a:rPr>
                          <m:t>ℓ</m:t>
                        </m:r>
                        <m:r>
                          <a:rPr lang="en-US" sz="2000" i="1" kern="0">
                            <a:solidFill>
                              <a:srgbClr val="FF0000"/>
                            </a:solidFill>
                            <a:latin typeface="Cambria Math" panose="02040503050406030204" pitchFamily="18" charset="0"/>
                            <a:ea typeface="Cambria Math" panose="02040503050406030204" pitchFamily="18" charset="0"/>
                          </a:rPr>
                          <m:t>𝑞</m:t>
                        </m:r>
                        <m:r>
                          <a:rPr lang="en-US" sz="2000" i="1" kern="0">
                            <a:solidFill>
                              <a:srgbClr val="FF0000"/>
                            </a:solidFill>
                            <a:latin typeface="Cambria Math" panose="02040503050406030204" pitchFamily="18" charset="0"/>
                            <a:ea typeface="Cambria Math" panose="02040503050406030204" pitchFamily="18" charset="0"/>
                          </a:rPr>
                          <m:t>→</m:t>
                        </m:r>
                        <m:sSup>
                          <m:sSupPr>
                            <m:ctrlPr>
                              <a:rPr lang="en-US" sz="2000" i="1" kern="0">
                                <a:solidFill>
                                  <a:srgbClr val="FF0000"/>
                                </a:solidFill>
                                <a:latin typeface="Cambria Math" panose="02040503050406030204" pitchFamily="18" charset="0"/>
                                <a:ea typeface="Cambria Math" panose="02040503050406030204" pitchFamily="18" charset="0"/>
                              </a:rPr>
                            </m:ctrlPr>
                          </m:sSupPr>
                          <m:e>
                            <m:r>
                              <a:rPr lang="en-US" sz="2000" i="1" kern="0">
                                <a:solidFill>
                                  <a:srgbClr val="FF0000"/>
                                </a:solidFill>
                                <a:latin typeface="Cambria Math" panose="02040503050406030204" pitchFamily="18" charset="0"/>
                                <a:ea typeface="Cambria Math" panose="02040503050406030204" pitchFamily="18" charset="0"/>
                              </a:rPr>
                              <m:t>ℓ</m:t>
                            </m:r>
                          </m:e>
                          <m:sup>
                            <m:r>
                              <a:rPr lang="en-US" sz="2000" i="1" kern="0">
                                <a:solidFill>
                                  <a:srgbClr val="FF0000"/>
                                </a:solidFill>
                                <a:latin typeface="Cambria Math" panose="02040503050406030204" pitchFamily="18" charset="0"/>
                                <a:ea typeface="Cambria Math" panose="02040503050406030204" pitchFamily="18" charset="0"/>
                              </a:rPr>
                              <m:t>′</m:t>
                            </m:r>
                          </m:sup>
                        </m:sSup>
                        <m:r>
                          <a:rPr lang="en-US" sz="2000" i="1" kern="0">
                            <a:solidFill>
                              <a:srgbClr val="FF0000"/>
                            </a:solidFill>
                            <a:latin typeface="Cambria Math" panose="02040503050406030204" pitchFamily="18" charset="0"/>
                            <a:ea typeface="Cambria Math" panose="02040503050406030204" pitchFamily="18" charset="0"/>
                          </a:rPr>
                          <m:t>𝑞</m:t>
                        </m:r>
                      </m:sup>
                    </m:sSup>
                    <m:r>
                      <a:rPr lang="en-US" sz="2000" i="1" kern="0">
                        <a:solidFill>
                          <a:srgbClr val="FF0000"/>
                        </a:solidFill>
                        <a:latin typeface="Cambria Math" panose="02040503050406030204" pitchFamily="18" charset="0"/>
                        <a:ea typeface="Cambria Math" panose="02040503050406030204" pitchFamily="18" charset="0"/>
                      </a:rPr>
                      <m:t>=</m:t>
                    </m:r>
                    <m:sSup>
                      <m:sSupPr>
                        <m:ctrlPr>
                          <a:rPr lang="en-US" sz="2000" i="1" kern="0">
                            <a:solidFill>
                              <a:srgbClr val="FF0000"/>
                            </a:solidFill>
                            <a:latin typeface="Cambria Math" panose="02040503050406030204" pitchFamily="18" charset="0"/>
                            <a:ea typeface="Cambria Math" panose="02040503050406030204" pitchFamily="18" charset="0"/>
                          </a:rPr>
                        </m:ctrlPr>
                      </m:sSupPr>
                      <m:e>
                        <m:acc>
                          <m:accPr>
                            <m:chr m:val="̂"/>
                            <m:ctrlPr>
                              <a:rPr lang="en-US" sz="2000" i="1" kern="0">
                                <a:solidFill>
                                  <a:srgbClr val="FF0000"/>
                                </a:solidFill>
                                <a:latin typeface="Cambria Math" panose="02040503050406030204" pitchFamily="18" charset="0"/>
                                <a:ea typeface="Cambria Math" panose="02040503050406030204" pitchFamily="18" charset="0"/>
                              </a:rPr>
                            </m:ctrlPr>
                          </m:accPr>
                          <m:e>
                            <m:r>
                              <a:rPr lang="en-US" sz="2000" i="1" kern="0">
                                <a:solidFill>
                                  <a:srgbClr val="FF0000"/>
                                </a:solidFill>
                                <a:latin typeface="Cambria Math" panose="02040503050406030204" pitchFamily="18" charset="0"/>
                                <a:ea typeface="Cambria Math" panose="02040503050406030204" pitchFamily="18" charset="0"/>
                              </a:rPr>
                              <m:t>𝑠</m:t>
                            </m:r>
                          </m:e>
                        </m:acc>
                      </m:e>
                      <m:sup>
                        <m:r>
                          <a:rPr lang="en-US" sz="2000" i="1" kern="0">
                            <a:solidFill>
                              <a:srgbClr val="FF0000"/>
                            </a:solidFill>
                            <a:latin typeface="Cambria Math" panose="02040503050406030204" pitchFamily="18" charset="0"/>
                            <a:ea typeface="Cambria Math" panose="02040503050406030204" pitchFamily="18" charset="0"/>
                          </a:rPr>
                          <m:t>2</m:t>
                        </m:r>
                      </m:sup>
                    </m:sSup>
                    <m:r>
                      <a:rPr lang="en-US" sz="2000" i="1" kern="0">
                        <a:solidFill>
                          <a:srgbClr val="FF0000"/>
                        </a:solidFill>
                        <a:latin typeface="Cambria Math" panose="02040503050406030204" pitchFamily="18" charset="0"/>
                        <a:ea typeface="Cambria Math" panose="02040503050406030204" pitchFamily="18" charset="0"/>
                      </a:rPr>
                      <m:t>+</m:t>
                    </m:r>
                    <m:sSup>
                      <m:sSupPr>
                        <m:ctrlPr>
                          <a:rPr lang="en-US" sz="2000" i="1" kern="0">
                            <a:solidFill>
                              <a:srgbClr val="FF0000"/>
                            </a:solidFill>
                            <a:latin typeface="Cambria Math" panose="02040503050406030204" pitchFamily="18" charset="0"/>
                            <a:ea typeface="Cambria Math" panose="02040503050406030204" pitchFamily="18" charset="0"/>
                          </a:rPr>
                        </m:ctrlPr>
                      </m:sSupPr>
                      <m:e>
                        <m:acc>
                          <m:accPr>
                            <m:chr m:val="̂"/>
                            <m:ctrlPr>
                              <a:rPr lang="en-US" sz="2000" i="1" kern="0">
                                <a:solidFill>
                                  <a:srgbClr val="FF0000"/>
                                </a:solidFill>
                                <a:latin typeface="Cambria Math" panose="02040503050406030204" pitchFamily="18" charset="0"/>
                                <a:ea typeface="Cambria Math" panose="02040503050406030204" pitchFamily="18" charset="0"/>
                              </a:rPr>
                            </m:ctrlPr>
                          </m:accPr>
                          <m:e>
                            <m:r>
                              <a:rPr lang="en-US" sz="2000" i="1" kern="0">
                                <a:solidFill>
                                  <a:srgbClr val="FF0000"/>
                                </a:solidFill>
                                <a:latin typeface="Cambria Math" panose="02040503050406030204" pitchFamily="18" charset="0"/>
                                <a:ea typeface="Cambria Math" panose="02040503050406030204" pitchFamily="18" charset="0"/>
                              </a:rPr>
                              <m:t>𝑢</m:t>
                            </m:r>
                          </m:e>
                        </m:acc>
                      </m:e>
                      <m:sup>
                        <m:r>
                          <a:rPr lang="en-US" sz="2000" i="1" kern="0">
                            <a:solidFill>
                              <a:srgbClr val="FF0000"/>
                            </a:solidFill>
                            <a:latin typeface="Cambria Math" panose="02040503050406030204" pitchFamily="18" charset="0"/>
                            <a:ea typeface="Cambria Math" panose="02040503050406030204" pitchFamily="18" charset="0"/>
                          </a:rPr>
                          <m:t>2</m:t>
                        </m:r>
                      </m:sup>
                    </m:sSup>
                    <m:r>
                      <a:rPr lang="en-US" sz="2000" b="0" i="1" kern="0" smtClean="0">
                        <a:solidFill>
                          <a:srgbClr val="FF0000"/>
                        </a:solidFill>
                        <a:latin typeface="Cambria Math" panose="02040503050406030204" pitchFamily="18" charset="0"/>
                        <a:ea typeface="Cambria Math" panose="02040503050406030204" pitchFamily="18" charset="0"/>
                      </a:rPr>
                      <m:t>=</m:t>
                    </m:r>
                    <m:r>
                      <a:rPr lang="en-US" sz="2000" b="0" i="1" kern="0" smtClean="0">
                        <a:solidFill>
                          <a:srgbClr val="FF0000"/>
                        </a:solidFill>
                        <a:latin typeface="Cambria Math" panose="02040503050406030204" pitchFamily="18" charset="0"/>
                        <a:ea typeface="Cambria Math" panose="02040503050406030204" pitchFamily="18" charset="0"/>
                      </a:rPr>
                      <m:t>𝑥</m:t>
                    </m:r>
                    <m:d>
                      <m:dPr>
                        <m:begChr m:val="["/>
                        <m:endChr m:val="]"/>
                        <m:ctrlPr>
                          <a:rPr lang="en-US" sz="2000" b="0" i="1" kern="0" smtClean="0">
                            <a:solidFill>
                              <a:srgbClr val="FF0000"/>
                            </a:solidFill>
                            <a:latin typeface="Cambria Math" panose="02040503050406030204" pitchFamily="18" charset="0"/>
                            <a:ea typeface="Cambria Math" panose="02040503050406030204" pitchFamily="18" charset="0"/>
                          </a:rPr>
                        </m:ctrlPr>
                      </m:dPr>
                      <m:e>
                        <m:r>
                          <a:rPr lang="en-US" sz="2000" b="0" i="1" kern="0" smtClean="0">
                            <a:solidFill>
                              <a:srgbClr val="FF0000"/>
                            </a:solidFill>
                            <a:latin typeface="Cambria Math" panose="02040503050406030204" pitchFamily="18" charset="0"/>
                            <a:ea typeface="Cambria Math" panose="02040503050406030204" pitchFamily="18" charset="0"/>
                          </a:rPr>
                          <m:t>1+</m:t>
                        </m:r>
                        <m:sSup>
                          <m:sSupPr>
                            <m:ctrlPr>
                              <a:rPr lang="en-US" sz="2000" b="0" i="1" kern="0" smtClean="0">
                                <a:solidFill>
                                  <a:srgbClr val="FF0000"/>
                                </a:solidFill>
                                <a:latin typeface="Cambria Math" panose="02040503050406030204" pitchFamily="18" charset="0"/>
                                <a:ea typeface="Cambria Math" panose="02040503050406030204" pitchFamily="18" charset="0"/>
                              </a:rPr>
                            </m:ctrlPr>
                          </m:sSupPr>
                          <m:e>
                            <m:d>
                              <m:dPr>
                                <m:ctrlPr>
                                  <a:rPr lang="en-US" sz="2000" b="0" i="1" kern="0" smtClean="0">
                                    <a:solidFill>
                                      <a:srgbClr val="FF0000"/>
                                    </a:solidFill>
                                    <a:latin typeface="Cambria Math" panose="02040503050406030204" pitchFamily="18" charset="0"/>
                                    <a:ea typeface="Cambria Math" panose="02040503050406030204" pitchFamily="18" charset="0"/>
                                  </a:rPr>
                                </m:ctrlPr>
                              </m:dPr>
                              <m:e>
                                <m:r>
                                  <a:rPr lang="en-US" sz="2000" b="0" i="1" kern="0" smtClean="0">
                                    <a:solidFill>
                                      <a:srgbClr val="FF0000"/>
                                    </a:solidFill>
                                    <a:latin typeface="Cambria Math" panose="02040503050406030204" pitchFamily="18" charset="0"/>
                                    <a:ea typeface="Cambria Math" panose="02040503050406030204" pitchFamily="18" charset="0"/>
                                  </a:rPr>
                                  <m:t>1−</m:t>
                                </m:r>
                                <m:r>
                                  <a:rPr lang="en-US" sz="2000" b="0" i="1" kern="0" smtClean="0">
                                    <a:solidFill>
                                      <a:srgbClr val="FF0000"/>
                                    </a:solidFill>
                                    <a:latin typeface="Cambria Math" panose="02040503050406030204" pitchFamily="18" charset="0"/>
                                    <a:ea typeface="Cambria Math" panose="02040503050406030204" pitchFamily="18" charset="0"/>
                                  </a:rPr>
                                  <m:t>𝑦</m:t>
                                </m:r>
                              </m:e>
                            </m:d>
                          </m:e>
                          <m:sup>
                            <m:r>
                              <a:rPr lang="en-US" sz="2000" b="0" i="1" kern="0" smtClean="0">
                                <a:solidFill>
                                  <a:srgbClr val="FF0000"/>
                                </a:solidFill>
                                <a:latin typeface="Cambria Math" panose="02040503050406030204" pitchFamily="18" charset="0"/>
                                <a:ea typeface="Cambria Math" panose="02040503050406030204" pitchFamily="18" charset="0"/>
                              </a:rPr>
                              <m:t>2</m:t>
                            </m:r>
                          </m:sup>
                        </m:sSup>
                      </m:e>
                    </m:d>
                  </m:oMath>
                </a14:m>
                <a:r>
                  <a:rPr lang="it-IT" sz="2000" kern="0" dirty="0"/>
                  <a:t>, i.e. no </a:t>
                </a:r>
                <a14:m>
                  <m:oMath xmlns:m="http://schemas.openxmlformats.org/officeDocument/2006/math">
                    <m:sSub>
                      <m:sSubPr>
                        <m:ctrlPr>
                          <a:rPr lang="it-IT" sz="2000" i="1" kern="0" smtClean="0">
                            <a:latin typeface="Cambria Math" panose="02040503050406030204" pitchFamily="18" charset="0"/>
                          </a:rPr>
                        </m:ctrlPr>
                      </m:sSubPr>
                      <m:e>
                        <m:r>
                          <a:rPr lang="it-IT" sz="2000" i="1" kern="0" smtClean="0">
                            <a:latin typeface="Cambria Math" panose="02040503050406030204" pitchFamily="18" charset="0"/>
                            <a:ea typeface="Cambria Math" panose="02040503050406030204" pitchFamily="18" charset="0"/>
                          </a:rPr>
                          <m:t>𝜙</m:t>
                        </m:r>
                      </m:e>
                      <m:sub>
                        <m:r>
                          <a:rPr lang="en-US" sz="2000" b="0" i="1" kern="0" smtClean="0">
                            <a:latin typeface="Cambria Math" panose="02040503050406030204" pitchFamily="18" charset="0"/>
                          </a:rPr>
                          <m:t>h</m:t>
                        </m:r>
                      </m:sub>
                    </m:sSub>
                  </m:oMath>
                </a14:m>
                <a:r>
                  <a:rPr lang="it-IT" sz="2000" kern="0" dirty="0"/>
                  <a:t> </a:t>
                </a:r>
                <a:r>
                  <a:rPr lang="it-IT" sz="2000" kern="0" dirty="0" err="1"/>
                  <a:t>dependence</a:t>
                </a:r>
                <a:r>
                  <a:rPr lang="it-IT" sz="2000" kern="0" dirty="0"/>
                  <a:t>. </a:t>
                </a:r>
                <a:endParaRPr lang="en-US" altLang="en-US" sz="2000" dirty="0">
                  <a:solidFill>
                    <a:schemeClr val="tx1"/>
                  </a:solidFill>
                </a:endParaRPr>
              </a:p>
              <a:p>
                <a:pPr marL="0" indent="0">
                  <a:buNone/>
                </a:pPr>
                <a:r>
                  <a:rPr lang="it-IT" sz="2000" kern="0" dirty="0"/>
                  <a:t>	</a:t>
                </a:r>
                <a:endParaRPr lang="it-IT" sz="2400" kern="0" dirty="0"/>
              </a:p>
            </p:txBody>
          </p:sp>
        </mc:Choice>
        <mc:Fallback xmlns="">
          <p:sp>
            <p:nvSpPr>
              <p:cNvPr id="3" name="Content Placeholder 2"/>
              <p:cNvSpPr txBox="1">
                <a:spLocks noRot="1" noChangeAspect="1" noMove="1" noResize="1" noEditPoints="1" noAdjustHandles="1" noChangeArrowheads="1" noChangeShapeType="1" noTextEdit="1"/>
              </p:cNvSpPr>
              <p:nvPr/>
            </p:nvSpPr>
            <p:spPr>
              <a:xfrm>
                <a:off x="152400" y="876300"/>
                <a:ext cx="8723244" cy="4572000"/>
              </a:xfrm>
              <a:prstGeom prst="rect">
                <a:avLst/>
              </a:prstGeom>
              <a:blipFill>
                <a:blip r:embed="rId2"/>
                <a:stretch>
                  <a:fillRect l="-699" t="-9733" r="-1118"/>
                </a:stretch>
              </a:blipFill>
            </p:spPr>
            <p:txBody>
              <a:bodyPr/>
              <a:lstStyle/>
              <a:p>
                <a:r>
                  <a:rPr lang="en-US">
                    <a:noFill/>
                  </a:rPr>
                  <a:t> </a:t>
                </a:r>
              </a:p>
            </p:txBody>
          </p:sp>
        </mc:Fallback>
      </mc:AlternateContent>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1723" y="1943100"/>
            <a:ext cx="3610903" cy="1987489"/>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98018" y="2541257"/>
            <a:ext cx="4379623" cy="1734768"/>
          </a:xfrm>
          <a:prstGeom prst="rect">
            <a:avLst/>
          </a:prstGeom>
        </p:spPr>
      </p:pic>
      <mc:AlternateContent xmlns:mc="http://schemas.openxmlformats.org/markup-compatibility/2006" xmlns:a14="http://schemas.microsoft.com/office/drawing/2010/main">
        <mc:Choice Requires="a14">
          <p:sp>
            <p:nvSpPr>
              <p:cNvPr id="13" name="TextBox 12"/>
              <p:cNvSpPr txBox="1"/>
              <p:nvPr/>
            </p:nvSpPr>
            <p:spPr>
              <a:xfrm>
                <a:off x="4201949" y="1960570"/>
                <a:ext cx="2808398" cy="123347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en-US" b="0" i="1" smtClean="0">
                              <a:solidFill>
                                <a:schemeClr val="tx1"/>
                              </a:solidFill>
                              <a:latin typeface="Cambria Math" panose="02040503050406030204" pitchFamily="18" charset="0"/>
                            </a:rPr>
                          </m:ctrlPr>
                        </m:accPr>
                        <m:e>
                          <m:r>
                            <a:rPr lang="en-US" i="1">
                              <a:solidFill>
                                <a:schemeClr val="tx1"/>
                              </a:solidFill>
                              <a:latin typeface="Cambria Math" panose="02040503050406030204" pitchFamily="18" charset="0"/>
                            </a:rPr>
                            <m:t>𝑠</m:t>
                          </m:r>
                        </m:e>
                      </m:acc>
                      <m:r>
                        <a:rPr lang="en-US" b="0" i="1" smtClean="0">
                          <a:solidFill>
                            <a:schemeClr val="tx1"/>
                          </a:solidFill>
                          <a:latin typeface="Cambria Math" panose="02040503050406030204" pitchFamily="18" charset="0"/>
                        </a:rPr>
                        <m:t>≔</m:t>
                      </m:r>
                      <m:sSup>
                        <m:sSupPr>
                          <m:ctrlPr>
                            <a:rPr lang="en-US" b="0" i="1" smtClean="0">
                              <a:solidFill>
                                <a:schemeClr val="tx1"/>
                              </a:solidFill>
                              <a:latin typeface="Cambria Math" panose="02040503050406030204" pitchFamily="18" charset="0"/>
                            </a:rPr>
                          </m:ctrlPr>
                        </m:sSupPr>
                        <m:e>
                          <m:d>
                            <m:dPr>
                              <m:ctrlPr>
                                <a:rPr lang="en-US" b="0" i="1" smtClean="0">
                                  <a:solidFill>
                                    <a:schemeClr val="tx1"/>
                                  </a:solidFill>
                                  <a:latin typeface="Cambria Math" panose="02040503050406030204" pitchFamily="18" charset="0"/>
                                </a:rPr>
                              </m:ctrlPr>
                            </m:dPr>
                            <m:e>
                              <m:r>
                                <a:rPr lang="en-US" b="0" i="1" smtClean="0">
                                  <a:solidFill>
                                    <a:schemeClr val="tx1"/>
                                  </a:solidFill>
                                  <a:latin typeface="Cambria Math" panose="02040503050406030204" pitchFamily="18" charset="0"/>
                                  <a:ea typeface="Cambria Math" panose="02040503050406030204" pitchFamily="18" charset="0"/>
                                </a:rPr>
                                <m:t>ℓ+</m:t>
                              </m:r>
                              <m:r>
                                <a:rPr lang="en-US" b="0" i="1" smtClean="0">
                                  <a:solidFill>
                                    <a:schemeClr val="tx1"/>
                                  </a:solidFill>
                                  <a:latin typeface="Cambria Math" panose="02040503050406030204" pitchFamily="18" charset="0"/>
                                  <a:ea typeface="Cambria Math" panose="02040503050406030204" pitchFamily="18" charset="0"/>
                                </a:rPr>
                                <m:t>𝑘</m:t>
                              </m:r>
                            </m:e>
                          </m:d>
                        </m:e>
                        <m:sup>
                          <m:r>
                            <a:rPr lang="en-US" b="0" i="1" smtClean="0">
                              <a:solidFill>
                                <a:schemeClr val="tx1"/>
                              </a:solidFill>
                              <a:latin typeface="Cambria Math" panose="02040503050406030204" pitchFamily="18" charset="0"/>
                            </a:rPr>
                            <m:t>2</m:t>
                          </m:r>
                        </m:sup>
                      </m:sSup>
                      <m:r>
                        <a:rPr lang="en-US" i="1">
                          <a:solidFill>
                            <a:schemeClr val="tx1"/>
                          </a:solidFill>
                          <a:latin typeface="Cambria Math" panose="02040503050406030204" pitchFamily="18" charset="0"/>
                          <a:ea typeface="Cambria Math" panose="02040503050406030204" pitchFamily="18" charset="0"/>
                        </a:rPr>
                        <m:t>~</m:t>
                      </m:r>
                      <m:r>
                        <a:rPr lang="en-US" b="0" i="1" smtClean="0">
                          <a:solidFill>
                            <a:schemeClr val="tx1"/>
                          </a:solidFill>
                          <a:latin typeface="Cambria Math" panose="02040503050406030204" pitchFamily="18" charset="0"/>
                          <a:ea typeface="Cambria Math" panose="02040503050406030204" pitchFamily="18" charset="0"/>
                        </a:rPr>
                        <m:t>2</m:t>
                      </m:r>
                      <m:r>
                        <a:rPr lang="en-US" i="1">
                          <a:solidFill>
                            <a:schemeClr val="tx1"/>
                          </a:solidFill>
                          <a:latin typeface="Cambria Math" panose="02040503050406030204" pitchFamily="18" charset="0"/>
                          <a:ea typeface="Cambria Math" panose="02040503050406030204" pitchFamily="18" charset="0"/>
                        </a:rPr>
                        <m:t>ℓ</m:t>
                      </m:r>
                      <m:r>
                        <a:rPr lang="en-US" i="1" smtClean="0">
                          <a:solidFill>
                            <a:schemeClr val="tx1"/>
                          </a:solidFill>
                          <a:latin typeface="Cambria Math" panose="02040503050406030204" pitchFamily="18" charset="0"/>
                          <a:ea typeface="Cambria Math" panose="02040503050406030204" pitchFamily="18" charset="0"/>
                        </a:rPr>
                        <m:t>∙</m:t>
                      </m:r>
                      <m:r>
                        <a:rPr lang="en-US" b="0" i="1" smtClean="0">
                          <a:solidFill>
                            <a:schemeClr val="tx1"/>
                          </a:solidFill>
                          <a:latin typeface="Cambria Math" panose="02040503050406030204" pitchFamily="18" charset="0"/>
                          <a:ea typeface="Cambria Math" panose="02040503050406030204" pitchFamily="18" charset="0"/>
                        </a:rPr>
                        <m:t>𝑘</m:t>
                      </m:r>
                    </m:oMath>
                  </m:oMathPara>
                </a14:m>
                <a:endParaRPr lang="en-US" b="0" dirty="0">
                  <a:solidFill>
                    <a:schemeClr val="tx1"/>
                  </a:solidFill>
                </a:endParaRPr>
              </a:p>
              <a:p>
                <a:pPr/>
                <a14:m>
                  <m:oMathPara xmlns:m="http://schemas.openxmlformats.org/officeDocument/2006/math">
                    <m:oMathParaPr>
                      <m:jc m:val="centerGroup"/>
                    </m:oMathParaPr>
                    <m:oMath xmlns:m="http://schemas.openxmlformats.org/officeDocument/2006/math">
                      <m:acc>
                        <m:accPr>
                          <m:chr m:val="̂"/>
                          <m:ctrlPr>
                            <a:rPr lang="en-US" b="0" i="1" smtClean="0">
                              <a:solidFill>
                                <a:schemeClr val="tx1"/>
                              </a:solidFill>
                              <a:latin typeface="Cambria Math" panose="02040503050406030204" pitchFamily="18" charset="0"/>
                            </a:rPr>
                          </m:ctrlPr>
                        </m:accPr>
                        <m:e>
                          <m:r>
                            <a:rPr lang="en-US" i="1">
                              <a:solidFill>
                                <a:schemeClr val="tx1"/>
                              </a:solidFill>
                              <a:latin typeface="Cambria Math" panose="02040503050406030204" pitchFamily="18" charset="0"/>
                            </a:rPr>
                            <m:t>𝑢</m:t>
                          </m:r>
                        </m:e>
                      </m:acc>
                      <m:r>
                        <a:rPr lang="en-US" b="0" i="1" smtClean="0">
                          <a:solidFill>
                            <a:schemeClr val="tx1"/>
                          </a:solidFill>
                          <a:latin typeface="Cambria Math" panose="02040503050406030204" pitchFamily="18" charset="0"/>
                        </a:rPr>
                        <m:t>≔</m:t>
                      </m:r>
                      <m:sSup>
                        <m:sSupPr>
                          <m:ctrlPr>
                            <a:rPr lang="en-US" i="1">
                              <a:solidFill>
                                <a:schemeClr val="tx1"/>
                              </a:solidFill>
                              <a:latin typeface="Cambria Math" panose="02040503050406030204" pitchFamily="18" charset="0"/>
                            </a:rPr>
                          </m:ctrlPr>
                        </m:sSupPr>
                        <m:e>
                          <m:d>
                            <m:dPr>
                              <m:ctrlPr>
                                <a:rPr lang="en-US" i="1">
                                  <a:solidFill>
                                    <a:schemeClr val="tx1"/>
                                  </a:solidFill>
                                  <a:latin typeface="Cambria Math" panose="02040503050406030204" pitchFamily="18" charset="0"/>
                                </a:rPr>
                              </m:ctrlPr>
                            </m:dPr>
                            <m:e>
                              <m:r>
                                <a:rPr lang="en-US" i="1">
                                  <a:solidFill>
                                    <a:schemeClr val="tx1"/>
                                  </a:solidFill>
                                  <a:latin typeface="Cambria Math" panose="02040503050406030204" pitchFamily="18" charset="0"/>
                                  <a:ea typeface="Cambria Math" panose="02040503050406030204" pitchFamily="18" charset="0"/>
                                </a:rPr>
                                <m:t>ℓ</m:t>
                              </m:r>
                              <m:r>
                                <a:rPr lang="en-US" b="0" i="1" smtClean="0">
                                  <a:solidFill>
                                    <a:schemeClr val="tx1"/>
                                  </a:solidFill>
                                  <a:latin typeface="Cambria Math" panose="02040503050406030204" pitchFamily="18" charset="0"/>
                                  <a:ea typeface="Cambria Math" panose="02040503050406030204" pitchFamily="18" charset="0"/>
                                </a:rPr>
                                <m:t>−</m:t>
                              </m:r>
                              <m:r>
                                <a:rPr lang="en-US" b="0" i="1" smtClean="0">
                                  <a:solidFill>
                                    <a:schemeClr val="tx1"/>
                                  </a:solidFill>
                                  <a:latin typeface="Cambria Math" panose="02040503050406030204" pitchFamily="18" charset="0"/>
                                  <a:ea typeface="Cambria Math" panose="02040503050406030204" pitchFamily="18" charset="0"/>
                                </a:rPr>
                                <m:t>𝑘</m:t>
                              </m:r>
                            </m:e>
                          </m:d>
                        </m:e>
                        <m:sup>
                          <m:r>
                            <a:rPr lang="en-US" i="1">
                              <a:solidFill>
                                <a:schemeClr val="tx1"/>
                              </a:solidFill>
                              <a:latin typeface="Cambria Math" panose="02040503050406030204" pitchFamily="18" charset="0"/>
                            </a:rPr>
                            <m:t>2</m:t>
                          </m:r>
                        </m:sup>
                      </m:sSup>
                      <m:r>
                        <a:rPr lang="en-US" i="1">
                          <a:solidFill>
                            <a:schemeClr val="tx1"/>
                          </a:solidFill>
                          <a:latin typeface="Cambria Math" panose="02040503050406030204" pitchFamily="18" charset="0"/>
                          <a:ea typeface="Cambria Math" panose="02040503050406030204" pitchFamily="18" charset="0"/>
                        </a:rPr>
                        <m:t>~</m:t>
                      </m:r>
                      <m:r>
                        <a:rPr lang="en-US" b="0" i="1" smtClean="0">
                          <a:solidFill>
                            <a:schemeClr val="tx1"/>
                          </a:solidFill>
                          <a:latin typeface="Cambria Math" panose="02040503050406030204" pitchFamily="18" charset="0"/>
                          <a:ea typeface="Cambria Math" panose="02040503050406030204" pitchFamily="18" charset="0"/>
                        </a:rPr>
                        <m:t>−</m:t>
                      </m:r>
                      <m:r>
                        <a:rPr lang="en-US" i="1">
                          <a:solidFill>
                            <a:schemeClr val="tx1"/>
                          </a:solidFill>
                          <a:latin typeface="Cambria Math" panose="02040503050406030204" pitchFamily="18" charset="0"/>
                          <a:ea typeface="Cambria Math" panose="02040503050406030204" pitchFamily="18" charset="0"/>
                        </a:rPr>
                        <m:t>2ℓ∙</m:t>
                      </m:r>
                      <m:r>
                        <a:rPr lang="en-US" i="1">
                          <a:solidFill>
                            <a:schemeClr val="tx1"/>
                          </a:solidFill>
                          <a:latin typeface="Cambria Math" panose="02040503050406030204" pitchFamily="18" charset="0"/>
                          <a:ea typeface="Cambria Math" panose="02040503050406030204" pitchFamily="18" charset="0"/>
                        </a:rPr>
                        <m:t>𝑘</m:t>
                      </m:r>
                    </m:oMath>
                  </m:oMathPara>
                </a14:m>
                <a:endParaRPr lang="en-US" dirty="0">
                  <a:solidFill>
                    <a:schemeClr val="tx1"/>
                  </a:solidFill>
                </a:endParaRPr>
              </a:p>
              <a:p>
                <a:endParaRPr lang="en-US" dirty="0">
                  <a:solidFill>
                    <a:schemeClr val="tx1"/>
                  </a:solidFill>
                </a:endParaRPr>
              </a:p>
              <a:p>
                <a:pPr/>
                <a14:m>
                  <m:oMathPara xmlns:m="http://schemas.openxmlformats.org/officeDocument/2006/math">
                    <m:oMathParaPr>
                      <m:jc m:val="centerGroup"/>
                    </m:oMathParaPr>
                    <m:oMath xmlns:m="http://schemas.openxmlformats.org/officeDocument/2006/math">
                      <m:r>
                        <a:rPr lang="en-US" b="0" i="1" smtClean="0">
                          <a:solidFill>
                            <a:schemeClr val="tx1"/>
                          </a:solidFill>
                          <a:latin typeface="Cambria Math" panose="02040503050406030204" pitchFamily="18" charset="0"/>
                        </a:rPr>
                        <m:t>𝑘</m:t>
                      </m:r>
                      <m:r>
                        <a:rPr lang="en-US" b="0" i="1" smtClean="0">
                          <a:solidFill>
                            <a:schemeClr val="tx1"/>
                          </a:solidFill>
                          <a:latin typeface="Cambria Math" panose="02040503050406030204" pitchFamily="18" charset="0"/>
                        </a:rPr>
                        <m:t>=</m:t>
                      </m:r>
                      <m:r>
                        <a:rPr lang="en-US" b="0" i="1" smtClean="0">
                          <a:solidFill>
                            <a:schemeClr val="tx1"/>
                          </a:solidFill>
                          <a:latin typeface="Cambria Math" panose="02040503050406030204" pitchFamily="18" charset="0"/>
                        </a:rPr>
                        <m:t>𝑥𝑃</m:t>
                      </m:r>
                      <m:r>
                        <a:rPr lang="en-US" b="0" i="1" smtClean="0">
                          <a:solidFill>
                            <a:schemeClr val="tx1"/>
                          </a:solidFill>
                          <a:latin typeface="Cambria Math" panose="02040503050406030204" pitchFamily="18" charset="0"/>
                        </a:rPr>
                        <m:t>+</m:t>
                      </m:r>
                      <m:sSub>
                        <m:sSubPr>
                          <m:ctrlPr>
                            <a:rPr lang="en-US" b="0" i="1" smtClean="0">
                              <a:solidFill>
                                <a:schemeClr val="tx1"/>
                              </a:solidFill>
                              <a:latin typeface="Cambria Math" panose="02040503050406030204" pitchFamily="18" charset="0"/>
                            </a:rPr>
                          </m:ctrlPr>
                        </m:sSubPr>
                        <m:e>
                          <m:r>
                            <a:rPr lang="en-US" b="0" i="1" smtClean="0">
                              <a:solidFill>
                                <a:schemeClr val="tx1"/>
                              </a:solidFill>
                              <a:latin typeface="Cambria Math" panose="02040503050406030204" pitchFamily="18" charset="0"/>
                            </a:rPr>
                            <m:t>𝑘</m:t>
                          </m:r>
                        </m:e>
                        <m:sub>
                          <m:r>
                            <a:rPr lang="en-US" b="0" i="1" smtClean="0">
                              <a:solidFill>
                                <a:schemeClr val="tx1"/>
                              </a:solidFill>
                              <a:latin typeface="Cambria Math" panose="02040503050406030204" pitchFamily="18" charset="0"/>
                              <a:ea typeface="Cambria Math" panose="02040503050406030204" pitchFamily="18" charset="0"/>
                            </a:rPr>
                            <m:t>⊥</m:t>
                          </m:r>
                        </m:sub>
                      </m:sSub>
                    </m:oMath>
                  </m:oMathPara>
                </a14:m>
                <a:endParaRPr lang="en-US" dirty="0">
                  <a:solidFill>
                    <a:schemeClr val="tx1"/>
                  </a:solidFill>
                </a:endParaRPr>
              </a:p>
            </p:txBody>
          </p:sp>
        </mc:Choice>
        <mc:Fallback xmlns="">
          <p:sp>
            <p:nvSpPr>
              <p:cNvPr id="13" name="TextBox 12"/>
              <p:cNvSpPr txBox="1">
                <a:spLocks noRot="1" noChangeAspect="1" noMove="1" noResize="1" noEditPoints="1" noAdjustHandles="1" noChangeArrowheads="1" noChangeShapeType="1" noTextEdit="1"/>
              </p:cNvSpPr>
              <p:nvPr/>
            </p:nvSpPr>
            <p:spPr>
              <a:xfrm>
                <a:off x="4201949" y="1960570"/>
                <a:ext cx="2808398" cy="1233479"/>
              </a:xfrm>
              <a:prstGeom prst="rect">
                <a:avLst/>
              </a:prstGeom>
              <a:blipFill>
                <a:blip r:embed="rId5"/>
                <a:stretch>
                  <a:fillRect t="-1485"/>
                </a:stretch>
              </a:blipFill>
            </p:spPr>
            <p:txBody>
              <a:bodyPr/>
              <a:lstStyle/>
              <a:p>
                <a:r>
                  <a:rPr lang="en-US">
                    <a:noFill/>
                  </a:rPr>
                  <a:t> </a:t>
                </a:r>
              </a:p>
            </p:txBody>
          </p:sp>
        </mc:Fallback>
      </mc:AlternateContent>
      <p:sp>
        <p:nvSpPr>
          <p:cNvPr id="8" name="Date Placeholder 7">
            <a:extLst>
              <a:ext uri="{FF2B5EF4-FFF2-40B4-BE49-F238E27FC236}">
                <a16:creationId xmlns:a16="http://schemas.microsoft.com/office/drawing/2014/main" id="{5E48A0E2-9C6C-415C-8C34-11B4C0163321}"/>
              </a:ext>
            </a:extLst>
          </p:cNvPr>
          <p:cNvSpPr>
            <a:spLocks noGrp="1"/>
          </p:cNvSpPr>
          <p:nvPr>
            <p:ph type="dt" sz="half" idx="10"/>
          </p:nvPr>
        </p:nvSpPr>
        <p:spPr/>
        <p:txBody>
          <a:bodyPr/>
          <a:lstStyle/>
          <a:p>
            <a:pPr defTabSz="342893" fontAlgn="auto">
              <a:spcBef>
                <a:spcPts val="0"/>
              </a:spcBef>
              <a:spcAft>
                <a:spcPts val="0"/>
              </a:spcAft>
              <a:defRPr/>
            </a:pPr>
            <a:fld id="{19FA0AA6-D26F-4DB0-BB87-B08B1B62009B}" type="datetime1">
              <a:rPr lang="en-US" smtClean="0"/>
              <a:t>11/11/2024</a:t>
            </a:fld>
            <a:endParaRPr lang="en-US" dirty="0"/>
          </a:p>
        </p:txBody>
      </p:sp>
      <p:sp>
        <p:nvSpPr>
          <p:cNvPr id="9" name="Footer Placeholder 8">
            <a:extLst>
              <a:ext uri="{FF2B5EF4-FFF2-40B4-BE49-F238E27FC236}">
                <a16:creationId xmlns:a16="http://schemas.microsoft.com/office/drawing/2014/main" id="{1C5493A4-E29E-4E9B-9C70-DB033BDCC1AF}"/>
              </a:ext>
            </a:extLst>
          </p:cNvPr>
          <p:cNvSpPr>
            <a:spLocks noGrp="1"/>
          </p:cNvSpPr>
          <p:nvPr>
            <p:ph type="ftr" sz="quarter" idx="11"/>
          </p:nvPr>
        </p:nvSpPr>
        <p:spPr/>
        <p:txBody>
          <a:bodyPr/>
          <a:lstStyle/>
          <a:p>
            <a:pPr defTabSz="342893" fontAlgn="auto">
              <a:spcBef>
                <a:spcPts val="0"/>
              </a:spcBef>
              <a:spcAft>
                <a:spcPts val="0"/>
              </a:spcAft>
              <a:defRPr/>
            </a:pPr>
            <a:r>
              <a:rPr lang="en-US"/>
              <a:t>Circum-Pan-Pacific Symposium 2024</a:t>
            </a:r>
            <a:endParaRPr lang="en-US" dirty="0"/>
          </a:p>
        </p:txBody>
      </p:sp>
      <p:sp>
        <p:nvSpPr>
          <p:cNvPr id="11" name="Slide Number Placeholder 10">
            <a:extLst>
              <a:ext uri="{FF2B5EF4-FFF2-40B4-BE49-F238E27FC236}">
                <a16:creationId xmlns:a16="http://schemas.microsoft.com/office/drawing/2014/main" id="{8FFC0024-0E64-42B9-80A2-18FE9E8F1D5A}"/>
              </a:ext>
            </a:extLst>
          </p:cNvPr>
          <p:cNvSpPr>
            <a:spLocks noGrp="1"/>
          </p:cNvSpPr>
          <p:nvPr>
            <p:ph type="sldNum" sz="quarter" idx="12"/>
          </p:nvPr>
        </p:nvSpPr>
        <p:spPr/>
        <p:txBody>
          <a:bodyPr/>
          <a:lstStyle/>
          <a:p>
            <a:pPr defTabSz="342893" fontAlgn="auto">
              <a:spcBef>
                <a:spcPts val="0"/>
              </a:spcBef>
              <a:spcAft>
                <a:spcPts val="0"/>
              </a:spcAft>
              <a:defRPr/>
            </a:pPr>
            <a:fld id="{B9A5DFB4-3D23-4866-8D46-AE36D04BFD7D}" type="slidenum">
              <a:rPr lang="en-US" smtClean="0"/>
              <a:pPr defTabSz="342893" fontAlgn="auto">
                <a:spcBef>
                  <a:spcPts val="0"/>
                </a:spcBef>
                <a:spcAft>
                  <a:spcPts val="0"/>
                </a:spcAft>
                <a:defRPr/>
              </a:pPr>
              <a:t>57</a:t>
            </a:fld>
            <a:endParaRPr lang="en-US" dirty="0"/>
          </a:p>
        </p:txBody>
      </p:sp>
    </p:spTree>
    <p:extLst>
      <p:ext uri="{BB962C8B-B14F-4D97-AF65-F5344CB8AC3E}">
        <p14:creationId xmlns:p14="http://schemas.microsoft.com/office/powerpoint/2010/main" val="1904592083"/>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Unpolarised</a:t>
            </a:r>
            <a:r>
              <a:rPr lang="it-IT" dirty="0"/>
              <a:t> </a:t>
            </a:r>
            <a:r>
              <a:rPr lang="en-US" dirty="0"/>
              <a:t>Azimuthal</a:t>
            </a:r>
            <a:r>
              <a:rPr lang="it-IT" dirty="0"/>
              <a:t> </a:t>
            </a:r>
            <a:r>
              <a:rPr lang="en-US" dirty="0"/>
              <a:t>Modulation</a:t>
            </a:r>
          </a:p>
        </p:txBody>
      </p:sp>
      <mc:AlternateContent xmlns:mc="http://schemas.openxmlformats.org/markup-compatibility/2006" xmlns:a14="http://schemas.microsoft.com/office/drawing/2010/main">
        <mc:Choice Requires="a14">
          <p:sp>
            <p:nvSpPr>
              <p:cNvPr id="3" name="Content Placeholder 2"/>
              <p:cNvSpPr txBox="1">
                <a:spLocks/>
              </p:cNvSpPr>
              <p:nvPr/>
            </p:nvSpPr>
            <p:spPr>
              <a:xfrm>
                <a:off x="228600" y="939800"/>
                <a:ext cx="8915400" cy="4572000"/>
              </a:xfrm>
              <a:prstGeom prst="rect">
                <a:avLst/>
              </a:prstGeom>
            </p:spPr>
            <p:txBody>
              <a:bodyPr/>
              <a:lstStyle>
                <a:lvl1pPr marL="341313" indent="-341313" algn="l" defTabSz="457200" rtl="0" eaLnBrk="0" fontAlgn="base" hangingPunct="0">
                  <a:lnSpc>
                    <a:spcPct val="101000"/>
                  </a:lnSpc>
                  <a:spcBef>
                    <a:spcPts val="700"/>
                  </a:spcBef>
                  <a:spcAft>
                    <a:spcPct val="0"/>
                  </a:spcAft>
                  <a:buClr>
                    <a:srgbClr val="B2B2B2"/>
                  </a:buClr>
                  <a:buSzPct val="90000"/>
                  <a:buFont typeface="Wingdings" pitchFamily="2" charset="2"/>
                  <a:buChar char=""/>
                  <a:defRPr sz="2800">
                    <a:solidFill>
                      <a:srgbClr val="000000"/>
                    </a:solidFill>
                    <a:latin typeface="+mn-lt"/>
                    <a:ea typeface="+mn-ea"/>
                    <a:cs typeface="+mn-cs"/>
                  </a:defRPr>
                </a:lvl1pPr>
                <a:lvl2pPr marL="741363" indent="-284163" algn="l" defTabSz="457200" rtl="0" eaLnBrk="0" fontAlgn="base" hangingPunct="0">
                  <a:lnSpc>
                    <a:spcPct val="101000"/>
                  </a:lnSpc>
                  <a:spcBef>
                    <a:spcPts val="650"/>
                  </a:spcBef>
                  <a:spcAft>
                    <a:spcPct val="0"/>
                  </a:spcAft>
                  <a:buClr>
                    <a:srgbClr val="CCCC99"/>
                  </a:buClr>
                  <a:buSzPct val="75000"/>
                  <a:buFont typeface="Wingdings" pitchFamily="2" charset="2"/>
                  <a:buChar char=""/>
                  <a:defRPr sz="2600">
                    <a:solidFill>
                      <a:srgbClr val="000000"/>
                    </a:solidFill>
                    <a:latin typeface="+mn-lt"/>
                  </a:defRPr>
                </a:lvl2pPr>
                <a:lvl3pPr marL="1143000" indent="-228600" algn="l" defTabSz="457200" rtl="0" eaLnBrk="0" fontAlgn="base" hangingPunct="0">
                  <a:lnSpc>
                    <a:spcPct val="101000"/>
                  </a:lnSpc>
                  <a:spcBef>
                    <a:spcPts val="575"/>
                  </a:spcBef>
                  <a:spcAft>
                    <a:spcPct val="0"/>
                  </a:spcAft>
                  <a:buClr>
                    <a:srgbClr val="B2B2B2"/>
                  </a:buClr>
                  <a:buSzPct val="55000"/>
                  <a:buFont typeface="Wingdings" pitchFamily="2" charset="2"/>
                  <a:buChar char=""/>
                  <a:defRPr sz="2300">
                    <a:solidFill>
                      <a:srgbClr val="000000"/>
                    </a:solidFill>
                    <a:latin typeface="+mn-lt"/>
                  </a:defRPr>
                </a:lvl3pPr>
                <a:lvl4pPr marL="1600200" indent="-228600" algn="l" defTabSz="457200" rtl="0" eaLnBrk="0" fontAlgn="base" hangingPunct="0">
                  <a:lnSpc>
                    <a:spcPct val="101000"/>
                  </a:lnSpc>
                  <a:spcBef>
                    <a:spcPts val="500"/>
                  </a:spcBef>
                  <a:spcAft>
                    <a:spcPct val="0"/>
                  </a:spcAft>
                  <a:buClr>
                    <a:srgbClr val="CCCC99"/>
                  </a:buClr>
                  <a:buSzPct val="100000"/>
                  <a:buFont typeface="Wingdings" pitchFamily="2" charset="2"/>
                  <a:buChar char=""/>
                  <a:defRPr sz="2000">
                    <a:solidFill>
                      <a:srgbClr val="000000"/>
                    </a:solidFill>
                    <a:latin typeface="+mn-lt"/>
                  </a:defRPr>
                </a:lvl4pPr>
                <a:lvl5pPr marL="2057400" indent="-228600" algn="l" defTabSz="457200" rtl="0" eaLnBrk="0" fontAlgn="base" hangingPunct="0">
                  <a:lnSpc>
                    <a:spcPct val="101000"/>
                  </a:lnSpc>
                  <a:spcBef>
                    <a:spcPts val="500"/>
                  </a:spcBef>
                  <a:spcAft>
                    <a:spcPct val="0"/>
                  </a:spcAft>
                  <a:buClr>
                    <a:srgbClr val="CCCC99"/>
                  </a:buClr>
                  <a:buSzPct val="100000"/>
                  <a:buFont typeface="Wingdings" pitchFamily="2" charset="2"/>
                  <a:buChar char=""/>
                  <a:defRPr sz="2000">
                    <a:solidFill>
                      <a:srgbClr val="000000"/>
                    </a:solidFill>
                    <a:latin typeface="+mn-lt"/>
                  </a:defRPr>
                </a:lvl5pPr>
                <a:lvl6pPr marL="2514600" indent="-228600" algn="l" defTabSz="457200" rtl="0" fontAlgn="base">
                  <a:lnSpc>
                    <a:spcPct val="101000"/>
                  </a:lnSpc>
                  <a:spcBef>
                    <a:spcPts val="500"/>
                  </a:spcBef>
                  <a:spcAft>
                    <a:spcPct val="0"/>
                  </a:spcAft>
                  <a:buClr>
                    <a:srgbClr val="CCCC99"/>
                  </a:buClr>
                  <a:buSzPct val="100000"/>
                  <a:buFont typeface="Wingdings" pitchFamily="2" charset="2"/>
                  <a:buChar char=""/>
                  <a:defRPr sz="2000">
                    <a:solidFill>
                      <a:srgbClr val="000000"/>
                    </a:solidFill>
                    <a:latin typeface="+mn-lt"/>
                  </a:defRPr>
                </a:lvl6pPr>
                <a:lvl7pPr marL="2971800" indent="-228600" algn="l" defTabSz="457200" rtl="0" fontAlgn="base">
                  <a:lnSpc>
                    <a:spcPct val="101000"/>
                  </a:lnSpc>
                  <a:spcBef>
                    <a:spcPts val="500"/>
                  </a:spcBef>
                  <a:spcAft>
                    <a:spcPct val="0"/>
                  </a:spcAft>
                  <a:buClr>
                    <a:srgbClr val="CCCC99"/>
                  </a:buClr>
                  <a:buSzPct val="100000"/>
                  <a:buFont typeface="Wingdings" pitchFamily="2" charset="2"/>
                  <a:buChar char=""/>
                  <a:defRPr sz="2000">
                    <a:solidFill>
                      <a:srgbClr val="000000"/>
                    </a:solidFill>
                    <a:latin typeface="+mn-lt"/>
                  </a:defRPr>
                </a:lvl7pPr>
                <a:lvl8pPr marL="3429000" indent="-228600" algn="l" defTabSz="457200" rtl="0" fontAlgn="base">
                  <a:lnSpc>
                    <a:spcPct val="101000"/>
                  </a:lnSpc>
                  <a:spcBef>
                    <a:spcPts val="500"/>
                  </a:spcBef>
                  <a:spcAft>
                    <a:spcPct val="0"/>
                  </a:spcAft>
                  <a:buClr>
                    <a:srgbClr val="CCCC99"/>
                  </a:buClr>
                  <a:buSzPct val="100000"/>
                  <a:buFont typeface="Wingdings" pitchFamily="2" charset="2"/>
                  <a:buChar char=""/>
                  <a:defRPr sz="2000">
                    <a:solidFill>
                      <a:srgbClr val="000000"/>
                    </a:solidFill>
                    <a:latin typeface="+mn-lt"/>
                  </a:defRPr>
                </a:lvl8pPr>
                <a:lvl9pPr marL="3886200" indent="-228600" algn="l" defTabSz="457200" rtl="0" fontAlgn="base">
                  <a:lnSpc>
                    <a:spcPct val="101000"/>
                  </a:lnSpc>
                  <a:spcBef>
                    <a:spcPts val="500"/>
                  </a:spcBef>
                  <a:spcAft>
                    <a:spcPct val="0"/>
                  </a:spcAft>
                  <a:buClr>
                    <a:srgbClr val="CCCC99"/>
                  </a:buClr>
                  <a:buSzPct val="100000"/>
                  <a:buFont typeface="Wingdings" pitchFamily="2" charset="2"/>
                  <a:buChar char=""/>
                  <a:defRPr sz="2000">
                    <a:solidFill>
                      <a:srgbClr val="000000"/>
                    </a:solidFill>
                    <a:latin typeface="+mn-lt"/>
                  </a:defRPr>
                </a:lvl9pPr>
              </a:lstStyle>
              <a:p>
                <a:pPr marL="0" indent="0">
                  <a:buNone/>
                </a:pPr>
                <a:r>
                  <a:rPr lang="en-US" sz="2000" dirty="0">
                    <a:solidFill>
                      <a:schemeClr val="tx1"/>
                    </a:solidFill>
                  </a:rPr>
                  <a:t>When </a:t>
                </a:r>
                <a14:m>
                  <m:oMath xmlns:m="http://schemas.openxmlformats.org/officeDocument/2006/math">
                    <m:sSub>
                      <m:sSubPr>
                        <m:ctrlPr>
                          <a:rPr lang="en-US" sz="2000" i="1" smtClean="0">
                            <a:solidFill>
                              <a:schemeClr val="tx1"/>
                            </a:solidFill>
                            <a:latin typeface="Cambria Math" panose="02040503050406030204" pitchFamily="18" charset="0"/>
                          </a:rPr>
                        </m:ctrlPr>
                      </m:sSubPr>
                      <m:e>
                        <m:r>
                          <a:rPr lang="en-US" sz="2000" i="1">
                            <a:solidFill>
                              <a:schemeClr val="tx1"/>
                            </a:solidFill>
                            <a:latin typeface="Cambria Math" panose="02040503050406030204" pitchFamily="18" charset="0"/>
                          </a:rPr>
                          <m:t>𝑘</m:t>
                        </m:r>
                      </m:e>
                      <m:sub>
                        <m:r>
                          <a:rPr lang="en-US" sz="2000" i="1">
                            <a:solidFill>
                              <a:schemeClr val="tx1"/>
                            </a:solidFill>
                            <a:latin typeface="Cambria Math" panose="02040503050406030204" pitchFamily="18" charset="0"/>
                            <a:ea typeface="Cambria Math" panose="02040503050406030204" pitchFamily="18" charset="0"/>
                          </a:rPr>
                          <m:t>⊥</m:t>
                        </m:r>
                      </m:sub>
                    </m:sSub>
                  </m:oMath>
                </a14:m>
                <a:r>
                  <a:rPr lang="it-IT" sz="2000" kern="0" dirty="0" err="1"/>
                  <a:t>is</a:t>
                </a:r>
                <a:r>
                  <a:rPr lang="it-IT" sz="2000" kern="0" dirty="0"/>
                  <a:t> taken </a:t>
                </a:r>
                <a:r>
                  <a:rPr lang="it-IT" sz="2000" kern="0" dirty="0" err="1"/>
                  <a:t>into</a:t>
                </a:r>
                <a:r>
                  <a:rPr lang="it-IT" sz="2000" kern="0" dirty="0"/>
                  <a:t> account:</a:t>
                </a:r>
              </a:p>
              <a:p>
                <a:pPr marL="0" indent="0">
                  <a:buFont typeface="Wingdings" pitchFamily="2" charset="2"/>
                  <a:buNone/>
                </a:pPr>
                <a:endParaRPr lang="it-IT" sz="2000" kern="0" dirty="0"/>
              </a:p>
              <a:p>
                <a:pPr marL="0" indent="0">
                  <a:buFont typeface="Wingdings" pitchFamily="2" charset="2"/>
                  <a:buNone/>
                </a:pPr>
                <a:endParaRPr lang="en-US" sz="2000" i="1" kern="0" dirty="0">
                  <a:solidFill>
                    <a:srgbClr val="FF0000"/>
                  </a:solidFill>
                  <a:latin typeface="Cambria Math" panose="02040503050406030204" pitchFamily="18" charset="0"/>
                </a:endParaRPr>
              </a:p>
              <a:p>
                <a:pPr marL="0" indent="0">
                  <a:buFont typeface="Wingdings" pitchFamily="2" charset="2"/>
                  <a:buNone/>
                </a:pPr>
                <a:endParaRPr lang="en-US" sz="1600" i="1" kern="0" dirty="0">
                  <a:solidFill>
                    <a:srgbClr val="FF0000"/>
                  </a:solidFill>
                  <a:latin typeface="Cambria Math" panose="02040503050406030204" pitchFamily="18" charset="0"/>
                </a:endParaRPr>
              </a:p>
              <a:p>
                <a:pPr marL="0" indent="0">
                  <a:buNone/>
                </a:pPr>
                <a:endParaRPr lang="en-US" sz="1600" b="0" i="1" kern="0" dirty="0">
                  <a:solidFill>
                    <a:srgbClr val="FF0000"/>
                  </a:solidFill>
                  <a:latin typeface="Cambria Math" panose="02040503050406030204" pitchFamily="18" charset="0"/>
                </a:endParaRPr>
              </a:p>
              <a:p>
                <a:pPr marL="0" indent="0">
                  <a:buNone/>
                </a:pPr>
                <a:endParaRPr lang="en-US" altLang="en-US" sz="2000" dirty="0">
                  <a:solidFill>
                    <a:schemeClr val="tx1"/>
                  </a:solidFill>
                </a:endParaRPr>
              </a:p>
              <a:p>
                <a:pPr marL="0" indent="0">
                  <a:buNone/>
                </a:pPr>
                <a14:m>
                  <m:oMath xmlns:m="http://schemas.openxmlformats.org/officeDocument/2006/math">
                    <m:acc>
                      <m:accPr>
                        <m:chr m:val="̂"/>
                        <m:ctrlPr>
                          <a:rPr lang="en-US" sz="1900" i="1" kern="0" smtClean="0">
                            <a:solidFill>
                              <a:srgbClr val="FF0000"/>
                            </a:solidFill>
                            <a:latin typeface="Cambria Math" panose="02040503050406030204" pitchFamily="18" charset="0"/>
                            <a:ea typeface="Cambria Math" panose="02040503050406030204" pitchFamily="18" charset="0"/>
                          </a:rPr>
                        </m:ctrlPr>
                      </m:accPr>
                      <m:e>
                        <m:r>
                          <a:rPr lang="en-US" sz="1900" i="1" kern="0">
                            <a:solidFill>
                              <a:srgbClr val="FF0000"/>
                            </a:solidFill>
                            <a:latin typeface="Cambria Math" panose="02040503050406030204" pitchFamily="18" charset="0"/>
                            <a:ea typeface="Cambria Math" panose="02040503050406030204" pitchFamily="18" charset="0"/>
                          </a:rPr>
                          <m:t>𝑠</m:t>
                        </m:r>
                      </m:e>
                    </m:acc>
                    <m:r>
                      <a:rPr lang="en-US" sz="1900" b="0" i="1" kern="0" smtClean="0">
                        <a:solidFill>
                          <a:srgbClr val="FF0000"/>
                        </a:solidFill>
                        <a:latin typeface="Cambria Math" panose="02040503050406030204" pitchFamily="18" charset="0"/>
                        <a:ea typeface="Cambria Math" panose="02040503050406030204" pitchFamily="18" charset="0"/>
                      </a:rPr>
                      <m:t>=</m:t>
                    </m:r>
                    <m:r>
                      <a:rPr lang="en-US" sz="1900" b="0" i="1" kern="0" smtClean="0">
                        <a:solidFill>
                          <a:srgbClr val="FF0000"/>
                        </a:solidFill>
                        <a:latin typeface="Cambria Math" panose="02040503050406030204" pitchFamily="18" charset="0"/>
                        <a:ea typeface="Cambria Math" panose="02040503050406030204" pitchFamily="18" charset="0"/>
                      </a:rPr>
                      <m:t>𝑠𝑥</m:t>
                    </m:r>
                    <m:d>
                      <m:dPr>
                        <m:begChr m:val="["/>
                        <m:endChr m:val="]"/>
                        <m:ctrlPr>
                          <a:rPr lang="en-US" sz="1900" b="0" i="1" kern="0" smtClean="0">
                            <a:solidFill>
                              <a:srgbClr val="FF0000"/>
                            </a:solidFill>
                            <a:latin typeface="Cambria Math" panose="02040503050406030204" pitchFamily="18" charset="0"/>
                            <a:ea typeface="Cambria Math" panose="02040503050406030204" pitchFamily="18" charset="0"/>
                          </a:rPr>
                        </m:ctrlPr>
                      </m:dPr>
                      <m:e>
                        <m:r>
                          <a:rPr lang="en-US" sz="1900" b="0" i="1" kern="0" smtClean="0">
                            <a:solidFill>
                              <a:srgbClr val="FF0000"/>
                            </a:solidFill>
                            <a:latin typeface="Cambria Math" panose="02040503050406030204" pitchFamily="18" charset="0"/>
                            <a:ea typeface="Cambria Math" panose="02040503050406030204" pitchFamily="18" charset="0"/>
                          </a:rPr>
                          <m:t>1−</m:t>
                        </m:r>
                        <m:f>
                          <m:fPr>
                            <m:ctrlPr>
                              <a:rPr lang="en-US" sz="1900" b="0" i="1" kern="0" smtClean="0">
                                <a:solidFill>
                                  <a:srgbClr val="FF0000"/>
                                </a:solidFill>
                                <a:latin typeface="Cambria Math" panose="02040503050406030204" pitchFamily="18" charset="0"/>
                                <a:ea typeface="Cambria Math" panose="02040503050406030204" pitchFamily="18" charset="0"/>
                              </a:rPr>
                            </m:ctrlPr>
                          </m:fPr>
                          <m:num>
                            <m:r>
                              <a:rPr lang="en-US" sz="1900" b="0" i="1" kern="0" smtClean="0">
                                <a:solidFill>
                                  <a:srgbClr val="FF0000"/>
                                </a:solidFill>
                                <a:latin typeface="Cambria Math" panose="02040503050406030204" pitchFamily="18" charset="0"/>
                                <a:ea typeface="Cambria Math" panose="02040503050406030204" pitchFamily="18" charset="0"/>
                              </a:rPr>
                              <m:t>2</m:t>
                            </m:r>
                            <m:sSub>
                              <m:sSubPr>
                                <m:ctrlPr>
                                  <a:rPr lang="en-US" sz="1900" b="0" i="1" kern="0" smtClean="0">
                                    <a:solidFill>
                                      <a:srgbClr val="FF0000"/>
                                    </a:solidFill>
                                    <a:latin typeface="Cambria Math" panose="02040503050406030204" pitchFamily="18" charset="0"/>
                                    <a:ea typeface="Cambria Math" panose="02040503050406030204" pitchFamily="18" charset="0"/>
                                  </a:rPr>
                                </m:ctrlPr>
                              </m:sSubPr>
                              <m:e>
                                <m:r>
                                  <a:rPr lang="en-US" sz="1900" b="0" i="1" kern="0" smtClean="0">
                                    <a:solidFill>
                                      <a:srgbClr val="FF0000"/>
                                    </a:solidFill>
                                    <a:latin typeface="Cambria Math" panose="02040503050406030204" pitchFamily="18" charset="0"/>
                                    <a:ea typeface="Cambria Math" panose="02040503050406030204" pitchFamily="18" charset="0"/>
                                  </a:rPr>
                                  <m:t>𝑘</m:t>
                                </m:r>
                              </m:e>
                              <m:sub>
                                <m:r>
                                  <a:rPr lang="en-US" sz="1900" b="0" i="1" kern="0" smtClean="0">
                                    <a:solidFill>
                                      <a:srgbClr val="FF0000"/>
                                    </a:solidFill>
                                    <a:latin typeface="Cambria Math" panose="02040503050406030204" pitchFamily="18" charset="0"/>
                                    <a:ea typeface="Cambria Math" panose="02040503050406030204" pitchFamily="18" charset="0"/>
                                  </a:rPr>
                                  <m:t>⊥</m:t>
                                </m:r>
                              </m:sub>
                            </m:sSub>
                          </m:num>
                          <m:den>
                            <m:r>
                              <a:rPr lang="en-US" sz="1900" b="0" i="1" kern="0" smtClean="0">
                                <a:solidFill>
                                  <a:srgbClr val="FF0000"/>
                                </a:solidFill>
                                <a:latin typeface="Cambria Math" panose="02040503050406030204" pitchFamily="18" charset="0"/>
                                <a:ea typeface="Cambria Math" panose="02040503050406030204" pitchFamily="18" charset="0"/>
                              </a:rPr>
                              <m:t>𝑄</m:t>
                            </m:r>
                          </m:den>
                        </m:f>
                        <m:rad>
                          <m:radPr>
                            <m:degHide m:val="on"/>
                            <m:ctrlPr>
                              <a:rPr lang="en-US" sz="1900" b="0" i="1" kern="0" smtClean="0">
                                <a:solidFill>
                                  <a:srgbClr val="FF0000"/>
                                </a:solidFill>
                                <a:latin typeface="Cambria Math" panose="02040503050406030204" pitchFamily="18" charset="0"/>
                                <a:ea typeface="Cambria Math" panose="02040503050406030204" pitchFamily="18" charset="0"/>
                              </a:rPr>
                            </m:ctrlPr>
                          </m:radPr>
                          <m:deg/>
                          <m:e>
                            <m:r>
                              <a:rPr lang="en-US" sz="1900" b="0" i="1" kern="0" smtClean="0">
                                <a:solidFill>
                                  <a:srgbClr val="FF0000"/>
                                </a:solidFill>
                                <a:latin typeface="Cambria Math" panose="02040503050406030204" pitchFamily="18" charset="0"/>
                                <a:ea typeface="Cambria Math" panose="02040503050406030204" pitchFamily="18" charset="0"/>
                              </a:rPr>
                              <m:t>1−</m:t>
                            </m:r>
                            <m:r>
                              <a:rPr lang="en-US" sz="1900" b="0" i="1" kern="0" smtClean="0">
                                <a:solidFill>
                                  <a:srgbClr val="FF0000"/>
                                </a:solidFill>
                                <a:latin typeface="Cambria Math" panose="02040503050406030204" pitchFamily="18" charset="0"/>
                                <a:ea typeface="Cambria Math" panose="02040503050406030204" pitchFamily="18" charset="0"/>
                              </a:rPr>
                              <m:t>𝑦</m:t>
                            </m:r>
                          </m:e>
                        </m:rad>
                        <m:func>
                          <m:funcPr>
                            <m:ctrlPr>
                              <a:rPr lang="en-US" sz="1900" b="0" i="1" kern="0" smtClean="0">
                                <a:solidFill>
                                  <a:srgbClr val="FF0000"/>
                                </a:solidFill>
                                <a:latin typeface="Cambria Math" panose="02040503050406030204" pitchFamily="18" charset="0"/>
                                <a:ea typeface="Cambria Math" panose="02040503050406030204" pitchFamily="18" charset="0"/>
                              </a:rPr>
                            </m:ctrlPr>
                          </m:funcPr>
                          <m:fName>
                            <m:r>
                              <m:rPr>
                                <m:sty m:val="p"/>
                              </m:rPr>
                              <a:rPr lang="en-US" sz="1900" b="0" i="0" kern="0" smtClean="0">
                                <a:solidFill>
                                  <a:srgbClr val="FF0000"/>
                                </a:solidFill>
                                <a:latin typeface="Cambria Math" panose="02040503050406030204" pitchFamily="18" charset="0"/>
                                <a:ea typeface="Cambria Math" panose="02040503050406030204" pitchFamily="18" charset="0"/>
                              </a:rPr>
                              <m:t>cos</m:t>
                            </m:r>
                          </m:fName>
                          <m:e>
                            <m:r>
                              <a:rPr lang="en-US" sz="1900" i="1" kern="0">
                                <a:solidFill>
                                  <a:srgbClr val="FF0000"/>
                                </a:solidFill>
                                <a:latin typeface="Cambria Math" panose="02040503050406030204" pitchFamily="18" charset="0"/>
                                <a:ea typeface="Cambria Math" panose="02040503050406030204" pitchFamily="18" charset="0"/>
                              </a:rPr>
                              <m:t>𝜙</m:t>
                            </m:r>
                          </m:e>
                        </m:func>
                      </m:e>
                    </m:d>
                    <m:r>
                      <a:rPr lang="en-US" sz="1900" b="0" i="1" kern="0" smtClean="0">
                        <a:solidFill>
                          <a:srgbClr val="FF0000"/>
                        </a:solidFill>
                        <a:latin typeface="Cambria Math" panose="02040503050406030204" pitchFamily="18" charset="0"/>
                        <a:ea typeface="Cambria Math" panose="02040503050406030204" pitchFamily="18" charset="0"/>
                      </a:rPr>
                      <m:t>+</m:t>
                    </m:r>
                    <m:r>
                      <a:rPr lang="en-US" sz="1900" b="0" i="1" kern="0" smtClean="0">
                        <a:solidFill>
                          <a:srgbClr val="FF0000"/>
                        </a:solidFill>
                        <a:latin typeface="Cambria Math" panose="02040503050406030204" pitchFamily="18" charset="0"/>
                        <a:ea typeface="Cambria Math" panose="02040503050406030204" pitchFamily="18" charset="0"/>
                      </a:rPr>
                      <m:t>ℴ</m:t>
                    </m:r>
                    <m:d>
                      <m:dPr>
                        <m:ctrlPr>
                          <a:rPr lang="en-US" sz="1900" b="0" i="1" kern="0" smtClean="0">
                            <a:solidFill>
                              <a:srgbClr val="FF0000"/>
                            </a:solidFill>
                            <a:latin typeface="Cambria Math" panose="02040503050406030204" pitchFamily="18" charset="0"/>
                            <a:ea typeface="Cambria Math" panose="02040503050406030204" pitchFamily="18" charset="0"/>
                          </a:rPr>
                        </m:ctrlPr>
                      </m:dPr>
                      <m:e>
                        <m:f>
                          <m:fPr>
                            <m:ctrlPr>
                              <a:rPr lang="en-US" sz="1900" b="0" i="1" kern="0" smtClean="0">
                                <a:solidFill>
                                  <a:srgbClr val="FF0000"/>
                                </a:solidFill>
                                <a:latin typeface="Cambria Math" panose="02040503050406030204" pitchFamily="18" charset="0"/>
                                <a:ea typeface="Cambria Math" panose="02040503050406030204" pitchFamily="18" charset="0"/>
                              </a:rPr>
                            </m:ctrlPr>
                          </m:fPr>
                          <m:num>
                            <m:sSubSup>
                              <m:sSubSupPr>
                                <m:ctrlPr>
                                  <a:rPr lang="en-US" sz="1900" b="0" i="1" kern="0" smtClean="0">
                                    <a:solidFill>
                                      <a:srgbClr val="FF0000"/>
                                    </a:solidFill>
                                    <a:latin typeface="Cambria Math" panose="02040503050406030204" pitchFamily="18" charset="0"/>
                                    <a:ea typeface="Cambria Math" panose="02040503050406030204" pitchFamily="18" charset="0"/>
                                  </a:rPr>
                                </m:ctrlPr>
                              </m:sSubSupPr>
                              <m:e>
                                <m:r>
                                  <a:rPr lang="en-US" sz="1900" b="0" i="1" kern="0" smtClean="0">
                                    <a:solidFill>
                                      <a:srgbClr val="FF0000"/>
                                    </a:solidFill>
                                    <a:latin typeface="Cambria Math" panose="02040503050406030204" pitchFamily="18" charset="0"/>
                                    <a:ea typeface="Cambria Math" panose="02040503050406030204" pitchFamily="18" charset="0"/>
                                  </a:rPr>
                                  <m:t>𝑘</m:t>
                                </m:r>
                              </m:e>
                              <m:sub>
                                <m:r>
                                  <a:rPr lang="en-US" sz="1900" b="0" i="1" kern="0" smtClean="0">
                                    <a:solidFill>
                                      <a:srgbClr val="FF0000"/>
                                    </a:solidFill>
                                    <a:latin typeface="Cambria Math" panose="02040503050406030204" pitchFamily="18" charset="0"/>
                                    <a:ea typeface="Cambria Math" panose="02040503050406030204" pitchFamily="18" charset="0"/>
                                  </a:rPr>
                                  <m:t>⊥</m:t>
                                </m:r>
                              </m:sub>
                              <m:sup>
                                <m:r>
                                  <a:rPr lang="en-US" sz="1900" b="0" i="1" kern="0" smtClean="0">
                                    <a:solidFill>
                                      <a:srgbClr val="FF0000"/>
                                    </a:solidFill>
                                    <a:latin typeface="Cambria Math" panose="02040503050406030204" pitchFamily="18" charset="0"/>
                                    <a:ea typeface="Cambria Math" panose="02040503050406030204" pitchFamily="18" charset="0"/>
                                  </a:rPr>
                                  <m:t>2</m:t>
                                </m:r>
                              </m:sup>
                            </m:sSubSup>
                          </m:num>
                          <m:den>
                            <m:r>
                              <a:rPr lang="en-US" sz="1900" b="0" i="1" kern="0" smtClean="0">
                                <a:solidFill>
                                  <a:srgbClr val="FF0000"/>
                                </a:solidFill>
                                <a:latin typeface="Cambria Math" panose="02040503050406030204" pitchFamily="18" charset="0"/>
                                <a:ea typeface="Cambria Math" panose="02040503050406030204" pitchFamily="18" charset="0"/>
                              </a:rPr>
                              <m:t>𝑄</m:t>
                            </m:r>
                          </m:den>
                        </m:f>
                      </m:e>
                    </m:d>
                    <m:r>
                      <a:rPr lang="en-US" sz="1900" b="0" i="1" kern="0" smtClean="0">
                        <a:solidFill>
                          <a:srgbClr val="FF0000"/>
                        </a:solidFill>
                        <a:latin typeface="Cambria Math" panose="02040503050406030204" pitchFamily="18" charset="0"/>
                        <a:ea typeface="Cambria Math" panose="02040503050406030204" pitchFamily="18" charset="0"/>
                      </a:rPr>
                      <m:t>  </m:t>
                    </m:r>
                    <m:acc>
                      <m:accPr>
                        <m:chr m:val="̂"/>
                        <m:ctrlPr>
                          <a:rPr lang="en-US" sz="1900" i="1" kern="0" smtClean="0">
                            <a:solidFill>
                              <a:srgbClr val="C00000"/>
                            </a:solidFill>
                            <a:latin typeface="Cambria Math" panose="02040503050406030204" pitchFamily="18" charset="0"/>
                            <a:ea typeface="Cambria Math" panose="02040503050406030204" pitchFamily="18" charset="0"/>
                          </a:rPr>
                        </m:ctrlPr>
                      </m:accPr>
                      <m:e>
                        <m:r>
                          <a:rPr lang="en-US" sz="1900" b="0" i="1" kern="0" smtClean="0">
                            <a:solidFill>
                              <a:srgbClr val="C00000"/>
                            </a:solidFill>
                            <a:latin typeface="Cambria Math" panose="02040503050406030204" pitchFamily="18" charset="0"/>
                            <a:ea typeface="Cambria Math" panose="02040503050406030204" pitchFamily="18" charset="0"/>
                          </a:rPr>
                          <m:t>𝑢</m:t>
                        </m:r>
                      </m:e>
                    </m:acc>
                    <m:r>
                      <a:rPr lang="en-US" sz="1900" i="1" kern="0">
                        <a:solidFill>
                          <a:srgbClr val="C00000"/>
                        </a:solidFill>
                        <a:latin typeface="Cambria Math" panose="02040503050406030204" pitchFamily="18" charset="0"/>
                        <a:ea typeface="Cambria Math" panose="02040503050406030204" pitchFamily="18" charset="0"/>
                      </a:rPr>
                      <m:t>=</m:t>
                    </m:r>
                    <m:r>
                      <a:rPr lang="en-US" sz="1900" i="1" kern="0">
                        <a:solidFill>
                          <a:srgbClr val="C00000"/>
                        </a:solidFill>
                        <a:latin typeface="Cambria Math" panose="02040503050406030204" pitchFamily="18" charset="0"/>
                        <a:ea typeface="Cambria Math" panose="02040503050406030204" pitchFamily="18" charset="0"/>
                      </a:rPr>
                      <m:t>𝑠𝑥</m:t>
                    </m:r>
                    <m:d>
                      <m:dPr>
                        <m:ctrlPr>
                          <a:rPr lang="en-US" sz="1900" i="1" kern="0" smtClean="0">
                            <a:solidFill>
                              <a:srgbClr val="C00000"/>
                            </a:solidFill>
                            <a:latin typeface="Cambria Math" panose="02040503050406030204" pitchFamily="18" charset="0"/>
                            <a:ea typeface="Cambria Math" panose="02040503050406030204" pitchFamily="18" charset="0"/>
                          </a:rPr>
                        </m:ctrlPr>
                      </m:dPr>
                      <m:e>
                        <m:r>
                          <a:rPr lang="en-US" sz="1900" i="1" kern="0">
                            <a:solidFill>
                              <a:srgbClr val="C00000"/>
                            </a:solidFill>
                            <a:latin typeface="Cambria Math" panose="02040503050406030204" pitchFamily="18" charset="0"/>
                            <a:ea typeface="Cambria Math" panose="02040503050406030204" pitchFamily="18" charset="0"/>
                          </a:rPr>
                          <m:t>1−</m:t>
                        </m:r>
                        <m:r>
                          <a:rPr lang="en-US" sz="1900" i="1" kern="0">
                            <a:solidFill>
                              <a:srgbClr val="C00000"/>
                            </a:solidFill>
                            <a:latin typeface="Cambria Math" panose="02040503050406030204" pitchFamily="18" charset="0"/>
                            <a:ea typeface="Cambria Math" panose="02040503050406030204" pitchFamily="18" charset="0"/>
                          </a:rPr>
                          <m:t>𝑦</m:t>
                        </m:r>
                      </m:e>
                    </m:d>
                    <m:d>
                      <m:dPr>
                        <m:begChr m:val="["/>
                        <m:endChr m:val="]"/>
                        <m:ctrlPr>
                          <a:rPr lang="en-US" sz="1900" i="1" kern="0">
                            <a:solidFill>
                              <a:srgbClr val="C00000"/>
                            </a:solidFill>
                            <a:latin typeface="Cambria Math" panose="02040503050406030204" pitchFamily="18" charset="0"/>
                            <a:ea typeface="Cambria Math" panose="02040503050406030204" pitchFamily="18" charset="0"/>
                          </a:rPr>
                        </m:ctrlPr>
                      </m:dPr>
                      <m:e>
                        <m:r>
                          <a:rPr lang="en-US" sz="1900" i="1" kern="0">
                            <a:solidFill>
                              <a:srgbClr val="C00000"/>
                            </a:solidFill>
                            <a:latin typeface="Cambria Math" panose="02040503050406030204" pitchFamily="18" charset="0"/>
                            <a:ea typeface="Cambria Math" panose="02040503050406030204" pitchFamily="18" charset="0"/>
                          </a:rPr>
                          <m:t>1−</m:t>
                        </m:r>
                        <m:f>
                          <m:fPr>
                            <m:ctrlPr>
                              <a:rPr lang="en-US" sz="1900" i="1" kern="0">
                                <a:solidFill>
                                  <a:srgbClr val="C00000"/>
                                </a:solidFill>
                                <a:latin typeface="Cambria Math" panose="02040503050406030204" pitchFamily="18" charset="0"/>
                                <a:ea typeface="Cambria Math" panose="02040503050406030204" pitchFamily="18" charset="0"/>
                              </a:rPr>
                            </m:ctrlPr>
                          </m:fPr>
                          <m:num>
                            <m:r>
                              <a:rPr lang="en-US" sz="1900" i="1" kern="0">
                                <a:solidFill>
                                  <a:srgbClr val="C00000"/>
                                </a:solidFill>
                                <a:latin typeface="Cambria Math" panose="02040503050406030204" pitchFamily="18" charset="0"/>
                                <a:ea typeface="Cambria Math" panose="02040503050406030204" pitchFamily="18" charset="0"/>
                              </a:rPr>
                              <m:t>2</m:t>
                            </m:r>
                            <m:sSub>
                              <m:sSubPr>
                                <m:ctrlPr>
                                  <a:rPr lang="en-US" sz="1900" i="1" kern="0">
                                    <a:solidFill>
                                      <a:srgbClr val="C00000"/>
                                    </a:solidFill>
                                    <a:latin typeface="Cambria Math" panose="02040503050406030204" pitchFamily="18" charset="0"/>
                                    <a:ea typeface="Cambria Math" panose="02040503050406030204" pitchFamily="18" charset="0"/>
                                  </a:rPr>
                                </m:ctrlPr>
                              </m:sSubPr>
                              <m:e>
                                <m:r>
                                  <a:rPr lang="en-US" sz="1900" i="1" kern="0">
                                    <a:solidFill>
                                      <a:srgbClr val="C00000"/>
                                    </a:solidFill>
                                    <a:latin typeface="Cambria Math" panose="02040503050406030204" pitchFamily="18" charset="0"/>
                                    <a:ea typeface="Cambria Math" panose="02040503050406030204" pitchFamily="18" charset="0"/>
                                  </a:rPr>
                                  <m:t>𝑘</m:t>
                                </m:r>
                              </m:e>
                              <m:sub>
                                <m:r>
                                  <a:rPr lang="en-US" sz="1900" i="1" kern="0" smtClean="0">
                                    <a:solidFill>
                                      <a:srgbClr val="C00000"/>
                                    </a:solidFill>
                                    <a:latin typeface="Cambria Math" panose="02040503050406030204" pitchFamily="18" charset="0"/>
                                    <a:ea typeface="Cambria Math" panose="02040503050406030204" pitchFamily="18" charset="0"/>
                                  </a:rPr>
                                  <m:t>⊥</m:t>
                                </m:r>
                              </m:sub>
                            </m:sSub>
                          </m:num>
                          <m:den>
                            <m:r>
                              <a:rPr lang="en-US" sz="1900" i="1" kern="0">
                                <a:solidFill>
                                  <a:srgbClr val="C00000"/>
                                </a:solidFill>
                                <a:latin typeface="Cambria Math" panose="02040503050406030204" pitchFamily="18" charset="0"/>
                                <a:ea typeface="Cambria Math" panose="02040503050406030204" pitchFamily="18" charset="0"/>
                              </a:rPr>
                              <m:t>𝑄</m:t>
                            </m:r>
                            <m:rad>
                              <m:radPr>
                                <m:degHide m:val="on"/>
                                <m:ctrlPr>
                                  <a:rPr lang="en-US" sz="1900" i="1" kern="0">
                                    <a:solidFill>
                                      <a:srgbClr val="C00000"/>
                                    </a:solidFill>
                                    <a:latin typeface="Cambria Math" panose="02040503050406030204" pitchFamily="18" charset="0"/>
                                    <a:ea typeface="Cambria Math" panose="02040503050406030204" pitchFamily="18" charset="0"/>
                                  </a:rPr>
                                </m:ctrlPr>
                              </m:radPr>
                              <m:deg/>
                              <m:e>
                                <m:r>
                                  <a:rPr lang="en-US" sz="1900" i="1" kern="0">
                                    <a:solidFill>
                                      <a:srgbClr val="C00000"/>
                                    </a:solidFill>
                                    <a:latin typeface="Cambria Math" panose="02040503050406030204" pitchFamily="18" charset="0"/>
                                    <a:ea typeface="Cambria Math" panose="02040503050406030204" pitchFamily="18" charset="0"/>
                                  </a:rPr>
                                  <m:t>1−</m:t>
                                </m:r>
                                <m:r>
                                  <a:rPr lang="en-US" sz="1900" i="1" kern="0">
                                    <a:solidFill>
                                      <a:srgbClr val="C00000"/>
                                    </a:solidFill>
                                    <a:latin typeface="Cambria Math" panose="02040503050406030204" pitchFamily="18" charset="0"/>
                                    <a:ea typeface="Cambria Math" panose="02040503050406030204" pitchFamily="18" charset="0"/>
                                  </a:rPr>
                                  <m:t>𝑦</m:t>
                                </m:r>
                              </m:e>
                            </m:rad>
                          </m:den>
                        </m:f>
                        <m:func>
                          <m:funcPr>
                            <m:ctrlPr>
                              <a:rPr lang="en-US" sz="1900" i="1" kern="0">
                                <a:solidFill>
                                  <a:srgbClr val="C00000"/>
                                </a:solidFill>
                                <a:latin typeface="Cambria Math" panose="02040503050406030204" pitchFamily="18" charset="0"/>
                                <a:ea typeface="Cambria Math" panose="02040503050406030204" pitchFamily="18" charset="0"/>
                              </a:rPr>
                            </m:ctrlPr>
                          </m:funcPr>
                          <m:fName>
                            <m:r>
                              <m:rPr>
                                <m:sty m:val="p"/>
                              </m:rPr>
                              <a:rPr lang="en-US" sz="1900" kern="0">
                                <a:solidFill>
                                  <a:srgbClr val="C00000"/>
                                </a:solidFill>
                                <a:latin typeface="Cambria Math" panose="02040503050406030204" pitchFamily="18" charset="0"/>
                                <a:ea typeface="Cambria Math" panose="02040503050406030204" pitchFamily="18" charset="0"/>
                              </a:rPr>
                              <m:t>cos</m:t>
                            </m:r>
                          </m:fName>
                          <m:e>
                            <m:r>
                              <a:rPr lang="en-US" sz="1900" i="1" kern="0">
                                <a:solidFill>
                                  <a:srgbClr val="FF0000"/>
                                </a:solidFill>
                                <a:latin typeface="Cambria Math" panose="02040503050406030204" pitchFamily="18" charset="0"/>
                                <a:ea typeface="Cambria Math" panose="02040503050406030204" pitchFamily="18" charset="0"/>
                              </a:rPr>
                              <m:t>𝜙</m:t>
                            </m:r>
                          </m:e>
                        </m:func>
                      </m:e>
                    </m:d>
                    <m:r>
                      <a:rPr lang="en-US" sz="1900" i="1" kern="0">
                        <a:solidFill>
                          <a:srgbClr val="C00000"/>
                        </a:solidFill>
                        <a:latin typeface="Cambria Math" panose="02040503050406030204" pitchFamily="18" charset="0"/>
                        <a:ea typeface="Cambria Math" panose="02040503050406030204" pitchFamily="18" charset="0"/>
                      </a:rPr>
                      <m:t>+</m:t>
                    </m:r>
                    <m:r>
                      <a:rPr lang="en-US" sz="1900" i="1" kern="0" smtClean="0">
                        <a:solidFill>
                          <a:srgbClr val="C00000"/>
                        </a:solidFill>
                        <a:latin typeface="Cambria Math" panose="02040503050406030204" pitchFamily="18" charset="0"/>
                        <a:ea typeface="Cambria Math" panose="02040503050406030204" pitchFamily="18" charset="0"/>
                      </a:rPr>
                      <m:t>ℴ</m:t>
                    </m:r>
                    <m:d>
                      <m:dPr>
                        <m:ctrlPr>
                          <a:rPr lang="en-US" sz="1900" i="1" kern="0" smtClean="0">
                            <a:solidFill>
                              <a:srgbClr val="C00000"/>
                            </a:solidFill>
                            <a:latin typeface="Cambria Math" panose="02040503050406030204" pitchFamily="18" charset="0"/>
                            <a:ea typeface="Cambria Math" panose="02040503050406030204" pitchFamily="18" charset="0"/>
                          </a:rPr>
                        </m:ctrlPr>
                      </m:dPr>
                      <m:e>
                        <m:f>
                          <m:fPr>
                            <m:ctrlPr>
                              <a:rPr lang="en-US" sz="1900" i="1" kern="0">
                                <a:solidFill>
                                  <a:srgbClr val="C00000"/>
                                </a:solidFill>
                                <a:latin typeface="Cambria Math" panose="02040503050406030204" pitchFamily="18" charset="0"/>
                                <a:ea typeface="Cambria Math" panose="02040503050406030204" pitchFamily="18" charset="0"/>
                              </a:rPr>
                            </m:ctrlPr>
                          </m:fPr>
                          <m:num>
                            <m:sSubSup>
                              <m:sSubSupPr>
                                <m:ctrlPr>
                                  <a:rPr lang="en-US" sz="1900" i="1" kern="0">
                                    <a:solidFill>
                                      <a:srgbClr val="C00000"/>
                                    </a:solidFill>
                                    <a:latin typeface="Cambria Math" panose="02040503050406030204" pitchFamily="18" charset="0"/>
                                    <a:ea typeface="Cambria Math" panose="02040503050406030204" pitchFamily="18" charset="0"/>
                                  </a:rPr>
                                </m:ctrlPr>
                              </m:sSubSupPr>
                              <m:e>
                                <m:r>
                                  <a:rPr lang="en-US" sz="1900" i="1" kern="0">
                                    <a:solidFill>
                                      <a:srgbClr val="C00000"/>
                                    </a:solidFill>
                                    <a:latin typeface="Cambria Math" panose="02040503050406030204" pitchFamily="18" charset="0"/>
                                    <a:ea typeface="Cambria Math" panose="02040503050406030204" pitchFamily="18" charset="0"/>
                                  </a:rPr>
                                  <m:t>𝑘</m:t>
                                </m:r>
                              </m:e>
                              <m:sub>
                                <m:r>
                                  <a:rPr lang="en-US" sz="1900" i="1" kern="0" smtClean="0">
                                    <a:solidFill>
                                      <a:srgbClr val="C00000"/>
                                    </a:solidFill>
                                    <a:latin typeface="Cambria Math" panose="02040503050406030204" pitchFamily="18" charset="0"/>
                                    <a:ea typeface="Cambria Math" panose="02040503050406030204" pitchFamily="18" charset="0"/>
                                  </a:rPr>
                                  <m:t>⊥</m:t>
                                </m:r>
                              </m:sub>
                              <m:sup>
                                <m:r>
                                  <a:rPr lang="en-US" sz="1900" i="1" kern="0">
                                    <a:solidFill>
                                      <a:srgbClr val="C00000"/>
                                    </a:solidFill>
                                    <a:latin typeface="Cambria Math" panose="02040503050406030204" pitchFamily="18" charset="0"/>
                                    <a:ea typeface="Cambria Math" panose="02040503050406030204" pitchFamily="18" charset="0"/>
                                  </a:rPr>
                                  <m:t>2</m:t>
                                </m:r>
                              </m:sup>
                            </m:sSubSup>
                          </m:num>
                          <m:den>
                            <m:r>
                              <a:rPr lang="en-US" sz="1900" i="1" kern="0">
                                <a:solidFill>
                                  <a:srgbClr val="C00000"/>
                                </a:solidFill>
                                <a:latin typeface="Cambria Math" panose="02040503050406030204" pitchFamily="18" charset="0"/>
                                <a:ea typeface="Cambria Math" panose="02040503050406030204" pitchFamily="18" charset="0"/>
                              </a:rPr>
                              <m:t>𝑄</m:t>
                            </m:r>
                          </m:den>
                        </m:f>
                      </m:e>
                    </m:d>
                  </m:oMath>
                </a14:m>
                <a:r>
                  <a:rPr lang="en-US" altLang="en-US" sz="2000" dirty="0">
                    <a:solidFill>
                      <a:schemeClr val="tx1"/>
                    </a:solidFill>
                  </a:rPr>
                  <a:t> and</a:t>
                </a:r>
              </a:p>
              <a:p>
                <a:pPr marL="0" indent="0">
                  <a:spcBef>
                    <a:spcPts val="0"/>
                  </a:spcBef>
                  <a:buNone/>
                </a:pPr>
                <a14:m>
                  <m:oMath xmlns:m="http://schemas.openxmlformats.org/officeDocument/2006/math">
                    <m:r>
                      <a:rPr lang="en-US" sz="2000" i="1" kern="0">
                        <a:solidFill>
                          <a:srgbClr val="FF0000"/>
                        </a:solidFill>
                        <a:latin typeface="Cambria Math" panose="02040503050406030204" pitchFamily="18" charset="0"/>
                        <a:ea typeface="Cambria Math" panose="02040503050406030204" pitchFamily="18" charset="0"/>
                      </a:rPr>
                      <m:t>𝑑</m:t>
                    </m:r>
                    <m:sSup>
                      <m:sSupPr>
                        <m:ctrlPr>
                          <a:rPr lang="en-US" sz="2000" i="1" kern="0">
                            <a:solidFill>
                              <a:srgbClr val="FF0000"/>
                            </a:solidFill>
                            <a:latin typeface="Cambria Math" panose="02040503050406030204" pitchFamily="18" charset="0"/>
                          </a:rPr>
                        </m:ctrlPr>
                      </m:sSupPr>
                      <m:e>
                        <m:r>
                          <a:rPr lang="en-US" sz="2000" i="1" kern="0">
                            <a:solidFill>
                              <a:srgbClr val="FF0000"/>
                            </a:solidFill>
                            <a:latin typeface="Cambria Math" panose="02040503050406030204" pitchFamily="18" charset="0"/>
                            <a:ea typeface="Cambria Math" panose="02040503050406030204" pitchFamily="18" charset="0"/>
                          </a:rPr>
                          <m:t>𝜎</m:t>
                        </m:r>
                      </m:e>
                      <m:sup>
                        <m:r>
                          <a:rPr lang="en-US" sz="2000" i="1" kern="0">
                            <a:solidFill>
                              <a:srgbClr val="FF0000"/>
                            </a:solidFill>
                            <a:latin typeface="Cambria Math" panose="02040503050406030204" pitchFamily="18" charset="0"/>
                            <a:ea typeface="Cambria Math" panose="02040503050406030204" pitchFamily="18" charset="0"/>
                          </a:rPr>
                          <m:t>ℓ</m:t>
                        </m:r>
                        <m:r>
                          <a:rPr lang="en-US" sz="2000" i="1" kern="0">
                            <a:solidFill>
                              <a:srgbClr val="FF0000"/>
                            </a:solidFill>
                            <a:latin typeface="Cambria Math" panose="02040503050406030204" pitchFamily="18" charset="0"/>
                            <a:ea typeface="Cambria Math" panose="02040503050406030204" pitchFamily="18" charset="0"/>
                          </a:rPr>
                          <m:t>𝑞</m:t>
                        </m:r>
                        <m:r>
                          <a:rPr lang="en-US" sz="2000" i="1" kern="0">
                            <a:solidFill>
                              <a:srgbClr val="FF0000"/>
                            </a:solidFill>
                            <a:latin typeface="Cambria Math" panose="02040503050406030204" pitchFamily="18" charset="0"/>
                            <a:ea typeface="Cambria Math" panose="02040503050406030204" pitchFamily="18" charset="0"/>
                          </a:rPr>
                          <m:t>→</m:t>
                        </m:r>
                        <m:sSup>
                          <m:sSupPr>
                            <m:ctrlPr>
                              <a:rPr lang="en-US" sz="2000" i="1" kern="0">
                                <a:solidFill>
                                  <a:srgbClr val="FF0000"/>
                                </a:solidFill>
                                <a:latin typeface="Cambria Math" panose="02040503050406030204" pitchFamily="18" charset="0"/>
                                <a:ea typeface="Cambria Math" panose="02040503050406030204" pitchFamily="18" charset="0"/>
                              </a:rPr>
                            </m:ctrlPr>
                          </m:sSupPr>
                          <m:e>
                            <m:r>
                              <a:rPr lang="en-US" sz="2000" i="1" kern="0">
                                <a:solidFill>
                                  <a:srgbClr val="FF0000"/>
                                </a:solidFill>
                                <a:latin typeface="Cambria Math" panose="02040503050406030204" pitchFamily="18" charset="0"/>
                                <a:ea typeface="Cambria Math" panose="02040503050406030204" pitchFamily="18" charset="0"/>
                              </a:rPr>
                              <m:t>ℓ</m:t>
                            </m:r>
                          </m:e>
                          <m:sup>
                            <m:r>
                              <a:rPr lang="en-US" sz="2000" i="1" kern="0">
                                <a:solidFill>
                                  <a:srgbClr val="FF0000"/>
                                </a:solidFill>
                                <a:latin typeface="Cambria Math" panose="02040503050406030204" pitchFamily="18" charset="0"/>
                                <a:ea typeface="Cambria Math" panose="02040503050406030204" pitchFamily="18" charset="0"/>
                              </a:rPr>
                              <m:t>′</m:t>
                            </m:r>
                          </m:sup>
                        </m:sSup>
                        <m:r>
                          <a:rPr lang="en-US" sz="2000" i="1" kern="0">
                            <a:solidFill>
                              <a:srgbClr val="FF0000"/>
                            </a:solidFill>
                            <a:latin typeface="Cambria Math" panose="02040503050406030204" pitchFamily="18" charset="0"/>
                            <a:ea typeface="Cambria Math" panose="02040503050406030204" pitchFamily="18" charset="0"/>
                          </a:rPr>
                          <m:t>𝑞</m:t>
                        </m:r>
                      </m:sup>
                    </m:sSup>
                    <m:r>
                      <a:rPr lang="en-US" sz="2000" i="1" kern="0" smtClean="0">
                        <a:solidFill>
                          <a:srgbClr val="FF0000"/>
                        </a:solidFill>
                        <a:latin typeface="Cambria Math" panose="02040503050406030204" pitchFamily="18" charset="0"/>
                        <a:ea typeface="Cambria Math" panose="02040503050406030204" pitchFamily="18" charset="0"/>
                      </a:rPr>
                      <m:t>∝</m:t>
                    </m:r>
                    <m:sSup>
                      <m:sSupPr>
                        <m:ctrlPr>
                          <a:rPr lang="en-US" sz="2000" i="1" kern="0">
                            <a:solidFill>
                              <a:srgbClr val="FF0000"/>
                            </a:solidFill>
                            <a:latin typeface="Cambria Math" panose="02040503050406030204" pitchFamily="18" charset="0"/>
                            <a:ea typeface="Cambria Math" panose="02040503050406030204" pitchFamily="18" charset="0"/>
                          </a:rPr>
                        </m:ctrlPr>
                      </m:sSupPr>
                      <m:e>
                        <m:acc>
                          <m:accPr>
                            <m:chr m:val="̂"/>
                            <m:ctrlPr>
                              <a:rPr lang="en-US" sz="2000" i="1" kern="0">
                                <a:solidFill>
                                  <a:srgbClr val="FF0000"/>
                                </a:solidFill>
                                <a:latin typeface="Cambria Math" panose="02040503050406030204" pitchFamily="18" charset="0"/>
                                <a:ea typeface="Cambria Math" panose="02040503050406030204" pitchFamily="18" charset="0"/>
                              </a:rPr>
                            </m:ctrlPr>
                          </m:accPr>
                          <m:e>
                            <m:r>
                              <a:rPr lang="en-US" sz="2000" i="1" kern="0">
                                <a:solidFill>
                                  <a:srgbClr val="FF0000"/>
                                </a:solidFill>
                                <a:latin typeface="Cambria Math" panose="02040503050406030204" pitchFamily="18" charset="0"/>
                                <a:ea typeface="Cambria Math" panose="02040503050406030204" pitchFamily="18" charset="0"/>
                              </a:rPr>
                              <m:t>𝑠</m:t>
                            </m:r>
                          </m:e>
                        </m:acc>
                      </m:e>
                      <m:sup>
                        <m:r>
                          <a:rPr lang="en-US" sz="2000" i="1" kern="0">
                            <a:solidFill>
                              <a:srgbClr val="FF0000"/>
                            </a:solidFill>
                            <a:latin typeface="Cambria Math" panose="02040503050406030204" pitchFamily="18" charset="0"/>
                            <a:ea typeface="Cambria Math" panose="02040503050406030204" pitchFamily="18" charset="0"/>
                          </a:rPr>
                          <m:t>2</m:t>
                        </m:r>
                      </m:sup>
                    </m:sSup>
                    <m:r>
                      <a:rPr lang="en-US" sz="2000" i="1" kern="0">
                        <a:solidFill>
                          <a:srgbClr val="FF0000"/>
                        </a:solidFill>
                        <a:latin typeface="Cambria Math" panose="02040503050406030204" pitchFamily="18" charset="0"/>
                        <a:ea typeface="Cambria Math" panose="02040503050406030204" pitchFamily="18" charset="0"/>
                      </a:rPr>
                      <m:t>+</m:t>
                    </m:r>
                    <m:sSup>
                      <m:sSupPr>
                        <m:ctrlPr>
                          <a:rPr lang="en-US" sz="2000" i="1" kern="0">
                            <a:solidFill>
                              <a:srgbClr val="FF0000"/>
                            </a:solidFill>
                            <a:latin typeface="Cambria Math" panose="02040503050406030204" pitchFamily="18" charset="0"/>
                            <a:ea typeface="Cambria Math" panose="02040503050406030204" pitchFamily="18" charset="0"/>
                          </a:rPr>
                        </m:ctrlPr>
                      </m:sSupPr>
                      <m:e>
                        <m:acc>
                          <m:accPr>
                            <m:chr m:val="̂"/>
                            <m:ctrlPr>
                              <a:rPr lang="en-US" sz="2000" i="1" kern="0">
                                <a:solidFill>
                                  <a:srgbClr val="FF0000"/>
                                </a:solidFill>
                                <a:latin typeface="Cambria Math" panose="02040503050406030204" pitchFamily="18" charset="0"/>
                                <a:ea typeface="Cambria Math" panose="02040503050406030204" pitchFamily="18" charset="0"/>
                              </a:rPr>
                            </m:ctrlPr>
                          </m:accPr>
                          <m:e>
                            <m:r>
                              <a:rPr lang="en-US" sz="2000" i="1" kern="0">
                                <a:solidFill>
                                  <a:srgbClr val="FF0000"/>
                                </a:solidFill>
                                <a:latin typeface="Cambria Math" panose="02040503050406030204" pitchFamily="18" charset="0"/>
                                <a:ea typeface="Cambria Math" panose="02040503050406030204" pitchFamily="18" charset="0"/>
                              </a:rPr>
                              <m:t>𝑢</m:t>
                            </m:r>
                          </m:e>
                        </m:acc>
                      </m:e>
                      <m:sup>
                        <m:r>
                          <a:rPr lang="en-US" sz="2000" i="1" kern="0">
                            <a:solidFill>
                              <a:srgbClr val="FF0000"/>
                            </a:solidFill>
                            <a:latin typeface="Cambria Math" panose="02040503050406030204" pitchFamily="18" charset="0"/>
                            <a:ea typeface="Cambria Math" panose="02040503050406030204" pitchFamily="18" charset="0"/>
                          </a:rPr>
                          <m:t>2</m:t>
                        </m:r>
                      </m:sup>
                    </m:sSup>
                    <m:r>
                      <a:rPr lang="en-US" sz="2000" i="1" kern="0">
                        <a:solidFill>
                          <a:srgbClr val="FF0000"/>
                        </a:solidFill>
                        <a:latin typeface="Cambria Math" panose="02040503050406030204" pitchFamily="18" charset="0"/>
                        <a:ea typeface="Cambria Math" panose="02040503050406030204" pitchFamily="18" charset="0"/>
                      </a:rPr>
                      <m:t>∝</m:t>
                    </m:r>
                    <m:sSup>
                      <m:sSupPr>
                        <m:ctrlPr>
                          <a:rPr lang="en-US" sz="2000" i="1" kern="0" smtClean="0">
                            <a:solidFill>
                              <a:srgbClr val="FF0000"/>
                            </a:solidFill>
                            <a:latin typeface="Cambria Math" panose="02040503050406030204" pitchFamily="18" charset="0"/>
                            <a:ea typeface="Cambria Math" panose="02040503050406030204" pitchFamily="18" charset="0"/>
                          </a:rPr>
                        </m:ctrlPr>
                      </m:sSupPr>
                      <m:e>
                        <m:d>
                          <m:dPr>
                            <m:begChr m:val="["/>
                            <m:endChr m:val="]"/>
                            <m:ctrlPr>
                              <a:rPr lang="en-US" sz="2000" i="1" kern="0" smtClean="0">
                                <a:solidFill>
                                  <a:srgbClr val="FF0000"/>
                                </a:solidFill>
                                <a:latin typeface="Cambria Math" panose="02040503050406030204" pitchFamily="18" charset="0"/>
                                <a:ea typeface="Cambria Math" panose="02040503050406030204" pitchFamily="18" charset="0"/>
                              </a:rPr>
                            </m:ctrlPr>
                          </m:dPr>
                          <m:e>
                            <m:r>
                              <a:rPr lang="en-US" sz="2000" i="1" kern="0">
                                <a:solidFill>
                                  <a:srgbClr val="FF0000"/>
                                </a:solidFill>
                                <a:latin typeface="Cambria Math" panose="02040503050406030204" pitchFamily="18" charset="0"/>
                                <a:ea typeface="Cambria Math" panose="02040503050406030204" pitchFamily="18" charset="0"/>
                              </a:rPr>
                              <m:t>1−</m:t>
                            </m:r>
                            <m:f>
                              <m:fPr>
                                <m:ctrlPr>
                                  <a:rPr lang="en-US" sz="2000" i="1" kern="0">
                                    <a:solidFill>
                                      <a:srgbClr val="FF0000"/>
                                    </a:solidFill>
                                    <a:latin typeface="Cambria Math" panose="02040503050406030204" pitchFamily="18" charset="0"/>
                                    <a:ea typeface="Cambria Math" panose="02040503050406030204" pitchFamily="18" charset="0"/>
                                  </a:rPr>
                                </m:ctrlPr>
                              </m:fPr>
                              <m:num>
                                <m:r>
                                  <a:rPr lang="en-US" sz="2000" i="1" kern="0">
                                    <a:solidFill>
                                      <a:srgbClr val="FF0000"/>
                                    </a:solidFill>
                                    <a:latin typeface="Cambria Math" panose="02040503050406030204" pitchFamily="18" charset="0"/>
                                    <a:ea typeface="Cambria Math" panose="02040503050406030204" pitchFamily="18" charset="0"/>
                                  </a:rPr>
                                  <m:t>2</m:t>
                                </m:r>
                                <m:sSub>
                                  <m:sSubPr>
                                    <m:ctrlPr>
                                      <a:rPr lang="en-US" sz="2000" i="1" kern="0">
                                        <a:solidFill>
                                          <a:srgbClr val="FF0000"/>
                                        </a:solidFill>
                                        <a:latin typeface="Cambria Math" panose="02040503050406030204" pitchFamily="18" charset="0"/>
                                        <a:ea typeface="Cambria Math" panose="02040503050406030204" pitchFamily="18" charset="0"/>
                                      </a:rPr>
                                    </m:ctrlPr>
                                  </m:sSubPr>
                                  <m:e>
                                    <m:r>
                                      <a:rPr lang="en-US" sz="2000" i="1" kern="0">
                                        <a:solidFill>
                                          <a:srgbClr val="FF0000"/>
                                        </a:solidFill>
                                        <a:latin typeface="Cambria Math" panose="02040503050406030204" pitchFamily="18" charset="0"/>
                                        <a:ea typeface="Cambria Math" panose="02040503050406030204" pitchFamily="18" charset="0"/>
                                      </a:rPr>
                                      <m:t>𝑘</m:t>
                                    </m:r>
                                  </m:e>
                                  <m:sub>
                                    <m:r>
                                      <a:rPr lang="en-US" sz="2000" i="1" kern="0">
                                        <a:solidFill>
                                          <a:srgbClr val="FF0000"/>
                                        </a:solidFill>
                                        <a:latin typeface="Cambria Math" panose="02040503050406030204" pitchFamily="18" charset="0"/>
                                        <a:ea typeface="Cambria Math" panose="02040503050406030204" pitchFamily="18" charset="0"/>
                                      </a:rPr>
                                      <m:t>⊥</m:t>
                                    </m:r>
                                  </m:sub>
                                </m:sSub>
                              </m:num>
                              <m:den>
                                <m:r>
                                  <a:rPr lang="en-US" sz="2000" i="1" kern="0">
                                    <a:solidFill>
                                      <a:srgbClr val="FF0000"/>
                                    </a:solidFill>
                                    <a:latin typeface="Cambria Math" panose="02040503050406030204" pitchFamily="18" charset="0"/>
                                    <a:ea typeface="Cambria Math" panose="02040503050406030204" pitchFamily="18" charset="0"/>
                                  </a:rPr>
                                  <m:t>𝑄</m:t>
                                </m:r>
                              </m:den>
                            </m:f>
                            <m:rad>
                              <m:radPr>
                                <m:degHide m:val="on"/>
                                <m:ctrlPr>
                                  <a:rPr lang="en-US" sz="2000" i="1" kern="0">
                                    <a:solidFill>
                                      <a:srgbClr val="FF0000"/>
                                    </a:solidFill>
                                    <a:latin typeface="Cambria Math" panose="02040503050406030204" pitchFamily="18" charset="0"/>
                                    <a:ea typeface="Cambria Math" panose="02040503050406030204" pitchFamily="18" charset="0"/>
                                  </a:rPr>
                                </m:ctrlPr>
                              </m:radPr>
                              <m:deg/>
                              <m:e>
                                <m:r>
                                  <a:rPr lang="en-US" sz="2000" i="1" kern="0">
                                    <a:solidFill>
                                      <a:srgbClr val="FF0000"/>
                                    </a:solidFill>
                                    <a:latin typeface="Cambria Math" panose="02040503050406030204" pitchFamily="18" charset="0"/>
                                    <a:ea typeface="Cambria Math" panose="02040503050406030204" pitchFamily="18" charset="0"/>
                                  </a:rPr>
                                  <m:t>1−</m:t>
                                </m:r>
                                <m:r>
                                  <a:rPr lang="en-US" sz="2000" i="1" kern="0">
                                    <a:solidFill>
                                      <a:srgbClr val="FF0000"/>
                                    </a:solidFill>
                                    <a:latin typeface="Cambria Math" panose="02040503050406030204" pitchFamily="18" charset="0"/>
                                    <a:ea typeface="Cambria Math" panose="02040503050406030204" pitchFamily="18" charset="0"/>
                                  </a:rPr>
                                  <m:t>𝑦</m:t>
                                </m:r>
                              </m:e>
                            </m:rad>
                            <m:func>
                              <m:funcPr>
                                <m:ctrlPr>
                                  <a:rPr lang="en-US" sz="2000" i="1" kern="0">
                                    <a:solidFill>
                                      <a:srgbClr val="FF0000"/>
                                    </a:solidFill>
                                    <a:latin typeface="Cambria Math" panose="02040503050406030204" pitchFamily="18" charset="0"/>
                                    <a:ea typeface="Cambria Math" panose="02040503050406030204" pitchFamily="18" charset="0"/>
                                  </a:rPr>
                                </m:ctrlPr>
                              </m:funcPr>
                              <m:fName>
                                <m:r>
                                  <m:rPr>
                                    <m:sty m:val="p"/>
                                  </m:rPr>
                                  <a:rPr lang="en-US" sz="2000" kern="0">
                                    <a:solidFill>
                                      <a:srgbClr val="FF0000"/>
                                    </a:solidFill>
                                    <a:latin typeface="Cambria Math" panose="02040503050406030204" pitchFamily="18" charset="0"/>
                                    <a:ea typeface="Cambria Math" panose="02040503050406030204" pitchFamily="18" charset="0"/>
                                  </a:rPr>
                                  <m:t>cos</m:t>
                                </m:r>
                              </m:fName>
                              <m:e>
                                <m:r>
                                  <a:rPr lang="en-US" sz="2000" i="1" kern="0">
                                    <a:solidFill>
                                      <a:srgbClr val="FF0000"/>
                                    </a:solidFill>
                                    <a:latin typeface="Cambria Math" panose="02040503050406030204" pitchFamily="18" charset="0"/>
                                    <a:ea typeface="Cambria Math" panose="02040503050406030204" pitchFamily="18" charset="0"/>
                                  </a:rPr>
                                  <m:t>𝜙</m:t>
                                </m:r>
                              </m:e>
                            </m:func>
                          </m:e>
                        </m:d>
                      </m:e>
                      <m:sup>
                        <m:r>
                          <a:rPr lang="en-US" sz="2000" b="0" i="1" kern="0" smtClean="0">
                            <a:solidFill>
                              <a:srgbClr val="FF0000"/>
                            </a:solidFill>
                            <a:latin typeface="Cambria Math" panose="02040503050406030204" pitchFamily="18" charset="0"/>
                            <a:ea typeface="Cambria Math" panose="02040503050406030204" pitchFamily="18" charset="0"/>
                          </a:rPr>
                          <m:t>2</m:t>
                        </m:r>
                      </m:sup>
                    </m:sSup>
                    <m:r>
                      <a:rPr lang="en-US" sz="2000" b="0" i="1" kern="0" smtClean="0">
                        <a:solidFill>
                          <a:srgbClr val="FF0000"/>
                        </a:solidFill>
                        <a:latin typeface="Cambria Math" panose="02040503050406030204" pitchFamily="18" charset="0"/>
                        <a:ea typeface="Cambria Math" panose="02040503050406030204" pitchFamily="18" charset="0"/>
                      </a:rPr>
                      <m:t>+</m:t>
                    </m:r>
                    <m:sSup>
                      <m:sSupPr>
                        <m:ctrlPr>
                          <a:rPr lang="en-US" sz="2000" b="0" i="1" kern="0" smtClean="0">
                            <a:solidFill>
                              <a:srgbClr val="FF0000"/>
                            </a:solidFill>
                            <a:latin typeface="Cambria Math" panose="02040503050406030204" pitchFamily="18" charset="0"/>
                            <a:ea typeface="Cambria Math" panose="02040503050406030204" pitchFamily="18" charset="0"/>
                          </a:rPr>
                        </m:ctrlPr>
                      </m:sSupPr>
                      <m:e>
                        <m:d>
                          <m:dPr>
                            <m:ctrlPr>
                              <a:rPr lang="en-US" sz="2000" i="1" kern="0">
                                <a:solidFill>
                                  <a:srgbClr val="C00000"/>
                                </a:solidFill>
                                <a:latin typeface="Cambria Math" panose="02040503050406030204" pitchFamily="18" charset="0"/>
                                <a:ea typeface="Cambria Math" panose="02040503050406030204" pitchFamily="18" charset="0"/>
                              </a:rPr>
                            </m:ctrlPr>
                          </m:dPr>
                          <m:e>
                            <m:r>
                              <a:rPr lang="en-US" sz="2000" i="1" kern="0">
                                <a:solidFill>
                                  <a:srgbClr val="C00000"/>
                                </a:solidFill>
                                <a:latin typeface="Cambria Math" panose="02040503050406030204" pitchFamily="18" charset="0"/>
                                <a:ea typeface="Cambria Math" panose="02040503050406030204" pitchFamily="18" charset="0"/>
                              </a:rPr>
                              <m:t>1−</m:t>
                            </m:r>
                            <m:r>
                              <a:rPr lang="en-US" sz="2000" i="1" kern="0">
                                <a:solidFill>
                                  <a:srgbClr val="C00000"/>
                                </a:solidFill>
                                <a:latin typeface="Cambria Math" panose="02040503050406030204" pitchFamily="18" charset="0"/>
                                <a:ea typeface="Cambria Math" panose="02040503050406030204" pitchFamily="18" charset="0"/>
                              </a:rPr>
                              <m:t>𝑦</m:t>
                            </m:r>
                          </m:e>
                        </m:d>
                      </m:e>
                      <m:sup>
                        <m:r>
                          <a:rPr lang="en-US" sz="2000" b="0" i="1" kern="0" smtClean="0">
                            <a:solidFill>
                              <a:srgbClr val="FF0000"/>
                            </a:solidFill>
                            <a:latin typeface="Cambria Math" panose="02040503050406030204" pitchFamily="18" charset="0"/>
                            <a:ea typeface="Cambria Math" panose="02040503050406030204" pitchFamily="18" charset="0"/>
                          </a:rPr>
                          <m:t>2</m:t>
                        </m:r>
                      </m:sup>
                    </m:sSup>
                    <m:sSup>
                      <m:sSupPr>
                        <m:ctrlPr>
                          <a:rPr lang="en-US" sz="2000" i="1" kern="0">
                            <a:solidFill>
                              <a:srgbClr val="FF0000"/>
                            </a:solidFill>
                            <a:latin typeface="Cambria Math" panose="02040503050406030204" pitchFamily="18" charset="0"/>
                            <a:ea typeface="Cambria Math" panose="02040503050406030204" pitchFamily="18" charset="0"/>
                          </a:rPr>
                        </m:ctrlPr>
                      </m:sSupPr>
                      <m:e>
                        <m:d>
                          <m:dPr>
                            <m:begChr m:val="["/>
                            <m:endChr m:val="]"/>
                            <m:ctrlPr>
                              <a:rPr lang="en-US" sz="2000" i="1" kern="0">
                                <a:solidFill>
                                  <a:srgbClr val="FF0000"/>
                                </a:solidFill>
                                <a:latin typeface="Cambria Math" panose="02040503050406030204" pitchFamily="18" charset="0"/>
                                <a:ea typeface="Cambria Math" panose="02040503050406030204" pitchFamily="18" charset="0"/>
                              </a:rPr>
                            </m:ctrlPr>
                          </m:dPr>
                          <m:e>
                            <m:r>
                              <a:rPr lang="en-US" sz="2000" i="1" kern="0">
                                <a:solidFill>
                                  <a:srgbClr val="C00000"/>
                                </a:solidFill>
                                <a:latin typeface="Cambria Math" panose="02040503050406030204" pitchFamily="18" charset="0"/>
                                <a:ea typeface="Cambria Math" panose="02040503050406030204" pitchFamily="18" charset="0"/>
                              </a:rPr>
                              <m:t>1−</m:t>
                            </m:r>
                            <m:f>
                              <m:fPr>
                                <m:ctrlPr>
                                  <a:rPr lang="en-US" sz="2000" i="1" kern="0">
                                    <a:solidFill>
                                      <a:srgbClr val="C00000"/>
                                    </a:solidFill>
                                    <a:latin typeface="Cambria Math" panose="02040503050406030204" pitchFamily="18" charset="0"/>
                                    <a:ea typeface="Cambria Math" panose="02040503050406030204" pitchFamily="18" charset="0"/>
                                  </a:rPr>
                                </m:ctrlPr>
                              </m:fPr>
                              <m:num>
                                <m:r>
                                  <a:rPr lang="en-US" sz="2000" i="1" kern="0">
                                    <a:solidFill>
                                      <a:srgbClr val="C00000"/>
                                    </a:solidFill>
                                    <a:latin typeface="Cambria Math" panose="02040503050406030204" pitchFamily="18" charset="0"/>
                                    <a:ea typeface="Cambria Math" panose="02040503050406030204" pitchFamily="18" charset="0"/>
                                  </a:rPr>
                                  <m:t>2</m:t>
                                </m:r>
                                <m:sSub>
                                  <m:sSubPr>
                                    <m:ctrlPr>
                                      <a:rPr lang="en-US" sz="2000" i="1" kern="0">
                                        <a:solidFill>
                                          <a:srgbClr val="C00000"/>
                                        </a:solidFill>
                                        <a:latin typeface="Cambria Math" panose="02040503050406030204" pitchFamily="18" charset="0"/>
                                        <a:ea typeface="Cambria Math" panose="02040503050406030204" pitchFamily="18" charset="0"/>
                                      </a:rPr>
                                    </m:ctrlPr>
                                  </m:sSubPr>
                                  <m:e>
                                    <m:r>
                                      <a:rPr lang="en-US" sz="2000" i="1" kern="0">
                                        <a:solidFill>
                                          <a:srgbClr val="C00000"/>
                                        </a:solidFill>
                                        <a:latin typeface="Cambria Math" panose="02040503050406030204" pitchFamily="18" charset="0"/>
                                        <a:ea typeface="Cambria Math" panose="02040503050406030204" pitchFamily="18" charset="0"/>
                                      </a:rPr>
                                      <m:t>𝑘</m:t>
                                    </m:r>
                                  </m:e>
                                  <m:sub>
                                    <m:r>
                                      <a:rPr lang="en-US" sz="2000" i="1" kern="0">
                                        <a:solidFill>
                                          <a:srgbClr val="C00000"/>
                                        </a:solidFill>
                                        <a:latin typeface="Cambria Math" panose="02040503050406030204" pitchFamily="18" charset="0"/>
                                        <a:ea typeface="Cambria Math" panose="02040503050406030204" pitchFamily="18" charset="0"/>
                                      </a:rPr>
                                      <m:t>⊥</m:t>
                                    </m:r>
                                  </m:sub>
                                </m:sSub>
                              </m:num>
                              <m:den>
                                <m:r>
                                  <a:rPr lang="en-US" sz="2000" i="1" kern="0">
                                    <a:solidFill>
                                      <a:srgbClr val="C00000"/>
                                    </a:solidFill>
                                    <a:latin typeface="Cambria Math" panose="02040503050406030204" pitchFamily="18" charset="0"/>
                                    <a:ea typeface="Cambria Math" panose="02040503050406030204" pitchFamily="18" charset="0"/>
                                  </a:rPr>
                                  <m:t>𝑄</m:t>
                                </m:r>
                                <m:rad>
                                  <m:radPr>
                                    <m:degHide m:val="on"/>
                                    <m:ctrlPr>
                                      <a:rPr lang="en-US" sz="2000" i="1" kern="0">
                                        <a:solidFill>
                                          <a:srgbClr val="C00000"/>
                                        </a:solidFill>
                                        <a:latin typeface="Cambria Math" panose="02040503050406030204" pitchFamily="18" charset="0"/>
                                        <a:ea typeface="Cambria Math" panose="02040503050406030204" pitchFamily="18" charset="0"/>
                                      </a:rPr>
                                    </m:ctrlPr>
                                  </m:radPr>
                                  <m:deg/>
                                  <m:e>
                                    <m:r>
                                      <a:rPr lang="en-US" sz="2000" i="1" kern="0">
                                        <a:solidFill>
                                          <a:srgbClr val="C00000"/>
                                        </a:solidFill>
                                        <a:latin typeface="Cambria Math" panose="02040503050406030204" pitchFamily="18" charset="0"/>
                                        <a:ea typeface="Cambria Math" panose="02040503050406030204" pitchFamily="18" charset="0"/>
                                      </a:rPr>
                                      <m:t>1−</m:t>
                                    </m:r>
                                    <m:r>
                                      <a:rPr lang="en-US" sz="2000" i="1" kern="0">
                                        <a:solidFill>
                                          <a:srgbClr val="C00000"/>
                                        </a:solidFill>
                                        <a:latin typeface="Cambria Math" panose="02040503050406030204" pitchFamily="18" charset="0"/>
                                        <a:ea typeface="Cambria Math" panose="02040503050406030204" pitchFamily="18" charset="0"/>
                                      </a:rPr>
                                      <m:t>𝑦</m:t>
                                    </m:r>
                                  </m:e>
                                </m:rad>
                              </m:den>
                            </m:f>
                            <m:func>
                              <m:funcPr>
                                <m:ctrlPr>
                                  <a:rPr lang="en-US" sz="2000" i="1" kern="0">
                                    <a:solidFill>
                                      <a:srgbClr val="C00000"/>
                                    </a:solidFill>
                                    <a:latin typeface="Cambria Math" panose="02040503050406030204" pitchFamily="18" charset="0"/>
                                    <a:ea typeface="Cambria Math" panose="02040503050406030204" pitchFamily="18" charset="0"/>
                                  </a:rPr>
                                </m:ctrlPr>
                              </m:funcPr>
                              <m:fName>
                                <m:r>
                                  <m:rPr>
                                    <m:sty m:val="p"/>
                                  </m:rPr>
                                  <a:rPr lang="en-US" sz="2000" kern="0">
                                    <a:solidFill>
                                      <a:srgbClr val="C00000"/>
                                    </a:solidFill>
                                    <a:latin typeface="Cambria Math" panose="02040503050406030204" pitchFamily="18" charset="0"/>
                                    <a:ea typeface="Cambria Math" panose="02040503050406030204" pitchFamily="18" charset="0"/>
                                  </a:rPr>
                                  <m:t>cos</m:t>
                                </m:r>
                              </m:fName>
                              <m:e>
                                <m:r>
                                  <a:rPr lang="en-US" sz="2000" i="1" kern="0">
                                    <a:solidFill>
                                      <a:srgbClr val="FF0000"/>
                                    </a:solidFill>
                                    <a:latin typeface="Cambria Math" panose="02040503050406030204" pitchFamily="18" charset="0"/>
                                    <a:ea typeface="Cambria Math" panose="02040503050406030204" pitchFamily="18" charset="0"/>
                                  </a:rPr>
                                  <m:t>𝜙</m:t>
                                </m:r>
                              </m:e>
                            </m:func>
                          </m:e>
                        </m:d>
                      </m:e>
                      <m:sup>
                        <m:r>
                          <a:rPr lang="en-US" sz="2000" i="1" kern="0">
                            <a:solidFill>
                              <a:srgbClr val="FF0000"/>
                            </a:solidFill>
                            <a:latin typeface="Cambria Math" panose="02040503050406030204" pitchFamily="18" charset="0"/>
                            <a:ea typeface="Cambria Math" panose="02040503050406030204" pitchFamily="18" charset="0"/>
                          </a:rPr>
                          <m:t>2</m:t>
                        </m:r>
                      </m:sup>
                    </m:sSup>
                  </m:oMath>
                </a14:m>
                <a:r>
                  <a:rPr lang="en-US" altLang="en-US" sz="2000" dirty="0">
                    <a:solidFill>
                      <a:schemeClr val="tx1"/>
                    </a:solidFill>
                  </a:rPr>
                  <a:t> ,</a:t>
                </a:r>
              </a:p>
              <a:p>
                <a:pPr marL="0" indent="0">
                  <a:spcBef>
                    <a:spcPts val="0"/>
                  </a:spcBef>
                  <a:buNone/>
                </a:pPr>
                <a:r>
                  <a:rPr lang="en-US" altLang="en-US" sz="2000" dirty="0">
                    <a:solidFill>
                      <a:schemeClr val="tx1"/>
                    </a:solidFill>
                  </a:rPr>
                  <a:t>Resulting in the </a:t>
                </a:r>
                <a14:m>
                  <m:oMath xmlns:m="http://schemas.openxmlformats.org/officeDocument/2006/math">
                    <m:func>
                      <m:funcPr>
                        <m:ctrlPr>
                          <a:rPr lang="en-US" sz="2000" i="1" kern="0">
                            <a:solidFill>
                              <a:srgbClr val="FF0000"/>
                            </a:solidFill>
                            <a:latin typeface="Cambria Math" panose="02040503050406030204" pitchFamily="18" charset="0"/>
                            <a:ea typeface="Cambria Math" panose="02040503050406030204" pitchFamily="18" charset="0"/>
                          </a:rPr>
                        </m:ctrlPr>
                      </m:funcPr>
                      <m:fName>
                        <m:r>
                          <m:rPr>
                            <m:sty m:val="p"/>
                          </m:rPr>
                          <a:rPr lang="en-US" sz="2000" kern="0">
                            <a:solidFill>
                              <a:srgbClr val="FF0000"/>
                            </a:solidFill>
                            <a:latin typeface="Cambria Math" panose="02040503050406030204" pitchFamily="18" charset="0"/>
                            <a:ea typeface="Cambria Math" panose="02040503050406030204" pitchFamily="18" charset="0"/>
                          </a:rPr>
                          <m:t>cos</m:t>
                        </m:r>
                      </m:fName>
                      <m:e>
                        <m:sSub>
                          <m:sSubPr>
                            <m:ctrlPr>
                              <a:rPr lang="en-US" sz="2000" i="1" kern="0">
                                <a:solidFill>
                                  <a:srgbClr val="FF0000"/>
                                </a:solidFill>
                                <a:latin typeface="Cambria Math" panose="02040503050406030204" pitchFamily="18" charset="0"/>
                                <a:ea typeface="Cambria Math" panose="02040503050406030204" pitchFamily="18" charset="0"/>
                              </a:rPr>
                            </m:ctrlPr>
                          </m:sSubPr>
                          <m:e>
                            <m:r>
                              <a:rPr lang="en-US" sz="2000" i="1" kern="0">
                                <a:solidFill>
                                  <a:srgbClr val="FF0000"/>
                                </a:solidFill>
                                <a:latin typeface="Cambria Math" panose="02040503050406030204" pitchFamily="18" charset="0"/>
                                <a:ea typeface="Cambria Math" panose="02040503050406030204" pitchFamily="18" charset="0"/>
                              </a:rPr>
                              <m:t>𝜙</m:t>
                            </m:r>
                          </m:e>
                          <m:sub>
                            <m:r>
                              <a:rPr lang="en-US" sz="2000" i="1" kern="0">
                                <a:solidFill>
                                  <a:srgbClr val="FF0000"/>
                                </a:solidFill>
                                <a:latin typeface="Cambria Math" panose="02040503050406030204" pitchFamily="18" charset="0"/>
                                <a:ea typeface="Cambria Math" panose="02040503050406030204" pitchFamily="18" charset="0"/>
                              </a:rPr>
                              <m:t>h</m:t>
                            </m:r>
                          </m:sub>
                        </m:sSub>
                      </m:e>
                    </m:func>
                    <m:r>
                      <a:rPr lang="en-US" sz="2000" i="1" kern="0">
                        <a:solidFill>
                          <a:srgbClr val="FF0000"/>
                        </a:solidFill>
                        <a:latin typeface="Cambria Math" panose="02040503050406030204" pitchFamily="18" charset="0"/>
                        <a:ea typeface="Cambria Math" panose="02040503050406030204" pitchFamily="18" charset="0"/>
                      </a:rPr>
                      <m:t> </m:t>
                    </m:r>
                  </m:oMath>
                </a14:m>
                <a:r>
                  <a:rPr lang="en-US" altLang="en-US" sz="2000" dirty="0">
                    <a:solidFill>
                      <a:schemeClr val="tx1"/>
                    </a:solidFill>
                  </a:rPr>
                  <a:t>and </a:t>
                </a:r>
                <a14:m>
                  <m:oMath xmlns:m="http://schemas.openxmlformats.org/officeDocument/2006/math">
                    <m:func>
                      <m:funcPr>
                        <m:ctrlPr>
                          <a:rPr lang="en-US" sz="2000" i="1" kern="0">
                            <a:solidFill>
                              <a:srgbClr val="FF0000"/>
                            </a:solidFill>
                            <a:latin typeface="Cambria Math" panose="02040503050406030204" pitchFamily="18" charset="0"/>
                            <a:ea typeface="Cambria Math" panose="02040503050406030204" pitchFamily="18" charset="0"/>
                          </a:rPr>
                        </m:ctrlPr>
                      </m:funcPr>
                      <m:fName>
                        <m:r>
                          <m:rPr>
                            <m:sty m:val="p"/>
                          </m:rPr>
                          <a:rPr lang="en-US" sz="2000" kern="0">
                            <a:solidFill>
                              <a:srgbClr val="FF0000"/>
                            </a:solidFill>
                            <a:latin typeface="Cambria Math" panose="02040503050406030204" pitchFamily="18" charset="0"/>
                            <a:ea typeface="Cambria Math" panose="02040503050406030204" pitchFamily="18" charset="0"/>
                          </a:rPr>
                          <m:t>cos</m:t>
                        </m:r>
                      </m:fName>
                      <m:e>
                        <m:r>
                          <a:rPr lang="en-US" sz="2000" i="1" kern="0">
                            <a:solidFill>
                              <a:srgbClr val="FF0000"/>
                            </a:solidFill>
                            <a:latin typeface="Cambria Math" panose="02040503050406030204" pitchFamily="18" charset="0"/>
                            <a:ea typeface="Cambria Math" panose="02040503050406030204" pitchFamily="18" charset="0"/>
                          </a:rPr>
                          <m:t>2</m:t>
                        </m:r>
                        <m:sSub>
                          <m:sSubPr>
                            <m:ctrlPr>
                              <a:rPr lang="en-US" sz="2000" i="1" kern="0">
                                <a:solidFill>
                                  <a:srgbClr val="FF0000"/>
                                </a:solidFill>
                                <a:latin typeface="Cambria Math" panose="02040503050406030204" pitchFamily="18" charset="0"/>
                                <a:ea typeface="Cambria Math" panose="02040503050406030204" pitchFamily="18" charset="0"/>
                              </a:rPr>
                            </m:ctrlPr>
                          </m:sSubPr>
                          <m:e>
                            <m:r>
                              <a:rPr lang="en-US" sz="2000" i="1" kern="0">
                                <a:solidFill>
                                  <a:srgbClr val="FF0000"/>
                                </a:solidFill>
                                <a:latin typeface="Cambria Math" panose="02040503050406030204" pitchFamily="18" charset="0"/>
                                <a:ea typeface="Cambria Math" panose="02040503050406030204" pitchFamily="18" charset="0"/>
                              </a:rPr>
                              <m:t>𝜙</m:t>
                            </m:r>
                          </m:e>
                          <m:sub>
                            <m:r>
                              <a:rPr lang="en-US" sz="2000" i="1" kern="0">
                                <a:solidFill>
                                  <a:srgbClr val="FF0000"/>
                                </a:solidFill>
                                <a:latin typeface="Cambria Math" panose="02040503050406030204" pitchFamily="18" charset="0"/>
                                <a:ea typeface="Cambria Math" panose="02040503050406030204" pitchFamily="18" charset="0"/>
                              </a:rPr>
                              <m:t>h</m:t>
                            </m:r>
                          </m:sub>
                        </m:sSub>
                      </m:e>
                    </m:func>
                  </m:oMath>
                </a14:m>
                <a:r>
                  <a:rPr lang="en-US" altLang="en-US" sz="2000" dirty="0">
                    <a:solidFill>
                      <a:schemeClr val="tx1"/>
                    </a:solidFill>
                  </a:rPr>
                  <a:t> modulations observed in the azimuthal distributions</a:t>
                </a:r>
              </a:p>
            </p:txBody>
          </p:sp>
        </mc:Choice>
        <mc:Fallback xmlns="">
          <p:sp>
            <p:nvSpPr>
              <p:cNvPr id="3" name="Content Placeholder 2"/>
              <p:cNvSpPr txBox="1">
                <a:spLocks noRot="1" noChangeAspect="1" noMove="1" noResize="1" noEditPoints="1" noAdjustHandles="1" noChangeArrowheads="1" noChangeShapeType="1" noTextEdit="1"/>
              </p:cNvSpPr>
              <p:nvPr/>
            </p:nvSpPr>
            <p:spPr>
              <a:xfrm>
                <a:off x="228600" y="939800"/>
                <a:ext cx="8915400" cy="4572000"/>
              </a:xfrm>
              <a:prstGeom prst="rect">
                <a:avLst/>
              </a:prstGeom>
              <a:blipFill>
                <a:blip r:embed="rId2"/>
                <a:stretch>
                  <a:fillRect l="-752" t="-800"/>
                </a:stretch>
              </a:blipFill>
            </p:spPr>
            <p:txBody>
              <a:bodyPr/>
              <a:lstStyle/>
              <a:p>
                <a:r>
                  <a:rPr lang="en-US">
                    <a:noFill/>
                  </a:rPr>
                  <a:t> </a:t>
                </a:r>
              </a:p>
            </p:txBody>
          </p:sp>
        </mc:Fallback>
      </mc:AlternateContent>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000" y="1238311"/>
            <a:ext cx="3610903" cy="1987489"/>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61845" y="1364671"/>
            <a:ext cx="4379623" cy="1734768"/>
          </a:xfrm>
          <a:prstGeom prst="rect">
            <a:avLst/>
          </a:prstGeom>
        </p:spPr>
      </p:pic>
      <mc:AlternateContent xmlns:mc="http://schemas.openxmlformats.org/markup-compatibility/2006" xmlns:a14="http://schemas.microsoft.com/office/drawing/2010/main">
        <mc:Choice Requires="a14">
          <p:sp>
            <p:nvSpPr>
              <p:cNvPr id="5" name="TextBox 4"/>
              <p:cNvSpPr txBox="1"/>
              <p:nvPr/>
            </p:nvSpPr>
            <p:spPr>
              <a:xfrm>
                <a:off x="3581400" y="1308725"/>
                <a:ext cx="3358483" cy="92333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solidFill>
                            <a:schemeClr val="tx1"/>
                          </a:solidFill>
                          <a:latin typeface="Cambria Math" panose="02040503050406030204" pitchFamily="18" charset="0"/>
                        </a:rPr>
                        <m:t>𝑘</m:t>
                      </m:r>
                      <m:r>
                        <a:rPr lang="en-US" i="1">
                          <a:solidFill>
                            <a:schemeClr val="tx1"/>
                          </a:solidFill>
                          <a:latin typeface="Cambria Math" panose="02040503050406030204" pitchFamily="18" charset="0"/>
                          <a:ea typeface="Cambria Math" panose="02040503050406030204" pitchFamily="18" charset="0"/>
                        </a:rPr>
                        <m:t>≅</m:t>
                      </m:r>
                      <m:d>
                        <m:dPr>
                          <m:ctrlPr>
                            <a:rPr lang="en-US" i="1">
                              <a:solidFill>
                                <a:schemeClr val="tx1"/>
                              </a:solidFill>
                              <a:latin typeface="Cambria Math" panose="02040503050406030204" pitchFamily="18" charset="0"/>
                              <a:ea typeface="Cambria Math" panose="02040503050406030204" pitchFamily="18" charset="0"/>
                            </a:rPr>
                          </m:ctrlPr>
                        </m:dPr>
                        <m:e>
                          <m:r>
                            <a:rPr lang="en-US" b="0" i="1" smtClean="0">
                              <a:solidFill>
                                <a:schemeClr val="tx1"/>
                              </a:solidFill>
                              <a:latin typeface="Cambria Math" panose="02040503050406030204" pitchFamily="18" charset="0"/>
                              <a:ea typeface="Cambria Math" panose="02040503050406030204" pitchFamily="18" charset="0"/>
                            </a:rPr>
                            <m:t>𝑥𝑃</m:t>
                          </m:r>
                          <m:r>
                            <a:rPr lang="en-US" i="1">
                              <a:solidFill>
                                <a:schemeClr val="tx1"/>
                              </a:solidFill>
                              <a:latin typeface="Cambria Math" panose="02040503050406030204" pitchFamily="18" charset="0"/>
                              <a:ea typeface="Cambria Math" panose="02040503050406030204" pitchFamily="18" charset="0"/>
                            </a:rPr>
                            <m:t>,</m:t>
                          </m:r>
                          <m:sSub>
                            <m:sSubPr>
                              <m:ctrlPr>
                                <a:rPr lang="en-US" i="1">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𝑘</m:t>
                              </m:r>
                            </m:e>
                            <m:sub>
                              <m:r>
                                <a:rPr lang="en-US" i="1">
                                  <a:solidFill>
                                    <a:schemeClr val="tx1"/>
                                  </a:solidFill>
                                  <a:latin typeface="Cambria Math" panose="02040503050406030204" pitchFamily="18" charset="0"/>
                                  <a:ea typeface="Cambria Math" panose="02040503050406030204" pitchFamily="18" charset="0"/>
                                </a:rPr>
                                <m:t>⊥</m:t>
                              </m:r>
                            </m:sub>
                          </m:sSub>
                          <m:func>
                            <m:funcPr>
                              <m:ctrlPr>
                                <a:rPr lang="en-US" i="1">
                                  <a:solidFill>
                                    <a:schemeClr val="tx1"/>
                                  </a:solidFill>
                                  <a:latin typeface="Cambria Math" panose="02040503050406030204" pitchFamily="18" charset="0"/>
                                  <a:ea typeface="Cambria Math" panose="02040503050406030204" pitchFamily="18" charset="0"/>
                                </a:rPr>
                              </m:ctrlPr>
                            </m:funcPr>
                            <m:fName>
                              <m:r>
                                <m:rPr>
                                  <m:sty m:val="p"/>
                                </m:rPr>
                                <a:rPr lang="en-US">
                                  <a:solidFill>
                                    <a:schemeClr val="tx1"/>
                                  </a:solidFill>
                                  <a:latin typeface="Cambria Math" panose="02040503050406030204" pitchFamily="18" charset="0"/>
                                  <a:ea typeface="Cambria Math" panose="02040503050406030204" pitchFamily="18" charset="0"/>
                                </a:rPr>
                                <m:t>cos</m:t>
                              </m:r>
                            </m:fName>
                            <m:e>
                              <m:r>
                                <a:rPr lang="en-US" i="1" kern="0">
                                  <a:solidFill>
                                    <a:srgbClr val="FF0000"/>
                                  </a:solidFill>
                                  <a:latin typeface="Cambria Math" panose="02040503050406030204" pitchFamily="18" charset="0"/>
                                  <a:ea typeface="Cambria Math" panose="02040503050406030204" pitchFamily="18" charset="0"/>
                                </a:rPr>
                                <m:t>𝜙</m:t>
                              </m:r>
                            </m:e>
                          </m:func>
                          <m:r>
                            <a:rPr lang="en-US" i="1">
                              <a:solidFill>
                                <a:schemeClr val="tx1"/>
                              </a:solidFill>
                              <a:latin typeface="Cambria Math" panose="02040503050406030204" pitchFamily="18" charset="0"/>
                              <a:ea typeface="Cambria Math" panose="02040503050406030204" pitchFamily="18" charset="0"/>
                            </a:rPr>
                            <m:t>,</m:t>
                          </m:r>
                          <m:sSub>
                            <m:sSubPr>
                              <m:ctrlPr>
                                <a:rPr lang="en-US" i="1">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𝑘</m:t>
                              </m:r>
                            </m:e>
                            <m:sub>
                              <m:r>
                                <a:rPr lang="en-US" i="1">
                                  <a:solidFill>
                                    <a:schemeClr val="tx1"/>
                                  </a:solidFill>
                                  <a:latin typeface="Cambria Math" panose="02040503050406030204" pitchFamily="18" charset="0"/>
                                  <a:ea typeface="Cambria Math" panose="02040503050406030204" pitchFamily="18" charset="0"/>
                                </a:rPr>
                                <m:t>⊥</m:t>
                              </m:r>
                            </m:sub>
                          </m:sSub>
                          <m:func>
                            <m:funcPr>
                              <m:ctrlPr>
                                <a:rPr lang="en-US" i="1">
                                  <a:solidFill>
                                    <a:schemeClr val="tx1"/>
                                  </a:solidFill>
                                  <a:latin typeface="Cambria Math" panose="02040503050406030204" pitchFamily="18" charset="0"/>
                                  <a:ea typeface="Cambria Math" panose="02040503050406030204" pitchFamily="18" charset="0"/>
                                </a:rPr>
                              </m:ctrlPr>
                            </m:funcPr>
                            <m:fName>
                              <m:r>
                                <m:rPr>
                                  <m:sty m:val="p"/>
                                </m:rPr>
                                <a:rPr lang="en-US">
                                  <a:solidFill>
                                    <a:schemeClr val="tx1"/>
                                  </a:solidFill>
                                  <a:latin typeface="Cambria Math" panose="02040503050406030204" pitchFamily="18" charset="0"/>
                                  <a:ea typeface="Cambria Math" panose="02040503050406030204" pitchFamily="18" charset="0"/>
                                </a:rPr>
                                <m:t>sin</m:t>
                              </m:r>
                            </m:fName>
                            <m:e>
                              <m:r>
                                <a:rPr lang="en-US" i="1" kern="0">
                                  <a:solidFill>
                                    <a:srgbClr val="FF0000"/>
                                  </a:solidFill>
                                  <a:latin typeface="Cambria Math" panose="02040503050406030204" pitchFamily="18" charset="0"/>
                                  <a:ea typeface="Cambria Math" panose="02040503050406030204" pitchFamily="18" charset="0"/>
                                </a:rPr>
                                <m:t>𝜙</m:t>
                              </m:r>
                            </m:e>
                          </m:func>
                          <m:r>
                            <a:rPr lang="en-US" i="1" kern="0">
                              <a:solidFill>
                                <a:schemeClr val="tx1"/>
                              </a:solidFill>
                              <a:latin typeface="Cambria Math" panose="02040503050406030204" pitchFamily="18" charset="0"/>
                              <a:ea typeface="Cambria Math" panose="02040503050406030204" pitchFamily="18" charset="0"/>
                            </a:rPr>
                            <m:t>, </m:t>
                          </m:r>
                          <m:r>
                            <a:rPr lang="en-US" b="0" i="1" kern="0" smtClean="0">
                              <a:solidFill>
                                <a:schemeClr val="tx1"/>
                              </a:solidFill>
                              <a:latin typeface="Cambria Math" panose="02040503050406030204" pitchFamily="18" charset="0"/>
                              <a:ea typeface="Cambria Math" panose="02040503050406030204" pitchFamily="18" charset="0"/>
                            </a:rPr>
                            <m:t>𝑥𝑃</m:t>
                          </m:r>
                        </m:e>
                      </m:d>
                    </m:oMath>
                  </m:oMathPara>
                </a14:m>
                <a:endParaRPr lang="en-US" i="1" dirty="0">
                  <a:solidFill>
                    <a:schemeClr val="tx1"/>
                  </a:solidFill>
                  <a:latin typeface="Cambria Math" panose="02040503050406030204" pitchFamily="18" charset="0"/>
                </a:endParaRPr>
              </a:p>
              <a:p>
                <a:endParaRPr lang="en-US" i="1" dirty="0">
                  <a:solidFill>
                    <a:schemeClr val="tx1"/>
                  </a:solidFill>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sSub>
                        <m:sSubPr>
                          <m:ctrlPr>
                            <a:rPr lang="en-US" i="1" smtClean="0">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𝑘</m:t>
                          </m:r>
                        </m:e>
                        <m:sub>
                          <m:r>
                            <a:rPr lang="en-US" i="1">
                              <a:solidFill>
                                <a:schemeClr val="tx1"/>
                              </a:solidFill>
                              <a:latin typeface="Cambria Math" panose="02040503050406030204" pitchFamily="18" charset="0"/>
                              <a:ea typeface="Cambria Math" panose="02040503050406030204" pitchFamily="18" charset="0"/>
                            </a:rPr>
                            <m:t>⊥</m:t>
                          </m:r>
                        </m:sub>
                      </m:sSub>
                      <m:r>
                        <a:rPr lang="en-US" i="1">
                          <a:solidFill>
                            <a:schemeClr val="tx1"/>
                          </a:solidFill>
                          <a:latin typeface="Cambria Math" panose="02040503050406030204" pitchFamily="18" charset="0"/>
                          <a:ea typeface="Cambria Math" panose="02040503050406030204" pitchFamily="18" charset="0"/>
                        </a:rPr>
                        <m:t>≅</m:t>
                      </m:r>
                      <m:d>
                        <m:dPr>
                          <m:ctrlPr>
                            <a:rPr lang="en-US" i="1" smtClean="0">
                              <a:solidFill>
                                <a:schemeClr val="tx1"/>
                              </a:solidFill>
                              <a:latin typeface="Cambria Math" panose="02040503050406030204" pitchFamily="18" charset="0"/>
                              <a:ea typeface="Cambria Math" panose="02040503050406030204" pitchFamily="18" charset="0"/>
                            </a:rPr>
                          </m:ctrlPr>
                        </m:dPr>
                        <m:e>
                          <m:r>
                            <a:rPr lang="en-US" b="0" i="1" smtClean="0">
                              <a:solidFill>
                                <a:schemeClr val="tx1"/>
                              </a:solidFill>
                              <a:latin typeface="Cambria Math" panose="02040503050406030204" pitchFamily="18" charset="0"/>
                            </a:rPr>
                            <m:t>0</m:t>
                          </m:r>
                          <m:r>
                            <a:rPr lang="en-US" b="0" i="1" smtClean="0">
                              <a:solidFill>
                                <a:schemeClr val="tx1"/>
                              </a:solidFill>
                              <a:latin typeface="Cambria Math" panose="02040503050406030204" pitchFamily="18" charset="0"/>
                              <a:ea typeface="Cambria Math" panose="02040503050406030204" pitchFamily="18" charset="0"/>
                            </a:rPr>
                            <m:t>,</m:t>
                          </m:r>
                          <m:sSub>
                            <m:sSubPr>
                              <m:ctrlPr>
                                <a:rPr lang="en-US" i="1">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𝑘</m:t>
                              </m:r>
                            </m:e>
                            <m:sub>
                              <m:r>
                                <a:rPr lang="en-US" i="1">
                                  <a:solidFill>
                                    <a:schemeClr val="tx1"/>
                                  </a:solidFill>
                                  <a:latin typeface="Cambria Math" panose="02040503050406030204" pitchFamily="18" charset="0"/>
                                  <a:ea typeface="Cambria Math" panose="02040503050406030204" pitchFamily="18" charset="0"/>
                                </a:rPr>
                                <m:t>⊥</m:t>
                              </m:r>
                            </m:sub>
                          </m:sSub>
                          <m:func>
                            <m:funcPr>
                              <m:ctrlPr>
                                <a:rPr lang="en-US" b="0" i="1" smtClean="0">
                                  <a:solidFill>
                                    <a:schemeClr val="tx1"/>
                                  </a:solidFill>
                                  <a:latin typeface="Cambria Math" panose="02040503050406030204" pitchFamily="18" charset="0"/>
                                  <a:ea typeface="Cambria Math" panose="02040503050406030204" pitchFamily="18" charset="0"/>
                                </a:rPr>
                              </m:ctrlPr>
                            </m:funcPr>
                            <m:fName>
                              <m:r>
                                <m:rPr>
                                  <m:sty m:val="p"/>
                                </m:rPr>
                                <a:rPr lang="en-US" b="0" i="0" smtClean="0">
                                  <a:solidFill>
                                    <a:schemeClr val="tx1"/>
                                  </a:solidFill>
                                  <a:latin typeface="Cambria Math" panose="02040503050406030204" pitchFamily="18" charset="0"/>
                                  <a:ea typeface="Cambria Math" panose="02040503050406030204" pitchFamily="18" charset="0"/>
                                </a:rPr>
                                <m:t>cos</m:t>
                              </m:r>
                            </m:fName>
                            <m:e>
                              <m:r>
                                <a:rPr lang="en-US" i="1" kern="0">
                                  <a:solidFill>
                                    <a:srgbClr val="FF0000"/>
                                  </a:solidFill>
                                  <a:latin typeface="Cambria Math" panose="02040503050406030204" pitchFamily="18" charset="0"/>
                                  <a:ea typeface="Cambria Math" panose="02040503050406030204" pitchFamily="18" charset="0"/>
                                </a:rPr>
                                <m:t>𝜙</m:t>
                              </m:r>
                            </m:e>
                          </m:func>
                          <m:r>
                            <a:rPr lang="en-US" b="0" i="1" smtClean="0">
                              <a:solidFill>
                                <a:schemeClr val="tx1"/>
                              </a:solidFill>
                              <a:latin typeface="Cambria Math" panose="02040503050406030204" pitchFamily="18" charset="0"/>
                              <a:ea typeface="Cambria Math" panose="02040503050406030204" pitchFamily="18" charset="0"/>
                            </a:rPr>
                            <m:t>,</m:t>
                          </m:r>
                          <m:sSub>
                            <m:sSubPr>
                              <m:ctrlPr>
                                <a:rPr lang="en-US" i="1">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𝑘</m:t>
                              </m:r>
                            </m:e>
                            <m:sub>
                              <m:r>
                                <a:rPr lang="en-US" i="1">
                                  <a:solidFill>
                                    <a:schemeClr val="tx1"/>
                                  </a:solidFill>
                                  <a:latin typeface="Cambria Math" panose="02040503050406030204" pitchFamily="18" charset="0"/>
                                  <a:ea typeface="Cambria Math" panose="02040503050406030204" pitchFamily="18" charset="0"/>
                                </a:rPr>
                                <m:t>⊥</m:t>
                              </m:r>
                            </m:sub>
                          </m:sSub>
                          <m:func>
                            <m:funcPr>
                              <m:ctrlPr>
                                <a:rPr lang="en-US" i="1">
                                  <a:solidFill>
                                    <a:schemeClr val="tx1"/>
                                  </a:solidFill>
                                  <a:latin typeface="Cambria Math" panose="02040503050406030204" pitchFamily="18" charset="0"/>
                                  <a:ea typeface="Cambria Math" panose="02040503050406030204" pitchFamily="18" charset="0"/>
                                </a:rPr>
                              </m:ctrlPr>
                            </m:funcPr>
                            <m:fName>
                              <m:r>
                                <m:rPr>
                                  <m:sty m:val="p"/>
                                </m:rPr>
                                <a:rPr lang="en-US" b="0" i="0" smtClean="0">
                                  <a:solidFill>
                                    <a:schemeClr val="tx1"/>
                                  </a:solidFill>
                                  <a:latin typeface="Cambria Math" panose="02040503050406030204" pitchFamily="18" charset="0"/>
                                  <a:ea typeface="Cambria Math" panose="02040503050406030204" pitchFamily="18" charset="0"/>
                                </a:rPr>
                                <m:t>sin</m:t>
                              </m:r>
                            </m:fName>
                            <m:e>
                              <m:r>
                                <a:rPr lang="en-US" i="1" kern="0">
                                  <a:solidFill>
                                    <a:srgbClr val="FF0000"/>
                                  </a:solidFill>
                                  <a:latin typeface="Cambria Math" panose="02040503050406030204" pitchFamily="18" charset="0"/>
                                  <a:ea typeface="Cambria Math" panose="02040503050406030204" pitchFamily="18" charset="0"/>
                                </a:rPr>
                                <m:t>𝜙</m:t>
                              </m:r>
                            </m:e>
                          </m:func>
                          <m:r>
                            <a:rPr lang="en-US" b="0" i="1" kern="0" smtClean="0">
                              <a:solidFill>
                                <a:schemeClr val="tx1"/>
                              </a:solidFill>
                              <a:latin typeface="Cambria Math" panose="02040503050406030204" pitchFamily="18" charset="0"/>
                              <a:ea typeface="Cambria Math" panose="02040503050406030204" pitchFamily="18" charset="0"/>
                            </a:rPr>
                            <m:t>, 0</m:t>
                          </m:r>
                        </m:e>
                      </m:d>
                    </m:oMath>
                  </m:oMathPara>
                </a14:m>
                <a:endParaRPr lang="it-IT" dirty="0"/>
              </a:p>
            </p:txBody>
          </p:sp>
        </mc:Choice>
        <mc:Fallback xmlns="">
          <p:sp>
            <p:nvSpPr>
              <p:cNvPr id="5" name="TextBox 4"/>
              <p:cNvSpPr txBox="1">
                <a:spLocks noRot="1" noChangeAspect="1" noMove="1" noResize="1" noEditPoints="1" noAdjustHandles="1" noChangeArrowheads="1" noChangeShapeType="1" noTextEdit="1"/>
              </p:cNvSpPr>
              <p:nvPr/>
            </p:nvSpPr>
            <p:spPr>
              <a:xfrm>
                <a:off x="3581400" y="1308725"/>
                <a:ext cx="3358483" cy="923330"/>
              </a:xfrm>
              <a:prstGeom prst="rect">
                <a:avLst/>
              </a:prstGeom>
              <a:blipFill>
                <a:blip r:embed="rId5"/>
                <a:stretch>
                  <a:fillRect b="-5298"/>
                </a:stretch>
              </a:blipFill>
            </p:spPr>
            <p:txBody>
              <a:bodyPr/>
              <a:lstStyle/>
              <a:p>
                <a:r>
                  <a:rPr lang="en-US">
                    <a:noFill/>
                  </a:rPr>
                  <a:t> </a:t>
                </a:r>
              </a:p>
            </p:txBody>
          </p:sp>
        </mc:Fallback>
      </mc:AlternateContent>
      <p:sp>
        <p:nvSpPr>
          <p:cNvPr id="9" name="Date Placeholder 8">
            <a:extLst>
              <a:ext uri="{FF2B5EF4-FFF2-40B4-BE49-F238E27FC236}">
                <a16:creationId xmlns:a16="http://schemas.microsoft.com/office/drawing/2014/main" id="{BCE97B46-E52A-4D46-8C9E-2A4395EDC505}"/>
              </a:ext>
            </a:extLst>
          </p:cNvPr>
          <p:cNvSpPr>
            <a:spLocks noGrp="1"/>
          </p:cNvSpPr>
          <p:nvPr>
            <p:ph type="dt" sz="half" idx="10"/>
          </p:nvPr>
        </p:nvSpPr>
        <p:spPr/>
        <p:txBody>
          <a:bodyPr/>
          <a:lstStyle/>
          <a:p>
            <a:pPr defTabSz="342893" fontAlgn="auto">
              <a:spcBef>
                <a:spcPts val="0"/>
              </a:spcBef>
              <a:spcAft>
                <a:spcPts val="0"/>
              </a:spcAft>
              <a:defRPr/>
            </a:pPr>
            <a:fld id="{2D8F4B5B-E357-4570-AB21-9031417A87FC}" type="datetime1">
              <a:rPr lang="en-US" smtClean="0"/>
              <a:t>11/11/2024</a:t>
            </a:fld>
            <a:endParaRPr lang="en-US" dirty="0"/>
          </a:p>
        </p:txBody>
      </p:sp>
      <p:sp>
        <p:nvSpPr>
          <p:cNvPr id="11" name="Footer Placeholder 10">
            <a:extLst>
              <a:ext uri="{FF2B5EF4-FFF2-40B4-BE49-F238E27FC236}">
                <a16:creationId xmlns:a16="http://schemas.microsoft.com/office/drawing/2014/main" id="{728E93B1-10D7-47F7-8C99-6E00EA96CD1C}"/>
              </a:ext>
            </a:extLst>
          </p:cNvPr>
          <p:cNvSpPr>
            <a:spLocks noGrp="1"/>
          </p:cNvSpPr>
          <p:nvPr>
            <p:ph type="ftr" sz="quarter" idx="11"/>
          </p:nvPr>
        </p:nvSpPr>
        <p:spPr/>
        <p:txBody>
          <a:bodyPr/>
          <a:lstStyle/>
          <a:p>
            <a:pPr defTabSz="342893" fontAlgn="auto">
              <a:spcBef>
                <a:spcPts val="0"/>
              </a:spcBef>
              <a:spcAft>
                <a:spcPts val="0"/>
              </a:spcAft>
              <a:defRPr/>
            </a:pPr>
            <a:r>
              <a:rPr lang="en-US"/>
              <a:t>Circum-Pan-Pacific Symposium 2024</a:t>
            </a:r>
            <a:endParaRPr lang="en-US" dirty="0"/>
          </a:p>
        </p:txBody>
      </p:sp>
      <p:sp>
        <p:nvSpPr>
          <p:cNvPr id="12" name="Slide Number Placeholder 11">
            <a:extLst>
              <a:ext uri="{FF2B5EF4-FFF2-40B4-BE49-F238E27FC236}">
                <a16:creationId xmlns:a16="http://schemas.microsoft.com/office/drawing/2014/main" id="{4C737089-5C09-49E5-9A1D-6D20579A4E68}"/>
              </a:ext>
            </a:extLst>
          </p:cNvPr>
          <p:cNvSpPr>
            <a:spLocks noGrp="1"/>
          </p:cNvSpPr>
          <p:nvPr>
            <p:ph type="sldNum" sz="quarter" idx="12"/>
          </p:nvPr>
        </p:nvSpPr>
        <p:spPr/>
        <p:txBody>
          <a:bodyPr/>
          <a:lstStyle/>
          <a:p>
            <a:pPr defTabSz="342893" fontAlgn="auto">
              <a:spcBef>
                <a:spcPts val="0"/>
              </a:spcBef>
              <a:spcAft>
                <a:spcPts val="0"/>
              </a:spcAft>
              <a:defRPr/>
            </a:pPr>
            <a:fld id="{B9A5DFB4-3D23-4866-8D46-AE36D04BFD7D}" type="slidenum">
              <a:rPr lang="en-US" smtClean="0"/>
              <a:pPr defTabSz="342893" fontAlgn="auto">
                <a:spcBef>
                  <a:spcPts val="0"/>
                </a:spcBef>
                <a:spcAft>
                  <a:spcPts val="0"/>
                </a:spcAft>
                <a:defRPr/>
              </a:pPr>
              <a:t>58</a:t>
            </a:fld>
            <a:endParaRPr lang="en-US" dirty="0"/>
          </a:p>
        </p:txBody>
      </p:sp>
    </p:spTree>
    <p:extLst>
      <p:ext uri="{BB962C8B-B14F-4D97-AF65-F5344CB8AC3E}">
        <p14:creationId xmlns:p14="http://schemas.microsoft.com/office/powerpoint/2010/main" val="3021298874"/>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p:cNvSpPr>
                <a:spLocks noGrp="1"/>
              </p:cNvSpPr>
              <p:nvPr>
                <p:ph type="title"/>
              </p:nvPr>
            </p:nvSpPr>
            <p:spPr/>
            <p:txBody>
              <a:bodyPr/>
              <a:lstStyle/>
              <a:p>
                <a14:m>
                  <m:oMath xmlns:m="http://schemas.openxmlformats.org/officeDocument/2006/math">
                    <m:sSub>
                      <m:sSubPr>
                        <m:ctrlPr>
                          <a:rPr lang="en-US" i="1" smtClean="0">
                            <a:latin typeface="Cambria Math" panose="02040503050406030204" pitchFamily="18" charset="0"/>
                          </a:rPr>
                        </m:ctrlPr>
                      </m:sSubPr>
                      <m:e>
                        <m:r>
                          <a:rPr lang="en-US" b="1" i="1" smtClean="0">
                            <a:latin typeface="Cambria Math" panose="02040503050406030204" pitchFamily="18" charset="0"/>
                          </a:rPr>
                          <m:t>𝒒</m:t>
                        </m:r>
                      </m:e>
                      <m:sub>
                        <m:r>
                          <a:rPr lang="en-US" b="1" i="1" smtClean="0">
                            <a:latin typeface="Cambria Math" panose="02040503050406030204" pitchFamily="18" charset="0"/>
                          </a:rPr>
                          <m:t>𝑻</m:t>
                        </m:r>
                      </m:sub>
                    </m:sSub>
                  </m:oMath>
                </a14:m>
                <a:r>
                  <a:rPr lang="en-US" dirty="0"/>
                  <a:t> distributions</a:t>
                </a:r>
              </a:p>
            </p:txBody>
          </p:sp>
        </mc:Choice>
        <mc:Fallback xmlns="">
          <p:sp>
            <p:nvSpPr>
              <p:cNvPr id="2" name="Title 1"/>
              <p:cNvSpPr>
                <a:spLocks noGrp="1" noRot="1" noChangeAspect="1" noMove="1" noResize="1" noEditPoints="1" noAdjustHandles="1" noChangeArrowheads="1" noChangeShapeType="1" noTextEdit="1"/>
              </p:cNvSpPr>
              <p:nvPr>
                <p:ph type="title"/>
              </p:nvPr>
            </p:nvSpPr>
            <p:spPr>
              <a:blipFill>
                <a:blip r:embed="rId2"/>
                <a:stretch>
                  <a:fillRect/>
                </a:stretch>
              </a:blipFill>
            </p:spPr>
            <p:txBody>
              <a:bodyPr/>
              <a:lstStyle/>
              <a:p>
                <a:r>
                  <a:rPr lang="en-US">
                    <a:noFill/>
                  </a:rPr>
                  <a:t> </a:t>
                </a:r>
              </a:p>
            </p:txBody>
          </p:sp>
        </mc:Fallback>
      </mc:AlternateContent>
      <p:pic>
        <p:nvPicPr>
          <p:cNvPr id="7" name="Content Placeholder 6"/>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99860" y="1028700"/>
            <a:ext cx="7544280" cy="4421188"/>
          </a:xfr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9860" y="1054100"/>
            <a:ext cx="7500938" cy="4395788"/>
          </a:xfrm>
          <a:prstGeom prst="rect">
            <a:avLst/>
          </a:prstGeom>
        </p:spPr>
      </p:pic>
      <p:sp>
        <p:nvSpPr>
          <p:cNvPr id="6" name="Date Placeholder 5">
            <a:extLst>
              <a:ext uri="{FF2B5EF4-FFF2-40B4-BE49-F238E27FC236}">
                <a16:creationId xmlns:a16="http://schemas.microsoft.com/office/drawing/2014/main" id="{E115762B-EAF6-42F5-86A0-A0D41E73A1B7}"/>
              </a:ext>
            </a:extLst>
          </p:cNvPr>
          <p:cNvSpPr>
            <a:spLocks noGrp="1"/>
          </p:cNvSpPr>
          <p:nvPr>
            <p:ph type="dt" sz="half" idx="10"/>
          </p:nvPr>
        </p:nvSpPr>
        <p:spPr/>
        <p:txBody>
          <a:bodyPr/>
          <a:lstStyle/>
          <a:p>
            <a:pPr defTabSz="342893" fontAlgn="auto">
              <a:spcBef>
                <a:spcPts val="0"/>
              </a:spcBef>
              <a:spcAft>
                <a:spcPts val="0"/>
              </a:spcAft>
              <a:defRPr/>
            </a:pPr>
            <a:fld id="{CAAEBA47-C5F7-4609-BFC4-E62716EEC3D1}" type="datetime1">
              <a:rPr lang="en-US" smtClean="0"/>
              <a:t>11/11/2024</a:t>
            </a:fld>
            <a:endParaRPr lang="en-US" dirty="0"/>
          </a:p>
        </p:txBody>
      </p:sp>
      <p:sp>
        <p:nvSpPr>
          <p:cNvPr id="9" name="Footer Placeholder 8">
            <a:extLst>
              <a:ext uri="{FF2B5EF4-FFF2-40B4-BE49-F238E27FC236}">
                <a16:creationId xmlns:a16="http://schemas.microsoft.com/office/drawing/2014/main" id="{012172E0-EDC8-4F6E-91AA-0C318791B620}"/>
              </a:ext>
            </a:extLst>
          </p:cNvPr>
          <p:cNvSpPr>
            <a:spLocks noGrp="1"/>
          </p:cNvSpPr>
          <p:nvPr>
            <p:ph type="ftr" sz="quarter" idx="11"/>
          </p:nvPr>
        </p:nvSpPr>
        <p:spPr/>
        <p:txBody>
          <a:bodyPr/>
          <a:lstStyle/>
          <a:p>
            <a:pPr defTabSz="342893" fontAlgn="auto">
              <a:spcBef>
                <a:spcPts val="0"/>
              </a:spcBef>
              <a:spcAft>
                <a:spcPts val="0"/>
              </a:spcAft>
              <a:defRPr/>
            </a:pPr>
            <a:r>
              <a:rPr lang="en-US"/>
              <a:t>Circum-Pan-Pacific Symposium 2024</a:t>
            </a:r>
            <a:endParaRPr lang="en-US" dirty="0"/>
          </a:p>
        </p:txBody>
      </p:sp>
      <p:sp>
        <p:nvSpPr>
          <p:cNvPr id="10" name="Slide Number Placeholder 9">
            <a:extLst>
              <a:ext uri="{FF2B5EF4-FFF2-40B4-BE49-F238E27FC236}">
                <a16:creationId xmlns:a16="http://schemas.microsoft.com/office/drawing/2014/main" id="{8AA42FF8-51CA-4DF9-AE4E-53B4216C091F}"/>
              </a:ext>
            </a:extLst>
          </p:cNvPr>
          <p:cNvSpPr>
            <a:spLocks noGrp="1"/>
          </p:cNvSpPr>
          <p:nvPr>
            <p:ph type="sldNum" sz="quarter" idx="12"/>
          </p:nvPr>
        </p:nvSpPr>
        <p:spPr/>
        <p:txBody>
          <a:bodyPr/>
          <a:lstStyle/>
          <a:p>
            <a:pPr defTabSz="342893" fontAlgn="auto">
              <a:spcBef>
                <a:spcPts val="0"/>
              </a:spcBef>
              <a:spcAft>
                <a:spcPts val="0"/>
              </a:spcAft>
              <a:defRPr/>
            </a:pPr>
            <a:fld id="{B9A5DFB4-3D23-4866-8D46-AE36D04BFD7D}" type="slidenum">
              <a:rPr lang="en-US" smtClean="0"/>
              <a:pPr defTabSz="342893" fontAlgn="auto">
                <a:spcBef>
                  <a:spcPts val="0"/>
                </a:spcBef>
                <a:spcAft>
                  <a:spcPts val="0"/>
                </a:spcAft>
                <a:defRPr/>
              </a:pPr>
              <a:t>59</a:t>
            </a:fld>
            <a:endParaRPr lang="en-US" dirty="0"/>
          </a:p>
        </p:txBody>
      </p:sp>
    </p:spTree>
    <p:extLst>
      <p:ext uri="{BB962C8B-B14F-4D97-AF65-F5344CB8AC3E}">
        <p14:creationId xmlns:p14="http://schemas.microsoft.com/office/powerpoint/2010/main" val="3663032560"/>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Spectrometer elements</a:t>
            </a:r>
            <a:endParaRPr lang="it-IT" dirty="0"/>
          </a:p>
        </p:txBody>
      </p:sp>
      <p:sp>
        <p:nvSpPr>
          <p:cNvPr id="3" name="Date Placeholder 2"/>
          <p:cNvSpPr>
            <a:spLocks noGrp="1"/>
          </p:cNvSpPr>
          <p:nvPr>
            <p:ph type="dt" sz="half" idx="10"/>
          </p:nvPr>
        </p:nvSpPr>
        <p:spPr>
          <a:xfrm>
            <a:off x="76200" y="986157"/>
            <a:ext cx="1746806" cy="224206"/>
          </a:xfrm>
        </p:spPr>
        <p:txBody>
          <a:bodyPr/>
          <a:lstStyle/>
          <a:p>
            <a:pPr defTabSz="342893" fontAlgn="auto">
              <a:spcBef>
                <a:spcPts val="0"/>
              </a:spcBef>
              <a:spcAft>
                <a:spcPts val="0"/>
              </a:spcAft>
            </a:pPr>
            <a:fld id="{78688D85-BBEF-4B88-8582-921A78F0EA5A}" type="datetime1">
              <a:rPr lang="en-US" smtClean="0">
                <a:solidFill>
                  <a:srgbClr val="FFFFFF"/>
                </a:solidFill>
              </a:rPr>
              <a:t>11/11/2024</a:t>
            </a:fld>
            <a:endParaRPr lang="en-US" dirty="0">
              <a:solidFill>
                <a:srgbClr val="FFFFFF"/>
              </a:solidFill>
            </a:endParaRPr>
          </a:p>
        </p:txBody>
      </p:sp>
      <p:sp>
        <p:nvSpPr>
          <p:cNvPr id="4" name="Footer Placeholder 3"/>
          <p:cNvSpPr>
            <a:spLocks noGrp="1"/>
          </p:cNvSpPr>
          <p:nvPr>
            <p:ph type="ftr" sz="quarter" idx="11"/>
          </p:nvPr>
        </p:nvSpPr>
        <p:spPr>
          <a:xfrm>
            <a:off x="76200" y="986157"/>
            <a:ext cx="3538331" cy="224206"/>
          </a:xfrm>
        </p:spPr>
        <p:txBody>
          <a:bodyPr/>
          <a:lstStyle/>
          <a:p>
            <a:pPr defTabSz="342893" fontAlgn="auto">
              <a:spcBef>
                <a:spcPts val="0"/>
              </a:spcBef>
              <a:spcAft>
                <a:spcPts val="0"/>
              </a:spcAft>
            </a:pPr>
            <a:r>
              <a:rPr lang="en-US">
                <a:solidFill>
                  <a:srgbClr val="FFFFFF"/>
                </a:solidFill>
              </a:rPr>
              <a:t>Circum-Pan-Pacific Symposium 2024</a:t>
            </a:r>
            <a:endParaRPr lang="en-US" dirty="0">
              <a:solidFill>
                <a:srgbClr val="FFFFFF"/>
              </a:solidFill>
            </a:endParaRPr>
          </a:p>
        </p:txBody>
      </p:sp>
      <p:sp>
        <p:nvSpPr>
          <p:cNvPr id="5" name="Slide Number Placeholder 4"/>
          <p:cNvSpPr>
            <a:spLocks noGrp="1"/>
          </p:cNvSpPr>
          <p:nvPr>
            <p:ph type="sldNum" sz="quarter" idx="12"/>
          </p:nvPr>
        </p:nvSpPr>
        <p:spPr>
          <a:xfrm>
            <a:off x="76200" y="986157"/>
            <a:ext cx="1279663" cy="224205"/>
          </a:xfrm>
        </p:spPr>
        <p:txBody>
          <a:bodyPr/>
          <a:lstStyle/>
          <a:p>
            <a:pPr defTabSz="342893" fontAlgn="auto">
              <a:spcBef>
                <a:spcPts val="0"/>
              </a:spcBef>
              <a:spcAft>
                <a:spcPts val="0"/>
              </a:spcAft>
            </a:pPr>
            <a:fld id="{B9A5DFB4-3D23-4866-8D46-AE36D04BFD7D}" type="slidenum">
              <a:rPr lang="en-US" smtClean="0">
                <a:solidFill>
                  <a:srgbClr val="FFFFFF"/>
                </a:solidFill>
              </a:rPr>
              <a:pPr defTabSz="342893" fontAlgn="auto">
                <a:spcBef>
                  <a:spcPts val="0"/>
                </a:spcBef>
                <a:spcAft>
                  <a:spcPts val="0"/>
                </a:spcAft>
              </a:pPr>
              <a:t>6</a:t>
            </a:fld>
            <a:endParaRPr lang="en-US" dirty="0">
              <a:solidFill>
                <a:srgbClr val="FFFFFF"/>
              </a:solidFill>
            </a:endParaRPr>
          </a:p>
        </p:txBody>
      </p:sp>
      <p:pic>
        <p:nvPicPr>
          <p:cNvPr id="13" name="Content Placeholder 16"/>
          <p:cNvPicPr>
            <a:picLocks noGrp="1" noChangeAspect="1"/>
          </p:cNvPicPr>
          <p:nvPr>
            <p:ph idx="1"/>
          </p:nvPr>
        </p:nvPicPr>
        <p:blipFill rotWithShape="1">
          <a:blip r:embed="rId2">
            <a:extLst>
              <a:ext uri="{28A0092B-C50C-407E-A947-70E740481C1C}">
                <a14:useLocalDpi xmlns:a14="http://schemas.microsoft.com/office/drawing/2010/main" val="0"/>
              </a:ext>
            </a:extLst>
          </a:blip>
          <a:srcRect t="17018" r="14823" b="29325"/>
          <a:stretch/>
        </p:blipFill>
        <p:spPr>
          <a:xfrm>
            <a:off x="76200" y="986157"/>
            <a:ext cx="8640000" cy="4517818"/>
          </a:xfrm>
        </p:spPr>
      </p:pic>
      <p:pic>
        <p:nvPicPr>
          <p:cNvPr id="14" name="Content Placeholder 16"/>
          <p:cNvPicPr>
            <a:picLocks noChangeAspect="1"/>
          </p:cNvPicPr>
          <p:nvPr/>
        </p:nvPicPr>
        <p:blipFill rotWithShape="1">
          <a:blip r:embed="rId3">
            <a:extLst>
              <a:ext uri="{28A0092B-C50C-407E-A947-70E740481C1C}">
                <a14:useLocalDpi xmlns:a14="http://schemas.microsoft.com/office/drawing/2010/main" val="0"/>
              </a:ext>
            </a:extLst>
          </a:blip>
          <a:srcRect t="17036" r="14823" b="29325"/>
          <a:stretch/>
        </p:blipFill>
        <p:spPr>
          <a:xfrm>
            <a:off x="76200" y="986157"/>
            <a:ext cx="8640000" cy="4516363"/>
          </a:xfrm>
          <a:prstGeom prst="rect">
            <a:avLst/>
          </a:prstGeom>
        </p:spPr>
      </p:pic>
      <p:pic>
        <p:nvPicPr>
          <p:cNvPr id="15" name="Content Placeholder 16"/>
          <p:cNvPicPr>
            <a:picLocks noChangeAspect="1"/>
          </p:cNvPicPr>
          <p:nvPr/>
        </p:nvPicPr>
        <p:blipFill rotWithShape="1">
          <a:blip r:embed="rId4">
            <a:extLst>
              <a:ext uri="{28A0092B-C50C-407E-A947-70E740481C1C}">
                <a14:useLocalDpi xmlns:a14="http://schemas.microsoft.com/office/drawing/2010/main" val="0"/>
              </a:ext>
            </a:extLst>
          </a:blip>
          <a:srcRect t="17172" r="14823" b="29325"/>
          <a:stretch/>
        </p:blipFill>
        <p:spPr>
          <a:xfrm>
            <a:off x="76200" y="986157"/>
            <a:ext cx="8640000" cy="4504874"/>
          </a:xfrm>
          <a:prstGeom prst="rect">
            <a:avLst/>
          </a:prstGeom>
        </p:spPr>
      </p:pic>
      <p:pic>
        <p:nvPicPr>
          <p:cNvPr id="16" name="Content Placeholder 16"/>
          <p:cNvPicPr>
            <a:picLocks noChangeAspect="1"/>
          </p:cNvPicPr>
          <p:nvPr/>
        </p:nvPicPr>
        <p:blipFill rotWithShape="1">
          <a:blip r:embed="rId5">
            <a:extLst>
              <a:ext uri="{28A0092B-C50C-407E-A947-70E740481C1C}">
                <a14:useLocalDpi xmlns:a14="http://schemas.microsoft.com/office/drawing/2010/main" val="0"/>
              </a:ext>
            </a:extLst>
          </a:blip>
          <a:srcRect t="17018" r="14823" b="29325"/>
          <a:stretch/>
        </p:blipFill>
        <p:spPr>
          <a:xfrm>
            <a:off x="76200" y="986157"/>
            <a:ext cx="8640000" cy="4517818"/>
          </a:xfrm>
          <a:prstGeom prst="rect">
            <a:avLst/>
          </a:prstGeom>
        </p:spPr>
      </p:pic>
      <p:pic>
        <p:nvPicPr>
          <p:cNvPr id="17" name="Content Placeholder 24"/>
          <p:cNvPicPr>
            <a:picLocks noChangeAspect="1"/>
          </p:cNvPicPr>
          <p:nvPr/>
        </p:nvPicPr>
        <p:blipFill rotWithShape="1">
          <a:blip r:embed="rId6">
            <a:extLst>
              <a:ext uri="{28A0092B-C50C-407E-A947-70E740481C1C}">
                <a14:useLocalDpi xmlns:a14="http://schemas.microsoft.com/office/drawing/2010/main" val="0"/>
              </a:ext>
            </a:extLst>
          </a:blip>
          <a:srcRect t="17172" r="14823" b="29325"/>
          <a:stretch/>
        </p:blipFill>
        <p:spPr>
          <a:xfrm>
            <a:off x="76200" y="986157"/>
            <a:ext cx="8640000" cy="4504874"/>
          </a:xfrm>
          <a:prstGeom prst="rect">
            <a:avLst/>
          </a:prstGeom>
        </p:spPr>
      </p:pic>
      <p:pic>
        <p:nvPicPr>
          <p:cNvPr id="18" name="Content Placeholder 16"/>
          <p:cNvPicPr>
            <a:picLocks noChangeAspect="1"/>
          </p:cNvPicPr>
          <p:nvPr/>
        </p:nvPicPr>
        <p:blipFill rotWithShape="1">
          <a:blip r:embed="rId7">
            <a:extLst>
              <a:ext uri="{28A0092B-C50C-407E-A947-70E740481C1C}">
                <a14:useLocalDpi xmlns:a14="http://schemas.microsoft.com/office/drawing/2010/main" val="0"/>
              </a:ext>
            </a:extLst>
          </a:blip>
          <a:srcRect t="17019" r="14823" b="29325"/>
          <a:stretch/>
        </p:blipFill>
        <p:spPr>
          <a:xfrm>
            <a:off x="76200" y="986157"/>
            <a:ext cx="8640000" cy="4517820"/>
          </a:xfrm>
          <a:prstGeom prst="rect">
            <a:avLst/>
          </a:prstGeom>
        </p:spPr>
      </p:pic>
      <p:pic>
        <p:nvPicPr>
          <p:cNvPr id="19" name="Content Placeholder 16"/>
          <p:cNvPicPr>
            <a:picLocks noChangeAspect="1"/>
          </p:cNvPicPr>
          <p:nvPr/>
        </p:nvPicPr>
        <p:blipFill rotWithShape="1">
          <a:blip r:embed="rId8">
            <a:extLst>
              <a:ext uri="{28A0092B-C50C-407E-A947-70E740481C1C}">
                <a14:useLocalDpi xmlns:a14="http://schemas.microsoft.com/office/drawing/2010/main" val="0"/>
              </a:ext>
            </a:extLst>
          </a:blip>
          <a:srcRect t="16557" r="14185" b="30247"/>
          <a:stretch/>
        </p:blipFill>
        <p:spPr>
          <a:xfrm>
            <a:off x="76200" y="986157"/>
            <a:ext cx="8640000" cy="4445678"/>
          </a:xfrm>
          <a:prstGeom prst="rect">
            <a:avLst/>
          </a:prstGeom>
        </p:spPr>
      </p:pic>
      <p:pic>
        <p:nvPicPr>
          <p:cNvPr id="20" name="Content Placeholder 22"/>
          <p:cNvPicPr>
            <a:picLocks noChangeAspect="1"/>
          </p:cNvPicPr>
          <p:nvPr/>
        </p:nvPicPr>
        <p:blipFill rotWithShape="1">
          <a:blip r:embed="rId9">
            <a:extLst>
              <a:ext uri="{28A0092B-C50C-407E-A947-70E740481C1C}">
                <a14:useLocalDpi xmlns:a14="http://schemas.microsoft.com/office/drawing/2010/main" val="0"/>
              </a:ext>
            </a:extLst>
          </a:blip>
          <a:srcRect t="16865" r="14823" b="29325"/>
          <a:stretch/>
        </p:blipFill>
        <p:spPr>
          <a:xfrm>
            <a:off x="76200" y="986157"/>
            <a:ext cx="8640000" cy="4530765"/>
          </a:xfrm>
          <a:prstGeom prst="rect">
            <a:avLst/>
          </a:prstGeom>
        </p:spPr>
      </p:pic>
      <p:pic>
        <p:nvPicPr>
          <p:cNvPr id="22" name="Content Placeholder 22"/>
          <p:cNvPicPr>
            <a:picLocks noChangeAspect="1"/>
          </p:cNvPicPr>
          <p:nvPr/>
        </p:nvPicPr>
        <p:blipFill rotWithShape="1">
          <a:blip r:embed="rId10">
            <a:extLst>
              <a:ext uri="{28A0092B-C50C-407E-A947-70E740481C1C}">
                <a14:useLocalDpi xmlns:a14="http://schemas.microsoft.com/office/drawing/2010/main" val="0"/>
              </a:ext>
            </a:extLst>
          </a:blip>
          <a:srcRect t="17172" r="14823" b="29325"/>
          <a:stretch/>
        </p:blipFill>
        <p:spPr>
          <a:xfrm>
            <a:off x="76200" y="992628"/>
            <a:ext cx="8640000" cy="4504875"/>
          </a:xfrm>
          <a:prstGeom prst="rect">
            <a:avLst/>
          </a:prstGeom>
        </p:spPr>
      </p:pic>
    </p:spTree>
    <p:extLst>
      <p:ext uri="{BB962C8B-B14F-4D97-AF65-F5344CB8AC3E}">
        <p14:creationId xmlns:p14="http://schemas.microsoft.com/office/powerpoint/2010/main" val="1205328775"/>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xit" presetSubtype="0" fill="hold" nodeType="withEffect">
                                  <p:stCondLst>
                                    <p:cond delay="0"/>
                                  </p:stCondLst>
                                  <p:childTnLst>
                                    <p:set>
                                      <p:cBhvr>
                                        <p:cTn id="12" dur="1" fill="hold">
                                          <p:stCondLst>
                                            <p:cond delay="0"/>
                                          </p:stCondLst>
                                        </p:cTn>
                                        <p:tgtEl>
                                          <p:spTgt spid="1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xit" presetSubtype="0" fill="hold" nodeType="withEffect">
                                  <p:stCondLst>
                                    <p:cond delay="0"/>
                                  </p:stCondLst>
                                  <p:childTnLst>
                                    <p:set>
                                      <p:cBhvr>
                                        <p:cTn id="18" dur="1" fill="hold">
                                          <p:stCondLst>
                                            <p:cond delay="0"/>
                                          </p:stCondLst>
                                        </p:cTn>
                                        <p:tgtEl>
                                          <p:spTgt spid="14"/>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par>
                                <p:cTn id="23" presetID="1" presetClass="exit" presetSubtype="0" fill="hold" nodeType="withEffect">
                                  <p:stCondLst>
                                    <p:cond delay="0"/>
                                  </p:stCondLst>
                                  <p:childTnLst>
                                    <p:set>
                                      <p:cBhvr>
                                        <p:cTn id="24" dur="1" fill="hold">
                                          <p:stCondLst>
                                            <p:cond delay="0"/>
                                          </p:stCondLst>
                                        </p:cTn>
                                        <p:tgtEl>
                                          <p:spTgt spid="15"/>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par>
                                <p:cTn id="29" presetID="1" presetClass="exit" presetSubtype="0" fill="hold" nodeType="withEffect">
                                  <p:stCondLst>
                                    <p:cond delay="0"/>
                                  </p:stCondLst>
                                  <p:childTnLst>
                                    <p:set>
                                      <p:cBhvr>
                                        <p:cTn id="30" dur="1" fill="hold">
                                          <p:stCondLst>
                                            <p:cond delay="0"/>
                                          </p:stCondLst>
                                        </p:cTn>
                                        <p:tgtEl>
                                          <p:spTgt spid="16"/>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par>
                                <p:cTn id="35" presetID="1" presetClass="exit" presetSubtype="0" fill="hold" nodeType="withEffect">
                                  <p:stCondLst>
                                    <p:cond delay="0"/>
                                  </p:stCondLst>
                                  <p:childTnLst>
                                    <p:set>
                                      <p:cBhvr>
                                        <p:cTn id="36" dur="1" fill="hold">
                                          <p:stCondLst>
                                            <p:cond delay="0"/>
                                          </p:stCondLst>
                                        </p:cTn>
                                        <p:tgtEl>
                                          <p:spTgt spid="17"/>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9"/>
                                        </p:tgtEl>
                                        <p:attrNameLst>
                                          <p:attrName>style.visibility</p:attrName>
                                        </p:attrNameLst>
                                      </p:cBhvr>
                                      <p:to>
                                        <p:strVal val="visible"/>
                                      </p:to>
                                    </p:set>
                                  </p:childTnLst>
                                </p:cTn>
                              </p:par>
                              <p:par>
                                <p:cTn id="41" presetID="1" presetClass="exit" presetSubtype="0" fill="hold" nodeType="withEffect">
                                  <p:stCondLst>
                                    <p:cond delay="0"/>
                                  </p:stCondLst>
                                  <p:childTnLst>
                                    <p:set>
                                      <p:cBhvr>
                                        <p:cTn id="42" dur="1" fill="hold">
                                          <p:stCondLst>
                                            <p:cond delay="0"/>
                                          </p:stCondLst>
                                        </p:cTn>
                                        <p:tgtEl>
                                          <p:spTgt spid="18"/>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fade">
                                      <p:cBhvr>
                                        <p:cTn id="47" dur="500"/>
                                        <p:tgtEl>
                                          <p:spTgt spid="20"/>
                                        </p:tgtEl>
                                      </p:cBhvr>
                                    </p:animEffect>
                                  </p:childTnLst>
                                </p:cTn>
                              </p:par>
                              <p:par>
                                <p:cTn id="48" presetID="1" presetClass="exit" presetSubtype="0" fill="hold" nodeType="withEffect">
                                  <p:stCondLst>
                                    <p:cond delay="0"/>
                                  </p:stCondLst>
                                  <p:childTnLst>
                                    <p:set>
                                      <p:cBhvr>
                                        <p:cTn id="49" dur="1" fill="hold">
                                          <p:stCondLst>
                                            <p:cond delay="0"/>
                                          </p:stCondLst>
                                        </p:cTn>
                                        <p:tgtEl>
                                          <p:spTgt spid="19"/>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nodeType="clickEffect">
                                  <p:stCondLst>
                                    <p:cond delay="0"/>
                                  </p:stCondLst>
                                  <p:childTnLst>
                                    <p:set>
                                      <p:cBhvr>
                                        <p:cTn id="53" dur="1" fill="hold">
                                          <p:stCondLst>
                                            <p:cond delay="0"/>
                                          </p:stCondLst>
                                        </p:cTn>
                                        <p:tgtEl>
                                          <p:spTgt spid="22"/>
                                        </p:tgtEl>
                                        <p:attrNameLst>
                                          <p:attrName>style.visibility</p:attrName>
                                        </p:attrNameLst>
                                      </p:cBhvr>
                                      <p:to>
                                        <p:strVal val="visible"/>
                                      </p:to>
                                    </p:set>
                                  </p:childTnLst>
                                </p:cTn>
                              </p:par>
                              <p:par>
                                <p:cTn id="54" presetID="1" presetClass="exit" presetSubtype="0" fill="hold" nodeType="withEffect">
                                  <p:stCondLst>
                                    <p:cond delay="0"/>
                                  </p:stCondLst>
                                  <p:childTnLst>
                                    <p:set>
                                      <p:cBhvr>
                                        <p:cTn id="55" dur="1" fill="hold">
                                          <p:stCondLst>
                                            <p:cond delay="0"/>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351E1F-77F6-423F-9944-CE1DF94D7F5C}"/>
              </a:ext>
            </a:extLst>
          </p:cNvPr>
          <p:cNvSpPr>
            <a:spLocks noGrp="1"/>
          </p:cNvSpPr>
          <p:nvPr>
            <p:ph type="title"/>
          </p:nvPr>
        </p:nvSpPr>
        <p:spPr/>
        <p:txBody>
          <a:bodyPr/>
          <a:lstStyle/>
          <a:p>
            <a:r>
              <a:rPr lang="en-US" dirty="0"/>
              <a:t>Phenomenological fits</a:t>
            </a:r>
          </a:p>
        </p:txBody>
      </p:sp>
      <p:grpSp>
        <p:nvGrpSpPr>
          <p:cNvPr id="9" name="Group 8">
            <a:extLst>
              <a:ext uri="{FF2B5EF4-FFF2-40B4-BE49-F238E27FC236}">
                <a16:creationId xmlns:a16="http://schemas.microsoft.com/office/drawing/2014/main" id="{3CC7BF2F-FF56-48CB-B220-FEFD7CBFD45A}"/>
              </a:ext>
            </a:extLst>
          </p:cNvPr>
          <p:cNvGrpSpPr/>
          <p:nvPr/>
        </p:nvGrpSpPr>
        <p:grpSpPr>
          <a:xfrm>
            <a:off x="533400" y="1155076"/>
            <a:ext cx="7676221" cy="4124777"/>
            <a:chOff x="533400" y="1155076"/>
            <a:chExt cx="7676221" cy="4124777"/>
          </a:xfrm>
        </p:grpSpPr>
        <p:pic>
          <p:nvPicPr>
            <p:cNvPr id="7" name="Picture 6">
              <a:extLst>
                <a:ext uri="{FF2B5EF4-FFF2-40B4-BE49-F238E27FC236}">
                  <a16:creationId xmlns:a16="http://schemas.microsoft.com/office/drawing/2014/main" id="{35C89506-307F-4D47-829D-24121A859F3A}"/>
                </a:ext>
              </a:extLst>
            </p:cNvPr>
            <p:cNvPicPr>
              <a:picLocks noChangeAspect="1"/>
            </p:cNvPicPr>
            <p:nvPr/>
          </p:nvPicPr>
          <p:blipFill>
            <a:blip r:embed="rId2"/>
            <a:stretch>
              <a:fillRect/>
            </a:stretch>
          </p:blipFill>
          <p:spPr>
            <a:xfrm>
              <a:off x="533400" y="1155076"/>
              <a:ext cx="3740468" cy="4112419"/>
            </a:xfrm>
            <a:prstGeom prst="rect">
              <a:avLst/>
            </a:prstGeom>
          </p:spPr>
        </p:pic>
        <p:pic>
          <p:nvPicPr>
            <p:cNvPr id="8" name="Picture 7">
              <a:extLst>
                <a:ext uri="{FF2B5EF4-FFF2-40B4-BE49-F238E27FC236}">
                  <a16:creationId xmlns:a16="http://schemas.microsoft.com/office/drawing/2014/main" id="{331F1D56-282A-4EF0-837E-D838902A9366}"/>
                </a:ext>
              </a:extLst>
            </p:cNvPr>
            <p:cNvPicPr>
              <a:picLocks noChangeAspect="1"/>
            </p:cNvPicPr>
            <p:nvPr/>
          </p:nvPicPr>
          <p:blipFill>
            <a:blip r:embed="rId3"/>
            <a:stretch>
              <a:fillRect/>
            </a:stretch>
          </p:blipFill>
          <p:spPr>
            <a:xfrm>
              <a:off x="4474392" y="1183150"/>
              <a:ext cx="3735229" cy="4096703"/>
            </a:xfrm>
            <a:prstGeom prst="rect">
              <a:avLst/>
            </a:prstGeom>
          </p:spPr>
        </p:pic>
      </p:grpSp>
      <p:pic>
        <p:nvPicPr>
          <p:cNvPr id="10" name="Picture 9">
            <a:extLst>
              <a:ext uri="{FF2B5EF4-FFF2-40B4-BE49-F238E27FC236}">
                <a16:creationId xmlns:a16="http://schemas.microsoft.com/office/drawing/2014/main" id="{DAEC2D3C-6AF3-45B3-A349-943E1B7810B9}"/>
              </a:ext>
            </a:extLst>
          </p:cNvPr>
          <p:cNvPicPr>
            <a:picLocks noChangeAspect="1"/>
          </p:cNvPicPr>
          <p:nvPr/>
        </p:nvPicPr>
        <p:blipFill>
          <a:blip r:embed="rId4"/>
          <a:stretch>
            <a:fillRect/>
          </a:stretch>
        </p:blipFill>
        <p:spPr>
          <a:xfrm>
            <a:off x="1431154" y="1181100"/>
            <a:ext cx="6086475" cy="2295525"/>
          </a:xfrm>
          <a:prstGeom prst="rect">
            <a:avLst/>
          </a:prstGeom>
        </p:spPr>
      </p:pic>
      <p:sp>
        <p:nvSpPr>
          <p:cNvPr id="11" name="TextBox 10">
            <a:extLst>
              <a:ext uri="{FF2B5EF4-FFF2-40B4-BE49-F238E27FC236}">
                <a16:creationId xmlns:a16="http://schemas.microsoft.com/office/drawing/2014/main" id="{9FAC4BE6-28D3-431C-8E80-18C044990A01}"/>
              </a:ext>
            </a:extLst>
          </p:cNvPr>
          <p:cNvSpPr txBox="1"/>
          <p:nvPr/>
        </p:nvSpPr>
        <p:spPr>
          <a:xfrm>
            <a:off x="282275" y="998484"/>
            <a:ext cx="6217919" cy="369332"/>
          </a:xfrm>
          <a:prstGeom prst="rect">
            <a:avLst/>
          </a:prstGeom>
          <a:noFill/>
        </p:spPr>
        <p:txBody>
          <a:bodyPr wrap="square" rtlCol="0">
            <a:spAutoFit/>
          </a:bodyPr>
          <a:lstStyle/>
          <a:p>
            <a:r>
              <a:rPr lang="en-US" dirty="0">
                <a:solidFill>
                  <a:srgbClr val="FF0000"/>
                </a:solidFill>
              </a:rPr>
              <a:t>arXiv:2206.07598v1 [hep-</a:t>
            </a:r>
            <a:r>
              <a:rPr lang="en-US" dirty="0" err="1">
                <a:solidFill>
                  <a:srgbClr val="FF0000"/>
                </a:solidFill>
              </a:rPr>
              <a:t>ph</a:t>
            </a:r>
            <a:r>
              <a:rPr lang="en-US" dirty="0">
                <a:solidFill>
                  <a:srgbClr val="FF0000"/>
                </a:solidFill>
              </a:rPr>
              <a:t>] 15 Jun 2022</a:t>
            </a:r>
          </a:p>
        </p:txBody>
      </p:sp>
      <p:pic>
        <p:nvPicPr>
          <p:cNvPr id="12" name="Picture 11">
            <a:extLst>
              <a:ext uri="{FF2B5EF4-FFF2-40B4-BE49-F238E27FC236}">
                <a16:creationId xmlns:a16="http://schemas.microsoft.com/office/drawing/2014/main" id="{61C9F1B7-9C30-4B57-BE6C-E8A873CE50BF}"/>
              </a:ext>
            </a:extLst>
          </p:cNvPr>
          <p:cNvPicPr>
            <a:picLocks noChangeAspect="1"/>
          </p:cNvPicPr>
          <p:nvPr/>
        </p:nvPicPr>
        <p:blipFill>
          <a:blip r:embed="rId5"/>
          <a:stretch>
            <a:fillRect/>
          </a:stretch>
        </p:blipFill>
        <p:spPr>
          <a:xfrm>
            <a:off x="1748455" y="3390900"/>
            <a:ext cx="5553075" cy="2124075"/>
          </a:xfrm>
          <a:prstGeom prst="rect">
            <a:avLst/>
          </a:prstGeom>
        </p:spPr>
      </p:pic>
      <p:sp>
        <p:nvSpPr>
          <p:cNvPr id="6" name="Date Placeholder 5">
            <a:extLst>
              <a:ext uri="{FF2B5EF4-FFF2-40B4-BE49-F238E27FC236}">
                <a16:creationId xmlns:a16="http://schemas.microsoft.com/office/drawing/2014/main" id="{71421A6A-57EF-441C-9CDA-71319B66399F}"/>
              </a:ext>
            </a:extLst>
          </p:cNvPr>
          <p:cNvSpPr>
            <a:spLocks noGrp="1"/>
          </p:cNvSpPr>
          <p:nvPr>
            <p:ph type="dt" sz="half" idx="10"/>
          </p:nvPr>
        </p:nvSpPr>
        <p:spPr/>
        <p:txBody>
          <a:bodyPr/>
          <a:lstStyle/>
          <a:p>
            <a:pPr defTabSz="342893" fontAlgn="auto">
              <a:spcBef>
                <a:spcPts val="0"/>
              </a:spcBef>
              <a:spcAft>
                <a:spcPts val="0"/>
              </a:spcAft>
              <a:defRPr/>
            </a:pPr>
            <a:fld id="{4368BD7A-3B19-44C5-A076-3E28EE332833}" type="datetime1">
              <a:rPr lang="en-US" smtClean="0"/>
              <a:t>11/11/2024</a:t>
            </a:fld>
            <a:endParaRPr lang="en-US" dirty="0"/>
          </a:p>
        </p:txBody>
      </p:sp>
      <p:sp>
        <p:nvSpPr>
          <p:cNvPr id="13" name="Footer Placeholder 12">
            <a:extLst>
              <a:ext uri="{FF2B5EF4-FFF2-40B4-BE49-F238E27FC236}">
                <a16:creationId xmlns:a16="http://schemas.microsoft.com/office/drawing/2014/main" id="{D54068E4-FCDF-433F-B2E7-647F2F2778DF}"/>
              </a:ext>
            </a:extLst>
          </p:cNvPr>
          <p:cNvSpPr>
            <a:spLocks noGrp="1"/>
          </p:cNvSpPr>
          <p:nvPr>
            <p:ph type="ftr" sz="quarter" idx="11"/>
          </p:nvPr>
        </p:nvSpPr>
        <p:spPr/>
        <p:txBody>
          <a:bodyPr/>
          <a:lstStyle/>
          <a:p>
            <a:pPr defTabSz="342893" fontAlgn="auto">
              <a:spcBef>
                <a:spcPts val="0"/>
              </a:spcBef>
              <a:spcAft>
                <a:spcPts val="0"/>
              </a:spcAft>
              <a:defRPr/>
            </a:pPr>
            <a:r>
              <a:rPr lang="en-US"/>
              <a:t>Circum-Pan-Pacific Symposium 2024</a:t>
            </a:r>
            <a:endParaRPr lang="en-US" dirty="0"/>
          </a:p>
        </p:txBody>
      </p:sp>
      <p:sp>
        <p:nvSpPr>
          <p:cNvPr id="14" name="Slide Number Placeholder 13">
            <a:extLst>
              <a:ext uri="{FF2B5EF4-FFF2-40B4-BE49-F238E27FC236}">
                <a16:creationId xmlns:a16="http://schemas.microsoft.com/office/drawing/2014/main" id="{61A1DC45-1D7D-491F-8334-3C0276C515B8}"/>
              </a:ext>
            </a:extLst>
          </p:cNvPr>
          <p:cNvSpPr>
            <a:spLocks noGrp="1"/>
          </p:cNvSpPr>
          <p:nvPr>
            <p:ph type="sldNum" sz="quarter" idx="12"/>
          </p:nvPr>
        </p:nvSpPr>
        <p:spPr/>
        <p:txBody>
          <a:bodyPr/>
          <a:lstStyle/>
          <a:p>
            <a:pPr defTabSz="342893" fontAlgn="auto">
              <a:spcBef>
                <a:spcPts val="0"/>
              </a:spcBef>
              <a:spcAft>
                <a:spcPts val="0"/>
              </a:spcAft>
              <a:defRPr/>
            </a:pPr>
            <a:fld id="{B9A5DFB4-3D23-4866-8D46-AE36D04BFD7D}" type="slidenum">
              <a:rPr lang="en-US" smtClean="0"/>
              <a:pPr defTabSz="342893" fontAlgn="auto">
                <a:spcBef>
                  <a:spcPts val="0"/>
                </a:spcBef>
                <a:spcAft>
                  <a:spcPts val="0"/>
                </a:spcAft>
                <a:defRPr/>
              </a:pPr>
              <a:t>60</a:t>
            </a:fld>
            <a:endParaRPr lang="en-US" dirty="0"/>
          </a:p>
        </p:txBody>
      </p:sp>
    </p:spTree>
    <p:extLst>
      <p:ext uri="{BB962C8B-B14F-4D97-AF65-F5344CB8AC3E}">
        <p14:creationId xmlns:p14="http://schemas.microsoft.com/office/powerpoint/2010/main" val="2900969094"/>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9"/>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7" name="Title 6"/>
              <p:cNvSpPr>
                <a:spLocks noGrp="1"/>
              </p:cNvSpPr>
              <p:nvPr>
                <p:ph type="title"/>
              </p:nvPr>
            </p:nvSpPr>
            <p:spPr/>
            <p:txBody>
              <a:bodyPr/>
              <a:lstStyle/>
              <a:p>
                <a:r>
                  <a:rPr lang="en-US" dirty="0"/>
                  <a:t>Azimuthal modulations on (</a:t>
                </a:r>
                <a14:m>
                  <m:oMath xmlns:m="http://schemas.openxmlformats.org/officeDocument/2006/math">
                    <m:sSub>
                      <m:sSubPr>
                        <m:ctrlPr>
                          <a:rPr lang="en-US" i="1">
                            <a:latin typeface="Cambria Math" panose="02040503050406030204" pitchFamily="18" charset="0"/>
                          </a:rPr>
                        </m:ctrlPr>
                      </m:sSubPr>
                      <m:e>
                        <m:r>
                          <a:rPr lang="en-US">
                            <a:latin typeface="Cambria Math" panose="02040503050406030204" pitchFamily="18" charset="0"/>
                          </a:rPr>
                          <m:t>𝐋𝐇</m:t>
                        </m:r>
                      </m:e>
                      <m:sub>
                        <m:r>
                          <a:rPr lang="en-US" i="1">
                            <a:latin typeface="Cambria Math" panose="02040503050406030204" pitchFamily="18" charset="0"/>
                          </a:rPr>
                          <m:t>𝟐</m:t>
                        </m:r>
                      </m:sub>
                    </m:sSub>
                  </m:oMath>
                </a14:m>
                <a:r>
                  <a:rPr lang="en-US" dirty="0"/>
                  <a:t>) – 3D</a:t>
                </a:r>
              </a:p>
            </p:txBody>
          </p:sp>
        </mc:Choice>
        <mc:Fallback xmlns="">
          <p:sp>
            <p:nvSpPr>
              <p:cNvPr id="7" name="Title 6"/>
              <p:cNvSpPr>
                <a:spLocks noGrp="1" noRot="1" noChangeAspect="1" noMove="1" noResize="1" noEditPoints="1" noAdjustHandles="1" noChangeArrowheads="1" noChangeShapeType="1" noTextEdit="1"/>
              </p:cNvSpPr>
              <p:nvPr>
                <p:ph type="title"/>
              </p:nvPr>
            </p:nvSpPr>
            <p:spPr>
              <a:blipFill>
                <a:blip r:embed="rId2"/>
                <a:stretch>
                  <a:fillRect l="-1533"/>
                </a:stretch>
              </a:blipFill>
            </p:spPr>
            <p:txBody>
              <a:bodyPr/>
              <a:lstStyle/>
              <a:p>
                <a:r>
                  <a:rPr lang="en-US">
                    <a:noFill/>
                  </a:rPr>
                  <a:t> </a:t>
                </a:r>
              </a:p>
            </p:txBody>
          </p:sp>
        </mc:Fallback>
      </mc:AlternateContent>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5800" y="935318"/>
            <a:ext cx="3374993" cy="4535424"/>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81600" y="935318"/>
            <a:ext cx="3374993" cy="4535424"/>
          </a:xfrm>
          <a:prstGeom prst="rect">
            <a:avLst/>
          </a:prstGeom>
        </p:spPr>
      </p:pic>
      <p:sp>
        <p:nvSpPr>
          <p:cNvPr id="2" name="Date Placeholder 1">
            <a:extLst>
              <a:ext uri="{FF2B5EF4-FFF2-40B4-BE49-F238E27FC236}">
                <a16:creationId xmlns:a16="http://schemas.microsoft.com/office/drawing/2014/main" id="{FBDB4D7C-E251-485E-B2B0-63721804220E}"/>
              </a:ext>
            </a:extLst>
          </p:cNvPr>
          <p:cNvSpPr>
            <a:spLocks noGrp="1"/>
          </p:cNvSpPr>
          <p:nvPr>
            <p:ph type="dt" sz="half" idx="10"/>
          </p:nvPr>
        </p:nvSpPr>
        <p:spPr/>
        <p:txBody>
          <a:bodyPr/>
          <a:lstStyle/>
          <a:p>
            <a:pPr defTabSz="342893" fontAlgn="auto">
              <a:spcBef>
                <a:spcPts val="0"/>
              </a:spcBef>
              <a:spcAft>
                <a:spcPts val="0"/>
              </a:spcAft>
              <a:defRPr/>
            </a:pPr>
            <a:fld id="{C5D0E8B8-8B32-462D-A509-25756C56E1BD}" type="datetime1">
              <a:rPr lang="en-US" smtClean="0"/>
              <a:t>11/11/2024</a:t>
            </a:fld>
            <a:endParaRPr lang="en-US" dirty="0"/>
          </a:p>
        </p:txBody>
      </p:sp>
      <p:sp>
        <p:nvSpPr>
          <p:cNvPr id="6" name="Footer Placeholder 5">
            <a:extLst>
              <a:ext uri="{FF2B5EF4-FFF2-40B4-BE49-F238E27FC236}">
                <a16:creationId xmlns:a16="http://schemas.microsoft.com/office/drawing/2014/main" id="{6E436F16-D586-4007-B91E-C98D2459200A}"/>
              </a:ext>
            </a:extLst>
          </p:cNvPr>
          <p:cNvSpPr>
            <a:spLocks noGrp="1"/>
          </p:cNvSpPr>
          <p:nvPr>
            <p:ph type="ftr" sz="quarter" idx="11"/>
          </p:nvPr>
        </p:nvSpPr>
        <p:spPr/>
        <p:txBody>
          <a:bodyPr/>
          <a:lstStyle/>
          <a:p>
            <a:pPr defTabSz="342893" fontAlgn="auto">
              <a:spcBef>
                <a:spcPts val="0"/>
              </a:spcBef>
              <a:spcAft>
                <a:spcPts val="0"/>
              </a:spcAft>
              <a:defRPr/>
            </a:pPr>
            <a:r>
              <a:rPr lang="en-US"/>
              <a:t>Circum-Pan-Pacific Symposium 2024</a:t>
            </a:r>
            <a:endParaRPr lang="en-US" dirty="0"/>
          </a:p>
        </p:txBody>
      </p:sp>
      <p:sp>
        <p:nvSpPr>
          <p:cNvPr id="10" name="Slide Number Placeholder 9">
            <a:extLst>
              <a:ext uri="{FF2B5EF4-FFF2-40B4-BE49-F238E27FC236}">
                <a16:creationId xmlns:a16="http://schemas.microsoft.com/office/drawing/2014/main" id="{8481E032-A60A-44D0-8CDC-9CDEFF9F48AE}"/>
              </a:ext>
            </a:extLst>
          </p:cNvPr>
          <p:cNvSpPr>
            <a:spLocks noGrp="1"/>
          </p:cNvSpPr>
          <p:nvPr>
            <p:ph type="sldNum" sz="quarter" idx="12"/>
          </p:nvPr>
        </p:nvSpPr>
        <p:spPr/>
        <p:txBody>
          <a:bodyPr/>
          <a:lstStyle/>
          <a:p>
            <a:pPr defTabSz="342893" fontAlgn="auto">
              <a:spcBef>
                <a:spcPts val="0"/>
              </a:spcBef>
              <a:spcAft>
                <a:spcPts val="0"/>
              </a:spcAft>
              <a:defRPr/>
            </a:pPr>
            <a:fld id="{B9A5DFB4-3D23-4866-8D46-AE36D04BFD7D}" type="slidenum">
              <a:rPr lang="en-US" smtClean="0"/>
              <a:pPr defTabSz="342893" fontAlgn="auto">
                <a:spcBef>
                  <a:spcPts val="0"/>
                </a:spcBef>
                <a:spcAft>
                  <a:spcPts val="0"/>
                </a:spcAft>
                <a:defRPr/>
              </a:pPr>
              <a:t>61</a:t>
            </a:fld>
            <a:endParaRPr lang="en-US" dirty="0"/>
          </a:p>
        </p:txBody>
      </p:sp>
    </p:spTree>
    <p:extLst>
      <p:ext uri="{BB962C8B-B14F-4D97-AF65-F5344CB8AC3E}">
        <p14:creationId xmlns:p14="http://schemas.microsoft.com/office/powerpoint/2010/main" val="3232731368"/>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7" name="Title 6"/>
              <p:cNvSpPr>
                <a:spLocks noGrp="1"/>
              </p:cNvSpPr>
              <p:nvPr>
                <p:ph type="title"/>
              </p:nvPr>
            </p:nvSpPr>
            <p:spPr/>
            <p:txBody>
              <a:bodyPr/>
              <a:lstStyle/>
              <a:p>
                <a:r>
                  <a:rPr lang="en-US" dirty="0"/>
                  <a:t>Contamination on (</a:t>
                </a:r>
                <a14:m>
                  <m:oMath xmlns:m="http://schemas.openxmlformats.org/officeDocument/2006/math">
                    <m:sSub>
                      <m:sSubPr>
                        <m:ctrlPr>
                          <a:rPr lang="en-US" i="1">
                            <a:latin typeface="Cambria Math" panose="02040503050406030204" pitchFamily="18" charset="0"/>
                          </a:rPr>
                        </m:ctrlPr>
                      </m:sSubPr>
                      <m:e>
                        <m:r>
                          <a:rPr lang="en-US">
                            <a:latin typeface="Cambria Math" panose="02040503050406030204" pitchFamily="18" charset="0"/>
                          </a:rPr>
                          <m:t>𝐋𝐇</m:t>
                        </m:r>
                      </m:e>
                      <m:sub>
                        <m:r>
                          <a:rPr lang="en-US" i="1">
                            <a:latin typeface="Cambria Math" panose="02040503050406030204" pitchFamily="18" charset="0"/>
                          </a:rPr>
                          <m:t>𝟐</m:t>
                        </m:r>
                      </m:sub>
                    </m:sSub>
                  </m:oMath>
                </a14:m>
                <a:r>
                  <a:rPr lang="en-US" dirty="0"/>
                  <a:t>) – 3D </a:t>
                </a:r>
              </a:p>
            </p:txBody>
          </p:sp>
        </mc:Choice>
        <mc:Fallback xmlns="">
          <p:sp>
            <p:nvSpPr>
              <p:cNvPr id="7" name="Title 6"/>
              <p:cNvSpPr>
                <a:spLocks noGrp="1" noRot="1" noChangeAspect="1" noMove="1" noResize="1" noEditPoints="1" noAdjustHandles="1" noChangeArrowheads="1" noChangeShapeType="1" noTextEdit="1"/>
              </p:cNvSpPr>
              <p:nvPr>
                <p:ph type="title"/>
              </p:nvPr>
            </p:nvSpPr>
            <p:spPr>
              <a:blipFill>
                <a:blip r:embed="rId2"/>
                <a:stretch>
                  <a:fillRect l="-1533"/>
                </a:stretch>
              </a:blipFill>
            </p:spPr>
            <p:txBody>
              <a:bodyPr/>
              <a:lstStyle/>
              <a:p>
                <a:r>
                  <a:rPr lang="en-US">
                    <a:noFill/>
                  </a:rPr>
                  <a:t> </a:t>
                </a:r>
              </a:p>
            </p:txBody>
          </p:sp>
        </mc:Fallback>
      </mc:AlternateContent>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19400" y="939800"/>
            <a:ext cx="3374993" cy="4535424"/>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400" y="939800"/>
            <a:ext cx="3374993" cy="4535424"/>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86400" y="939800"/>
            <a:ext cx="3374993" cy="4535424"/>
          </a:xfrm>
          <a:prstGeom prst="rect">
            <a:avLst/>
          </a:prstGeom>
        </p:spPr>
      </p:pic>
      <p:sp>
        <p:nvSpPr>
          <p:cNvPr id="2" name="Date Placeholder 1">
            <a:extLst>
              <a:ext uri="{FF2B5EF4-FFF2-40B4-BE49-F238E27FC236}">
                <a16:creationId xmlns:a16="http://schemas.microsoft.com/office/drawing/2014/main" id="{26C18126-E9C8-4241-80A7-047F04CC73FA}"/>
              </a:ext>
            </a:extLst>
          </p:cNvPr>
          <p:cNvSpPr>
            <a:spLocks noGrp="1"/>
          </p:cNvSpPr>
          <p:nvPr>
            <p:ph type="dt" sz="half" idx="10"/>
          </p:nvPr>
        </p:nvSpPr>
        <p:spPr/>
        <p:txBody>
          <a:bodyPr/>
          <a:lstStyle/>
          <a:p>
            <a:pPr defTabSz="342893" fontAlgn="auto">
              <a:spcBef>
                <a:spcPts val="0"/>
              </a:spcBef>
              <a:spcAft>
                <a:spcPts val="0"/>
              </a:spcAft>
              <a:defRPr/>
            </a:pPr>
            <a:fld id="{C6490231-DC77-4E8B-8466-250D022AD373}" type="datetime1">
              <a:rPr lang="en-US" smtClean="0"/>
              <a:t>11/11/2024</a:t>
            </a:fld>
            <a:endParaRPr lang="en-US" dirty="0"/>
          </a:p>
        </p:txBody>
      </p:sp>
      <p:sp>
        <p:nvSpPr>
          <p:cNvPr id="6" name="Footer Placeholder 5">
            <a:extLst>
              <a:ext uri="{FF2B5EF4-FFF2-40B4-BE49-F238E27FC236}">
                <a16:creationId xmlns:a16="http://schemas.microsoft.com/office/drawing/2014/main" id="{D11C05FF-E60E-4EB1-BA1D-978CB64550C7}"/>
              </a:ext>
            </a:extLst>
          </p:cNvPr>
          <p:cNvSpPr>
            <a:spLocks noGrp="1"/>
          </p:cNvSpPr>
          <p:nvPr>
            <p:ph type="ftr" sz="quarter" idx="11"/>
          </p:nvPr>
        </p:nvSpPr>
        <p:spPr/>
        <p:txBody>
          <a:bodyPr/>
          <a:lstStyle/>
          <a:p>
            <a:pPr defTabSz="342893" fontAlgn="auto">
              <a:spcBef>
                <a:spcPts val="0"/>
              </a:spcBef>
              <a:spcAft>
                <a:spcPts val="0"/>
              </a:spcAft>
              <a:defRPr/>
            </a:pPr>
            <a:r>
              <a:rPr lang="en-US"/>
              <a:t>Circum-Pan-Pacific Symposium 2024</a:t>
            </a:r>
            <a:endParaRPr lang="en-US" dirty="0"/>
          </a:p>
        </p:txBody>
      </p:sp>
      <p:sp>
        <p:nvSpPr>
          <p:cNvPr id="11" name="Slide Number Placeholder 10">
            <a:extLst>
              <a:ext uri="{FF2B5EF4-FFF2-40B4-BE49-F238E27FC236}">
                <a16:creationId xmlns:a16="http://schemas.microsoft.com/office/drawing/2014/main" id="{07B31E9A-23BF-4E1B-9B30-DAE25D7DCEBB}"/>
              </a:ext>
            </a:extLst>
          </p:cNvPr>
          <p:cNvSpPr>
            <a:spLocks noGrp="1"/>
          </p:cNvSpPr>
          <p:nvPr>
            <p:ph type="sldNum" sz="quarter" idx="12"/>
          </p:nvPr>
        </p:nvSpPr>
        <p:spPr/>
        <p:txBody>
          <a:bodyPr/>
          <a:lstStyle/>
          <a:p>
            <a:pPr defTabSz="342893" fontAlgn="auto">
              <a:spcBef>
                <a:spcPts val="0"/>
              </a:spcBef>
              <a:spcAft>
                <a:spcPts val="0"/>
              </a:spcAft>
              <a:defRPr/>
            </a:pPr>
            <a:fld id="{B9A5DFB4-3D23-4866-8D46-AE36D04BFD7D}" type="slidenum">
              <a:rPr lang="en-US" smtClean="0"/>
              <a:pPr defTabSz="342893" fontAlgn="auto">
                <a:spcBef>
                  <a:spcPts val="0"/>
                </a:spcBef>
                <a:spcAft>
                  <a:spcPts val="0"/>
                </a:spcAft>
                <a:defRPr/>
              </a:pPr>
              <a:t>62</a:t>
            </a:fld>
            <a:endParaRPr lang="en-US" dirty="0"/>
          </a:p>
        </p:txBody>
      </p:sp>
    </p:spTree>
    <p:extLst>
      <p:ext uri="{BB962C8B-B14F-4D97-AF65-F5344CB8AC3E}">
        <p14:creationId xmlns:p14="http://schemas.microsoft.com/office/powerpoint/2010/main" val="866160495"/>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9"/>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0"/>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p:cNvSpPr>
                <a:spLocks noGrp="1"/>
              </p:cNvSpPr>
              <p:nvPr>
                <p:ph type="title"/>
              </p:nvPr>
            </p:nvSpPr>
            <p:spPr/>
            <p:txBody>
              <a:bodyPr/>
              <a:lstStyle/>
              <a:p>
                <a14:m>
                  <m:oMath xmlns:m="http://schemas.openxmlformats.org/officeDocument/2006/math">
                    <m:sSup>
                      <m:sSupPr>
                        <m:ctrlPr>
                          <a:rPr lang="en-US" i="1" smtClean="0">
                            <a:latin typeface="Cambria Math" panose="02040503050406030204" pitchFamily="18" charset="0"/>
                          </a:rPr>
                        </m:ctrlPr>
                      </m:sSupPr>
                      <m:e>
                        <m:r>
                          <a:rPr lang="en-US" b="1" i="1" smtClean="0">
                            <a:latin typeface="Cambria Math" panose="02040503050406030204" pitchFamily="18" charset="0"/>
                          </a:rPr>
                          <m:t>𝑸</m:t>
                        </m:r>
                      </m:e>
                      <m:sup>
                        <m:r>
                          <a:rPr lang="en-US" b="1" i="1" smtClean="0">
                            <a:latin typeface="Cambria Math" panose="02040503050406030204" pitchFamily="18" charset="0"/>
                          </a:rPr>
                          <m:t>𝟐</m:t>
                        </m:r>
                      </m:sup>
                    </m:sSup>
                  </m:oMath>
                </a14:m>
                <a:r>
                  <a:rPr lang="en-US" dirty="0"/>
                  <a:t> behavior</a:t>
                </a:r>
              </a:p>
            </p:txBody>
          </p:sp>
        </mc:Choice>
        <mc:Fallback xmlns="">
          <p:sp>
            <p:nvSpPr>
              <p:cNvPr id="2" name="Title 1"/>
              <p:cNvSpPr>
                <a:spLocks noGrp="1" noRot="1" noChangeAspect="1" noMove="1" noResize="1" noEditPoints="1" noAdjustHandles="1" noChangeArrowheads="1" noChangeShapeType="1" noTextEdit="1"/>
              </p:cNvSpPr>
              <p:nvPr>
                <p:ph type="title"/>
              </p:nvPr>
            </p:nvSpPr>
            <p:spPr>
              <a:blipFill>
                <a:blip r:embed="rId2"/>
                <a:stretch>
                  <a:fillRect/>
                </a:stretch>
              </a:blipFill>
            </p:spPr>
            <p:txBody>
              <a:bodyPr/>
              <a:lstStyle/>
              <a:p>
                <a:r>
                  <a:rPr lang="en-US">
                    <a:noFill/>
                  </a:rPr>
                  <a:t> </a:t>
                </a:r>
              </a:p>
            </p:txBody>
          </p:sp>
        </mc:Fallback>
      </mc:AlternateContent>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8496" y="1026300"/>
            <a:ext cx="6750844" cy="4324826"/>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88496" y="1026300"/>
            <a:ext cx="6750844" cy="4324826"/>
          </a:xfrm>
          <a:prstGeom prst="rect">
            <a:avLst/>
          </a:prstGeom>
        </p:spPr>
      </p:pic>
      <p:sp>
        <p:nvSpPr>
          <p:cNvPr id="8" name="Date Placeholder 7">
            <a:extLst>
              <a:ext uri="{FF2B5EF4-FFF2-40B4-BE49-F238E27FC236}">
                <a16:creationId xmlns:a16="http://schemas.microsoft.com/office/drawing/2014/main" id="{5BADB962-3660-4103-A5E5-E7AF062636F6}"/>
              </a:ext>
            </a:extLst>
          </p:cNvPr>
          <p:cNvSpPr>
            <a:spLocks noGrp="1"/>
          </p:cNvSpPr>
          <p:nvPr>
            <p:ph type="dt" sz="half" idx="10"/>
          </p:nvPr>
        </p:nvSpPr>
        <p:spPr/>
        <p:txBody>
          <a:bodyPr/>
          <a:lstStyle/>
          <a:p>
            <a:pPr defTabSz="342893" fontAlgn="auto">
              <a:spcBef>
                <a:spcPts val="0"/>
              </a:spcBef>
              <a:spcAft>
                <a:spcPts val="0"/>
              </a:spcAft>
              <a:defRPr/>
            </a:pPr>
            <a:fld id="{2D4BD9A6-8221-4741-A56E-225CB806C973}" type="datetime1">
              <a:rPr lang="en-US" smtClean="0"/>
              <a:t>11/11/2024</a:t>
            </a:fld>
            <a:endParaRPr lang="en-US" dirty="0"/>
          </a:p>
        </p:txBody>
      </p:sp>
      <p:sp>
        <p:nvSpPr>
          <p:cNvPr id="9" name="Footer Placeholder 8">
            <a:extLst>
              <a:ext uri="{FF2B5EF4-FFF2-40B4-BE49-F238E27FC236}">
                <a16:creationId xmlns:a16="http://schemas.microsoft.com/office/drawing/2014/main" id="{2ECE7234-EB7E-42E6-AEA3-F9190D52506C}"/>
              </a:ext>
            </a:extLst>
          </p:cNvPr>
          <p:cNvSpPr>
            <a:spLocks noGrp="1"/>
          </p:cNvSpPr>
          <p:nvPr>
            <p:ph type="ftr" sz="quarter" idx="11"/>
          </p:nvPr>
        </p:nvSpPr>
        <p:spPr/>
        <p:txBody>
          <a:bodyPr/>
          <a:lstStyle/>
          <a:p>
            <a:pPr defTabSz="342893" fontAlgn="auto">
              <a:spcBef>
                <a:spcPts val="0"/>
              </a:spcBef>
              <a:spcAft>
                <a:spcPts val="0"/>
              </a:spcAft>
              <a:defRPr/>
            </a:pPr>
            <a:r>
              <a:rPr lang="en-US"/>
              <a:t>Circum-Pan-Pacific Symposium 2024</a:t>
            </a:r>
            <a:endParaRPr lang="en-US" dirty="0"/>
          </a:p>
        </p:txBody>
      </p:sp>
      <p:sp>
        <p:nvSpPr>
          <p:cNvPr id="10" name="Slide Number Placeholder 9">
            <a:extLst>
              <a:ext uri="{FF2B5EF4-FFF2-40B4-BE49-F238E27FC236}">
                <a16:creationId xmlns:a16="http://schemas.microsoft.com/office/drawing/2014/main" id="{CF92C3EB-7F8F-46BE-9FBE-FC53FCDDF1EE}"/>
              </a:ext>
            </a:extLst>
          </p:cNvPr>
          <p:cNvSpPr>
            <a:spLocks noGrp="1"/>
          </p:cNvSpPr>
          <p:nvPr>
            <p:ph type="sldNum" sz="quarter" idx="12"/>
          </p:nvPr>
        </p:nvSpPr>
        <p:spPr/>
        <p:txBody>
          <a:bodyPr/>
          <a:lstStyle/>
          <a:p>
            <a:pPr defTabSz="342893" fontAlgn="auto">
              <a:spcBef>
                <a:spcPts val="0"/>
              </a:spcBef>
              <a:spcAft>
                <a:spcPts val="0"/>
              </a:spcAft>
              <a:defRPr/>
            </a:pPr>
            <a:fld id="{B9A5DFB4-3D23-4866-8D46-AE36D04BFD7D}" type="slidenum">
              <a:rPr lang="en-US" smtClean="0"/>
              <a:pPr defTabSz="342893" fontAlgn="auto">
                <a:spcBef>
                  <a:spcPts val="0"/>
                </a:spcBef>
                <a:spcAft>
                  <a:spcPts val="0"/>
                </a:spcAft>
                <a:defRPr/>
              </a:pPr>
              <a:t>63</a:t>
            </a:fld>
            <a:endParaRPr lang="en-US" dirty="0"/>
          </a:p>
        </p:txBody>
      </p:sp>
    </p:spTree>
    <p:extLst>
      <p:ext uri="{BB962C8B-B14F-4D97-AF65-F5344CB8AC3E}">
        <p14:creationId xmlns:p14="http://schemas.microsoft.com/office/powerpoint/2010/main" val="1372899624"/>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1BE668-EFC7-4B14-BAC5-1789ECC64D87}"/>
              </a:ext>
            </a:extLst>
          </p:cNvPr>
          <p:cNvSpPr>
            <a:spLocks noGrp="1"/>
          </p:cNvSpPr>
          <p:nvPr>
            <p:ph type="title"/>
          </p:nvPr>
        </p:nvSpPr>
        <p:spPr/>
        <p:txBody>
          <a:bodyPr/>
          <a:lstStyle/>
          <a:p>
            <a:r>
              <a:rPr lang="en-US" dirty="0"/>
              <a:t>2h Multiplicities (&gt;10 years ago)</a:t>
            </a:r>
          </a:p>
        </p:txBody>
      </p:sp>
      <p:sp>
        <p:nvSpPr>
          <p:cNvPr id="3" name="Date Placeholder 2">
            <a:extLst>
              <a:ext uri="{FF2B5EF4-FFF2-40B4-BE49-F238E27FC236}">
                <a16:creationId xmlns:a16="http://schemas.microsoft.com/office/drawing/2014/main" id="{05BABE18-D8AE-4C46-9573-FE4A5914550C}"/>
              </a:ext>
            </a:extLst>
          </p:cNvPr>
          <p:cNvSpPr>
            <a:spLocks noGrp="1"/>
          </p:cNvSpPr>
          <p:nvPr>
            <p:ph type="dt" sz="half" idx="10"/>
          </p:nvPr>
        </p:nvSpPr>
        <p:spPr/>
        <p:txBody>
          <a:bodyPr/>
          <a:lstStyle/>
          <a:p>
            <a:pPr defTabSz="342893" fontAlgn="auto">
              <a:spcBef>
                <a:spcPts val="0"/>
              </a:spcBef>
              <a:spcAft>
                <a:spcPts val="0"/>
              </a:spcAft>
              <a:defRPr/>
            </a:pPr>
            <a:fld id="{826D7C44-5AB4-4DD4-8AD2-BA3AC5AB9594}" type="datetime1">
              <a:rPr lang="en-US" smtClean="0"/>
              <a:t>11/11/2024</a:t>
            </a:fld>
            <a:endParaRPr lang="en-US" dirty="0"/>
          </a:p>
        </p:txBody>
      </p:sp>
      <p:sp>
        <p:nvSpPr>
          <p:cNvPr id="4" name="Footer Placeholder 3">
            <a:extLst>
              <a:ext uri="{FF2B5EF4-FFF2-40B4-BE49-F238E27FC236}">
                <a16:creationId xmlns:a16="http://schemas.microsoft.com/office/drawing/2014/main" id="{9D2BCD80-E2ED-4D25-80DF-D843CFD79D87}"/>
              </a:ext>
            </a:extLst>
          </p:cNvPr>
          <p:cNvSpPr>
            <a:spLocks noGrp="1"/>
          </p:cNvSpPr>
          <p:nvPr>
            <p:ph type="ftr" sz="quarter" idx="11"/>
          </p:nvPr>
        </p:nvSpPr>
        <p:spPr/>
        <p:txBody>
          <a:bodyPr/>
          <a:lstStyle/>
          <a:p>
            <a:pPr defTabSz="342893" fontAlgn="auto">
              <a:spcBef>
                <a:spcPts val="0"/>
              </a:spcBef>
              <a:spcAft>
                <a:spcPts val="0"/>
              </a:spcAft>
              <a:defRPr/>
            </a:pPr>
            <a:r>
              <a:rPr lang="en-US"/>
              <a:t>Circum-Pan-Pacific Symposium 2024</a:t>
            </a:r>
            <a:endParaRPr lang="en-US" dirty="0"/>
          </a:p>
        </p:txBody>
      </p:sp>
      <p:sp>
        <p:nvSpPr>
          <p:cNvPr id="5" name="Slide Number Placeholder 4">
            <a:extLst>
              <a:ext uri="{FF2B5EF4-FFF2-40B4-BE49-F238E27FC236}">
                <a16:creationId xmlns:a16="http://schemas.microsoft.com/office/drawing/2014/main" id="{9861D94D-A796-42F2-A15B-FEF09192C0A8}"/>
              </a:ext>
            </a:extLst>
          </p:cNvPr>
          <p:cNvSpPr>
            <a:spLocks noGrp="1"/>
          </p:cNvSpPr>
          <p:nvPr>
            <p:ph type="sldNum" sz="quarter" idx="12"/>
          </p:nvPr>
        </p:nvSpPr>
        <p:spPr/>
        <p:txBody>
          <a:bodyPr/>
          <a:lstStyle/>
          <a:p>
            <a:pPr defTabSz="342893" fontAlgn="auto">
              <a:spcBef>
                <a:spcPts val="0"/>
              </a:spcBef>
              <a:spcAft>
                <a:spcPts val="0"/>
              </a:spcAft>
              <a:defRPr/>
            </a:pPr>
            <a:fld id="{B9A5DFB4-3D23-4866-8D46-AE36D04BFD7D}" type="slidenum">
              <a:rPr lang="en-US" smtClean="0"/>
              <a:pPr defTabSz="342893" fontAlgn="auto">
                <a:spcBef>
                  <a:spcPts val="0"/>
                </a:spcBef>
                <a:spcAft>
                  <a:spcPts val="0"/>
                </a:spcAft>
                <a:defRPr/>
              </a:pPr>
              <a:t>64</a:t>
            </a:fld>
            <a:endParaRPr lang="en-US" dirty="0"/>
          </a:p>
        </p:txBody>
      </p:sp>
      <p:pic>
        <p:nvPicPr>
          <p:cNvPr id="7" name="Picture 6">
            <a:extLst>
              <a:ext uri="{FF2B5EF4-FFF2-40B4-BE49-F238E27FC236}">
                <a16:creationId xmlns:a16="http://schemas.microsoft.com/office/drawing/2014/main" id="{E9E689F1-FEFF-495A-8456-7AC3434720ED}"/>
              </a:ext>
            </a:extLst>
          </p:cNvPr>
          <p:cNvPicPr>
            <a:picLocks noChangeAspect="1"/>
          </p:cNvPicPr>
          <p:nvPr/>
        </p:nvPicPr>
        <p:blipFill>
          <a:blip r:embed="rId2"/>
          <a:stretch>
            <a:fillRect/>
          </a:stretch>
        </p:blipFill>
        <p:spPr>
          <a:xfrm>
            <a:off x="152401" y="730469"/>
            <a:ext cx="4800600" cy="2582333"/>
          </a:xfrm>
          <a:prstGeom prst="rect">
            <a:avLst/>
          </a:prstGeom>
        </p:spPr>
      </p:pic>
      <p:pic>
        <p:nvPicPr>
          <p:cNvPr id="8" name="Picture 7">
            <a:extLst>
              <a:ext uri="{FF2B5EF4-FFF2-40B4-BE49-F238E27FC236}">
                <a16:creationId xmlns:a16="http://schemas.microsoft.com/office/drawing/2014/main" id="{42AD8424-501A-426D-B410-E34C55A88397}"/>
              </a:ext>
            </a:extLst>
          </p:cNvPr>
          <p:cNvPicPr>
            <a:picLocks noChangeAspect="1"/>
          </p:cNvPicPr>
          <p:nvPr/>
        </p:nvPicPr>
        <p:blipFill>
          <a:blip r:embed="rId3"/>
          <a:stretch>
            <a:fillRect/>
          </a:stretch>
        </p:blipFill>
        <p:spPr>
          <a:xfrm>
            <a:off x="4648200" y="3123756"/>
            <a:ext cx="4343399" cy="2367038"/>
          </a:xfrm>
          <a:prstGeom prst="rect">
            <a:avLst/>
          </a:prstGeom>
        </p:spPr>
      </p:pic>
    </p:spTree>
    <p:extLst>
      <p:ext uri="{BB962C8B-B14F-4D97-AF65-F5344CB8AC3E}">
        <p14:creationId xmlns:p14="http://schemas.microsoft.com/office/powerpoint/2010/main" val="448377973"/>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F636A5E7-3124-4F59-88B9-6753828ADD4D}"/>
                  </a:ext>
                </a:extLst>
              </p:cNvPr>
              <p:cNvSpPr>
                <a:spLocks noGrp="1"/>
              </p:cNvSpPr>
              <p:nvPr>
                <p:ph type="title"/>
              </p:nvPr>
            </p:nvSpPr>
            <p:spPr/>
            <p:txBody>
              <a:bodyPr/>
              <a:lstStyle/>
              <a:p>
                <a:r>
                  <a:rPr lang="en-US" dirty="0"/>
                  <a:t>1</a:t>
                </a:r>
                <a:r>
                  <a:rPr lang="en-US" baseline="30000" dirty="0"/>
                  <a:t>st</a:t>
                </a:r>
                <a:r>
                  <a:rPr lang="en-US" dirty="0"/>
                  <a:t> publication on </a:t>
                </a:r>
                <a14:m>
                  <m:oMath xmlns:m="http://schemas.openxmlformats.org/officeDocument/2006/math">
                    <m:sSub>
                      <m:sSubPr>
                        <m:ctrlPr>
                          <a:rPr lang="en-US" i="1" smtClean="0">
                            <a:latin typeface="Cambria Math" panose="02040503050406030204" pitchFamily="18" charset="0"/>
                          </a:rPr>
                        </m:ctrlPr>
                      </m:sSubPr>
                      <m:e>
                        <m:r>
                          <a:rPr lang="en-US" b="1" i="1" smtClean="0">
                            <a:latin typeface="Cambria Math" panose="02040503050406030204" pitchFamily="18" charset="0"/>
                          </a:rPr>
                          <m:t>𝑷</m:t>
                        </m:r>
                      </m:e>
                      <m:sub>
                        <m:r>
                          <a:rPr lang="en-US" b="1" i="1" smtClean="0">
                            <a:latin typeface="Cambria Math" panose="02040503050406030204" pitchFamily="18" charset="0"/>
                          </a:rPr>
                          <m:t>𝒉𝑻</m:t>
                        </m:r>
                      </m:sub>
                    </m:sSub>
                  </m:oMath>
                </a14:m>
                <a:r>
                  <a:rPr lang="en-US" dirty="0"/>
                  <a:t> distributions (2013); </a:t>
                </a:r>
              </a:p>
            </p:txBody>
          </p:sp>
        </mc:Choice>
        <mc:Fallback xmlns="">
          <p:sp>
            <p:nvSpPr>
              <p:cNvPr id="2" name="Title 1">
                <a:extLst>
                  <a:ext uri="{FF2B5EF4-FFF2-40B4-BE49-F238E27FC236}">
                    <a16:creationId xmlns:a16="http://schemas.microsoft.com/office/drawing/2014/main" id="{F636A5E7-3124-4F59-88B9-6753828ADD4D}"/>
                  </a:ext>
                </a:extLst>
              </p:cNvPr>
              <p:cNvSpPr>
                <a:spLocks noGrp="1" noRot="1" noChangeAspect="1" noMove="1" noResize="1" noEditPoints="1" noAdjustHandles="1" noChangeArrowheads="1" noChangeShapeType="1" noTextEdit="1"/>
              </p:cNvSpPr>
              <p:nvPr>
                <p:ph type="title"/>
              </p:nvPr>
            </p:nvSpPr>
            <p:spPr>
              <a:blipFill>
                <a:blip r:embed="rId2"/>
                <a:stretch>
                  <a:fillRect l="-1533" t="-1681" b="-10924"/>
                </a:stretch>
              </a:blipFill>
            </p:spPr>
            <p:txBody>
              <a:bodyPr/>
              <a:lstStyle/>
              <a:p>
                <a:r>
                  <a:rPr lang="en-US">
                    <a:noFill/>
                  </a:rPr>
                  <a:t> </a:t>
                </a:r>
              </a:p>
            </p:txBody>
          </p:sp>
        </mc:Fallback>
      </mc:AlternateContent>
      <p:pic>
        <p:nvPicPr>
          <p:cNvPr id="8" name="Picture 7">
            <a:extLst>
              <a:ext uri="{FF2B5EF4-FFF2-40B4-BE49-F238E27FC236}">
                <a16:creationId xmlns:a16="http://schemas.microsoft.com/office/drawing/2014/main" id="{441EB985-77AD-47AC-AA1B-0454C47007CF}"/>
              </a:ext>
            </a:extLst>
          </p:cNvPr>
          <p:cNvPicPr>
            <a:picLocks noChangeAspect="1"/>
          </p:cNvPicPr>
          <p:nvPr/>
        </p:nvPicPr>
        <p:blipFill>
          <a:blip r:embed="rId3"/>
          <a:stretch>
            <a:fillRect/>
          </a:stretch>
        </p:blipFill>
        <p:spPr>
          <a:xfrm>
            <a:off x="381000" y="1104900"/>
            <a:ext cx="3322320" cy="1958340"/>
          </a:xfrm>
          <a:prstGeom prst="rect">
            <a:avLst/>
          </a:prstGeom>
        </p:spPr>
      </p:pic>
      <p:pic>
        <p:nvPicPr>
          <p:cNvPr id="9" name="Picture 8">
            <a:extLst>
              <a:ext uri="{FF2B5EF4-FFF2-40B4-BE49-F238E27FC236}">
                <a16:creationId xmlns:a16="http://schemas.microsoft.com/office/drawing/2014/main" id="{1973F2BC-F3F6-4F8D-9C61-BF5C0A209EB1}"/>
              </a:ext>
            </a:extLst>
          </p:cNvPr>
          <p:cNvPicPr>
            <a:picLocks noChangeAspect="1"/>
          </p:cNvPicPr>
          <p:nvPr/>
        </p:nvPicPr>
        <p:blipFill>
          <a:blip r:embed="rId4"/>
          <a:stretch>
            <a:fillRect/>
          </a:stretch>
        </p:blipFill>
        <p:spPr>
          <a:xfrm>
            <a:off x="183656" y="3317268"/>
            <a:ext cx="4650267" cy="1745575"/>
          </a:xfrm>
          <a:prstGeom prst="rect">
            <a:avLst/>
          </a:prstGeom>
        </p:spPr>
      </p:pic>
      <p:pic>
        <p:nvPicPr>
          <p:cNvPr id="10" name="Picture 9">
            <a:extLst>
              <a:ext uri="{FF2B5EF4-FFF2-40B4-BE49-F238E27FC236}">
                <a16:creationId xmlns:a16="http://schemas.microsoft.com/office/drawing/2014/main" id="{F3E8F0E7-7C12-495A-B9DC-E714D54CC56C}"/>
              </a:ext>
            </a:extLst>
          </p:cNvPr>
          <p:cNvPicPr>
            <a:picLocks noChangeAspect="1"/>
          </p:cNvPicPr>
          <p:nvPr/>
        </p:nvPicPr>
        <p:blipFill>
          <a:blip r:embed="rId5"/>
          <a:stretch>
            <a:fillRect/>
          </a:stretch>
        </p:blipFill>
        <p:spPr>
          <a:xfrm>
            <a:off x="4731028" y="1769914"/>
            <a:ext cx="3922958" cy="2890762"/>
          </a:xfrm>
          <a:prstGeom prst="rect">
            <a:avLst/>
          </a:prstGeom>
        </p:spPr>
      </p:pic>
      <p:pic>
        <p:nvPicPr>
          <p:cNvPr id="11" name="Picture 10">
            <a:extLst>
              <a:ext uri="{FF2B5EF4-FFF2-40B4-BE49-F238E27FC236}">
                <a16:creationId xmlns:a16="http://schemas.microsoft.com/office/drawing/2014/main" id="{88860DE9-8B3C-4918-B158-376BA34E6F9D}"/>
              </a:ext>
            </a:extLst>
          </p:cNvPr>
          <p:cNvPicPr>
            <a:picLocks noChangeAspect="1"/>
          </p:cNvPicPr>
          <p:nvPr/>
        </p:nvPicPr>
        <p:blipFill>
          <a:blip r:embed="rId6"/>
          <a:stretch>
            <a:fillRect/>
          </a:stretch>
        </p:blipFill>
        <p:spPr>
          <a:xfrm>
            <a:off x="4734415" y="1729050"/>
            <a:ext cx="4066245" cy="2924006"/>
          </a:xfrm>
          <a:prstGeom prst="rect">
            <a:avLst/>
          </a:prstGeom>
        </p:spPr>
      </p:pic>
      <p:sp>
        <p:nvSpPr>
          <p:cNvPr id="3" name="Date Placeholder 2">
            <a:extLst>
              <a:ext uri="{FF2B5EF4-FFF2-40B4-BE49-F238E27FC236}">
                <a16:creationId xmlns:a16="http://schemas.microsoft.com/office/drawing/2014/main" id="{4CC7640B-E947-4524-B57D-31DD68B1C492}"/>
              </a:ext>
            </a:extLst>
          </p:cNvPr>
          <p:cNvSpPr>
            <a:spLocks noGrp="1"/>
          </p:cNvSpPr>
          <p:nvPr>
            <p:ph type="dt" sz="half" idx="10"/>
          </p:nvPr>
        </p:nvSpPr>
        <p:spPr/>
        <p:txBody>
          <a:bodyPr/>
          <a:lstStyle/>
          <a:p>
            <a:pPr defTabSz="342893" fontAlgn="auto">
              <a:spcBef>
                <a:spcPts val="0"/>
              </a:spcBef>
              <a:spcAft>
                <a:spcPts val="0"/>
              </a:spcAft>
              <a:defRPr/>
            </a:pPr>
            <a:fld id="{E68ECC1B-03E0-4100-BA7E-E07D54528E09}" type="datetime1">
              <a:rPr lang="en-US" smtClean="0"/>
              <a:t>11/11/2024</a:t>
            </a:fld>
            <a:endParaRPr lang="en-US" dirty="0"/>
          </a:p>
        </p:txBody>
      </p:sp>
      <p:sp>
        <p:nvSpPr>
          <p:cNvPr id="5" name="Footer Placeholder 4">
            <a:extLst>
              <a:ext uri="{FF2B5EF4-FFF2-40B4-BE49-F238E27FC236}">
                <a16:creationId xmlns:a16="http://schemas.microsoft.com/office/drawing/2014/main" id="{1D816315-0967-40A9-965A-DFF69252885B}"/>
              </a:ext>
            </a:extLst>
          </p:cNvPr>
          <p:cNvSpPr>
            <a:spLocks noGrp="1"/>
          </p:cNvSpPr>
          <p:nvPr>
            <p:ph type="ftr" sz="quarter" idx="11"/>
          </p:nvPr>
        </p:nvSpPr>
        <p:spPr/>
        <p:txBody>
          <a:bodyPr/>
          <a:lstStyle/>
          <a:p>
            <a:pPr defTabSz="342893" fontAlgn="auto">
              <a:spcBef>
                <a:spcPts val="0"/>
              </a:spcBef>
              <a:spcAft>
                <a:spcPts val="0"/>
              </a:spcAft>
              <a:defRPr/>
            </a:pPr>
            <a:r>
              <a:rPr lang="en-US"/>
              <a:t>Circum-Pan-Pacific Symposium 2024</a:t>
            </a:r>
            <a:endParaRPr lang="en-US" dirty="0"/>
          </a:p>
        </p:txBody>
      </p:sp>
      <p:sp>
        <p:nvSpPr>
          <p:cNvPr id="13" name="Slide Number Placeholder 12">
            <a:extLst>
              <a:ext uri="{FF2B5EF4-FFF2-40B4-BE49-F238E27FC236}">
                <a16:creationId xmlns:a16="http://schemas.microsoft.com/office/drawing/2014/main" id="{E0D0F8C2-677E-4C25-B5F2-68161DCD9BAC}"/>
              </a:ext>
            </a:extLst>
          </p:cNvPr>
          <p:cNvSpPr>
            <a:spLocks noGrp="1"/>
          </p:cNvSpPr>
          <p:nvPr>
            <p:ph type="sldNum" sz="quarter" idx="12"/>
          </p:nvPr>
        </p:nvSpPr>
        <p:spPr/>
        <p:txBody>
          <a:bodyPr/>
          <a:lstStyle/>
          <a:p>
            <a:pPr defTabSz="342893" fontAlgn="auto">
              <a:spcBef>
                <a:spcPts val="0"/>
              </a:spcBef>
              <a:spcAft>
                <a:spcPts val="0"/>
              </a:spcAft>
              <a:defRPr/>
            </a:pPr>
            <a:fld id="{B9A5DFB4-3D23-4866-8D46-AE36D04BFD7D}" type="slidenum">
              <a:rPr lang="en-US" smtClean="0"/>
              <a:pPr defTabSz="342893" fontAlgn="auto">
                <a:spcBef>
                  <a:spcPts val="0"/>
                </a:spcBef>
                <a:spcAft>
                  <a:spcPts val="0"/>
                </a:spcAft>
                <a:defRPr/>
              </a:pPr>
              <a:t>65</a:t>
            </a:fld>
            <a:endParaRPr lang="en-US" dirty="0"/>
          </a:p>
        </p:txBody>
      </p:sp>
      <p:pic>
        <p:nvPicPr>
          <p:cNvPr id="15" name="Picture 14">
            <a:extLst>
              <a:ext uri="{FF2B5EF4-FFF2-40B4-BE49-F238E27FC236}">
                <a16:creationId xmlns:a16="http://schemas.microsoft.com/office/drawing/2014/main" id="{C656D825-A3D3-4CA2-8C1C-D97741B2465F}"/>
              </a:ext>
            </a:extLst>
          </p:cNvPr>
          <p:cNvPicPr>
            <a:picLocks noChangeAspect="1"/>
          </p:cNvPicPr>
          <p:nvPr/>
        </p:nvPicPr>
        <p:blipFill>
          <a:blip r:embed="rId7"/>
          <a:stretch>
            <a:fillRect/>
          </a:stretch>
        </p:blipFill>
        <p:spPr>
          <a:xfrm>
            <a:off x="4731028" y="1738048"/>
            <a:ext cx="3996295" cy="2896845"/>
          </a:xfrm>
          <a:prstGeom prst="rect">
            <a:avLst/>
          </a:prstGeom>
        </p:spPr>
      </p:pic>
      <p:pic>
        <p:nvPicPr>
          <p:cNvPr id="4" name="Picture 3">
            <a:extLst>
              <a:ext uri="{FF2B5EF4-FFF2-40B4-BE49-F238E27FC236}">
                <a16:creationId xmlns:a16="http://schemas.microsoft.com/office/drawing/2014/main" id="{3B6C9A86-63C1-4884-AC4D-F5417E4D1D91}"/>
              </a:ext>
            </a:extLst>
          </p:cNvPr>
          <p:cNvPicPr>
            <a:picLocks noChangeAspect="1"/>
          </p:cNvPicPr>
          <p:nvPr/>
        </p:nvPicPr>
        <p:blipFill>
          <a:blip r:embed="rId8"/>
          <a:stretch>
            <a:fillRect/>
          </a:stretch>
        </p:blipFill>
        <p:spPr>
          <a:xfrm>
            <a:off x="129915" y="3238500"/>
            <a:ext cx="4599420" cy="2051384"/>
          </a:xfrm>
          <a:prstGeom prst="rect">
            <a:avLst/>
          </a:prstGeom>
        </p:spPr>
      </p:pic>
    </p:spTree>
    <p:extLst>
      <p:ext uri="{BB962C8B-B14F-4D97-AF65-F5344CB8AC3E}">
        <p14:creationId xmlns:p14="http://schemas.microsoft.com/office/powerpoint/2010/main" val="2381452371"/>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Slope dependence </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0600" y="1104900"/>
            <a:ext cx="7318058" cy="4284345"/>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0600" y="1104900"/>
            <a:ext cx="7318058" cy="4284345"/>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0600" y="1104900"/>
            <a:ext cx="7318058" cy="4284345"/>
          </a:xfrm>
          <a:prstGeom prst="rect">
            <a:avLst/>
          </a:prstGeom>
        </p:spPr>
      </p:pic>
      <mc:AlternateContent xmlns:mc="http://schemas.openxmlformats.org/markup-compatibility/2006" xmlns:a14="http://schemas.microsoft.com/office/drawing/2010/main">
        <mc:Choice Requires="a14">
          <p:sp>
            <p:nvSpPr>
              <p:cNvPr id="5" name="Rectangle 4"/>
              <p:cNvSpPr/>
              <p:nvPr/>
            </p:nvSpPr>
            <p:spPr>
              <a:xfrm>
                <a:off x="-152400" y="939800"/>
                <a:ext cx="4953000" cy="679353"/>
              </a:xfrm>
              <a:prstGeom prst="rect">
                <a:avLst/>
              </a:prstGeom>
            </p:spPr>
            <p:txBody>
              <a:bodyPr wrap="square">
                <a:spAutoFit/>
              </a:bodyPr>
              <a:lstStyle/>
              <a:p>
                <a:pPr lvl="1"/>
                <a:r>
                  <a:rPr lang="en-US" dirty="0">
                    <a:solidFill>
                      <a:schemeClr val="tx1"/>
                    </a:solidFill>
                  </a:rPr>
                  <a:t>A Gaussian ansatz for </a:t>
                </a:r>
                <a14:m>
                  <m:oMath xmlns:m="http://schemas.openxmlformats.org/officeDocument/2006/math">
                    <m:sSub>
                      <m:sSubPr>
                        <m:ctrlPr>
                          <a:rPr lang="en-US" i="1">
                            <a:solidFill>
                              <a:schemeClr val="tx1"/>
                            </a:solidFill>
                            <a:latin typeface="Cambria Math" panose="02040503050406030204" pitchFamily="18" charset="0"/>
                          </a:rPr>
                        </m:ctrlPr>
                      </m:sSubPr>
                      <m:e>
                        <m:r>
                          <a:rPr lang="en-US">
                            <a:solidFill>
                              <a:schemeClr val="tx1"/>
                            </a:solidFill>
                            <a:latin typeface="Cambria Math" panose="02040503050406030204" pitchFamily="18" charset="0"/>
                          </a:rPr>
                          <m:t>𝑘</m:t>
                        </m:r>
                      </m:e>
                      <m:sub>
                        <m:r>
                          <a:rPr lang="en-US">
                            <a:solidFill>
                              <a:schemeClr val="tx1"/>
                            </a:solidFill>
                            <a:latin typeface="Cambria Math" panose="02040503050406030204" pitchFamily="18" charset="0"/>
                          </a:rPr>
                          <m:t>⊥</m:t>
                        </m:r>
                      </m:sub>
                    </m:sSub>
                  </m:oMath>
                </a14:m>
                <a:r>
                  <a:rPr lang="en-US" dirty="0">
                    <a:solidFill>
                      <a:schemeClr val="tx1"/>
                    </a:solidFill>
                  </a:rPr>
                  <a:t> and </a:t>
                </a:r>
                <a14:m>
                  <m:oMath xmlns:m="http://schemas.openxmlformats.org/officeDocument/2006/math">
                    <m:sSub>
                      <m:sSubPr>
                        <m:ctrlPr>
                          <a:rPr lang="en-US" i="1">
                            <a:solidFill>
                              <a:schemeClr val="tx1"/>
                            </a:solidFill>
                            <a:latin typeface="Cambria Math" panose="02040503050406030204" pitchFamily="18" charset="0"/>
                          </a:rPr>
                        </m:ctrlPr>
                      </m:sSubPr>
                      <m:e>
                        <m:r>
                          <a:rPr lang="en-US">
                            <a:solidFill>
                              <a:schemeClr val="tx1"/>
                            </a:solidFill>
                            <a:latin typeface="Cambria Math" panose="02040503050406030204" pitchFamily="18" charset="0"/>
                          </a:rPr>
                          <m:t>𝑝</m:t>
                        </m:r>
                      </m:e>
                      <m:sub>
                        <m:r>
                          <a:rPr lang="en-US">
                            <a:solidFill>
                              <a:schemeClr val="tx1"/>
                            </a:solidFill>
                            <a:latin typeface="Cambria Math" panose="02040503050406030204" pitchFamily="18" charset="0"/>
                          </a:rPr>
                          <m:t>⊥</m:t>
                        </m:r>
                      </m:sub>
                    </m:sSub>
                  </m:oMath>
                </a14:m>
                <a:r>
                  <a:rPr lang="en-US" dirty="0">
                    <a:solidFill>
                      <a:schemeClr val="tx1"/>
                    </a:solidFill>
                  </a:rPr>
                  <a:t> leads to  </a:t>
                </a:r>
                <a14:m>
                  <m:oMath xmlns:m="http://schemas.openxmlformats.org/officeDocument/2006/math">
                    <m:d>
                      <m:dPr>
                        <m:begChr m:val="⟨"/>
                        <m:endChr m:val="⟩"/>
                        <m:ctrlPr>
                          <a:rPr lang="en-US" i="1">
                            <a:solidFill>
                              <a:schemeClr val="tx1"/>
                            </a:solidFill>
                            <a:latin typeface="Cambria Math" panose="02040503050406030204" pitchFamily="18" charset="0"/>
                          </a:rPr>
                        </m:ctrlPr>
                      </m:dPr>
                      <m:e>
                        <m:sSubSup>
                          <m:sSubSupPr>
                            <m:ctrlPr>
                              <a:rPr lang="en-US" i="1">
                                <a:solidFill>
                                  <a:schemeClr val="tx1"/>
                                </a:solidFill>
                                <a:latin typeface="Cambria Math" panose="02040503050406030204" pitchFamily="18" charset="0"/>
                              </a:rPr>
                            </m:ctrlPr>
                          </m:sSubSupPr>
                          <m:e>
                            <m:r>
                              <a:rPr lang="en-US" i="1">
                                <a:solidFill>
                                  <a:schemeClr val="tx1"/>
                                </a:solidFill>
                                <a:latin typeface="Cambria Math" panose="02040503050406030204" pitchFamily="18" charset="0"/>
                              </a:rPr>
                              <m:t>𝑃</m:t>
                            </m:r>
                          </m:e>
                          <m:sub>
                            <m:r>
                              <a:rPr lang="en-US" i="1">
                                <a:solidFill>
                                  <a:schemeClr val="tx1"/>
                                </a:solidFill>
                                <a:latin typeface="Cambria Math" panose="02040503050406030204" pitchFamily="18" charset="0"/>
                              </a:rPr>
                              <m:t>h</m:t>
                            </m:r>
                            <m:r>
                              <a:rPr lang="en-US">
                                <a:solidFill>
                                  <a:schemeClr val="tx1"/>
                                </a:solidFill>
                                <a:latin typeface="Cambria Math" panose="02040503050406030204" pitchFamily="18" charset="0"/>
                              </a:rPr>
                              <m:t>𝑇</m:t>
                            </m:r>
                          </m:sub>
                          <m:sup>
                            <m:r>
                              <a:rPr lang="en-US">
                                <a:solidFill>
                                  <a:schemeClr val="tx1"/>
                                </a:solidFill>
                                <a:latin typeface="Cambria Math" panose="02040503050406030204" pitchFamily="18" charset="0"/>
                              </a:rPr>
                              <m:t>2</m:t>
                            </m:r>
                          </m:sup>
                        </m:sSubSup>
                      </m:e>
                    </m:d>
                    <m:r>
                      <a:rPr lang="en-US">
                        <a:solidFill>
                          <a:schemeClr val="tx1"/>
                        </a:solidFill>
                        <a:latin typeface="Cambria Math" panose="02040503050406030204" pitchFamily="18" charset="0"/>
                      </a:rPr>
                      <m:t>=</m:t>
                    </m:r>
                    <m:sSup>
                      <m:sSupPr>
                        <m:ctrlPr>
                          <a:rPr lang="en-US" i="1">
                            <a:solidFill>
                              <a:schemeClr val="tx1"/>
                            </a:solidFill>
                            <a:latin typeface="Cambria Math" panose="02040503050406030204" pitchFamily="18" charset="0"/>
                          </a:rPr>
                        </m:ctrlPr>
                      </m:sSupPr>
                      <m:e>
                        <m:r>
                          <a:rPr lang="en-US">
                            <a:solidFill>
                              <a:schemeClr val="tx1"/>
                            </a:solidFill>
                            <a:latin typeface="Cambria Math" panose="02040503050406030204" pitchFamily="18" charset="0"/>
                          </a:rPr>
                          <m:t>𝑧</m:t>
                        </m:r>
                      </m:e>
                      <m:sup>
                        <m:r>
                          <a:rPr lang="en-US">
                            <a:solidFill>
                              <a:schemeClr val="tx1"/>
                            </a:solidFill>
                            <a:latin typeface="Cambria Math" panose="02040503050406030204" pitchFamily="18" charset="0"/>
                          </a:rPr>
                          <m:t>2</m:t>
                        </m:r>
                      </m:sup>
                    </m:sSup>
                    <m:d>
                      <m:dPr>
                        <m:begChr m:val="⟨"/>
                        <m:endChr m:val="⟩"/>
                        <m:ctrlPr>
                          <a:rPr lang="en-US" i="1">
                            <a:solidFill>
                              <a:schemeClr val="tx1"/>
                            </a:solidFill>
                            <a:latin typeface="Cambria Math" panose="02040503050406030204" pitchFamily="18" charset="0"/>
                          </a:rPr>
                        </m:ctrlPr>
                      </m:dPr>
                      <m:e>
                        <m:sSubSup>
                          <m:sSubSupPr>
                            <m:ctrlPr>
                              <a:rPr lang="en-US" i="1">
                                <a:solidFill>
                                  <a:schemeClr val="tx1"/>
                                </a:solidFill>
                                <a:latin typeface="Cambria Math" panose="02040503050406030204" pitchFamily="18" charset="0"/>
                              </a:rPr>
                            </m:ctrlPr>
                          </m:sSubSupPr>
                          <m:e>
                            <m:r>
                              <a:rPr lang="en-US">
                                <a:solidFill>
                                  <a:schemeClr val="tx1"/>
                                </a:solidFill>
                                <a:latin typeface="Cambria Math" panose="02040503050406030204" pitchFamily="18" charset="0"/>
                              </a:rPr>
                              <m:t>𝑘</m:t>
                            </m:r>
                          </m:e>
                          <m:sub>
                            <m:r>
                              <a:rPr lang="en-US">
                                <a:solidFill>
                                  <a:schemeClr val="tx1"/>
                                </a:solidFill>
                                <a:latin typeface="Cambria Math" panose="02040503050406030204" pitchFamily="18" charset="0"/>
                              </a:rPr>
                              <m:t>⊥</m:t>
                            </m:r>
                          </m:sub>
                          <m:sup>
                            <m:r>
                              <a:rPr lang="en-US">
                                <a:solidFill>
                                  <a:schemeClr val="tx1"/>
                                </a:solidFill>
                                <a:latin typeface="Cambria Math" panose="02040503050406030204" pitchFamily="18" charset="0"/>
                              </a:rPr>
                              <m:t>2</m:t>
                            </m:r>
                          </m:sup>
                        </m:sSubSup>
                      </m:e>
                    </m:d>
                    <m:r>
                      <a:rPr lang="en-US">
                        <a:solidFill>
                          <a:schemeClr val="tx1"/>
                        </a:solidFill>
                        <a:latin typeface="Cambria Math" panose="02040503050406030204" pitchFamily="18" charset="0"/>
                      </a:rPr>
                      <m:t>+</m:t>
                    </m:r>
                    <m:d>
                      <m:dPr>
                        <m:begChr m:val="⟨"/>
                        <m:endChr m:val="⟩"/>
                        <m:ctrlPr>
                          <a:rPr lang="en-US" i="1">
                            <a:solidFill>
                              <a:schemeClr val="tx1"/>
                            </a:solidFill>
                            <a:latin typeface="Cambria Math" panose="02040503050406030204" pitchFamily="18" charset="0"/>
                          </a:rPr>
                        </m:ctrlPr>
                      </m:dPr>
                      <m:e>
                        <m:sSubSup>
                          <m:sSubSupPr>
                            <m:ctrlPr>
                              <a:rPr lang="en-US" i="1">
                                <a:solidFill>
                                  <a:schemeClr val="tx1"/>
                                </a:solidFill>
                                <a:latin typeface="Cambria Math" panose="02040503050406030204" pitchFamily="18" charset="0"/>
                              </a:rPr>
                            </m:ctrlPr>
                          </m:sSubSupPr>
                          <m:e>
                            <m:r>
                              <a:rPr lang="en-US">
                                <a:solidFill>
                                  <a:schemeClr val="tx1"/>
                                </a:solidFill>
                                <a:latin typeface="Cambria Math" panose="02040503050406030204" pitchFamily="18" charset="0"/>
                              </a:rPr>
                              <m:t>𝑝</m:t>
                            </m:r>
                          </m:e>
                          <m:sub>
                            <m:r>
                              <a:rPr lang="en-US">
                                <a:solidFill>
                                  <a:schemeClr val="tx1"/>
                                </a:solidFill>
                                <a:latin typeface="Cambria Math" panose="02040503050406030204" pitchFamily="18" charset="0"/>
                              </a:rPr>
                              <m:t>⊥</m:t>
                            </m:r>
                          </m:sub>
                          <m:sup>
                            <m:r>
                              <a:rPr lang="en-US">
                                <a:solidFill>
                                  <a:schemeClr val="tx1"/>
                                </a:solidFill>
                                <a:latin typeface="Cambria Math" panose="02040503050406030204" pitchFamily="18" charset="0"/>
                              </a:rPr>
                              <m:t>2</m:t>
                            </m:r>
                          </m:sup>
                        </m:sSubSup>
                      </m:e>
                    </m:d>
                  </m:oMath>
                </a14:m>
                <a:endParaRPr lang="en-US" dirty="0">
                  <a:solidFill>
                    <a:schemeClr val="tx1"/>
                  </a:solidFill>
                </a:endParaRPr>
              </a:p>
            </p:txBody>
          </p:sp>
        </mc:Choice>
        <mc:Fallback xmlns="">
          <p:sp>
            <p:nvSpPr>
              <p:cNvPr id="5" name="Rectangle 4"/>
              <p:cNvSpPr>
                <a:spLocks noRot="1" noChangeAspect="1" noMove="1" noResize="1" noEditPoints="1" noAdjustHandles="1" noChangeArrowheads="1" noChangeShapeType="1" noTextEdit="1"/>
              </p:cNvSpPr>
              <p:nvPr/>
            </p:nvSpPr>
            <p:spPr>
              <a:xfrm>
                <a:off x="-152400" y="939800"/>
                <a:ext cx="4953000" cy="679353"/>
              </a:xfrm>
              <a:prstGeom prst="rect">
                <a:avLst/>
              </a:prstGeom>
              <a:blipFill>
                <a:blip r:embed="rId5"/>
                <a:stretch>
                  <a:fillRect t="-4464" r="-615" b="-1786"/>
                </a:stretch>
              </a:blipFill>
            </p:spPr>
            <p:txBody>
              <a:bodyPr/>
              <a:lstStyle/>
              <a:p>
                <a:r>
                  <a:rPr lang="en-US">
                    <a:noFill/>
                  </a:rPr>
                  <a:t> </a:t>
                </a:r>
              </a:p>
            </p:txBody>
          </p:sp>
        </mc:Fallback>
      </mc:AlternateContent>
      <p:sp>
        <p:nvSpPr>
          <p:cNvPr id="8" name="Date Placeholder 7">
            <a:extLst>
              <a:ext uri="{FF2B5EF4-FFF2-40B4-BE49-F238E27FC236}">
                <a16:creationId xmlns:a16="http://schemas.microsoft.com/office/drawing/2014/main" id="{6F0D5E45-E021-48BB-BB30-5B53A9D90680}"/>
              </a:ext>
            </a:extLst>
          </p:cNvPr>
          <p:cNvSpPr>
            <a:spLocks noGrp="1"/>
          </p:cNvSpPr>
          <p:nvPr>
            <p:ph type="dt" sz="half" idx="10"/>
          </p:nvPr>
        </p:nvSpPr>
        <p:spPr/>
        <p:txBody>
          <a:bodyPr/>
          <a:lstStyle/>
          <a:p>
            <a:pPr defTabSz="342893" fontAlgn="auto">
              <a:spcBef>
                <a:spcPts val="0"/>
              </a:spcBef>
              <a:spcAft>
                <a:spcPts val="0"/>
              </a:spcAft>
              <a:defRPr/>
            </a:pPr>
            <a:fld id="{1076EA0F-CB69-4DC0-B89D-205E2C05B6CC}" type="datetime1">
              <a:rPr lang="en-US" smtClean="0"/>
              <a:t>11/11/2024</a:t>
            </a:fld>
            <a:endParaRPr lang="en-US" dirty="0"/>
          </a:p>
        </p:txBody>
      </p:sp>
      <p:sp>
        <p:nvSpPr>
          <p:cNvPr id="9" name="Footer Placeholder 8">
            <a:extLst>
              <a:ext uri="{FF2B5EF4-FFF2-40B4-BE49-F238E27FC236}">
                <a16:creationId xmlns:a16="http://schemas.microsoft.com/office/drawing/2014/main" id="{E9949496-A46F-4351-902D-8B2B6387C486}"/>
              </a:ext>
            </a:extLst>
          </p:cNvPr>
          <p:cNvSpPr>
            <a:spLocks noGrp="1"/>
          </p:cNvSpPr>
          <p:nvPr>
            <p:ph type="ftr" sz="quarter" idx="11"/>
          </p:nvPr>
        </p:nvSpPr>
        <p:spPr/>
        <p:txBody>
          <a:bodyPr/>
          <a:lstStyle/>
          <a:p>
            <a:pPr defTabSz="342893" fontAlgn="auto">
              <a:spcBef>
                <a:spcPts val="0"/>
              </a:spcBef>
              <a:spcAft>
                <a:spcPts val="0"/>
              </a:spcAft>
              <a:defRPr/>
            </a:pPr>
            <a:r>
              <a:rPr lang="en-US"/>
              <a:t>Circum-Pan-Pacific Symposium 2024</a:t>
            </a:r>
            <a:endParaRPr lang="en-US" dirty="0"/>
          </a:p>
        </p:txBody>
      </p:sp>
      <p:sp>
        <p:nvSpPr>
          <p:cNvPr id="12" name="Slide Number Placeholder 11">
            <a:extLst>
              <a:ext uri="{FF2B5EF4-FFF2-40B4-BE49-F238E27FC236}">
                <a16:creationId xmlns:a16="http://schemas.microsoft.com/office/drawing/2014/main" id="{C5C4DC21-52E9-4C17-AF01-10B44B0BDB82}"/>
              </a:ext>
            </a:extLst>
          </p:cNvPr>
          <p:cNvSpPr>
            <a:spLocks noGrp="1"/>
          </p:cNvSpPr>
          <p:nvPr>
            <p:ph type="sldNum" sz="quarter" idx="12"/>
          </p:nvPr>
        </p:nvSpPr>
        <p:spPr/>
        <p:txBody>
          <a:bodyPr/>
          <a:lstStyle/>
          <a:p>
            <a:pPr defTabSz="342893" fontAlgn="auto">
              <a:spcBef>
                <a:spcPts val="0"/>
              </a:spcBef>
              <a:spcAft>
                <a:spcPts val="0"/>
              </a:spcAft>
              <a:defRPr/>
            </a:pPr>
            <a:fld id="{B9A5DFB4-3D23-4866-8D46-AE36D04BFD7D}" type="slidenum">
              <a:rPr lang="en-US" smtClean="0"/>
              <a:pPr defTabSz="342893" fontAlgn="auto">
                <a:spcBef>
                  <a:spcPts val="0"/>
                </a:spcBef>
                <a:spcAft>
                  <a:spcPts val="0"/>
                </a:spcAft>
                <a:defRPr/>
              </a:pPr>
              <a:t>66</a:t>
            </a:fld>
            <a:endParaRPr lang="en-US" dirty="0"/>
          </a:p>
        </p:txBody>
      </p:sp>
    </p:spTree>
    <p:extLst>
      <p:ext uri="{BB962C8B-B14F-4D97-AF65-F5344CB8AC3E}">
        <p14:creationId xmlns:p14="http://schemas.microsoft.com/office/powerpoint/2010/main" val="1269881069"/>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2A9879-F2EF-4BA2-9D55-39127E5D3E3A}"/>
              </a:ext>
            </a:extLst>
          </p:cNvPr>
          <p:cNvSpPr>
            <a:spLocks noGrp="1"/>
          </p:cNvSpPr>
          <p:nvPr>
            <p:ph type="title"/>
          </p:nvPr>
        </p:nvSpPr>
        <p:spPr/>
        <p:txBody>
          <a:bodyPr/>
          <a:lstStyle/>
          <a:p>
            <a:r>
              <a:rPr lang="en-US" dirty="0"/>
              <a:t>P vs D</a:t>
            </a:r>
          </a:p>
        </p:txBody>
      </p:sp>
      <p:sp>
        <p:nvSpPr>
          <p:cNvPr id="3" name="Date Placeholder 2">
            <a:extLst>
              <a:ext uri="{FF2B5EF4-FFF2-40B4-BE49-F238E27FC236}">
                <a16:creationId xmlns:a16="http://schemas.microsoft.com/office/drawing/2014/main" id="{C3484516-8312-45C5-B2C3-1119B969FFF0}"/>
              </a:ext>
            </a:extLst>
          </p:cNvPr>
          <p:cNvSpPr>
            <a:spLocks noGrp="1"/>
          </p:cNvSpPr>
          <p:nvPr>
            <p:ph type="dt" sz="half" idx="10"/>
          </p:nvPr>
        </p:nvSpPr>
        <p:spPr/>
        <p:txBody>
          <a:bodyPr/>
          <a:lstStyle/>
          <a:p>
            <a:pPr defTabSz="342893" fontAlgn="auto">
              <a:spcBef>
                <a:spcPts val="0"/>
              </a:spcBef>
              <a:spcAft>
                <a:spcPts val="0"/>
              </a:spcAft>
              <a:defRPr/>
            </a:pPr>
            <a:fld id="{42E24BE5-860D-41B5-AB4D-800D1656AFB3}" type="datetime1">
              <a:rPr lang="en-US" smtClean="0"/>
              <a:t>11/11/2024</a:t>
            </a:fld>
            <a:endParaRPr lang="en-US" dirty="0"/>
          </a:p>
        </p:txBody>
      </p:sp>
      <p:sp>
        <p:nvSpPr>
          <p:cNvPr id="4" name="Footer Placeholder 3">
            <a:extLst>
              <a:ext uri="{FF2B5EF4-FFF2-40B4-BE49-F238E27FC236}">
                <a16:creationId xmlns:a16="http://schemas.microsoft.com/office/drawing/2014/main" id="{8337979D-C1D9-439B-9C24-117B1B9ECE84}"/>
              </a:ext>
            </a:extLst>
          </p:cNvPr>
          <p:cNvSpPr>
            <a:spLocks noGrp="1"/>
          </p:cNvSpPr>
          <p:nvPr>
            <p:ph type="ftr" sz="quarter" idx="11"/>
          </p:nvPr>
        </p:nvSpPr>
        <p:spPr/>
        <p:txBody>
          <a:bodyPr/>
          <a:lstStyle/>
          <a:p>
            <a:pPr defTabSz="342893" fontAlgn="auto">
              <a:spcBef>
                <a:spcPts val="0"/>
              </a:spcBef>
              <a:spcAft>
                <a:spcPts val="0"/>
              </a:spcAft>
              <a:defRPr/>
            </a:pPr>
            <a:r>
              <a:rPr lang="en-US"/>
              <a:t>Circum-Pan-Pacific Symposium 2024</a:t>
            </a:r>
            <a:endParaRPr lang="en-US" dirty="0"/>
          </a:p>
        </p:txBody>
      </p:sp>
      <p:sp>
        <p:nvSpPr>
          <p:cNvPr id="5" name="Slide Number Placeholder 4">
            <a:extLst>
              <a:ext uri="{FF2B5EF4-FFF2-40B4-BE49-F238E27FC236}">
                <a16:creationId xmlns:a16="http://schemas.microsoft.com/office/drawing/2014/main" id="{5F4F49BC-20FB-472E-99E6-BCEC049D2B1A}"/>
              </a:ext>
            </a:extLst>
          </p:cNvPr>
          <p:cNvSpPr>
            <a:spLocks noGrp="1"/>
          </p:cNvSpPr>
          <p:nvPr>
            <p:ph type="sldNum" sz="quarter" idx="12"/>
          </p:nvPr>
        </p:nvSpPr>
        <p:spPr/>
        <p:txBody>
          <a:bodyPr/>
          <a:lstStyle/>
          <a:p>
            <a:pPr defTabSz="342893" fontAlgn="auto">
              <a:spcBef>
                <a:spcPts val="0"/>
              </a:spcBef>
              <a:spcAft>
                <a:spcPts val="0"/>
              </a:spcAft>
              <a:defRPr/>
            </a:pPr>
            <a:fld id="{B9A5DFB4-3D23-4866-8D46-AE36D04BFD7D}" type="slidenum">
              <a:rPr lang="en-US" smtClean="0"/>
              <a:pPr defTabSz="342893" fontAlgn="auto">
                <a:spcBef>
                  <a:spcPts val="0"/>
                </a:spcBef>
                <a:spcAft>
                  <a:spcPts val="0"/>
                </a:spcAft>
                <a:defRPr/>
              </a:pPr>
              <a:t>67</a:t>
            </a:fld>
            <a:endParaRPr lang="en-US" dirty="0"/>
          </a:p>
        </p:txBody>
      </p:sp>
      <p:pic>
        <p:nvPicPr>
          <p:cNvPr id="6" name="Picture 5">
            <a:extLst>
              <a:ext uri="{FF2B5EF4-FFF2-40B4-BE49-F238E27FC236}">
                <a16:creationId xmlns:a16="http://schemas.microsoft.com/office/drawing/2014/main" id="{E0395EE3-5515-4E0B-ADA6-AC9892DAB780}"/>
              </a:ext>
            </a:extLst>
          </p:cNvPr>
          <p:cNvPicPr>
            <a:picLocks noChangeAspect="1"/>
          </p:cNvPicPr>
          <p:nvPr/>
        </p:nvPicPr>
        <p:blipFill>
          <a:blip r:embed="rId2"/>
          <a:stretch>
            <a:fillRect/>
          </a:stretch>
        </p:blipFill>
        <p:spPr>
          <a:xfrm>
            <a:off x="221456" y="760423"/>
            <a:ext cx="4350544" cy="2447354"/>
          </a:xfrm>
          <a:prstGeom prst="rect">
            <a:avLst/>
          </a:prstGeom>
        </p:spPr>
      </p:pic>
      <p:pic>
        <p:nvPicPr>
          <p:cNvPr id="7" name="Picture 6">
            <a:extLst>
              <a:ext uri="{FF2B5EF4-FFF2-40B4-BE49-F238E27FC236}">
                <a16:creationId xmlns:a16="http://schemas.microsoft.com/office/drawing/2014/main" id="{4982987A-7AC8-4CF4-9AA7-28BB7A7909B9}"/>
              </a:ext>
            </a:extLst>
          </p:cNvPr>
          <p:cNvPicPr>
            <a:picLocks noChangeAspect="1"/>
          </p:cNvPicPr>
          <p:nvPr/>
        </p:nvPicPr>
        <p:blipFill>
          <a:blip r:embed="rId3"/>
          <a:stretch>
            <a:fillRect/>
          </a:stretch>
        </p:blipFill>
        <p:spPr>
          <a:xfrm>
            <a:off x="4578832" y="2933700"/>
            <a:ext cx="4350544" cy="2447354"/>
          </a:xfrm>
          <a:prstGeom prst="rect">
            <a:avLst/>
          </a:prstGeom>
        </p:spPr>
      </p:pic>
    </p:spTree>
    <p:extLst>
      <p:ext uri="{BB962C8B-B14F-4D97-AF65-F5344CB8AC3E}">
        <p14:creationId xmlns:p14="http://schemas.microsoft.com/office/powerpoint/2010/main" val="1599844742"/>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p:cNvSpPr>
                <a:spLocks noGrp="1"/>
              </p:cNvSpPr>
              <p:nvPr>
                <p:ph type="title"/>
              </p:nvPr>
            </p:nvSpPr>
            <p:spPr>
              <a:xfrm>
                <a:off x="0" y="0"/>
                <a:ext cx="7772400" cy="939800"/>
              </a:xfrm>
            </p:spPr>
            <p:txBody>
              <a:bodyPr/>
              <a:lstStyle/>
              <a:p>
                <a:r>
                  <a:rPr lang="en-US" dirty="0"/>
                  <a:t>Contamination of hadrons from </a:t>
                </a:r>
                <a14:m>
                  <m:oMath xmlns:m="http://schemas.openxmlformats.org/officeDocument/2006/math">
                    <m:sSup>
                      <m:sSupPr>
                        <m:ctrlPr>
                          <a:rPr lang="en-US" i="1" smtClean="0">
                            <a:latin typeface="Cambria Math" panose="02040503050406030204" pitchFamily="18" charset="0"/>
                          </a:rPr>
                        </m:ctrlPr>
                      </m:sSupPr>
                      <m:e>
                        <m:r>
                          <a:rPr lang="en-US" i="1" smtClean="0">
                            <a:latin typeface="Cambria Math" panose="02040503050406030204" pitchFamily="18" charset="0"/>
                            <a:ea typeface="Cambria Math" panose="02040503050406030204" pitchFamily="18" charset="0"/>
                          </a:rPr>
                          <m:t>𝝆</m:t>
                        </m:r>
                      </m:e>
                      <m:sup>
                        <m:r>
                          <a:rPr lang="en-US" b="1" i="1" smtClean="0">
                            <a:latin typeface="Cambria Math" panose="02040503050406030204" pitchFamily="18" charset="0"/>
                          </a:rPr>
                          <m:t>𝟎</m:t>
                        </m:r>
                      </m:sup>
                    </m:sSup>
                  </m:oMath>
                </a14:m>
                <a:r>
                  <a:rPr lang="en-US" dirty="0"/>
                  <a:t>and </a:t>
                </a:r>
                <a14:m>
                  <m:oMath xmlns:m="http://schemas.openxmlformats.org/officeDocument/2006/math">
                    <m:r>
                      <a:rPr lang="en-US" i="1" smtClean="0">
                        <a:latin typeface="Cambria Math" panose="02040503050406030204" pitchFamily="18" charset="0"/>
                        <a:ea typeface="Cambria Math" panose="02040503050406030204" pitchFamily="18" charset="0"/>
                      </a:rPr>
                      <m:t>𝝓</m:t>
                    </m:r>
                  </m:oMath>
                </a14:m>
                <a:endParaRPr lang="en-US" dirty="0"/>
              </a:p>
            </p:txBody>
          </p:sp>
        </mc:Choice>
        <mc:Fallback xmlns="">
          <p:sp>
            <p:nvSpPr>
              <p:cNvPr id="2" name="Title 1"/>
              <p:cNvSpPr>
                <a:spLocks noGrp="1" noRot="1" noChangeAspect="1" noMove="1" noResize="1" noEditPoints="1" noAdjustHandles="1" noChangeArrowheads="1" noChangeShapeType="1" noTextEdit="1"/>
              </p:cNvSpPr>
              <p:nvPr>
                <p:ph type="title"/>
              </p:nvPr>
            </p:nvSpPr>
            <p:spPr>
              <a:xfrm>
                <a:off x="0" y="0"/>
                <a:ext cx="7772400" cy="939800"/>
              </a:xfrm>
              <a:blipFill>
                <a:blip r:embed="rId2"/>
                <a:stretch>
                  <a:fillRect l="-1804"/>
                </a:stretch>
              </a:blipFill>
            </p:spPr>
            <p:txBody>
              <a:bodyPr/>
              <a:lstStyle/>
              <a:p>
                <a:r>
                  <a:rPr lang="en-US">
                    <a:noFill/>
                  </a:rPr>
                  <a:t> </a:t>
                </a:r>
              </a:p>
            </p:txBody>
          </p:sp>
        </mc:Fallback>
      </mc:AlternateContent>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3200" y="1073124"/>
            <a:ext cx="7318058" cy="4284345"/>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3200" y="1073124"/>
            <a:ext cx="7318058" cy="4284345"/>
          </a:xfrm>
          <a:prstGeom prst="rect">
            <a:avLst/>
          </a:prstGeom>
        </p:spPr>
      </p:pic>
      <p:pic>
        <p:nvPicPr>
          <p:cNvPr id="11" name="Picture 10"/>
          <p:cNvPicPr>
            <a:picLocks noChangeAspect="1"/>
          </p:cNvPicPr>
          <p:nvPr/>
        </p:nvPicPr>
        <p:blipFill>
          <a:blip r:embed="rId5"/>
          <a:stretch>
            <a:fillRect/>
          </a:stretch>
        </p:blipFill>
        <p:spPr>
          <a:xfrm>
            <a:off x="7010400" y="3467100"/>
            <a:ext cx="1643347" cy="1342418"/>
          </a:xfrm>
          <a:prstGeom prst="rect">
            <a:avLst/>
          </a:prstGeom>
        </p:spPr>
      </p:pic>
      <p:sp>
        <p:nvSpPr>
          <p:cNvPr id="6" name="Date Placeholder 5">
            <a:extLst>
              <a:ext uri="{FF2B5EF4-FFF2-40B4-BE49-F238E27FC236}">
                <a16:creationId xmlns:a16="http://schemas.microsoft.com/office/drawing/2014/main" id="{9A02DD2E-4045-452E-B827-CC7E683F04EE}"/>
              </a:ext>
            </a:extLst>
          </p:cNvPr>
          <p:cNvSpPr>
            <a:spLocks noGrp="1"/>
          </p:cNvSpPr>
          <p:nvPr>
            <p:ph type="dt" sz="half" idx="10"/>
          </p:nvPr>
        </p:nvSpPr>
        <p:spPr/>
        <p:txBody>
          <a:bodyPr/>
          <a:lstStyle/>
          <a:p>
            <a:pPr defTabSz="342893" fontAlgn="auto">
              <a:spcBef>
                <a:spcPts val="0"/>
              </a:spcBef>
              <a:spcAft>
                <a:spcPts val="0"/>
              </a:spcAft>
              <a:defRPr/>
            </a:pPr>
            <a:fld id="{D6D99532-0D24-4D3B-8BEA-78E020ED496D}" type="datetime1">
              <a:rPr lang="en-US" smtClean="0"/>
              <a:t>11/11/2024</a:t>
            </a:fld>
            <a:endParaRPr lang="en-US" dirty="0"/>
          </a:p>
        </p:txBody>
      </p:sp>
      <p:sp>
        <p:nvSpPr>
          <p:cNvPr id="7" name="Footer Placeholder 6">
            <a:extLst>
              <a:ext uri="{FF2B5EF4-FFF2-40B4-BE49-F238E27FC236}">
                <a16:creationId xmlns:a16="http://schemas.microsoft.com/office/drawing/2014/main" id="{33BB0C51-7451-4C1E-9E70-F19F36B90D0A}"/>
              </a:ext>
            </a:extLst>
          </p:cNvPr>
          <p:cNvSpPr>
            <a:spLocks noGrp="1"/>
          </p:cNvSpPr>
          <p:nvPr>
            <p:ph type="ftr" sz="quarter" idx="11"/>
          </p:nvPr>
        </p:nvSpPr>
        <p:spPr/>
        <p:txBody>
          <a:bodyPr/>
          <a:lstStyle/>
          <a:p>
            <a:pPr defTabSz="342893" fontAlgn="auto">
              <a:spcBef>
                <a:spcPts val="0"/>
              </a:spcBef>
              <a:spcAft>
                <a:spcPts val="0"/>
              </a:spcAft>
              <a:defRPr/>
            </a:pPr>
            <a:r>
              <a:rPr lang="en-US"/>
              <a:t>Circum-Pan-Pacific Symposium 2024</a:t>
            </a:r>
            <a:endParaRPr lang="en-US" dirty="0"/>
          </a:p>
        </p:txBody>
      </p:sp>
      <p:sp>
        <p:nvSpPr>
          <p:cNvPr id="8" name="Slide Number Placeholder 7">
            <a:extLst>
              <a:ext uri="{FF2B5EF4-FFF2-40B4-BE49-F238E27FC236}">
                <a16:creationId xmlns:a16="http://schemas.microsoft.com/office/drawing/2014/main" id="{91482405-9205-449E-8324-0A5A091B6F3A}"/>
              </a:ext>
            </a:extLst>
          </p:cNvPr>
          <p:cNvSpPr>
            <a:spLocks noGrp="1"/>
          </p:cNvSpPr>
          <p:nvPr>
            <p:ph type="sldNum" sz="quarter" idx="12"/>
          </p:nvPr>
        </p:nvSpPr>
        <p:spPr/>
        <p:txBody>
          <a:bodyPr/>
          <a:lstStyle/>
          <a:p>
            <a:pPr defTabSz="342893" fontAlgn="auto">
              <a:spcBef>
                <a:spcPts val="0"/>
              </a:spcBef>
              <a:spcAft>
                <a:spcPts val="0"/>
              </a:spcAft>
              <a:defRPr/>
            </a:pPr>
            <a:fld id="{B9A5DFB4-3D23-4866-8D46-AE36D04BFD7D}" type="slidenum">
              <a:rPr lang="en-US" smtClean="0"/>
              <a:pPr defTabSz="342893" fontAlgn="auto">
                <a:spcBef>
                  <a:spcPts val="0"/>
                </a:spcBef>
                <a:spcAft>
                  <a:spcPts val="0"/>
                </a:spcAft>
                <a:defRPr/>
              </a:pPr>
              <a:t>68</a:t>
            </a:fld>
            <a:endParaRPr lang="en-US" dirty="0"/>
          </a:p>
        </p:txBody>
      </p:sp>
    </p:spTree>
    <p:extLst>
      <p:ext uri="{BB962C8B-B14F-4D97-AF65-F5344CB8AC3E}">
        <p14:creationId xmlns:p14="http://schemas.microsoft.com/office/powerpoint/2010/main" val="2302896297"/>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71" name="Picture 19" descr="q"/>
          <p:cNvPicPr>
            <a:picLocks noChangeAspect="1" noChangeArrowheads="1"/>
          </p:cNvPicPr>
          <p:nvPr/>
        </p:nvPicPr>
        <p:blipFill>
          <a:blip r:embed="rId3" cstate="print"/>
          <a:srcRect/>
          <a:stretch>
            <a:fillRect/>
          </a:stretch>
        </p:blipFill>
        <p:spPr bwMode="auto">
          <a:xfrm>
            <a:off x="531600" y="2857500"/>
            <a:ext cx="3694800" cy="2621075"/>
          </a:xfrm>
          <a:prstGeom prst="rect">
            <a:avLst/>
          </a:prstGeom>
          <a:noFill/>
        </p:spPr>
      </p:pic>
      <p:pic>
        <p:nvPicPr>
          <p:cNvPr id="23572" name="Picture 20" descr="x"/>
          <p:cNvPicPr>
            <a:picLocks noChangeAspect="1" noChangeArrowheads="1"/>
          </p:cNvPicPr>
          <p:nvPr/>
        </p:nvPicPr>
        <p:blipFill>
          <a:blip r:embed="rId4" cstate="print"/>
          <a:srcRect/>
          <a:stretch>
            <a:fillRect/>
          </a:stretch>
        </p:blipFill>
        <p:spPr bwMode="auto">
          <a:xfrm>
            <a:off x="5010600" y="772493"/>
            <a:ext cx="3744000" cy="2539467"/>
          </a:xfrm>
          <a:prstGeom prst="rect">
            <a:avLst/>
          </a:prstGeom>
          <a:noFill/>
        </p:spPr>
      </p:pic>
      <p:pic>
        <p:nvPicPr>
          <p:cNvPr id="23573" name="Picture 21" descr="q_x"/>
          <p:cNvPicPr>
            <a:picLocks noChangeAspect="1" noChangeArrowheads="1"/>
          </p:cNvPicPr>
          <p:nvPr/>
        </p:nvPicPr>
        <p:blipFill>
          <a:blip r:embed="rId5" cstate="print"/>
          <a:srcRect/>
          <a:stretch>
            <a:fillRect/>
          </a:stretch>
        </p:blipFill>
        <p:spPr bwMode="auto">
          <a:xfrm>
            <a:off x="4934407" y="3162300"/>
            <a:ext cx="3859200" cy="2316275"/>
          </a:xfrm>
          <a:prstGeom prst="rect">
            <a:avLst/>
          </a:prstGeom>
          <a:noFill/>
        </p:spPr>
      </p:pic>
      <p:sp>
        <p:nvSpPr>
          <p:cNvPr id="3" name="Title 2"/>
          <p:cNvSpPr>
            <a:spLocks noGrp="1"/>
          </p:cNvSpPr>
          <p:nvPr>
            <p:ph type="title"/>
          </p:nvPr>
        </p:nvSpPr>
        <p:spPr>
          <a:xfrm>
            <a:off x="0" y="0"/>
            <a:ext cx="9144000" cy="723900"/>
          </a:xfrm>
        </p:spPr>
        <p:txBody>
          <a:bodyPr/>
          <a:lstStyle/>
          <a:p>
            <a:r>
              <a:rPr lang="en-US" dirty="0"/>
              <a:t>Kinematic distributions</a:t>
            </a:r>
            <a:endParaRPr lang="it-IT" dirty="0"/>
          </a:p>
        </p:txBody>
      </p:sp>
      <p:sp>
        <p:nvSpPr>
          <p:cNvPr id="4" name="Date Placeholder 3"/>
          <p:cNvSpPr>
            <a:spLocks noGrp="1"/>
          </p:cNvSpPr>
          <p:nvPr>
            <p:ph type="dt" sz="half" idx="10"/>
          </p:nvPr>
        </p:nvSpPr>
        <p:spPr>
          <a:xfrm>
            <a:off x="0" y="5490795"/>
            <a:ext cx="1746806" cy="224206"/>
          </a:xfrm>
        </p:spPr>
        <p:txBody>
          <a:bodyPr/>
          <a:lstStyle/>
          <a:p>
            <a:fld id="{CD4B3D41-DB14-4A9F-8773-021E4CB80C8B}" type="datetime1">
              <a:rPr lang="en-US" smtClean="0"/>
              <a:t>11/11/2024</a:t>
            </a:fld>
            <a:endParaRPr lang="en-US" dirty="0"/>
          </a:p>
        </p:txBody>
      </p:sp>
      <p:sp>
        <p:nvSpPr>
          <p:cNvPr id="5" name="Footer Placeholder 4"/>
          <p:cNvSpPr>
            <a:spLocks noGrp="1"/>
          </p:cNvSpPr>
          <p:nvPr>
            <p:ph type="ftr" sz="quarter" idx="11"/>
          </p:nvPr>
        </p:nvSpPr>
        <p:spPr>
          <a:xfrm>
            <a:off x="2961863" y="5490794"/>
            <a:ext cx="3538331" cy="224206"/>
          </a:xfrm>
        </p:spPr>
        <p:txBody>
          <a:bodyPr/>
          <a:lstStyle/>
          <a:p>
            <a:r>
              <a:rPr lang="en-US"/>
              <a:t>Circum-Pan-Pacific Symposium 2024</a:t>
            </a:r>
            <a:endParaRPr lang="en-US" dirty="0"/>
          </a:p>
        </p:txBody>
      </p:sp>
      <p:sp>
        <p:nvSpPr>
          <p:cNvPr id="6" name="Slide Number Placeholder 5"/>
          <p:cNvSpPr>
            <a:spLocks noGrp="1"/>
          </p:cNvSpPr>
          <p:nvPr>
            <p:ph type="sldNum" sz="quarter" idx="12"/>
          </p:nvPr>
        </p:nvSpPr>
        <p:spPr>
          <a:xfrm>
            <a:off x="7864340" y="5490798"/>
            <a:ext cx="1279663" cy="224205"/>
          </a:xfrm>
        </p:spPr>
        <p:txBody>
          <a:bodyPr/>
          <a:lstStyle/>
          <a:p>
            <a:fld id="{B9A5DFB4-3D23-4866-8D46-AE36D04BFD7D}" type="slidenum">
              <a:rPr lang="en-US" smtClean="0"/>
              <a:pPr/>
              <a:t>69</a:t>
            </a:fld>
            <a:endParaRPr lang="en-US" dirty="0"/>
          </a:p>
        </p:txBody>
      </p:sp>
      <mc:AlternateContent xmlns:mc="http://schemas.openxmlformats.org/markup-compatibility/2006" xmlns:a14="http://schemas.microsoft.com/office/drawing/2010/main">
        <mc:Choice Requires="a14">
          <p:graphicFrame>
            <p:nvGraphicFramePr>
              <p:cNvPr id="11" name="Table 10">
                <a:extLst>
                  <a:ext uri="{FF2B5EF4-FFF2-40B4-BE49-F238E27FC236}">
                    <a16:creationId xmlns:a16="http://schemas.microsoft.com/office/drawing/2014/main" id="{5898468E-86A4-0855-666A-9C8A59725F53}"/>
                  </a:ext>
                </a:extLst>
              </p:cNvPr>
              <p:cNvGraphicFramePr>
                <a:graphicFrameLocks noGrp="1"/>
              </p:cNvGraphicFramePr>
              <p:nvPr>
                <p:extLst>
                  <p:ext uri="{D42A27DB-BD31-4B8C-83A1-F6EECF244321}">
                    <p14:modId xmlns:p14="http://schemas.microsoft.com/office/powerpoint/2010/main" val="3829389744"/>
                  </p:ext>
                </p:extLst>
              </p:nvPr>
            </p:nvGraphicFramePr>
            <p:xfrm>
              <a:off x="1295400" y="1201420"/>
              <a:ext cx="2032000" cy="1483360"/>
            </p:xfrm>
            <a:graphic>
              <a:graphicData uri="http://schemas.openxmlformats.org/drawingml/2006/table">
                <a:tbl>
                  <a:tblPr firstRow="1" bandRow="1">
                    <a:tableStyleId>{5C22544A-7EE6-4342-B048-85BDC9FD1C3A}</a:tableStyleId>
                  </a:tblPr>
                  <a:tblGrid>
                    <a:gridCol w="2032000">
                      <a:extLst>
                        <a:ext uri="{9D8B030D-6E8A-4147-A177-3AD203B41FA5}">
                          <a16:colId xmlns:a16="http://schemas.microsoft.com/office/drawing/2014/main" val="213031977"/>
                        </a:ext>
                      </a:extLst>
                    </a:gridCol>
                  </a:tblGrid>
                  <a:tr h="370840">
                    <a:tc>
                      <a:txBody>
                        <a:bodyPr/>
                        <a:lstStyle/>
                        <a:p>
                          <a:r>
                            <a:rPr lang="en-US" dirty="0"/>
                            <a:t>DIS Cuts</a:t>
                          </a:r>
                        </a:p>
                      </a:txBody>
                      <a:tcPr/>
                    </a:tc>
                    <a:extLst>
                      <a:ext uri="{0D108BD9-81ED-4DB2-BD59-A6C34878D82A}">
                        <a16:rowId xmlns:a16="http://schemas.microsoft.com/office/drawing/2014/main" val="1059730809"/>
                      </a:ext>
                    </a:extLst>
                  </a:tr>
                  <a:tr h="370840">
                    <a:tc>
                      <a:txBody>
                        <a:bodyPr/>
                        <a:lstStyle/>
                        <a:p>
                          <a:pPr/>
                          <a14:m>
                            <m:oMathPara xmlns:m="http://schemas.openxmlformats.org/officeDocument/2006/math">
                              <m:oMathParaPr>
                                <m:jc m:val="centerGroup"/>
                              </m:oMathParaPr>
                              <m:oMath xmlns:m="http://schemas.openxmlformats.org/officeDocument/2006/math">
                                <m:sSup>
                                  <m:sSupPr>
                                    <m:ctrlPr>
                                      <a:rPr lang="en-US" i="1" smtClean="0">
                                        <a:latin typeface="Cambria Math" panose="02040503050406030204" pitchFamily="18" charset="0"/>
                                      </a:rPr>
                                    </m:ctrlPr>
                                  </m:sSupPr>
                                  <m:e>
                                    <m:r>
                                      <a:rPr lang="en-US" b="0" i="1" smtClean="0">
                                        <a:latin typeface="Cambria Math" panose="02040503050406030204" pitchFamily="18" charset="0"/>
                                      </a:rPr>
                                      <m:t>𝑄</m:t>
                                    </m:r>
                                  </m:e>
                                  <m:sup>
                                    <m:r>
                                      <a:rPr lang="en-US" b="0" i="1" smtClean="0">
                                        <a:latin typeface="Cambria Math" panose="02040503050406030204" pitchFamily="18" charset="0"/>
                                      </a:rPr>
                                      <m:t>2</m:t>
                                    </m:r>
                                  </m:sup>
                                </m:sSup>
                                <m:r>
                                  <a:rPr lang="en-US" b="0" i="1" smtClean="0">
                                    <a:latin typeface="Cambria Math" panose="02040503050406030204" pitchFamily="18" charset="0"/>
                                  </a:rPr>
                                  <m:t>&gt;1 </m:t>
                                </m:r>
                                <m:sSup>
                                  <m:sSupPr>
                                    <m:ctrlPr>
                                      <a:rPr lang="en-US" b="0" i="1" smtClean="0">
                                        <a:latin typeface="Cambria Math" panose="02040503050406030204" pitchFamily="18" charset="0"/>
                                      </a:rPr>
                                    </m:ctrlPr>
                                  </m:sSupPr>
                                  <m:e>
                                    <m:d>
                                      <m:dPr>
                                        <m:ctrlPr>
                                          <a:rPr lang="en-US" b="0" i="1" smtClean="0">
                                            <a:latin typeface="Cambria Math" panose="02040503050406030204" pitchFamily="18" charset="0"/>
                                          </a:rPr>
                                        </m:ctrlPr>
                                      </m:dPr>
                                      <m:e>
                                        <m:f>
                                          <m:fPr>
                                            <m:type m:val="lin"/>
                                            <m:ctrlPr>
                                              <a:rPr lang="en-US" b="0" i="1" smtClean="0">
                                                <a:latin typeface="Cambria Math" panose="02040503050406030204" pitchFamily="18" charset="0"/>
                                              </a:rPr>
                                            </m:ctrlPr>
                                          </m:fPr>
                                          <m:num>
                                            <m:r>
                                              <m:rPr>
                                                <m:sty m:val="p"/>
                                              </m:rPr>
                                              <a:rPr lang="en-US" b="0" i="0" smtClean="0">
                                                <a:latin typeface="Cambria Math" panose="02040503050406030204" pitchFamily="18" charset="0"/>
                                              </a:rPr>
                                              <m:t>GeV</m:t>
                                            </m:r>
                                          </m:num>
                                          <m:den>
                                            <m:r>
                                              <a:rPr lang="en-US" b="0" i="1" smtClean="0">
                                                <a:latin typeface="Cambria Math" panose="02040503050406030204" pitchFamily="18" charset="0"/>
                                              </a:rPr>
                                              <m:t>𝑐</m:t>
                                            </m:r>
                                          </m:den>
                                        </m:f>
                                      </m:e>
                                    </m:d>
                                  </m:e>
                                  <m:sup>
                                    <m:r>
                                      <a:rPr lang="en-US" b="0" i="1" smtClean="0">
                                        <a:latin typeface="Cambria Math" panose="02040503050406030204" pitchFamily="18" charset="0"/>
                                      </a:rPr>
                                      <m:t>2</m:t>
                                    </m:r>
                                  </m:sup>
                                </m:sSup>
                              </m:oMath>
                            </m:oMathPara>
                          </a14:m>
                          <a:endParaRPr lang="en-US" dirty="0"/>
                        </a:p>
                      </a:txBody>
                      <a:tcPr/>
                    </a:tc>
                    <a:extLst>
                      <a:ext uri="{0D108BD9-81ED-4DB2-BD59-A6C34878D82A}">
                        <a16:rowId xmlns:a16="http://schemas.microsoft.com/office/drawing/2014/main" val="97373985"/>
                      </a:ext>
                    </a:extLst>
                  </a:tr>
                  <a:tr h="370840">
                    <a:tc>
                      <a:txBody>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0</m:t>
                                </m:r>
                                <m:r>
                                  <a:rPr lang="en-US" b="0" i="1" smtClean="0">
                                    <a:latin typeface="Cambria Math" panose="02040503050406030204" pitchFamily="18" charset="0"/>
                                  </a:rPr>
                                  <m:t>.1&lt;</m:t>
                                </m:r>
                                <m:r>
                                  <a:rPr lang="en-US" b="0" i="1" smtClean="0">
                                    <a:latin typeface="Cambria Math" panose="02040503050406030204" pitchFamily="18" charset="0"/>
                                  </a:rPr>
                                  <m:t>𝑦</m:t>
                                </m:r>
                                <m:r>
                                  <a:rPr lang="en-US" b="0" i="1" smtClean="0">
                                    <a:latin typeface="Cambria Math" panose="02040503050406030204" pitchFamily="18" charset="0"/>
                                  </a:rPr>
                                  <m:t>&lt;0.9</m:t>
                                </m:r>
                              </m:oMath>
                            </m:oMathPara>
                          </a14:m>
                          <a:endParaRPr lang="en-US" dirty="0"/>
                        </a:p>
                      </a:txBody>
                      <a:tcPr/>
                    </a:tc>
                    <a:extLst>
                      <a:ext uri="{0D108BD9-81ED-4DB2-BD59-A6C34878D82A}">
                        <a16:rowId xmlns:a16="http://schemas.microsoft.com/office/drawing/2014/main" val="2029153160"/>
                      </a:ext>
                    </a:extLst>
                  </a:tr>
                  <a:tr h="370840">
                    <a:tc>
                      <a:txBody>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𝑊</m:t>
                                </m:r>
                                <m:r>
                                  <a:rPr lang="en-US" b="0" i="1" smtClean="0">
                                    <a:latin typeface="Cambria Math" panose="02040503050406030204" pitchFamily="18" charset="0"/>
                                  </a:rPr>
                                  <m:t>&gt;5 </m:t>
                                </m:r>
                                <m:r>
                                  <m:rPr>
                                    <m:sty m:val="p"/>
                                  </m:rPr>
                                  <a:rPr lang="en-US" b="0" i="0" smtClean="0">
                                    <a:latin typeface="Cambria Math" panose="02040503050406030204" pitchFamily="18" charset="0"/>
                                  </a:rPr>
                                  <m:t>GeV</m:t>
                                </m:r>
                                <m:r>
                                  <a:rPr lang="en-US" b="0" i="0"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𝑐</m:t>
                                    </m:r>
                                  </m:e>
                                  <m:sup>
                                    <m:r>
                                      <a:rPr lang="en-US" b="0" i="1" smtClean="0">
                                        <a:latin typeface="Cambria Math" panose="02040503050406030204" pitchFamily="18" charset="0"/>
                                      </a:rPr>
                                      <m:t>2</m:t>
                                    </m:r>
                                  </m:sup>
                                </m:sSup>
                              </m:oMath>
                            </m:oMathPara>
                          </a14:m>
                          <a:endParaRPr lang="en-US" dirty="0"/>
                        </a:p>
                      </a:txBody>
                      <a:tcPr/>
                    </a:tc>
                    <a:extLst>
                      <a:ext uri="{0D108BD9-81ED-4DB2-BD59-A6C34878D82A}">
                        <a16:rowId xmlns:a16="http://schemas.microsoft.com/office/drawing/2014/main" val="3041700482"/>
                      </a:ext>
                    </a:extLst>
                  </a:tr>
                </a:tbl>
              </a:graphicData>
            </a:graphic>
          </p:graphicFrame>
        </mc:Choice>
        <mc:Fallback xmlns="">
          <p:graphicFrame>
            <p:nvGraphicFramePr>
              <p:cNvPr id="11" name="Table 10">
                <a:extLst>
                  <a:ext uri="{FF2B5EF4-FFF2-40B4-BE49-F238E27FC236}">
                    <a16:creationId xmlns:a16="http://schemas.microsoft.com/office/drawing/2014/main" id="{5898468E-86A4-0855-666A-9C8A59725F53}"/>
                  </a:ext>
                </a:extLst>
              </p:cNvPr>
              <p:cNvGraphicFramePr>
                <a:graphicFrameLocks noGrp="1"/>
              </p:cNvGraphicFramePr>
              <p:nvPr>
                <p:extLst>
                  <p:ext uri="{D42A27DB-BD31-4B8C-83A1-F6EECF244321}">
                    <p14:modId xmlns:p14="http://schemas.microsoft.com/office/powerpoint/2010/main" val="3829389744"/>
                  </p:ext>
                </p:extLst>
              </p:nvPr>
            </p:nvGraphicFramePr>
            <p:xfrm>
              <a:off x="1295400" y="1201420"/>
              <a:ext cx="2032000" cy="1483360"/>
            </p:xfrm>
            <a:graphic>
              <a:graphicData uri="http://schemas.openxmlformats.org/drawingml/2006/table">
                <a:tbl>
                  <a:tblPr firstRow="1" bandRow="1">
                    <a:tableStyleId>{5C22544A-7EE6-4342-B048-85BDC9FD1C3A}</a:tableStyleId>
                  </a:tblPr>
                  <a:tblGrid>
                    <a:gridCol w="2032000">
                      <a:extLst>
                        <a:ext uri="{9D8B030D-6E8A-4147-A177-3AD203B41FA5}">
                          <a16:colId xmlns:a16="http://schemas.microsoft.com/office/drawing/2014/main" val="213031977"/>
                        </a:ext>
                      </a:extLst>
                    </a:gridCol>
                  </a:tblGrid>
                  <a:tr h="370840">
                    <a:tc>
                      <a:txBody>
                        <a:bodyPr/>
                        <a:lstStyle/>
                        <a:p>
                          <a:r>
                            <a:rPr lang="en-US" dirty="0"/>
                            <a:t>DIS Cuts</a:t>
                          </a:r>
                        </a:p>
                      </a:txBody>
                      <a:tcPr/>
                    </a:tc>
                    <a:extLst>
                      <a:ext uri="{0D108BD9-81ED-4DB2-BD59-A6C34878D82A}">
                        <a16:rowId xmlns:a16="http://schemas.microsoft.com/office/drawing/2014/main" val="1059730809"/>
                      </a:ext>
                    </a:extLst>
                  </a:tr>
                  <a:tr h="370840">
                    <a:tc>
                      <a:txBody>
                        <a:bodyPr/>
                        <a:lstStyle/>
                        <a:p>
                          <a:endParaRPr lang="en-US"/>
                        </a:p>
                      </a:txBody>
                      <a:tcPr>
                        <a:blipFill>
                          <a:blip r:embed="rId6"/>
                          <a:stretch>
                            <a:fillRect l="-299" t="-101639" r="-1198" b="-203279"/>
                          </a:stretch>
                        </a:blipFill>
                      </a:tcPr>
                    </a:tc>
                    <a:extLst>
                      <a:ext uri="{0D108BD9-81ED-4DB2-BD59-A6C34878D82A}">
                        <a16:rowId xmlns:a16="http://schemas.microsoft.com/office/drawing/2014/main" val="97373985"/>
                      </a:ext>
                    </a:extLst>
                  </a:tr>
                  <a:tr h="370840">
                    <a:tc>
                      <a:txBody>
                        <a:bodyPr/>
                        <a:lstStyle/>
                        <a:p>
                          <a:endParaRPr lang="en-US"/>
                        </a:p>
                      </a:txBody>
                      <a:tcPr>
                        <a:blipFill>
                          <a:blip r:embed="rId6"/>
                          <a:stretch>
                            <a:fillRect l="-299" t="-201639" r="-1198" b="-103279"/>
                          </a:stretch>
                        </a:blipFill>
                      </a:tcPr>
                    </a:tc>
                    <a:extLst>
                      <a:ext uri="{0D108BD9-81ED-4DB2-BD59-A6C34878D82A}">
                        <a16:rowId xmlns:a16="http://schemas.microsoft.com/office/drawing/2014/main" val="2029153160"/>
                      </a:ext>
                    </a:extLst>
                  </a:tr>
                  <a:tr h="370840">
                    <a:tc>
                      <a:txBody>
                        <a:bodyPr/>
                        <a:lstStyle/>
                        <a:p>
                          <a:endParaRPr lang="en-US"/>
                        </a:p>
                      </a:txBody>
                      <a:tcPr>
                        <a:blipFill>
                          <a:blip r:embed="rId6"/>
                          <a:stretch>
                            <a:fillRect l="-299" t="-301639" r="-1198" b="-3279"/>
                          </a:stretch>
                        </a:blipFill>
                      </a:tcPr>
                    </a:tc>
                    <a:extLst>
                      <a:ext uri="{0D108BD9-81ED-4DB2-BD59-A6C34878D82A}">
                        <a16:rowId xmlns:a16="http://schemas.microsoft.com/office/drawing/2014/main" val="3041700482"/>
                      </a:ext>
                    </a:extLst>
                  </a:tr>
                </a:tbl>
              </a:graphicData>
            </a:graphic>
          </p:graphicFrame>
        </mc:Fallback>
      </mc:AlternateContent>
    </p:spTree>
    <p:extLst>
      <p:ext uri="{BB962C8B-B14F-4D97-AF65-F5344CB8AC3E}">
        <p14:creationId xmlns:p14="http://schemas.microsoft.com/office/powerpoint/2010/main" val="747169952"/>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455210" y="1007803"/>
            <a:ext cx="6479874" cy="4414984"/>
          </a:xfrm>
          <a:prstGeom prst="rect">
            <a:avLst/>
          </a:prstGeom>
        </p:spPr>
      </p:pic>
      <p:sp>
        <p:nvSpPr>
          <p:cNvPr id="32769" name="Rectangle 1"/>
          <p:cNvSpPr>
            <a:spLocks noGrp="1" noChangeArrowheads="1"/>
          </p:cNvSpPr>
          <p:nvPr>
            <p:ph type="title"/>
          </p:nvPr>
        </p:nvSpPr>
        <p:spPr>
          <a:ln/>
        </p:spPr>
        <p:txBody>
          <a:bodyPr>
            <a:normAutofit/>
          </a:bodyPr>
          <a:lstStyle/>
          <a:p>
            <a:pPr>
              <a:tabLst>
                <a:tab pos="0" algn="l"/>
                <a:tab pos="380985" algn="l"/>
                <a:tab pos="761970" algn="l"/>
                <a:tab pos="1142954" algn="l"/>
                <a:tab pos="1523939" algn="l"/>
                <a:tab pos="1904924" algn="l"/>
                <a:tab pos="2285909" algn="l"/>
                <a:tab pos="2666893" algn="l"/>
                <a:tab pos="3047878" algn="l"/>
                <a:tab pos="3428863" algn="l"/>
                <a:tab pos="3809848" algn="l"/>
                <a:tab pos="4190832" algn="l"/>
                <a:tab pos="4571817" algn="l"/>
                <a:tab pos="4952802" algn="l"/>
                <a:tab pos="5333787" algn="l"/>
                <a:tab pos="5714771" algn="l"/>
                <a:tab pos="6095756" algn="l"/>
                <a:tab pos="6476741" algn="l"/>
                <a:tab pos="6857726" algn="l"/>
                <a:tab pos="7238710" algn="l"/>
                <a:tab pos="7619695" algn="l"/>
              </a:tabLst>
            </a:pPr>
            <a:r>
              <a:rPr lang="en-US" sz="3333" dirty="0"/>
              <a:t>Spectrometer: 2021 event</a:t>
            </a:r>
            <a:endParaRPr lang="en-GB" sz="3333" dirty="0"/>
          </a:p>
        </p:txBody>
      </p:sp>
      <p:sp>
        <p:nvSpPr>
          <p:cNvPr id="3" name="Date Placeholder 2"/>
          <p:cNvSpPr>
            <a:spLocks noGrp="1"/>
          </p:cNvSpPr>
          <p:nvPr>
            <p:ph type="dt" sz="half" idx="10"/>
          </p:nvPr>
        </p:nvSpPr>
        <p:spPr/>
        <p:txBody>
          <a:bodyPr/>
          <a:lstStyle/>
          <a:p>
            <a:fld id="{B9E5E26C-7A7F-4F3D-8EA6-217F2D5E6B6A}" type="datetime1">
              <a:rPr lang="en-US" smtClean="0"/>
              <a:t>11/11/2024</a:t>
            </a:fld>
            <a:endParaRPr lang="en-GB" dirty="0"/>
          </a:p>
        </p:txBody>
      </p:sp>
      <p:sp>
        <p:nvSpPr>
          <p:cNvPr id="4" name="Footer Placeholder 3"/>
          <p:cNvSpPr>
            <a:spLocks noGrp="1"/>
          </p:cNvSpPr>
          <p:nvPr>
            <p:ph type="ftr" sz="quarter" idx="11"/>
          </p:nvPr>
        </p:nvSpPr>
        <p:spPr/>
        <p:txBody>
          <a:bodyPr/>
          <a:lstStyle/>
          <a:p>
            <a:r>
              <a:rPr lang="en-GB"/>
              <a:t>Circum-Pan-Pacific Symposium 2024</a:t>
            </a:r>
            <a:endParaRPr lang="en-GB" dirty="0"/>
          </a:p>
        </p:txBody>
      </p:sp>
      <p:sp>
        <p:nvSpPr>
          <p:cNvPr id="5" name="Slide Number Placeholder 4"/>
          <p:cNvSpPr>
            <a:spLocks noGrp="1"/>
          </p:cNvSpPr>
          <p:nvPr>
            <p:ph type="sldNum" sz="quarter" idx="12"/>
          </p:nvPr>
        </p:nvSpPr>
        <p:spPr/>
        <p:txBody>
          <a:bodyPr/>
          <a:lstStyle/>
          <a:p>
            <a:fld id="{9557D183-51D8-4E14-896F-B82575AC502D}" type="slidenum">
              <a:rPr lang="en-GB" smtClean="0"/>
              <a:pPr/>
              <a:t>7</a:t>
            </a:fld>
            <a:endParaRPr lang="en-GB" dirty="0"/>
          </a:p>
        </p:txBody>
      </p:sp>
      <p:pic>
        <p:nvPicPr>
          <p:cNvPr id="8" name="Picture 7"/>
          <p:cNvPicPr>
            <a:picLocks noChangeAspect="1"/>
          </p:cNvPicPr>
          <p:nvPr/>
        </p:nvPicPr>
        <p:blipFill>
          <a:blip r:embed="rId4"/>
          <a:stretch>
            <a:fillRect/>
          </a:stretch>
        </p:blipFill>
        <p:spPr>
          <a:xfrm>
            <a:off x="1455210" y="1013506"/>
            <a:ext cx="6479874" cy="4409281"/>
          </a:xfrm>
          <a:prstGeom prst="rect">
            <a:avLst/>
          </a:prstGeom>
        </p:spPr>
      </p:pic>
    </p:spTree>
    <p:extLst>
      <p:ext uri="{BB962C8B-B14F-4D97-AF65-F5344CB8AC3E}">
        <p14:creationId xmlns:p14="http://schemas.microsoft.com/office/powerpoint/2010/main" val="1593432306"/>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8" name="Picture 10" descr="pt"/>
          <p:cNvPicPr>
            <a:picLocks noChangeAspect="1" noChangeArrowheads="1"/>
          </p:cNvPicPr>
          <p:nvPr/>
        </p:nvPicPr>
        <p:blipFill>
          <a:blip r:embed="rId3" cstate="print"/>
          <a:srcRect/>
          <a:stretch>
            <a:fillRect/>
          </a:stretch>
        </p:blipFill>
        <p:spPr bwMode="auto">
          <a:xfrm>
            <a:off x="702141" y="2844800"/>
            <a:ext cx="3579600" cy="2427854"/>
          </a:xfrm>
          <a:prstGeom prst="rect">
            <a:avLst/>
          </a:prstGeom>
          <a:noFill/>
        </p:spPr>
      </p:pic>
      <p:sp>
        <p:nvSpPr>
          <p:cNvPr id="3" name="Title 2"/>
          <p:cNvSpPr>
            <a:spLocks noGrp="1"/>
          </p:cNvSpPr>
          <p:nvPr>
            <p:ph type="title"/>
          </p:nvPr>
        </p:nvSpPr>
        <p:spPr>
          <a:xfrm>
            <a:off x="76200" y="-31853"/>
            <a:ext cx="9144000" cy="939800"/>
          </a:xfrm>
        </p:spPr>
        <p:txBody>
          <a:bodyPr/>
          <a:lstStyle/>
          <a:p>
            <a:r>
              <a:rPr lang="en-US" dirty="0"/>
              <a:t>Kinematic distributions - 2</a:t>
            </a:r>
            <a:endParaRPr lang="it-IT" dirty="0"/>
          </a:p>
        </p:txBody>
      </p:sp>
      <p:sp>
        <p:nvSpPr>
          <p:cNvPr id="4" name="Date Placeholder 3"/>
          <p:cNvSpPr>
            <a:spLocks noGrp="1"/>
          </p:cNvSpPr>
          <p:nvPr>
            <p:ph type="dt" sz="half" idx="10"/>
          </p:nvPr>
        </p:nvSpPr>
        <p:spPr/>
        <p:txBody>
          <a:bodyPr/>
          <a:lstStyle/>
          <a:p>
            <a:pPr defTabSz="342893" fontAlgn="auto">
              <a:spcBef>
                <a:spcPts val="0"/>
              </a:spcBef>
              <a:spcAft>
                <a:spcPts val="0"/>
              </a:spcAft>
            </a:pPr>
            <a:fld id="{96402096-7F12-442E-8C6C-95A5B5FE7BFF}" type="datetime1">
              <a:rPr lang="en-US" smtClean="0">
                <a:solidFill>
                  <a:srgbClr val="FFFFFF"/>
                </a:solidFill>
              </a:rPr>
              <a:t>11/11/2024</a:t>
            </a:fld>
            <a:endParaRPr lang="en-US" dirty="0">
              <a:solidFill>
                <a:srgbClr val="FFFFFF"/>
              </a:solidFill>
            </a:endParaRPr>
          </a:p>
        </p:txBody>
      </p:sp>
      <p:sp>
        <p:nvSpPr>
          <p:cNvPr id="5" name="Footer Placeholder 4"/>
          <p:cNvSpPr>
            <a:spLocks noGrp="1"/>
          </p:cNvSpPr>
          <p:nvPr>
            <p:ph type="ftr" sz="quarter" idx="11"/>
          </p:nvPr>
        </p:nvSpPr>
        <p:spPr/>
        <p:txBody>
          <a:bodyPr/>
          <a:lstStyle/>
          <a:p>
            <a:pPr defTabSz="342893" fontAlgn="auto">
              <a:spcBef>
                <a:spcPts val="0"/>
              </a:spcBef>
              <a:spcAft>
                <a:spcPts val="0"/>
              </a:spcAft>
            </a:pPr>
            <a:r>
              <a:rPr lang="en-US">
                <a:solidFill>
                  <a:srgbClr val="FFFFFF"/>
                </a:solidFill>
              </a:rPr>
              <a:t>Circum-Pan-Pacific Symposium 2024</a:t>
            </a:r>
            <a:endParaRPr lang="en-US" dirty="0">
              <a:solidFill>
                <a:srgbClr val="FFFFFF"/>
              </a:solidFill>
            </a:endParaRPr>
          </a:p>
        </p:txBody>
      </p:sp>
      <p:sp>
        <p:nvSpPr>
          <p:cNvPr id="6" name="Slide Number Placeholder 5"/>
          <p:cNvSpPr>
            <a:spLocks noGrp="1"/>
          </p:cNvSpPr>
          <p:nvPr>
            <p:ph type="sldNum" sz="quarter" idx="12"/>
          </p:nvPr>
        </p:nvSpPr>
        <p:spPr/>
        <p:txBody>
          <a:bodyPr/>
          <a:lstStyle/>
          <a:p>
            <a:pPr defTabSz="342893" fontAlgn="auto">
              <a:spcBef>
                <a:spcPts val="0"/>
              </a:spcBef>
              <a:spcAft>
                <a:spcPts val="0"/>
              </a:spcAft>
            </a:pPr>
            <a:fld id="{B9A5DFB4-3D23-4866-8D46-AE36D04BFD7D}" type="slidenum">
              <a:rPr lang="en-US" smtClean="0">
                <a:solidFill>
                  <a:srgbClr val="FFFFFF"/>
                </a:solidFill>
              </a:rPr>
              <a:pPr defTabSz="342893" fontAlgn="auto">
                <a:spcBef>
                  <a:spcPts val="0"/>
                </a:spcBef>
                <a:spcAft>
                  <a:spcPts val="0"/>
                </a:spcAft>
              </a:pPr>
              <a:t>70</a:t>
            </a:fld>
            <a:endParaRPr lang="en-US" dirty="0">
              <a:solidFill>
                <a:srgbClr val="FFFFFF"/>
              </a:solidFill>
            </a:endParaRPr>
          </a:p>
        </p:txBody>
      </p:sp>
      <mc:AlternateContent xmlns:mc="http://schemas.openxmlformats.org/markup-compatibility/2006" xmlns:a14="http://schemas.microsoft.com/office/drawing/2010/main">
        <mc:Choice Requires="a14">
          <p:graphicFrame>
            <p:nvGraphicFramePr>
              <p:cNvPr id="7" name="Table 6">
                <a:extLst>
                  <a:ext uri="{FF2B5EF4-FFF2-40B4-BE49-F238E27FC236}">
                    <a16:creationId xmlns:a16="http://schemas.microsoft.com/office/drawing/2014/main" id="{7E45E5C7-B590-DA41-EBF6-34ABF7145340}"/>
                  </a:ext>
                </a:extLst>
              </p:cNvPr>
              <p:cNvGraphicFramePr>
                <a:graphicFrameLocks noGrp="1"/>
              </p:cNvGraphicFramePr>
              <p:nvPr>
                <p:extLst>
                  <p:ext uri="{D42A27DB-BD31-4B8C-83A1-F6EECF244321}">
                    <p14:modId xmlns:p14="http://schemas.microsoft.com/office/powerpoint/2010/main" val="1253539344"/>
                  </p:ext>
                </p:extLst>
              </p:nvPr>
            </p:nvGraphicFramePr>
            <p:xfrm>
              <a:off x="475995" y="1071973"/>
              <a:ext cx="4022304" cy="1483360"/>
            </p:xfrm>
            <a:graphic>
              <a:graphicData uri="http://schemas.openxmlformats.org/drawingml/2006/table">
                <a:tbl>
                  <a:tblPr firstRow="1" bandRow="1">
                    <a:tableStyleId>{5C22544A-7EE6-4342-B048-85BDC9FD1C3A}</a:tableStyleId>
                  </a:tblPr>
                  <a:tblGrid>
                    <a:gridCol w="2049252">
                      <a:extLst>
                        <a:ext uri="{9D8B030D-6E8A-4147-A177-3AD203B41FA5}">
                          <a16:colId xmlns:a16="http://schemas.microsoft.com/office/drawing/2014/main" val="213031977"/>
                        </a:ext>
                      </a:extLst>
                    </a:gridCol>
                    <a:gridCol w="1973052">
                      <a:extLst>
                        <a:ext uri="{9D8B030D-6E8A-4147-A177-3AD203B41FA5}">
                          <a16:colId xmlns:a16="http://schemas.microsoft.com/office/drawing/2014/main" val="3273650257"/>
                        </a:ext>
                      </a:extLst>
                    </a:gridCol>
                  </a:tblGrid>
                  <a:tr h="370840">
                    <a:tc>
                      <a:txBody>
                        <a:bodyPr/>
                        <a:lstStyle/>
                        <a:p>
                          <a:r>
                            <a:rPr lang="en-US" dirty="0"/>
                            <a:t>DIS Cuts</a:t>
                          </a:r>
                        </a:p>
                      </a:txBody>
                      <a:tcPr/>
                    </a:tc>
                    <a:tc>
                      <a:txBody>
                        <a:bodyPr/>
                        <a:lstStyle/>
                        <a:p>
                          <a:r>
                            <a:rPr lang="en-US" dirty="0"/>
                            <a:t>Hadron Cuts</a:t>
                          </a:r>
                        </a:p>
                      </a:txBody>
                      <a:tcPr/>
                    </a:tc>
                    <a:extLst>
                      <a:ext uri="{0D108BD9-81ED-4DB2-BD59-A6C34878D82A}">
                        <a16:rowId xmlns:a16="http://schemas.microsoft.com/office/drawing/2014/main" val="1059730809"/>
                      </a:ext>
                    </a:extLst>
                  </a:tr>
                  <a:tr h="370840">
                    <a:tc>
                      <a:txBody>
                        <a:bodyPr/>
                        <a:lstStyle/>
                        <a:p>
                          <a:pPr/>
                          <a14:m>
                            <m:oMathPara xmlns:m="http://schemas.openxmlformats.org/officeDocument/2006/math">
                              <m:oMathParaPr>
                                <m:jc m:val="centerGroup"/>
                              </m:oMathParaPr>
                              <m:oMath xmlns:m="http://schemas.openxmlformats.org/officeDocument/2006/math">
                                <m:sSup>
                                  <m:sSupPr>
                                    <m:ctrlPr>
                                      <a:rPr lang="en-US" i="1" smtClean="0">
                                        <a:latin typeface="Cambria Math" panose="02040503050406030204" pitchFamily="18" charset="0"/>
                                      </a:rPr>
                                    </m:ctrlPr>
                                  </m:sSupPr>
                                  <m:e>
                                    <m:r>
                                      <a:rPr lang="en-US" b="0" i="1" smtClean="0">
                                        <a:latin typeface="Cambria Math" panose="02040503050406030204" pitchFamily="18" charset="0"/>
                                      </a:rPr>
                                      <m:t>𝑄</m:t>
                                    </m:r>
                                  </m:e>
                                  <m:sup>
                                    <m:r>
                                      <a:rPr lang="en-US" b="0" i="1" smtClean="0">
                                        <a:latin typeface="Cambria Math" panose="02040503050406030204" pitchFamily="18" charset="0"/>
                                      </a:rPr>
                                      <m:t>2</m:t>
                                    </m:r>
                                  </m:sup>
                                </m:sSup>
                                <m:r>
                                  <a:rPr lang="en-US" b="0" i="1" smtClean="0">
                                    <a:latin typeface="Cambria Math" panose="02040503050406030204" pitchFamily="18" charset="0"/>
                                  </a:rPr>
                                  <m:t>&gt;1 </m:t>
                                </m:r>
                                <m:sSup>
                                  <m:sSupPr>
                                    <m:ctrlPr>
                                      <a:rPr lang="en-US" b="0" i="1" smtClean="0">
                                        <a:latin typeface="Cambria Math" panose="02040503050406030204" pitchFamily="18" charset="0"/>
                                      </a:rPr>
                                    </m:ctrlPr>
                                  </m:sSupPr>
                                  <m:e>
                                    <m:d>
                                      <m:dPr>
                                        <m:ctrlPr>
                                          <a:rPr lang="en-US" b="0" i="1" smtClean="0">
                                            <a:latin typeface="Cambria Math" panose="02040503050406030204" pitchFamily="18" charset="0"/>
                                          </a:rPr>
                                        </m:ctrlPr>
                                      </m:dPr>
                                      <m:e>
                                        <m:f>
                                          <m:fPr>
                                            <m:type m:val="lin"/>
                                            <m:ctrlPr>
                                              <a:rPr lang="en-US" b="0" i="1" smtClean="0">
                                                <a:latin typeface="Cambria Math" panose="02040503050406030204" pitchFamily="18" charset="0"/>
                                              </a:rPr>
                                            </m:ctrlPr>
                                          </m:fPr>
                                          <m:num>
                                            <m:r>
                                              <m:rPr>
                                                <m:sty m:val="p"/>
                                              </m:rPr>
                                              <a:rPr lang="en-US" b="0" i="0" smtClean="0">
                                                <a:latin typeface="Cambria Math" panose="02040503050406030204" pitchFamily="18" charset="0"/>
                                              </a:rPr>
                                              <m:t>GeV</m:t>
                                            </m:r>
                                          </m:num>
                                          <m:den>
                                            <m:r>
                                              <a:rPr lang="en-US" b="0" i="1" smtClean="0">
                                                <a:latin typeface="Cambria Math" panose="02040503050406030204" pitchFamily="18" charset="0"/>
                                              </a:rPr>
                                              <m:t>𝑐</m:t>
                                            </m:r>
                                          </m:den>
                                        </m:f>
                                      </m:e>
                                    </m:d>
                                  </m:e>
                                  <m:sup>
                                    <m:r>
                                      <a:rPr lang="en-US" b="0" i="1" smtClean="0">
                                        <a:latin typeface="Cambria Math" panose="02040503050406030204" pitchFamily="18" charset="0"/>
                                      </a:rPr>
                                      <m:t>2</m:t>
                                    </m:r>
                                  </m:sup>
                                </m:sSup>
                              </m:oMath>
                            </m:oMathPara>
                          </a14:m>
                          <a:endParaRPr lang="en-US" dirty="0"/>
                        </a:p>
                      </a:txBody>
                      <a:tcPr/>
                    </a:tc>
                    <a:tc>
                      <a:txBody>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𝑧</m:t>
                                </m:r>
                                <m:r>
                                  <a:rPr lang="en-US" b="0" i="1" smtClean="0">
                                    <a:latin typeface="Cambria Math" panose="02040503050406030204" pitchFamily="18" charset="0"/>
                                  </a:rPr>
                                  <m:t>&gt;0.2</m:t>
                                </m:r>
                              </m:oMath>
                            </m:oMathPara>
                          </a14:m>
                          <a:endParaRPr lang="en-US" dirty="0"/>
                        </a:p>
                      </a:txBody>
                      <a:tcPr/>
                    </a:tc>
                    <a:extLst>
                      <a:ext uri="{0D108BD9-81ED-4DB2-BD59-A6C34878D82A}">
                        <a16:rowId xmlns:a16="http://schemas.microsoft.com/office/drawing/2014/main" val="97373985"/>
                      </a:ext>
                    </a:extLst>
                  </a:tr>
                  <a:tr h="370840">
                    <a:tc>
                      <a:txBody>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0.1&lt;</m:t>
                                </m:r>
                                <m:r>
                                  <a:rPr lang="en-US" b="0" i="1" smtClean="0">
                                    <a:latin typeface="Cambria Math" panose="02040503050406030204" pitchFamily="18" charset="0"/>
                                  </a:rPr>
                                  <m:t>𝑦</m:t>
                                </m:r>
                                <m:r>
                                  <a:rPr lang="en-US" b="0" i="1" smtClean="0">
                                    <a:latin typeface="Cambria Math" panose="02040503050406030204" pitchFamily="18" charset="0"/>
                                  </a:rPr>
                                  <m:t>&lt;0.9</m:t>
                                </m:r>
                              </m:oMath>
                            </m:oMathPara>
                          </a14:m>
                          <a:endParaRPr lang="en-US" dirty="0"/>
                        </a:p>
                      </a:txBody>
                      <a:tcPr/>
                    </a:tc>
                    <a:tc>
                      <a:txBody>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𝑃</m:t>
                                    </m:r>
                                  </m:e>
                                  <m:sub>
                                    <m:r>
                                      <a:rPr lang="en-US" b="0" i="1" smtClean="0">
                                        <a:latin typeface="Cambria Math" panose="02040503050406030204" pitchFamily="18" charset="0"/>
                                      </a:rPr>
                                      <m:t>h𝑇</m:t>
                                    </m:r>
                                  </m:sub>
                                </m:sSub>
                                <m:r>
                                  <a:rPr lang="en-US" b="0" i="1" smtClean="0">
                                    <a:latin typeface="Cambria Math" panose="02040503050406030204" pitchFamily="18" charset="0"/>
                                  </a:rPr>
                                  <m:t>&gt;0.1 </m:t>
                                </m:r>
                                <m:r>
                                  <m:rPr>
                                    <m:sty m:val="p"/>
                                  </m:rPr>
                                  <a:rPr lang="en-US" b="0" i="0" smtClean="0">
                                    <a:latin typeface="Cambria Math" panose="02040503050406030204" pitchFamily="18" charset="0"/>
                                  </a:rPr>
                                  <m:t>GeV</m:t>
                                </m:r>
                                <m:r>
                                  <a:rPr lang="en-US" b="0" i="0" smtClean="0">
                                    <a:latin typeface="Cambria Math" panose="02040503050406030204" pitchFamily="18" charset="0"/>
                                  </a:rPr>
                                  <m:t>/</m:t>
                                </m:r>
                                <m:r>
                                  <a:rPr lang="en-US" b="0" i="1" smtClean="0">
                                    <a:latin typeface="Cambria Math" panose="02040503050406030204" pitchFamily="18" charset="0"/>
                                  </a:rPr>
                                  <m:t>𝑐</m:t>
                                </m:r>
                              </m:oMath>
                            </m:oMathPara>
                          </a14:m>
                          <a:endParaRPr lang="en-US" dirty="0"/>
                        </a:p>
                      </a:txBody>
                      <a:tcPr/>
                    </a:tc>
                    <a:extLst>
                      <a:ext uri="{0D108BD9-81ED-4DB2-BD59-A6C34878D82A}">
                        <a16:rowId xmlns:a16="http://schemas.microsoft.com/office/drawing/2014/main" val="2029153160"/>
                      </a:ext>
                    </a:extLst>
                  </a:tr>
                  <a:tr h="370840">
                    <a:tc>
                      <a:txBody>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𝑊</m:t>
                                </m:r>
                                <m:r>
                                  <a:rPr lang="en-US" b="0" i="1" smtClean="0">
                                    <a:latin typeface="Cambria Math" panose="02040503050406030204" pitchFamily="18" charset="0"/>
                                  </a:rPr>
                                  <m:t>&gt;5 </m:t>
                                </m:r>
                                <m:r>
                                  <m:rPr>
                                    <m:sty m:val="p"/>
                                  </m:rPr>
                                  <a:rPr lang="en-US" b="0" i="0" smtClean="0">
                                    <a:latin typeface="Cambria Math" panose="02040503050406030204" pitchFamily="18" charset="0"/>
                                  </a:rPr>
                                  <m:t>GeV</m:t>
                                </m:r>
                                <m:r>
                                  <a:rPr lang="en-US" b="0" i="0"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𝑐</m:t>
                                    </m:r>
                                  </m:e>
                                  <m:sup>
                                    <m:r>
                                      <a:rPr lang="en-US" b="0" i="1" smtClean="0">
                                        <a:latin typeface="Cambria Math" panose="02040503050406030204" pitchFamily="18" charset="0"/>
                                      </a:rPr>
                                      <m:t>2</m:t>
                                    </m:r>
                                  </m:sup>
                                </m:sSup>
                              </m:oMath>
                            </m:oMathPara>
                          </a14:m>
                          <a:endParaRPr lang="en-US" dirty="0"/>
                        </a:p>
                      </a:txBody>
                      <a:tcPr/>
                    </a:tc>
                    <a:tc>
                      <a:txBody>
                        <a:bodyPr/>
                        <a:lstStyle/>
                        <a:p>
                          <a:endParaRPr lang="en-US" dirty="0"/>
                        </a:p>
                      </a:txBody>
                      <a:tcPr/>
                    </a:tc>
                    <a:extLst>
                      <a:ext uri="{0D108BD9-81ED-4DB2-BD59-A6C34878D82A}">
                        <a16:rowId xmlns:a16="http://schemas.microsoft.com/office/drawing/2014/main" val="3041700482"/>
                      </a:ext>
                    </a:extLst>
                  </a:tr>
                </a:tbl>
              </a:graphicData>
            </a:graphic>
          </p:graphicFrame>
        </mc:Choice>
        <mc:Fallback xmlns="">
          <p:graphicFrame>
            <p:nvGraphicFramePr>
              <p:cNvPr id="7" name="Table 6">
                <a:extLst>
                  <a:ext uri="{FF2B5EF4-FFF2-40B4-BE49-F238E27FC236}">
                    <a16:creationId xmlns:a16="http://schemas.microsoft.com/office/drawing/2014/main" id="{7E45E5C7-B590-DA41-EBF6-34ABF7145340}"/>
                  </a:ext>
                </a:extLst>
              </p:cNvPr>
              <p:cNvGraphicFramePr>
                <a:graphicFrameLocks noGrp="1"/>
              </p:cNvGraphicFramePr>
              <p:nvPr>
                <p:extLst>
                  <p:ext uri="{D42A27DB-BD31-4B8C-83A1-F6EECF244321}">
                    <p14:modId xmlns:p14="http://schemas.microsoft.com/office/powerpoint/2010/main" val="1253539344"/>
                  </p:ext>
                </p:extLst>
              </p:nvPr>
            </p:nvGraphicFramePr>
            <p:xfrm>
              <a:off x="475995" y="1071973"/>
              <a:ext cx="4022304" cy="1483360"/>
            </p:xfrm>
            <a:graphic>
              <a:graphicData uri="http://schemas.openxmlformats.org/drawingml/2006/table">
                <a:tbl>
                  <a:tblPr firstRow="1" bandRow="1">
                    <a:tableStyleId>{5C22544A-7EE6-4342-B048-85BDC9FD1C3A}</a:tableStyleId>
                  </a:tblPr>
                  <a:tblGrid>
                    <a:gridCol w="2049252">
                      <a:extLst>
                        <a:ext uri="{9D8B030D-6E8A-4147-A177-3AD203B41FA5}">
                          <a16:colId xmlns:a16="http://schemas.microsoft.com/office/drawing/2014/main" val="213031977"/>
                        </a:ext>
                      </a:extLst>
                    </a:gridCol>
                    <a:gridCol w="1973052">
                      <a:extLst>
                        <a:ext uri="{9D8B030D-6E8A-4147-A177-3AD203B41FA5}">
                          <a16:colId xmlns:a16="http://schemas.microsoft.com/office/drawing/2014/main" val="3273650257"/>
                        </a:ext>
                      </a:extLst>
                    </a:gridCol>
                  </a:tblGrid>
                  <a:tr h="370840">
                    <a:tc>
                      <a:txBody>
                        <a:bodyPr/>
                        <a:lstStyle/>
                        <a:p>
                          <a:r>
                            <a:rPr lang="en-US" dirty="0"/>
                            <a:t>DIS Cuts</a:t>
                          </a:r>
                        </a:p>
                      </a:txBody>
                      <a:tcPr/>
                    </a:tc>
                    <a:tc>
                      <a:txBody>
                        <a:bodyPr/>
                        <a:lstStyle/>
                        <a:p>
                          <a:r>
                            <a:rPr lang="en-US" dirty="0"/>
                            <a:t>Hadron Cuts</a:t>
                          </a:r>
                        </a:p>
                      </a:txBody>
                      <a:tcPr/>
                    </a:tc>
                    <a:extLst>
                      <a:ext uri="{0D108BD9-81ED-4DB2-BD59-A6C34878D82A}">
                        <a16:rowId xmlns:a16="http://schemas.microsoft.com/office/drawing/2014/main" val="1059730809"/>
                      </a:ext>
                    </a:extLst>
                  </a:tr>
                  <a:tr h="370840">
                    <a:tc>
                      <a:txBody>
                        <a:bodyPr/>
                        <a:lstStyle/>
                        <a:p>
                          <a:endParaRPr lang="en-US"/>
                        </a:p>
                      </a:txBody>
                      <a:tcPr>
                        <a:blipFill>
                          <a:blip r:embed="rId4"/>
                          <a:stretch>
                            <a:fillRect l="-298" t="-100000" r="-97917" b="-200000"/>
                          </a:stretch>
                        </a:blipFill>
                      </a:tcPr>
                    </a:tc>
                    <a:tc>
                      <a:txBody>
                        <a:bodyPr/>
                        <a:lstStyle/>
                        <a:p>
                          <a:endParaRPr lang="en-US"/>
                        </a:p>
                      </a:txBody>
                      <a:tcPr>
                        <a:blipFill>
                          <a:blip r:embed="rId4"/>
                          <a:stretch>
                            <a:fillRect l="-104012" t="-100000" r="-1543" b="-200000"/>
                          </a:stretch>
                        </a:blipFill>
                      </a:tcPr>
                    </a:tc>
                    <a:extLst>
                      <a:ext uri="{0D108BD9-81ED-4DB2-BD59-A6C34878D82A}">
                        <a16:rowId xmlns:a16="http://schemas.microsoft.com/office/drawing/2014/main" val="97373985"/>
                      </a:ext>
                    </a:extLst>
                  </a:tr>
                  <a:tr h="370840">
                    <a:tc>
                      <a:txBody>
                        <a:bodyPr/>
                        <a:lstStyle/>
                        <a:p>
                          <a:endParaRPr lang="en-US"/>
                        </a:p>
                      </a:txBody>
                      <a:tcPr>
                        <a:blipFill>
                          <a:blip r:embed="rId4"/>
                          <a:stretch>
                            <a:fillRect l="-298" t="-203279" r="-97917" b="-103279"/>
                          </a:stretch>
                        </a:blipFill>
                      </a:tcPr>
                    </a:tc>
                    <a:tc>
                      <a:txBody>
                        <a:bodyPr/>
                        <a:lstStyle/>
                        <a:p>
                          <a:endParaRPr lang="en-US"/>
                        </a:p>
                      </a:txBody>
                      <a:tcPr>
                        <a:blipFill>
                          <a:blip r:embed="rId4"/>
                          <a:stretch>
                            <a:fillRect l="-104012" t="-203279" r="-1543" b="-103279"/>
                          </a:stretch>
                        </a:blipFill>
                      </a:tcPr>
                    </a:tc>
                    <a:extLst>
                      <a:ext uri="{0D108BD9-81ED-4DB2-BD59-A6C34878D82A}">
                        <a16:rowId xmlns:a16="http://schemas.microsoft.com/office/drawing/2014/main" val="2029153160"/>
                      </a:ext>
                    </a:extLst>
                  </a:tr>
                  <a:tr h="370840">
                    <a:tc>
                      <a:txBody>
                        <a:bodyPr/>
                        <a:lstStyle/>
                        <a:p>
                          <a:endParaRPr lang="en-US"/>
                        </a:p>
                      </a:txBody>
                      <a:tcPr>
                        <a:blipFill>
                          <a:blip r:embed="rId4"/>
                          <a:stretch>
                            <a:fillRect l="-298" t="-303279" r="-97917" b="-3279"/>
                          </a:stretch>
                        </a:blipFill>
                      </a:tcPr>
                    </a:tc>
                    <a:tc>
                      <a:txBody>
                        <a:bodyPr/>
                        <a:lstStyle/>
                        <a:p>
                          <a:endParaRPr lang="en-US" dirty="0"/>
                        </a:p>
                      </a:txBody>
                      <a:tcPr/>
                    </a:tc>
                    <a:extLst>
                      <a:ext uri="{0D108BD9-81ED-4DB2-BD59-A6C34878D82A}">
                        <a16:rowId xmlns:a16="http://schemas.microsoft.com/office/drawing/2014/main" val="3041700482"/>
                      </a:ext>
                    </a:extLst>
                  </a:tr>
                </a:tbl>
              </a:graphicData>
            </a:graphic>
          </p:graphicFrame>
        </mc:Fallback>
      </mc:AlternateContent>
      <p:pic>
        <p:nvPicPr>
          <p:cNvPr id="11" name="Picture 10">
            <a:extLst>
              <a:ext uri="{FF2B5EF4-FFF2-40B4-BE49-F238E27FC236}">
                <a16:creationId xmlns:a16="http://schemas.microsoft.com/office/drawing/2014/main" id="{54FAE843-A0FF-99A9-F457-6134F7FA049C}"/>
              </a:ext>
            </a:extLst>
          </p:cNvPr>
          <p:cNvPicPr>
            <a:picLocks noChangeAspect="1"/>
          </p:cNvPicPr>
          <p:nvPr/>
        </p:nvPicPr>
        <p:blipFill>
          <a:blip r:embed="rId5"/>
          <a:stretch>
            <a:fillRect/>
          </a:stretch>
        </p:blipFill>
        <p:spPr>
          <a:xfrm>
            <a:off x="5538408" y="766812"/>
            <a:ext cx="3224592" cy="2278454"/>
          </a:xfrm>
          <a:prstGeom prst="rect">
            <a:avLst/>
          </a:prstGeom>
        </p:spPr>
      </p:pic>
      <p:pic>
        <p:nvPicPr>
          <p:cNvPr id="13" name="Picture 12">
            <a:extLst>
              <a:ext uri="{FF2B5EF4-FFF2-40B4-BE49-F238E27FC236}">
                <a16:creationId xmlns:a16="http://schemas.microsoft.com/office/drawing/2014/main" id="{0E2E727C-1FB0-BCF7-58E4-8E197341C67F}"/>
              </a:ext>
            </a:extLst>
          </p:cNvPr>
          <p:cNvPicPr>
            <a:picLocks noChangeAspect="1"/>
          </p:cNvPicPr>
          <p:nvPr/>
        </p:nvPicPr>
        <p:blipFill>
          <a:blip r:embed="rId6"/>
          <a:stretch>
            <a:fillRect/>
          </a:stretch>
        </p:blipFill>
        <p:spPr>
          <a:xfrm>
            <a:off x="5553293" y="3109620"/>
            <a:ext cx="3221048" cy="2278454"/>
          </a:xfrm>
          <a:prstGeom prst="rect">
            <a:avLst/>
          </a:prstGeom>
        </p:spPr>
      </p:pic>
    </p:spTree>
    <p:extLst>
      <p:ext uri="{BB962C8B-B14F-4D97-AF65-F5344CB8AC3E}">
        <p14:creationId xmlns:p14="http://schemas.microsoft.com/office/powerpoint/2010/main" val="1814297778"/>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198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25D9B3B3-E16D-41F6-AC23-F2C91D763A3A}"/>
                  </a:ext>
                </a:extLst>
              </p:cNvPr>
              <p:cNvSpPr>
                <a:spLocks noGrp="1"/>
              </p:cNvSpPr>
              <p:nvPr>
                <p:ph type="title"/>
              </p:nvPr>
            </p:nvSpPr>
            <p:spPr/>
            <p:txBody>
              <a:bodyPr/>
              <a:lstStyle/>
              <a:p>
                <a:r>
                  <a:rPr lang="en-US" dirty="0"/>
                  <a:t>VM subtraction from </a:t>
                </a:r>
                <a14:m>
                  <m:oMath xmlns:m="http://schemas.openxmlformats.org/officeDocument/2006/math">
                    <m:sPre>
                      <m:sPrePr>
                        <m:ctrlPr>
                          <a:rPr lang="en-US" i="1">
                            <a:latin typeface="Cambria Math" panose="02040503050406030204" pitchFamily="18" charset="0"/>
                          </a:rPr>
                        </m:ctrlPr>
                      </m:sPrePr>
                      <m:sub/>
                      <m:sup>
                        <m:r>
                          <a:rPr lang="en-US">
                            <a:latin typeface="Cambria Math" panose="02040503050406030204" pitchFamily="18" charset="0"/>
                          </a:rPr>
                          <m:t>𝟔</m:t>
                        </m:r>
                      </m:sup>
                      <m:e>
                        <m:r>
                          <a:rPr lang="en-US">
                            <a:latin typeface="Cambria Math" panose="02040503050406030204" pitchFamily="18" charset="0"/>
                          </a:rPr>
                          <m:t>𝐋𝐢</m:t>
                        </m:r>
                      </m:e>
                    </m:sPre>
                    <m:r>
                      <a:rPr lang="en-US">
                        <a:latin typeface="Cambria Math" panose="02040503050406030204" pitchFamily="18" charset="0"/>
                      </a:rPr>
                      <m:t>𝐃</m:t>
                    </m:r>
                  </m:oMath>
                </a14:m>
                <a:r>
                  <a:rPr lang="en-US" dirty="0"/>
                  <a:t> results</a:t>
                </a:r>
              </a:p>
            </p:txBody>
          </p:sp>
        </mc:Choice>
        <mc:Fallback xmlns="">
          <p:sp>
            <p:nvSpPr>
              <p:cNvPr id="2" name="Title 1">
                <a:extLst>
                  <a:ext uri="{FF2B5EF4-FFF2-40B4-BE49-F238E27FC236}">
                    <a16:creationId xmlns:a16="http://schemas.microsoft.com/office/drawing/2014/main" id="{25D9B3B3-E16D-41F6-AC23-F2C91D763A3A}"/>
                  </a:ext>
                </a:extLst>
              </p:cNvPr>
              <p:cNvSpPr>
                <a:spLocks noGrp="1" noRot="1" noChangeAspect="1" noMove="1" noResize="1" noEditPoints="1" noAdjustHandles="1" noChangeArrowheads="1" noChangeShapeType="1" noTextEdit="1"/>
              </p:cNvSpPr>
              <p:nvPr>
                <p:ph type="title"/>
              </p:nvPr>
            </p:nvSpPr>
            <p:spPr>
              <a:blipFill>
                <a:blip r:embed="rId2"/>
                <a:stretch>
                  <a:fillRect l="-1533" b="-14286"/>
                </a:stretch>
              </a:blipFill>
            </p:spPr>
            <p:txBody>
              <a:bodyPr/>
              <a:lstStyle/>
              <a:p>
                <a:r>
                  <a:rPr lang="en-US">
                    <a:noFill/>
                  </a:rPr>
                  <a:t> </a:t>
                </a:r>
              </a:p>
            </p:txBody>
          </p:sp>
        </mc:Fallback>
      </mc:AlternateContent>
      <p:pic>
        <p:nvPicPr>
          <p:cNvPr id="6" name="Picture 5">
            <a:extLst>
              <a:ext uri="{FF2B5EF4-FFF2-40B4-BE49-F238E27FC236}">
                <a16:creationId xmlns:a16="http://schemas.microsoft.com/office/drawing/2014/main" id="{2B1255D3-8F13-496C-917A-A3ADCCB16BED}"/>
              </a:ext>
            </a:extLst>
          </p:cNvPr>
          <p:cNvPicPr>
            <a:picLocks noChangeAspect="1"/>
          </p:cNvPicPr>
          <p:nvPr/>
        </p:nvPicPr>
        <p:blipFill>
          <a:blip r:embed="rId3"/>
          <a:stretch>
            <a:fillRect/>
          </a:stretch>
        </p:blipFill>
        <p:spPr>
          <a:xfrm>
            <a:off x="228600" y="1613856"/>
            <a:ext cx="4205859" cy="3036761"/>
          </a:xfrm>
          <a:prstGeom prst="rect">
            <a:avLst/>
          </a:prstGeom>
        </p:spPr>
      </p:pic>
      <p:pic>
        <p:nvPicPr>
          <p:cNvPr id="7" name="Picture 6">
            <a:extLst>
              <a:ext uri="{FF2B5EF4-FFF2-40B4-BE49-F238E27FC236}">
                <a16:creationId xmlns:a16="http://schemas.microsoft.com/office/drawing/2014/main" id="{DB109699-F2CE-4DD0-BF59-168C704BE058}"/>
              </a:ext>
            </a:extLst>
          </p:cNvPr>
          <p:cNvPicPr>
            <a:picLocks noChangeAspect="1"/>
          </p:cNvPicPr>
          <p:nvPr/>
        </p:nvPicPr>
        <p:blipFill>
          <a:blip r:embed="rId4"/>
          <a:stretch>
            <a:fillRect/>
          </a:stretch>
        </p:blipFill>
        <p:spPr>
          <a:xfrm>
            <a:off x="4572001" y="1554135"/>
            <a:ext cx="4220337" cy="3156204"/>
          </a:xfrm>
          <a:prstGeom prst="rect">
            <a:avLst/>
          </a:prstGeom>
        </p:spPr>
      </p:pic>
      <p:sp>
        <p:nvSpPr>
          <p:cNvPr id="8" name="Date Placeholder 7">
            <a:extLst>
              <a:ext uri="{FF2B5EF4-FFF2-40B4-BE49-F238E27FC236}">
                <a16:creationId xmlns:a16="http://schemas.microsoft.com/office/drawing/2014/main" id="{8BCCB0EB-5C74-48FA-8A85-D87F192E2126}"/>
              </a:ext>
            </a:extLst>
          </p:cNvPr>
          <p:cNvSpPr>
            <a:spLocks noGrp="1"/>
          </p:cNvSpPr>
          <p:nvPr>
            <p:ph type="dt" sz="half" idx="10"/>
          </p:nvPr>
        </p:nvSpPr>
        <p:spPr/>
        <p:txBody>
          <a:bodyPr/>
          <a:lstStyle/>
          <a:p>
            <a:pPr defTabSz="342893" fontAlgn="auto">
              <a:spcBef>
                <a:spcPts val="0"/>
              </a:spcBef>
              <a:spcAft>
                <a:spcPts val="0"/>
              </a:spcAft>
              <a:defRPr/>
            </a:pPr>
            <a:fld id="{D400DB77-EB3A-499B-AB2C-1CA7AB614692}" type="datetime1">
              <a:rPr lang="en-US" smtClean="0"/>
              <a:t>11/11/2024</a:t>
            </a:fld>
            <a:endParaRPr lang="en-US" dirty="0"/>
          </a:p>
        </p:txBody>
      </p:sp>
      <p:sp>
        <p:nvSpPr>
          <p:cNvPr id="9" name="Footer Placeholder 8">
            <a:extLst>
              <a:ext uri="{FF2B5EF4-FFF2-40B4-BE49-F238E27FC236}">
                <a16:creationId xmlns:a16="http://schemas.microsoft.com/office/drawing/2014/main" id="{11C8533B-A719-468E-A12D-E360F9208100}"/>
              </a:ext>
            </a:extLst>
          </p:cNvPr>
          <p:cNvSpPr>
            <a:spLocks noGrp="1"/>
          </p:cNvSpPr>
          <p:nvPr>
            <p:ph type="ftr" sz="quarter" idx="11"/>
          </p:nvPr>
        </p:nvSpPr>
        <p:spPr/>
        <p:txBody>
          <a:bodyPr/>
          <a:lstStyle/>
          <a:p>
            <a:pPr defTabSz="342893" fontAlgn="auto">
              <a:spcBef>
                <a:spcPts val="0"/>
              </a:spcBef>
              <a:spcAft>
                <a:spcPts val="0"/>
              </a:spcAft>
              <a:defRPr/>
            </a:pPr>
            <a:r>
              <a:rPr lang="en-US"/>
              <a:t>Circum-Pan-Pacific Symposium 2024</a:t>
            </a:r>
            <a:endParaRPr lang="en-US" dirty="0"/>
          </a:p>
        </p:txBody>
      </p:sp>
      <p:sp>
        <p:nvSpPr>
          <p:cNvPr id="10" name="Slide Number Placeholder 9">
            <a:extLst>
              <a:ext uri="{FF2B5EF4-FFF2-40B4-BE49-F238E27FC236}">
                <a16:creationId xmlns:a16="http://schemas.microsoft.com/office/drawing/2014/main" id="{D58F6B5C-BA4A-483C-A564-9E4A0AC33ACB}"/>
              </a:ext>
            </a:extLst>
          </p:cNvPr>
          <p:cNvSpPr>
            <a:spLocks noGrp="1"/>
          </p:cNvSpPr>
          <p:nvPr>
            <p:ph type="sldNum" sz="quarter" idx="12"/>
          </p:nvPr>
        </p:nvSpPr>
        <p:spPr/>
        <p:txBody>
          <a:bodyPr/>
          <a:lstStyle/>
          <a:p>
            <a:pPr defTabSz="342893" fontAlgn="auto">
              <a:spcBef>
                <a:spcPts val="0"/>
              </a:spcBef>
              <a:spcAft>
                <a:spcPts val="0"/>
              </a:spcAft>
              <a:defRPr/>
            </a:pPr>
            <a:fld id="{B9A5DFB4-3D23-4866-8D46-AE36D04BFD7D}" type="slidenum">
              <a:rPr lang="en-US" smtClean="0"/>
              <a:pPr defTabSz="342893" fontAlgn="auto">
                <a:spcBef>
                  <a:spcPts val="0"/>
                </a:spcBef>
                <a:spcAft>
                  <a:spcPts val="0"/>
                </a:spcAft>
                <a:defRPr/>
              </a:pPr>
              <a:t>71</a:t>
            </a:fld>
            <a:endParaRPr lang="en-US" dirty="0"/>
          </a:p>
        </p:txBody>
      </p:sp>
      <p:sp>
        <p:nvSpPr>
          <p:cNvPr id="11" name="Rectangle 10">
            <a:extLst>
              <a:ext uri="{FF2B5EF4-FFF2-40B4-BE49-F238E27FC236}">
                <a16:creationId xmlns:a16="http://schemas.microsoft.com/office/drawing/2014/main" id="{9ECCF1A3-9EEF-466A-BEEC-967584E38544}"/>
              </a:ext>
            </a:extLst>
          </p:cNvPr>
          <p:cNvSpPr/>
          <p:nvPr/>
        </p:nvSpPr>
        <p:spPr>
          <a:xfrm>
            <a:off x="3244296" y="4878419"/>
            <a:ext cx="2655407" cy="369332"/>
          </a:xfrm>
          <a:prstGeom prst="rect">
            <a:avLst/>
          </a:prstGeom>
        </p:spPr>
        <p:txBody>
          <a:bodyPr wrap="none">
            <a:spAutoFit/>
          </a:bodyPr>
          <a:lstStyle/>
          <a:p>
            <a:r>
              <a:rPr lang="en-US" dirty="0">
                <a:solidFill>
                  <a:srgbClr val="0070C0"/>
                </a:solidFill>
              </a:rPr>
              <a:t>NPB 956 (2020) 115039</a:t>
            </a:r>
          </a:p>
        </p:txBody>
      </p:sp>
    </p:spTree>
    <p:extLst>
      <p:ext uri="{BB962C8B-B14F-4D97-AF65-F5344CB8AC3E}">
        <p14:creationId xmlns:p14="http://schemas.microsoft.com/office/powerpoint/2010/main" val="2671506660"/>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F636A5E7-3124-4F59-88B9-6753828ADD4D}"/>
                  </a:ext>
                </a:extLst>
              </p:cNvPr>
              <p:cNvSpPr>
                <a:spLocks noGrp="1"/>
              </p:cNvSpPr>
              <p:nvPr>
                <p:ph type="title"/>
              </p:nvPr>
            </p:nvSpPr>
            <p:spPr/>
            <p:txBody>
              <a:bodyPr/>
              <a:lstStyle/>
              <a:p>
                <a:r>
                  <a:rPr lang="en-US" dirty="0"/>
                  <a:t>2</a:t>
                </a:r>
                <a:r>
                  <a:rPr lang="en-US" baseline="30000" dirty="0"/>
                  <a:t>nd</a:t>
                </a:r>
                <a:r>
                  <a:rPr lang="en-US" dirty="0"/>
                  <a:t>  publication on </a:t>
                </a:r>
                <a14:m>
                  <m:oMath xmlns:m="http://schemas.openxmlformats.org/officeDocument/2006/math">
                    <m:sSub>
                      <m:sSubPr>
                        <m:ctrlPr>
                          <a:rPr lang="en-US" i="1" smtClean="0">
                            <a:latin typeface="Cambria Math" panose="02040503050406030204" pitchFamily="18" charset="0"/>
                          </a:rPr>
                        </m:ctrlPr>
                      </m:sSubPr>
                      <m:e>
                        <m:r>
                          <a:rPr lang="en-US" b="1" i="1" smtClean="0">
                            <a:latin typeface="Cambria Math" panose="02040503050406030204" pitchFamily="18" charset="0"/>
                          </a:rPr>
                          <m:t>𝑷</m:t>
                        </m:r>
                      </m:e>
                      <m:sub>
                        <m:r>
                          <a:rPr lang="en-US" b="1" i="1" smtClean="0">
                            <a:latin typeface="Cambria Math" panose="02040503050406030204" pitchFamily="18" charset="0"/>
                          </a:rPr>
                          <m:t>𝒉𝑻</m:t>
                        </m:r>
                      </m:sub>
                    </m:sSub>
                  </m:oMath>
                </a14:m>
                <a:r>
                  <a:rPr lang="en-US" dirty="0"/>
                  <a:t> distributions (2018); </a:t>
                </a:r>
              </a:p>
            </p:txBody>
          </p:sp>
        </mc:Choice>
        <mc:Fallback xmlns="">
          <p:sp>
            <p:nvSpPr>
              <p:cNvPr id="2" name="Title 1">
                <a:extLst>
                  <a:ext uri="{FF2B5EF4-FFF2-40B4-BE49-F238E27FC236}">
                    <a16:creationId xmlns:a16="http://schemas.microsoft.com/office/drawing/2014/main" id="{F636A5E7-3124-4F59-88B9-6753828ADD4D}"/>
                  </a:ext>
                </a:extLst>
              </p:cNvPr>
              <p:cNvSpPr>
                <a:spLocks noGrp="1" noRot="1" noChangeAspect="1" noMove="1" noResize="1" noEditPoints="1" noAdjustHandles="1" noChangeArrowheads="1" noChangeShapeType="1" noTextEdit="1"/>
              </p:cNvSpPr>
              <p:nvPr>
                <p:ph type="title"/>
              </p:nvPr>
            </p:nvSpPr>
            <p:spPr>
              <a:blipFill>
                <a:blip r:embed="rId2"/>
                <a:stretch>
                  <a:fillRect l="-1533" t="-1681" b="-10924"/>
                </a:stretch>
              </a:blipFill>
            </p:spPr>
            <p:txBody>
              <a:bodyPr/>
              <a:lstStyle/>
              <a:p>
                <a:r>
                  <a:rPr lang="en-US">
                    <a:noFill/>
                  </a:rPr>
                  <a:t> </a:t>
                </a:r>
              </a:p>
            </p:txBody>
          </p:sp>
        </mc:Fallback>
      </mc:AlternateContent>
      <p:pic>
        <p:nvPicPr>
          <p:cNvPr id="3" name="Picture 2">
            <a:extLst>
              <a:ext uri="{FF2B5EF4-FFF2-40B4-BE49-F238E27FC236}">
                <a16:creationId xmlns:a16="http://schemas.microsoft.com/office/drawing/2014/main" id="{69DB46C6-72F1-4CB3-B507-F2770CA5E1FC}"/>
              </a:ext>
            </a:extLst>
          </p:cNvPr>
          <p:cNvPicPr>
            <a:picLocks noChangeAspect="1"/>
          </p:cNvPicPr>
          <p:nvPr/>
        </p:nvPicPr>
        <p:blipFill>
          <a:blip r:embed="rId3"/>
          <a:stretch>
            <a:fillRect/>
          </a:stretch>
        </p:blipFill>
        <p:spPr>
          <a:xfrm>
            <a:off x="2057400" y="1281192"/>
            <a:ext cx="4984865" cy="1219200"/>
          </a:xfrm>
          <a:prstGeom prst="rect">
            <a:avLst/>
          </a:prstGeom>
        </p:spPr>
      </p:pic>
      <p:sp>
        <p:nvSpPr>
          <p:cNvPr id="5" name="TextBox 4">
            <a:extLst>
              <a:ext uri="{FF2B5EF4-FFF2-40B4-BE49-F238E27FC236}">
                <a16:creationId xmlns:a16="http://schemas.microsoft.com/office/drawing/2014/main" id="{64DF4CF7-08E5-4917-B5C3-52CFB89AFB51}"/>
              </a:ext>
            </a:extLst>
          </p:cNvPr>
          <p:cNvSpPr txBox="1"/>
          <p:nvPr/>
        </p:nvSpPr>
        <p:spPr>
          <a:xfrm>
            <a:off x="3352800" y="911860"/>
            <a:ext cx="1954381" cy="369332"/>
          </a:xfrm>
          <a:prstGeom prst="rect">
            <a:avLst/>
          </a:prstGeom>
          <a:noFill/>
        </p:spPr>
        <p:txBody>
          <a:bodyPr wrap="none" rtlCol="0">
            <a:spAutoFit/>
          </a:bodyPr>
          <a:lstStyle/>
          <a:p>
            <a:r>
              <a:rPr lang="en-US" dirty="0">
                <a:solidFill>
                  <a:srgbClr val="FF0000"/>
                </a:solidFill>
              </a:rPr>
              <a:t>Improved binning</a:t>
            </a:r>
          </a:p>
        </p:txBody>
      </p:sp>
      <p:sp>
        <p:nvSpPr>
          <p:cNvPr id="13" name="TextBox 12">
            <a:extLst>
              <a:ext uri="{FF2B5EF4-FFF2-40B4-BE49-F238E27FC236}">
                <a16:creationId xmlns:a16="http://schemas.microsoft.com/office/drawing/2014/main" id="{1F7455C5-A352-46E5-A310-C0FE6BD2B9FF}"/>
              </a:ext>
            </a:extLst>
          </p:cNvPr>
          <p:cNvSpPr txBox="1"/>
          <p:nvPr/>
        </p:nvSpPr>
        <p:spPr>
          <a:xfrm>
            <a:off x="2588903" y="2584966"/>
            <a:ext cx="4284250" cy="369332"/>
          </a:xfrm>
          <a:prstGeom prst="rect">
            <a:avLst/>
          </a:prstGeom>
          <a:noFill/>
        </p:spPr>
        <p:txBody>
          <a:bodyPr wrap="none" rtlCol="0">
            <a:spAutoFit/>
          </a:bodyPr>
          <a:lstStyle/>
          <a:p>
            <a:r>
              <a:rPr lang="en-US" dirty="0">
                <a:solidFill>
                  <a:srgbClr val="FF0000"/>
                </a:solidFill>
              </a:rPr>
              <a:t>Subtraction of Diffractive Vector Mesons</a:t>
            </a:r>
          </a:p>
        </p:txBody>
      </p:sp>
      <p:pic>
        <p:nvPicPr>
          <p:cNvPr id="14" name="Picture 13">
            <a:extLst>
              <a:ext uri="{FF2B5EF4-FFF2-40B4-BE49-F238E27FC236}">
                <a16:creationId xmlns:a16="http://schemas.microsoft.com/office/drawing/2014/main" id="{607EA8CC-8366-4B8D-99D0-EB4836BAA065}"/>
              </a:ext>
            </a:extLst>
          </p:cNvPr>
          <p:cNvPicPr>
            <a:picLocks noChangeAspect="1"/>
          </p:cNvPicPr>
          <p:nvPr/>
        </p:nvPicPr>
        <p:blipFill>
          <a:blip r:embed="rId4"/>
          <a:stretch>
            <a:fillRect/>
          </a:stretch>
        </p:blipFill>
        <p:spPr>
          <a:xfrm>
            <a:off x="1600200" y="2945368"/>
            <a:ext cx="6057900" cy="2513796"/>
          </a:xfrm>
          <a:prstGeom prst="rect">
            <a:avLst/>
          </a:prstGeom>
        </p:spPr>
      </p:pic>
      <p:sp>
        <p:nvSpPr>
          <p:cNvPr id="8" name="Date Placeholder 7">
            <a:extLst>
              <a:ext uri="{FF2B5EF4-FFF2-40B4-BE49-F238E27FC236}">
                <a16:creationId xmlns:a16="http://schemas.microsoft.com/office/drawing/2014/main" id="{E023FFC2-FA8A-4D56-BDCB-35B1A367E766}"/>
              </a:ext>
            </a:extLst>
          </p:cNvPr>
          <p:cNvSpPr>
            <a:spLocks noGrp="1"/>
          </p:cNvSpPr>
          <p:nvPr>
            <p:ph type="dt" sz="half" idx="10"/>
          </p:nvPr>
        </p:nvSpPr>
        <p:spPr/>
        <p:txBody>
          <a:bodyPr/>
          <a:lstStyle/>
          <a:p>
            <a:pPr defTabSz="342893" fontAlgn="auto">
              <a:spcBef>
                <a:spcPts val="0"/>
              </a:spcBef>
              <a:spcAft>
                <a:spcPts val="0"/>
              </a:spcAft>
              <a:defRPr/>
            </a:pPr>
            <a:fld id="{548B1DA5-52C7-4C22-96F8-7FDD19000FD3}" type="datetime1">
              <a:rPr lang="en-US" smtClean="0"/>
              <a:t>11/11/2024</a:t>
            </a:fld>
            <a:endParaRPr lang="en-US" dirty="0"/>
          </a:p>
        </p:txBody>
      </p:sp>
      <p:sp>
        <p:nvSpPr>
          <p:cNvPr id="9" name="Footer Placeholder 8">
            <a:extLst>
              <a:ext uri="{FF2B5EF4-FFF2-40B4-BE49-F238E27FC236}">
                <a16:creationId xmlns:a16="http://schemas.microsoft.com/office/drawing/2014/main" id="{3684976B-A68E-4B23-90FD-96F355507820}"/>
              </a:ext>
            </a:extLst>
          </p:cNvPr>
          <p:cNvSpPr>
            <a:spLocks noGrp="1"/>
          </p:cNvSpPr>
          <p:nvPr>
            <p:ph type="ftr" sz="quarter" idx="11"/>
          </p:nvPr>
        </p:nvSpPr>
        <p:spPr/>
        <p:txBody>
          <a:bodyPr/>
          <a:lstStyle/>
          <a:p>
            <a:pPr defTabSz="342893" fontAlgn="auto">
              <a:spcBef>
                <a:spcPts val="0"/>
              </a:spcBef>
              <a:spcAft>
                <a:spcPts val="0"/>
              </a:spcAft>
              <a:defRPr/>
            </a:pPr>
            <a:r>
              <a:rPr lang="en-US"/>
              <a:t>Circum-Pan-Pacific Symposium 2024</a:t>
            </a:r>
            <a:endParaRPr lang="en-US" dirty="0"/>
          </a:p>
        </p:txBody>
      </p:sp>
      <p:sp>
        <p:nvSpPr>
          <p:cNvPr id="10" name="Slide Number Placeholder 9">
            <a:extLst>
              <a:ext uri="{FF2B5EF4-FFF2-40B4-BE49-F238E27FC236}">
                <a16:creationId xmlns:a16="http://schemas.microsoft.com/office/drawing/2014/main" id="{CBD5F04E-68F8-4458-B7DC-FF933D6F819B}"/>
              </a:ext>
            </a:extLst>
          </p:cNvPr>
          <p:cNvSpPr>
            <a:spLocks noGrp="1"/>
          </p:cNvSpPr>
          <p:nvPr>
            <p:ph type="sldNum" sz="quarter" idx="12"/>
          </p:nvPr>
        </p:nvSpPr>
        <p:spPr/>
        <p:txBody>
          <a:bodyPr/>
          <a:lstStyle/>
          <a:p>
            <a:pPr defTabSz="342893" fontAlgn="auto">
              <a:spcBef>
                <a:spcPts val="0"/>
              </a:spcBef>
              <a:spcAft>
                <a:spcPts val="0"/>
              </a:spcAft>
              <a:defRPr/>
            </a:pPr>
            <a:fld id="{B9A5DFB4-3D23-4866-8D46-AE36D04BFD7D}" type="slidenum">
              <a:rPr lang="en-US" smtClean="0"/>
              <a:pPr defTabSz="342893" fontAlgn="auto">
                <a:spcBef>
                  <a:spcPts val="0"/>
                </a:spcBef>
                <a:spcAft>
                  <a:spcPts val="0"/>
                </a:spcAft>
                <a:defRPr/>
              </a:pPr>
              <a:t>72</a:t>
            </a:fld>
            <a:endParaRPr lang="en-US" dirty="0"/>
          </a:p>
        </p:txBody>
      </p:sp>
    </p:spTree>
    <p:extLst>
      <p:ext uri="{BB962C8B-B14F-4D97-AF65-F5344CB8AC3E}">
        <p14:creationId xmlns:p14="http://schemas.microsoft.com/office/powerpoint/2010/main" val="8369515"/>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F636A5E7-3124-4F59-88B9-6753828ADD4D}"/>
                  </a:ext>
                </a:extLst>
              </p:cNvPr>
              <p:cNvSpPr>
                <a:spLocks noGrp="1"/>
              </p:cNvSpPr>
              <p:nvPr>
                <p:ph type="title"/>
              </p:nvPr>
            </p:nvSpPr>
            <p:spPr/>
            <p:txBody>
              <a:bodyPr/>
              <a:lstStyle/>
              <a:p>
                <a:r>
                  <a:rPr lang="en-US" dirty="0"/>
                  <a:t>2</a:t>
                </a:r>
                <a:r>
                  <a:rPr lang="en-US" baseline="30000" dirty="0"/>
                  <a:t>nd</a:t>
                </a:r>
                <a:r>
                  <a:rPr lang="en-US" dirty="0"/>
                  <a:t>   publication on </a:t>
                </a:r>
                <a14:m>
                  <m:oMath xmlns:m="http://schemas.openxmlformats.org/officeDocument/2006/math">
                    <m:sSub>
                      <m:sSubPr>
                        <m:ctrlPr>
                          <a:rPr lang="en-US" i="1" smtClean="0">
                            <a:latin typeface="Cambria Math" panose="02040503050406030204" pitchFamily="18" charset="0"/>
                          </a:rPr>
                        </m:ctrlPr>
                      </m:sSubPr>
                      <m:e>
                        <m:r>
                          <a:rPr lang="en-US" smtClean="0">
                            <a:latin typeface="Cambria Math" panose="02040503050406030204" pitchFamily="18" charset="0"/>
                          </a:rPr>
                          <m:t>𝑷</m:t>
                        </m:r>
                      </m:e>
                      <m:sub>
                        <m:r>
                          <a:rPr lang="en-US" smtClean="0">
                            <a:latin typeface="Cambria Math" panose="02040503050406030204" pitchFamily="18" charset="0"/>
                          </a:rPr>
                          <m:t>𝒉𝑻</m:t>
                        </m:r>
                      </m:sub>
                    </m:sSub>
                  </m:oMath>
                </a14:m>
                <a:r>
                  <a:rPr lang="en-US" dirty="0"/>
                  <a:t> distributions; </a:t>
                </a:r>
              </a:p>
            </p:txBody>
          </p:sp>
        </mc:Choice>
        <mc:Fallback xmlns="">
          <p:sp>
            <p:nvSpPr>
              <p:cNvPr id="2" name="Title 1">
                <a:extLst>
                  <a:ext uri="{FF2B5EF4-FFF2-40B4-BE49-F238E27FC236}">
                    <a16:creationId xmlns:a16="http://schemas.microsoft.com/office/drawing/2014/main" id="{F636A5E7-3124-4F59-88B9-6753828ADD4D}"/>
                  </a:ext>
                </a:extLst>
              </p:cNvPr>
              <p:cNvSpPr>
                <a:spLocks noGrp="1" noRot="1" noChangeAspect="1" noMove="1" noResize="1" noEditPoints="1" noAdjustHandles="1" noChangeArrowheads="1" noChangeShapeType="1" noTextEdit="1"/>
              </p:cNvSpPr>
              <p:nvPr>
                <p:ph type="title"/>
              </p:nvPr>
            </p:nvSpPr>
            <p:spPr>
              <a:blipFill>
                <a:blip r:embed="rId2"/>
                <a:stretch>
                  <a:fillRect l="-1533" t="-1681" b="-10924"/>
                </a:stretch>
              </a:blipFill>
            </p:spPr>
            <p:txBody>
              <a:bodyPr/>
              <a:lstStyle/>
              <a:p>
                <a:r>
                  <a:rPr lang="en-US">
                    <a:noFill/>
                  </a:rPr>
                  <a:t> </a:t>
                </a:r>
              </a:p>
            </p:txBody>
          </p:sp>
        </mc:Fallback>
      </mc:AlternateContent>
      <p:grpSp>
        <p:nvGrpSpPr>
          <p:cNvPr id="8" name="Group 7">
            <a:extLst>
              <a:ext uri="{FF2B5EF4-FFF2-40B4-BE49-F238E27FC236}">
                <a16:creationId xmlns:a16="http://schemas.microsoft.com/office/drawing/2014/main" id="{33389D46-71C6-41D3-BC63-02D6A538C973}"/>
              </a:ext>
            </a:extLst>
          </p:cNvPr>
          <p:cNvGrpSpPr/>
          <p:nvPr/>
        </p:nvGrpSpPr>
        <p:grpSpPr>
          <a:xfrm>
            <a:off x="156210" y="1028700"/>
            <a:ext cx="8717280" cy="4129262"/>
            <a:chOff x="178368" y="1021953"/>
            <a:chExt cx="8945261" cy="4300487"/>
          </a:xfrm>
        </p:grpSpPr>
        <p:pic>
          <p:nvPicPr>
            <p:cNvPr id="15" name="Picture 14">
              <a:extLst>
                <a:ext uri="{FF2B5EF4-FFF2-40B4-BE49-F238E27FC236}">
                  <a16:creationId xmlns:a16="http://schemas.microsoft.com/office/drawing/2014/main" id="{2E0FB890-2B89-484B-AC89-5AB3B96B8A3E}"/>
                </a:ext>
              </a:extLst>
            </p:cNvPr>
            <p:cNvPicPr>
              <a:picLocks noChangeAspect="1"/>
            </p:cNvPicPr>
            <p:nvPr/>
          </p:nvPicPr>
          <p:blipFill>
            <a:blip r:embed="rId3"/>
            <a:stretch>
              <a:fillRect/>
            </a:stretch>
          </p:blipFill>
          <p:spPr>
            <a:xfrm>
              <a:off x="178368" y="1021953"/>
              <a:ext cx="4453082" cy="4289393"/>
            </a:xfrm>
            <a:prstGeom prst="rect">
              <a:avLst/>
            </a:prstGeom>
          </p:spPr>
        </p:pic>
        <p:pic>
          <p:nvPicPr>
            <p:cNvPr id="16" name="Picture 15">
              <a:extLst>
                <a:ext uri="{FF2B5EF4-FFF2-40B4-BE49-F238E27FC236}">
                  <a16:creationId xmlns:a16="http://schemas.microsoft.com/office/drawing/2014/main" id="{2D66BEAA-FFBE-45E0-84D6-DCAEAD1F5E96}"/>
                </a:ext>
              </a:extLst>
            </p:cNvPr>
            <p:cNvPicPr>
              <a:picLocks/>
            </p:cNvPicPr>
            <p:nvPr/>
          </p:nvPicPr>
          <p:blipFill>
            <a:blip r:embed="rId4"/>
            <a:stretch>
              <a:fillRect/>
            </a:stretch>
          </p:blipFill>
          <p:spPr>
            <a:xfrm>
              <a:off x="4709643" y="1033046"/>
              <a:ext cx="4413986" cy="4289394"/>
            </a:xfrm>
            <a:prstGeom prst="rect">
              <a:avLst/>
            </a:prstGeom>
          </p:spPr>
        </p:pic>
      </p:grpSp>
      <p:sp>
        <p:nvSpPr>
          <p:cNvPr id="11" name="Date Placeholder 10">
            <a:extLst>
              <a:ext uri="{FF2B5EF4-FFF2-40B4-BE49-F238E27FC236}">
                <a16:creationId xmlns:a16="http://schemas.microsoft.com/office/drawing/2014/main" id="{49824A04-5C1C-4425-81C9-1DD100F54E67}"/>
              </a:ext>
            </a:extLst>
          </p:cNvPr>
          <p:cNvSpPr>
            <a:spLocks noGrp="1"/>
          </p:cNvSpPr>
          <p:nvPr>
            <p:ph type="dt" sz="half" idx="10"/>
          </p:nvPr>
        </p:nvSpPr>
        <p:spPr/>
        <p:txBody>
          <a:bodyPr/>
          <a:lstStyle/>
          <a:p>
            <a:pPr defTabSz="342893" fontAlgn="auto">
              <a:spcBef>
                <a:spcPts val="0"/>
              </a:spcBef>
              <a:spcAft>
                <a:spcPts val="0"/>
              </a:spcAft>
              <a:defRPr/>
            </a:pPr>
            <a:fld id="{F0EBE638-FF6E-4CFE-B6AA-9EBF611A347C}" type="datetime1">
              <a:rPr lang="en-US" smtClean="0"/>
              <a:t>11/11/2024</a:t>
            </a:fld>
            <a:endParaRPr lang="en-US" dirty="0"/>
          </a:p>
        </p:txBody>
      </p:sp>
      <p:sp>
        <p:nvSpPr>
          <p:cNvPr id="12" name="Footer Placeholder 11">
            <a:extLst>
              <a:ext uri="{FF2B5EF4-FFF2-40B4-BE49-F238E27FC236}">
                <a16:creationId xmlns:a16="http://schemas.microsoft.com/office/drawing/2014/main" id="{3982BAD7-A0A1-4296-8FC4-FE135221F4CE}"/>
              </a:ext>
            </a:extLst>
          </p:cNvPr>
          <p:cNvSpPr>
            <a:spLocks noGrp="1"/>
          </p:cNvSpPr>
          <p:nvPr>
            <p:ph type="ftr" sz="quarter" idx="11"/>
          </p:nvPr>
        </p:nvSpPr>
        <p:spPr/>
        <p:txBody>
          <a:bodyPr/>
          <a:lstStyle/>
          <a:p>
            <a:pPr defTabSz="342893" fontAlgn="auto">
              <a:spcBef>
                <a:spcPts val="0"/>
              </a:spcBef>
              <a:spcAft>
                <a:spcPts val="0"/>
              </a:spcAft>
              <a:defRPr/>
            </a:pPr>
            <a:r>
              <a:rPr lang="en-US"/>
              <a:t>Circum-Pan-Pacific Symposium 2024</a:t>
            </a:r>
            <a:endParaRPr lang="en-US" dirty="0"/>
          </a:p>
        </p:txBody>
      </p:sp>
      <p:sp>
        <p:nvSpPr>
          <p:cNvPr id="13" name="Slide Number Placeholder 12">
            <a:extLst>
              <a:ext uri="{FF2B5EF4-FFF2-40B4-BE49-F238E27FC236}">
                <a16:creationId xmlns:a16="http://schemas.microsoft.com/office/drawing/2014/main" id="{43A04EC2-3538-4C22-A6A0-6321C1EB5575}"/>
              </a:ext>
            </a:extLst>
          </p:cNvPr>
          <p:cNvSpPr>
            <a:spLocks noGrp="1"/>
          </p:cNvSpPr>
          <p:nvPr>
            <p:ph type="sldNum" sz="quarter" idx="12"/>
          </p:nvPr>
        </p:nvSpPr>
        <p:spPr/>
        <p:txBody>
          <a:bodyPr/>
          <a:lstStyle/>
          <a:p>
            <a:pPr defTabSz="342893" fontAlgn="auto">
              <a:spcBef>
                <a:spcPts val="0"/>
              </a:spcBef>
              <a:spcAft>
                <a:spcPts val="0"/>
              </a:spcAft>
              <a:defRPr/>
            </a:pPr>
            <a:fld id="{B9A5DFB4-3D23-4866-8D46-AE36D04BFD7D}" type="slidenum">
              <a:rPr lang="en-US" smtClean="0"/>
              <a:pPr defTabSz="342893" fontAlgn="auto">
                <a:spcBef>
                  <a:spcPts val="0"/>
                </a:spcBef>
                <a:spcAft>
                  <a:spcPts val="0"/>
                </a:spcAft>
                <a:defRPr/>
              </a:pPr>
              <a:t>73</a:t>
            </a:fld>
            <a:endParaRPr lang="en-US" dirty="0"/>
          </a:p>
        </p:txBody>
      </p:sp>
    </p:spTree>
    <p:extLst>
      <p:ext uri="{BB962C8B-B14F-4D97-AF65-F5344CB8AC3E}">
        <p14:creationId xmlns:p14="http://schemas.microsoft.com/office/powerpoint/2010/main" val="2675877290"/>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F636A5E7-3124-4F59-88B9-6753828ADD4D}"/>
                  </a:ext>
                </a:extLst>
              </p:cNvPr>
              <p:cNvSpPr>
                <a:spLocks noGrp="1"/>
              </p:cNvSpPr>
              <p:nvPr>
                <p:ph type="title"/>
              </p:nvPr>
            </p:nvSpPr>
            <p:spPr/>
            <p:txBody>
              <a:bodyPr/>
              <a:lstStyle/>
              <a:p>
                <a:r>
                  <a:rPr lang="en-US" dirty="0"/>
                  <a:t>2</a:t>
                </a:r>
                <a:r>
                  <a:rPr lang="en-US" baseline="30000" dirty="0"/>
                  <a:t>nd</a:t>
                </a:r>
                <a:r>
                  <a:rPr lang="en-US" dirty="0"/>
                  <a:t>  publication on </a:t>
                </a:r>
                <a14:m>
                  <m:oMath xmlns:m="http://schemas.openxmlformats.org/officeDocument/2006/math">
                    <m:sSub>
                      <m:sSubPr>
                        <m:ctrlPr>
                          <a:rPr lang="en-US" i="1" smtClean="0">
                            <a:latin typeface="Cambria Math" panose="02040503050406030204" pitchFamily="18" charset="0"/>
                          </a:rPr>
                        </m:ctrlPr>
                      </m:sSubPr>
                      <m:e>
                        <m:r>
                          <a:rPr lang="en-US" b="1" i="1" smtClean="0">
                            <a:latin typeface="Cambria Math" panose="02040503050406030204" pitchFamily="18" charset="0"/>
                          </a:rPr>
                          <m:t>𝑷</m:t>
                        </m:r>
                      </m:e>
                      <m:sub>
                        <m:r>
                          <a:rPr lang="en-US" b="1" i="1" smtClean="0">
                            <a:latin typeface="Cambria Math" panose="02040503050406030204" pitchFamily="18" charset="0"/>
                          </a:rPr>
                          <m:t>𝒉𝑻</m:t>
                        </m:r>
                      </m:sub>
                    </m:sSub>
                  </m:oMath>
                </a14:m>
                <a:r>
                  <a:rPr lang="en-US" dirty="0"/>
                  <a:t> distributions; </a:t>
                </a:r>
              </a:p>
            </p:txBody>
          </p:sp>
        </mc:Choice>
        <mc:Fallback xmlns="">
          <p:sp>
            <p:nvSpPr>
              <p:cNvPr id="2" name="Title 1">
                <a:extLst>
                  <a:ext uri="{FF2B5EF4-FFF2-40B4-BE49-F238E27FC236}">
                    <a16:creationId xmlns:a16="http://schemas.microsoft.com/office/drawing/2014/main" id="{F636A5E7-3124-4F59-88B9-6753828ADD4D}"/>
                  </a:ext>
                </a:extLst>
              </p:cNvPr>
              <p:cNvSpPr>
                <a:spLocks noGrp="1" noRot="1" noChangeAspect="1" noMove="1" noResize="1" noEditPoints="1" noAdjustHandles="1" noChangeArrowheads="1" noChangeShapeType="1" noTextEdit="1"/>
              </p:cNvSpPr>
              <p:nvPr>
                <p:ph type="title"/>
              </p:nvPr>
            </p:nvSpPr>
            <p:spPr>
              <a:blipFill>
                <a:blip r:embed="rId2"/>
                <a:stretch>
                  <a:fillRect l="-1533"/>
                </a:stretch>
              </a:blipFill>
            </p:spPr>
            <p:txBody>
              <a:bodyPr/>
              <a:lstStyle/>
              <a:p>
                <a:r>
                  <a:rPr lang="en-US">
                    <a:noFill/>
                  </a:rPr>
                  <a:t> </a:t>
                </a:r>
              </a:p>
            </p:txBody>
          </p:sp>
        </mc:Fallback>
      </mc:AlternateContent>
      <p:grpSp>
        <p:nvGrpSpPr>
          <p:cNvPr id="9" name="Group 8">
            <a:extLst>
              <a:ext uri="{FF2B5EF4-FFF2-40B4-BE49-F238E27FC236}">
                <a16:creationId xmlns:a16="http://schemas.microsoft.com/office/drawing/2014/main" id="{03E90D51-5437-4E8C-8AAA-30953A412C91}"/>
              </a:ext>
            </a:extLst>
          </p:cNvPr>
          <p:cNvGrpSpPr/>
          <p:nvPr/>
        </p:nvGrpSpPr>
        <p:grpSpPr>
          <a:xfrm>
            <a:off x="209551" y="1246162"/>
            <a:ext cx="8686799" cy="4080510"/>
            <a:chOff x="318768" y="1226292"/>
            <a:chExt cx="8686799" cy="4080510"/>
          </a:xfrm>
        </p:grpSpPr>
        <p:pic>
          <p:nvPicPr>
            <p:cNvPr id="3" name="Picture 2">
              <a:extLst>
                <a:ext uri="{FF2B5EF4-FFF2-40B4-BE49-F238E27FC236}">
                  <a16:creationId xmlns:a16="http://schemas.microsoft.com/office/drawing/2014/main" id="{BD4A215D-7946-4C2B-8C71-6D466600D060}"/>
                </a:ext>
              </a:extLst>
            </p:cNvPr>
            <p:cNvPicPr>
              <a:picLocks noChangeAspect="1"/>
            </p:cNvPicPr>
            <p:nvPr/>
          </p:nvPicPr>
          <p:blipFill>
            <a:blip r:embed="rId3"/>
            <a:stretch>
              <a:fillRect/>
            </a:stretch>
          </p:blipFill>
          <p:spPr>
            <a:xfrm>
              <a:off x="318768" y="1233912"/>
              <a:ext cx="4286250" cy="4057650"/>
            </a:xfrm>
            <a:prstGeom prst="rect">
              <a:avLst/>
            </a:prstGeom>
          </p:spPr>
        </p:pic>
        <p:pic>
          <p:nvPicPr>
            <p:cNvPr id="5" name="Picture 4">
              <a:extLst>
                <a:ext uri="{FF2B5EF4-FFF2-40B4-BE49-F238E27FC236}">
                  <a16:creationId xmlns:a16="http://schemas.microsoft.com/office/drawing/2014/main" id="{C9EABD65-743D-41C9-80EC-C2CD3BF38BA5}"/>
                </a:ext>
              </a:extLst>
            </p:cNvPr>
            <p:cNvPicPr>
              <a:picLocks noChangeAspect="1"/>
            </p:cNvPicPr>
            <p:nvPr/>
          </p:nvPicPr>
          <p:blipFill>
            <a:blip r:embed="rId4"/>
            <a:stretch>
              <a:fillRect/>
            </a:stretch>
          </p:blipFill>
          <p:spPr>
            <a:xfrm>
              <a:off x="4757417" y="1226292"/>
              <a:ext cx="4248150" cy="4080510"/>
            </a:xfrm>
            <a:prstGeom prst="rect">
              <a:avLst/>
            </a:prstGeom>
          </p:spPr>
        </p:pic>
      </p:grpSp>
      <p:sp>
        <p:nvSpPr>
          <p:cNvPr id="8" name="Date Placeholder 7">
            <a:extLst>
              <a:ext uri="{FF2B5EF4-FFF2-40B4-BE49-F238E27FC236}">
                <a16:creationId xmlns:a16="http://schemas.microsoft.com/office/drawing/2014/main" id="{8C0538D8-8C35-4923-9EF8-6288ED74D857}"/>
              </a:ext>
            </a:extLst>
          </p:cNvPr>
          <p:cNvSpPr>
            <a:spLocks noGrp="1"/>
          </p:cNvSpPr>
          <p:nvPr>
            <p:ph type="dt" sz="half" idx="10"/>
          </p:nvPr>
        </p:nvSpPr>
        <p:spPr/>
        <p:txBody>
          <a:bodyPr/>
          <a:lstStyle/>
          <a:p>
            <a:pPr defTabSz="342893" fontAlgn="auto">
              <a:spcBef>
                <a:spcPts val="0"/>
              </a:spcBef>
              <a:spcAft>
                <a:spcPts val="0"/>
              </a:spcAft>
              <a:defRPr/>
            </a:pPr>
            <a:fld id="{6CAE6E99-21EA-4D63-9E6F-69FA394A4B7D}" type="datetime1">
              <a:rPr lang="en-US" smtClean="0"/>
              <a:t>11/11/2024</a:t>
            </a:fld>
            <a:endParaRPr lang="en-US" dirty="0"/>
          </a:p>
        </p:txBody>
      </p:sp>
      <p:sp>
        <p:nvSpPr>
          <p:cNvPr id="10" name="Footer Placeholder 9">
            <a:extLst>
              <a:ext uri="{FF2B5EF4-FFF2-40B4-BE49-F238E27FC236}">
                <a16:creationId xmlns:a16="http://schemas.microsoft.com/office/drawing/2014/main" id="{7A806707-67AD-4D0D-BEE0-9FC49604EA4F}"/>
              </a:ext>
            </a:extLst>
          </p:cNvPr>
          <p:cNvSpPr>
            <a:spLocks noGrp="1"/>
          </p:cNvSpPr>
          <p:nvPr>
            <p:ph type="ftr" sz="quarter" idx="11"/>
          </p:nvPr>
        </p:nvSpPr>
        <p:spPr/>
        <p:txBody>
          <a:bodyPr/>
          <a:lstStyle/>
          <a:p>
            <a:pPr defTabSz="342893" fontAlgn="auto">
              <a:spcBef>
                <a:spcPts val="0"/>
              </a:spcBef>
              <a:spcAft>
                <a:spcPts val="0"/>
              </a:spcAft>
              <a:defRPr/>
            </a:pPr>
            <a:r>
              <a:rPr lang="en-US"/>
              <a:t>Circum-Pan-Pacific Symposium 2024</a:t>
            </a:r>
            <a:endParaRPr lang="en-US" dirty="0"/>
          </a:p>
        </p:txBody>
      </p:sp>
      <p:sp>
        <p:nvSpPr>
          <p:cNvPr id="11" name="Slide Number Placeholder 10">
            <a:extLst>
              <a:ext uri="{FF2B5EF4-FFF2-40B4-BE49-F238E27FC236}">
                <a16:creationId xmlns:a16="http://schemas.microsoft.com/office/drawing/2014/main" id="{DF8DA82F-C0FA-4E2C-8351-84FFD1B63513}"/>
              </a:ext>
            </a:extLst>
          </p:cNvPr>
          <p:cNvSpPr>
            <a:spLocks noGrp="1"/>
          </p:cNvSpPr>
          <p:nvPr>
            <p:ph type="sldNum" sz="quarter" idx="12"/>
          </p:nvPr>
        </p:nvSpPr>
        <p:spPr/>
        <p:txBody>
          <a:bodyPr/>
          <a:lstStyle/>
          <a:p>
            <a:pPr defTabSz="342893" fontAlgn="auto">
              <a:spcBef>
                <a:spcPts val="0"/>
              </a:spcBef>
              <a:spcAft>
                <a:spcPts val="0"/>
              </a:spcAft>
              <a:defRPr/>
            </a:pPr>
            <a:fld id="{B9A5DFB4-3D23-4866-8D46-AE36D04BFD7D}" type="slidenum">
              <a:rPr lang="en-US" smtClean="0"/>
              <a:pPr defTabSz="342893" fontAlgn="auto">
                <a:spcBef>
                  <a:spcPts val="0"/>
                </a:spcBef>
                <a:spcAft>
                  <a:spcPts val="0"/>
                </a:spcAft>
                <a:defRPr/>
              </a:pPr>
              <a:t>74</a:t>
            </a:fld>
            <a:endParaRPr lang="en-US" dirty="0"/>
          </a:p>
        </p:txBody>
      </p:sp>
    </p:spTree>
    <p:extLst>
      <p:ext uri="{BB962C8B-B14F-4D97-AF65-F5344CB8AC3E}">
        <p14:creationId xmlns:p14="http://schemas.microsoft.com/office/powerpoint/2010/main" val="1879725345"/>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Title 2"/>
              <p:cNvSpPr>
                <a:spLocks noGrp="1"/>
              </p:cNvSpPr>
              <p:nvPr>
                <p:ph type="title"/>
              </p:nvPr>
            </p:nvSpPr>
            <p:spPr/>
            <p:txBody>
              <a:bodyPr/>
              <a:lstStyle/>
              <a:p>
                <a:r>
                  <a:rPr lang="en-US" dirty="0"/>
                  <a:t>Positive vs Negative charged hadrons (</a:t>
                </a:r>
                <a14:m>
                  <m:oMath xmlns:m="http://schemas.openxmlformats.org/officeDocument/2006/math">
                    <m:sPre>
                      <m:sPrePr>
                        <m:ctrlPr>
                          <a:rPr lang="en-US" sz="3200" i="1">
                            <a:solidFill>
                              <a:schemeClr val="accent2">
                                <a:lumMod val="75000"/>
                              </a:schemeClr>
                            </a:solidFill>
                            <a:latin typeface="Cambria Math" panose="02040503050406030204" pitchFamily="18" charset="0"/>
                          </a:rPr>
                        </m:ctrlPr>
                      </m:sPrePr>
                      <m:sub/>
                      <m:sup>
                        <m:r>
                          <a:rPr lang="en-US" sz="3200" i="1">
                            <a:solidFill>
                              <a:schemeClr val="accent2">
                                <a:lumMod val="75000"/>
                              </a:schemeClr>
                            </a:solidFill>
                            <a:latin typeface="Cambria Math"/>
                          </a:rPr>
                          <m:t>6</m:t>
                        </m:r>
                      </m:sup>
                      <m:e>
                        <m:r>
                          <m:rPr>
                            <m:sty m:val="p"/>
                          </m:rPr>
                          <a:rPr lang="en-US" sz="3200" i="0">
                            <a:solidFill>
                              <a:schemeClr val="accent2">
                                <a:lumMod val="75000"/>
                              </a:schemeClr>
                            </a:solidFill>
                            <a:latin typeface="Cambria Math"/>
                          </a:rPr>
                          <m:t>LiD</m:t>
                        </m:r>
                      </m:e>
                    </m:sPre>
                  </m:oMath>
                </a14:m>
                <a:r>
                  <a:rPr lang="en-US" dirty="0"/>
                  <a:t>)</a:t>
                </a:r>
              </a:p>
            </p:txBody>
          </p:sp>
        </mc:Choice>
        <mc:Fallback xmlns="">
          <p:sp>
            <p:nvSpPr>
              <p:cNvPr id="3" name="Title 2"/>
              <p:cNvSpPr>
                <a:spLocks noGrp="1" noRot="1" noChangeAspect="1" noMove="1" noResize="1" noEditPoints="1" noAdjustHandles="1" noChangeArrowheads="1" noChangeShapeType="1" noTextEdit="1"/>
              </p:cNvSpPr>
              <p:nvPr>
                <p:ph type="title"/>
              </p:nvPr>
            </p:nvSpPr>
            <p:spPr>
              <a:blipFill>
                <a:blip r:embed="rId3"/>
                <a:stretch>
                  <a:fillRect l="-1533"/>
                </a:stretch>
              </a:blipFill>
            </p:spPr>
            <p:txBody>
              <a:bodyPr/>
              <a:lstStyle/>
              <a:p>
                <a:r>
                  <a:rPr lang="en-US">
                    <a:noFill/>
                  </a:rPr>
                  <a:t> </a:t>
                </a:r>
              </a:p>
            </p:txBody>
          </p:sp>
        </mc:Fallback>
      </mc:AlternateContent>
      <p:graphicFrame>
        <p:nvGraphicFramePr>
          <p:cNvPr id="7" name="Object 6"/>
          <p:cNvGraphicFramePr>
            <a:graphicFrameLocks noChangeAspect="1"/>
          </p:cNvGraphicFramePr>
          <p:nvPr/>
        </p:nvGraphicFramePr>
        <p:xfrm>
          <a:off x="4343400" y="1409700"/>
          <a:ext cx="4419600" cy="3889370"/>
        </p:xfrm>
        <a:graphic>
          <a:graphicData uri="http://schemas.openxmlformats.org/presentationml/2006/ole">
            <mc:AlternateContent xmlns:mc="http://schemas.openxmlformats.org/markup-compatibility/2006">
              <mc:Choice xmlns:v="urn:schemas-microsoft-com:vml" Requires="v">
                <p:oleObj r:id="rId4" imgW="12126960" imgH="10729800" progId="">
                  <p:embed/>
                </p:oleObj>
              </mc:Choice>
              <mc:Fallback>
                <p:oleObj r:id="rId4" imgW="12126960" imgH="10729800" progId="">
                  <p:embed/>
                  <p:pic>
                    <p:nvPicPr>
                      <p:cNvPr id="7" name="Object 6"/>
                      <p:cNvPicPr/>
                      <p:nvPr/>
                    </p:nvPicPr>
                    <p:blipFill>
                      <a:blip r:embed="rId5"/>
                      <a:stretch>
                        <a:fillRect/>
                      </a:stretch>
                    </p:blipFill>
                    <p:spPr>
                      <a:xfrm>
                        <a:off x="4343400" y="1409700"/>
                        <a:ext cx="4419600" cy="3889370"/>
                      </a:xfrm>
                      <a:prstGeom prst="rect">
                        <a:avLst/>
                      </a:prstGeom>
                    </p:spPr>
                  </p:pic>
                </p:oleObj>
              </mc:Fallback>
            </mc:AlternateContent>
          </a:graphicData>
        </a:graphic>
      </p:graphicFrame>
      <mc:AlternateContent xmlns:mc="http://schemas.openxmlformats.org/markup-compatibility/2006" xmlns:a14="http://schemas.microsoft.com/office/drawing/2010/main">
        <mc:Choice Requires="a14">
          <p:sp>
            <p:nvSpPr>
              <p:cNvPr id="8" name="Rectangle 7"/>
              <p:cNvSpPr/>
              <p:nvPr/>
            </p:nvSpPr>
            <p:spPr>
              <a:xfrm>
                <a:off x="4804704" y="5171391"/>
                <a:ext cx="3931846" cy="369332"/>
              </a:xfrm>
              <a:prstGeom prst="rect">
                <a:avLst/>
              </a:prstGeom>
            </p:spPr>
            <p:txBody>
              <a:bodyPr wrap="none">
                <a:spAutoFit/>
              </a:bodyPr>
              <a:lstStyle/>
              <a:p>
                <a14:m>
                  <m:oMath xmlns:m="http://schemas.openxmlformats.org/officeDocument/2006/math">
                    <m:d>
                      <m:dPr>
                        <m:begChr m:val="⟨"/>
                        <m:endChr m:val="⟩"/>
                        <m:ctrlPr>
                          <a:rPr lang="en-US" i="1" smtClean="0">
                            <a:solidFill>
                              <a:srgbClr val="00B050"/>
                            </a:solidFill>
                            <a:latin typeface="Cambria Math" panose="02040503050406030204" pitchFamily="18" charset="0"/>
                          </a:rPr>
                        </m:ctrlPr>
                      </m:dPr>
                      <m:e>
                        <m:sSup>
                          <m:sSupPr>
                            <m:ctrlPr>
                              <a:rPr lang="en-US" i="1" smtClean="0">
                                <a:solidFill>
                                  <a:srgbClr val="00B050"/>
                                </a:solidFill>
                                <a:latin typeface="Cambria Math" panose="02040503050406030204" pitchFamily="18" charset="0"/>
                              </a:rPr>
                            </m:ctrlPr>
                          </m:sSupPr>
                          <m:e>
                            <m:r>
                              <a:rPr lang="en-US" b="0" i="1" smtClean="0">
                                <a:solidFill>
                                  <a:srgbClr val="00B050"/>
                                </a:solidFill>
                                <a:latin typeface="Cambria Math" panose="02040503050406030204" pitchFamily="18" charset="0"/>
                              </a:rPr>
                              <m:t>𝑄</m:t>
                            </m:r>
                          </m:e>
                          <m:sup>
                            <m:r>
                              <a:rPr lang="en-US" b="0" i="1" smtClean="0">
                                <a:solidFill>
                                  <a:srgbClr val="00B050"/>
                                </a:solidFill>
                                <a:latin typeface="Cambria Math" panose="02040503050406030204" pitchFamily="18" charset="0"/>
                              </a:rPr>
                              <m:t>2</m:t>
                            </m:r>
                          </m:sup>
                        </m:sSup>
                      </m:e>
                    </m:d>
                    <m:r>
                      <a:rPr lang="en-US" b="0" i="1" smtClean="0">
                        <a:solidFill>
                          <a:srgbClr val="00B050"/>
                        </a:solidFill>
                        <a:latin typeface="Cambria Math" panose="02040503050406030204" pitchFamily="18" charset="0"/>
                      </a:rPr>
                      <m:t>=9.78 </m:t>
                    </m:r>
                    <m:sSup>
                      <m:sSupPr>
                        <m:ctrlPr>
                          <a:rPr lang="en-US" b="0" i="1" smtClean="0">
                            <a:solidFill>
                              <a:srgbClr val="00B050"/>
                            </a:solidFill>
                            <a:latin typeface="Cambria Math" panose="02040503050406030204" pitchFamily="18" charset="0"/>
                          </a:rPr>
                        </m:ctrlPr>
                      </m:sSupPr>
                      <m:e>
                        <m:d>
                          <m:dPr>
                            <m:ctrlPr>
                              <a:rPr lang="en-US" b="0" i="1" smtClean="0">
                                <a:solidFill>
                                  <a:srgbClr val="00B050"/>
                                </a:solidFill>
                                <a:latin typeface="Cambria Math" panose="02040503050406030204" pitchFamily="18" charset="0"/>
                              </a:rPr>
                            </m:ctrlPr>
                          </m:dPr>
                          <m:e>
                            <m:r>
                              <m:rPr>
                                <m:sty m:val="p"/>
                              </m:rPr>
                              <a:rPr lang="en-US" b="0" i="0" smtClean="0">
                                <a:solidFill>
                                  <a:srgbClr val="00B050"/>
                                </a:solidFill>
                                <a:latin typeface="Cambria Math" panose="02040503050406030204" pitchFamily="18" charset="0"/>
                              </a:rPr>
                              <m:t>GeV</m:t>
                            </m:r>
                            <m:r>
                              <a:rPr lang="en-US" b="0" i="1" smtClean="0">
                                <a:solidFill>
                                  <a:srgbClr val="00B050"/>
                                </a:solidFill>
                                <a:latin typeface="Cambria Math" panose="02040503050406030204" pitchFamily="18" charset="0"/>
                              </a:rPr>
                              <m:t>/</m:t>
                            </m:r>
                            <m:r>
                              <a:rPr lang="en-US" b="0" i="1" smtClean="0">
                                <a:solidFill>
                                  <a:srgbClr val="00B050"/>
                                </a:solidFill>
                                <a:latin typeface="Cambria Math" panose="02040503050406030204" pitchFamily="18" charset="0"/>
                              </a:rPr>
                              <m:t>𝑐</m:t>
                            </m:r>
                          </m:e>
                        </m:d>
                      </m:e>
                      <m:sup>
                        <m:r>
                          <a:rPr lang="en-US" b="0" i="1" smtClean="0">
                            <a:solidFill>
                              <a:srgbClr val="00B050"/>
                            </a:solidFill>
                            <a:latin typeface="Cambria Math" panose="02040503050406030204" pitchFamily="18" charset="0"/>
                          </a:rPr>
                          <m:t>2</m:t>
                        </m:r>
                      </m:sup>
                    </m:sSup>
                  </m:oMath>
                </a14:m>
                <a:r>
                  <a:rPr lang="en-US" dirty="0">
                    <a:solidFill>
                      <a:srgbClr val="00B050"/>
                    </a:solidFill>
                    <a:latin typeface="CMR9"/>
                  </a:rPr>
                  <a:t>and </a:t>
                </a:r>
                <a14:m>
                  <m:oMath xmlns:m="http://schemas.openxmlformats.org/officeDocument/2006/math">
                    <m:d>
                      <m:dPr>
                        <m:begChr m:val="⟨"/>
                        <m:endChr m:val="⟩"/>
                        <m:ctrlPr>
                          <a:rPr lang="en-US" i="1">
                            <a:solidFill>
                              <a:srgbClr val="00B050"/>
                            </a:solidFill>
                            <a:latin typeface="Cambria Math" panose="02040503050406030204" pitchFamily="18" charset="0"/>
                          </a:rPr>
                        </m:ctrlPr>
                      </m:dPr>
                      <m:e>
                        <m:r>
                          <a:rPr lang="en-US" b="0" i="1" smtClean="0">
                            <a:solidFill>
                              <a:srgbClr val="00B050"/>
                            </a:solidFill>
                            <a:latin typeface="Cambria Math" panose="02040503050406030204" pitchFamily="18" charset="0"/>
                          </a:rPr>
                          <m:t>𝑥</m:t>
                        </m:r>
                      </m:e>
                    </m:d>
                    <m:r>
                      <a:rPr lang="en-US" i="1">
                        <a:solidFill>
                          <a:srgbClr val="00B050"/>
                        </a:solidFill>
                        <a:latin typeface="Cambria Math" panose="02040503050406030204" pitchFamily="18" charset="0"/>
                      </a:rPr>
                      <m:t>=</m:t>
                    </m:r>
                    <m:r>
                      <a:rPr lang="en-US" b="0" i="1" smtClean="0">
                        <a:solidFill>
                          <a:srgbClr val="00B050"/>
                        </a:solidFill>
                        <a:latin typeface="Cambria Math" panose="02040503050406030204" pitchFamily="18" charset="0"/>
                      </a:rPr>
                      <m:t>0.149</m:t>
                    </m:r>
                  </m:oMath>
                </a14:m>
                <a:endParaRPr lang="en-US" dirty="0">
                  <a:solidFill>
                    <a:srgbClr val="00B050"/>
                  </a:solidFill>
                </a:endParaRPr>
              </a:p>
            </p:txBody>
          </p:sp>
        </mc:Choice>
        <mc:Fallback xmlns="">
          <p:sp>
            <p:nvSpPr>
              <p:cNvPr id="8" name="Rectangle 7"/>
              <p:cNvSpPr>
                <a:spLocks noRot="1" noChangeAspect="1" noMove="1" noResize="1" noEditPoints="1" noAdjustHandles="1" noChangeArrowheads="1" noChangeShapeType="1" noTextEdit="1"/>
              </p:cNvSpPr>
              <p:nvPr/>
            </p:nvSpPr>
            <p:spPr>
              <a:xfrm>
                <a:off x="4804704" y="5171391"/>
                <a:ext cx="3931846" cy="369332"/>
              </a:xfrm>
              <a:prstGeom prst="rect">
                <a:avLst/>
              </a:prstGeom>
              <a:blipFill>
                <a:blip r:embed="rId6"/>
                <a:stretch>
                  <a:fillRect t="-8197" b="-24590"/>
                </a:stretch>
              </a:blipFill>
            </p:spPr>
            <p:txBody>
              <a:bodyPr/>
              <a:lstStyle/>
              <a:p>
                <a:r>
                  <a:rPr lang="it-IT">
                    <a:noFill/>
                  </a:rPr>
                  <a:t> </a:t>
                </a:r>
              </a:p>
            </p:txBody>
          </p:sp>
        </mc:Fallback>
      </mc:AlternateContent>
      <p:graphicFrame>
        <p:nvGraphicFramePr>
          <p:cNvPr id="9" name="Object 8"/>
          <p:cNvGraphicFramePr>
            <a:graphicFrameLocks noChangeAspect="1"/>
          </p:cNvGraphicFramePr>
          <p:nvPr/>
        </p:nvGraphicFramePr>
        <p:xfrm>
          <a:off x="197054" y="1432995"/>
          <a:ext cx="4146346" cy="3953314"/>
        </p:xfrm>
        <a:graphic>
          <a:graphicData uri="http://schemas.openxmlformats.org/presentationml/2006/ole">
            <mc:AlternateContent xmlns:mc="http://schemas.openxmlformats.org/markup-compatibility/2006">
              <mc:Choice xmlns:v="urn:schemas-microsoft-com:vml" Requires="v">
                <p:oleObj r:id="rId7" imgW="11441160" imgH="10971360" progId="">
                  <p:embed/>
                </p:oleObj>
              </mc:Choice>
              <mc:Fallback>
                <p:oleObj r:id="rId7" imgW="11441160" imgH="10971360" progId="">
                  <p:embed/>
                  <p:pic>
                    <p:nvPicPr>
                      <p:cNvPr id="9" name="Object 8"/>
                      <p:cNvPicPr/>
                      <p:nvPr/>
                    </p:nvPicPr>
                    <p:blipFill>
                      <a:blip r:embed="rId8"/>
                      <a:stretch>
                        <a:fillRect/>
                      </a:stretch>
                    </p:blipFill>
                    <p:spPr>
                      <a:xfrm>
                        <a:off x="197054" y="1432995"/>
                        <a:ext cx="4146346" cy="3953314"/>
                      </a:xfrm>
                      <a:prstGeom prst="rect">
                        <a:avLst/>
                      </a:prstGeom>
                    </p:spPr>
                  </p:pic>
                </p:oleObj>
              </mc:Fallback>
            </mc:AlternateContent>
          </a:graphicData>
        </a:graphic>
      </p:graphicFrame>
      <mc:AlternateContent xmlns:mc="http://schemas.openxmlformats.org/markup-compatibility/2006" xmlns:a14="http://schemas.microsoft.com/office/drawing/2010/main">
        <mc:Choice Requires="a14">
          <p:sp>
            <p:nvSpPr>
              <p:cNvPr id="4" name="Rectangle 3"/>
              <p:cNvSpPr/>
              <p:nvPr/>
            </p:nvSpPr>
            <p:spPr>
              <a:xfrm>
                <a:off x="0" y="820757"/>
                <a:ext cx="9144000" cy="741678"/>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Sup>
                        <m:sSubSupPr>
                          <m:ctrlPr>
                            <a:rPr lang="it-IT" sz="1600" i="1" smtClean="0">
                              <a:solidFill>
                                <a:srgbClr val="FF0000"/>
                              </a:solidFill>
                              <a:latin typeface="Cambria Math" panose="02040503050406030204" pitchFamily="18" charset="0"/>
                            </a:rPr>
                          </m:ctrlPr>
                        </m:sSubSupPr>
                        <m:e>
                          <m:r>
                            <a:rPr lang="en-US" sz="1600" i="1">
                              <a:solidFill>
                                <a:srgbClr val="FF0000"/>
                              </a:solidFill>
                              <a:latin typeface="Cambria Math" panose="02040503050406030204" pitchFamily="18" charset="0"/>
                            </a:rPr>
                            <m:t>𝐹</m:t>
                          </m:r>
                        </m:e>
                        <m:sub>
                          <m:r>
                            <a:rPr lang="en-US" sz="1600" i="1">
                              <a:solidFill>
                                <a:srgbClr val="FF0000"/>
                              </a:solidFill>
                              <a:latin typeface="Cambria Math" panose="02040503050406030204" pitchFamily="18" charset="0"/>
                            </a:rPr>
                            <m:t>𝑈𝑈</m:t>
                          </m:r>
                        </m:sub>
                        <m:sup>
                          <m:r>
                            <a:rPr lang="en-US" sz="1600" i="1">
                              <a:solidFill>
                                <a:srgbClr val="0070C0"/>
                              </a:solidFill>
                              <a:latin typeface="Cambria Math" panose="02040503050406030204" pitchFamily="18" charset="0"/>
                            </a:rPr>
                            <m:t>h</m:t>
                          </m:r>
                        </m:sup>
                      </m:sSubSup>
                      <m:d>
                        <m:dPr>
                          <m:ctrlPr>
                            <a:rPr lang="it-IT" sz="1600" i="1">
                              <a:solidFill>
                                <a:srgbClr val="FF0000"/>
                              </a:solidFill>
                              <a:latin typeface="Cambria Math" panose="02040503050406030204" pitchFamily="18" charset="0"/>
                            </a:rPr>
                          </m:ctrlPr>
                        </m:dPr>
                        <m:e>
                          <m:r>
                            <a:rPr lang="en-US" sz="1600" i="1">
                              <a:solidFill>
                                <a:srgbClr val="FF0000"/>
                              </a:solidFill>
                              <a:latin typeface="Cambria Math" panose="02040503050406030204" pitchFamily="18" charset="0"/>
                            </a:rPr>
                            <m:t>𝑥</m:t>
                          </m:r>
                          <m:r>
                            <a:rPr lang="en-US" sz="1600" i="1">
                              <a:solidFill>
                                <a:srgbClr val="FF0000"/>
                              </a:solidFill>
                              <a:latin typeface="Cambria Math" panose="02040503050406030204" pitchFamily="18" charset="0"/>
                            </a:rPr>
                            <m:t>, </m:t>
                          </m:r>
                          <m:r>
                            <a:rPr lang="en-US" sz="1600" i="1">
                              <a:solidFill>
                                <a:srgbClr val="FF0000"/>
                              </a:solidFill>
                              <a:latin typeface="Cambria Math" panose="02040503050406030204" pitchFamily="18" charset="0"/>
                            </a:rPr>
                            <m:t>𝑧</m:t>
                          </m:r>
                          <m:r>
                            <a:rPr lang="en-US" sz="1600" i="1">
                              <a:solidFill>
                                <a:srgbClr val="FF0000"/>
                              </a:solidFill>
                              <a:latin typeface="Cambria Math" panose="02040503050406030204" pitchFamily="18" charset="0"/>
                            </a:rPr>
                            <m:t>, </m:t>
                          </m:r>
                          <m:sSubSup>
                            <m:sSubSupPr>
                              <m:ctrlPr>
                                <a:rPr lang="en-US" sz="1600" i="1">
                                  <a:solidFill>
                                    <a:srgbClr val="FF0000"/>
                                  </a:solidFill>
                                  <a:latin typeface="Cambria Math" panose="02040503050406030204" pitchFamily="18" charset="0"/>
                                </a:rPr>
                              </m:ctrlPr>
                            </m:sSubSupPr>
                            <m:e>
                              <m:r>
                                <a:rPr lang="en-US" sz="1600" i="1">
                                  <a:solidFill>
                                    <a:srgbClr val="FF0000"/>
                                  </a:solidFill>
                                  <a:latin typeface="Cambria Math" panose="02040503050406030204" pitchFamily="18" charset="0"/>
                                </a:rPr>
                                <m:t>𝑃</m:t>
                              </m:r>
                            </m:e>
                            <m:sub>
                              <m:r>
                                <a:rPr lang="en-US" sz="1600" i="1">
                                  <a:solidFill>
                                    <a:srgbClr val="FF0000"/>
                                  </a:solidFill>
                                  <a:latin typeface="Cambria Math" panose="02040503050406030204" pitchFamily="18" charset="0"/>
                                </a:rPr>
                                <m:t>h𝑇</m:t>
                              </m:r>
                            </m:sub>
                            <m:sup>
                              <m:r>
                                <a:rPr lang="en-US" sz="1600" i="1">
                                  <a:solidFill>
                                    <a:srgbClr val="FF0000"/>
                                  </a:solidFill>
                                  <a:latin typeface="Cambria Math" panose="02040503050406030204" pitchFamily="18" charset="0"/>
                                </a:rPr>
                                <m:t>2</m:t>
                              </m:r>
                            </m:sup>
                          </m:sSubSup>
                          <m:r>
                            <a:rPr lang="en-US" sz="1600" i="1">
                              <a:solidFill>
                                <a:srgbClr val="FF0000"/>
                              </a:solidFill>
                              <a:latin typeface="Cambria Math" panose="02040503050406030204" pitchFamily="18" charset="0"/>
                            </a:rPr>
                            <m:t>; </m:t>
                          </m:r>
                          <m:sSup>
                            <m:sSupPr>
                              <m:ctrlPr>
                                <a:rPr lang="en-US" sz="1600" i="1">
                                  <a:solidFill>
                                    <a:srgbClr val="FF0000"/>
                                  </a:solidFill>
                                  <a:latin typeface="Cambria Math" panose="02040503050406030204" pitchFamily="18" charset="0"/>
                                </a:rPr>
                              </m:ctrlPr>
                            </m:sSupPr>
                            <m:e>
                              <m:r>
                                <a:rPr lang="en-US" sz="1600" i="1">
                                  <a:solidFill>
                                    <a:srgbClr val="FF0000"/>
                                  </a:solidFill>
                                  <a:latin typeface="Cambria Math" panose="02040503050406030204" pitchFamily="18" charset="0"/>
                                </a:rPr>
                                <m:t>𝑄</m:t>
                              </m:r>
                            </m:e>
                            <m:sup>
                              <m:r>
                                <a:rPr lang="en-US" sz="1600" i="1">
                                  <a:solidFill>
                                    <a:srgbClr val="FF0000"/>
                                  </a:solidFill>
                                  <a:latin typeface="Cambria Math" panose="02040503050406030204" pitchFamily="18" charset="0"/>
                                </a:rPr>
                                <m:t>2</m:t>
                              </m:r>
                            </m:sup>
                          </m:sSup>
                        </m:e>
                      </m:d>
                      <m:r>
                        <a:rPr lang="en-US" sz="1600" b="0" i="1" smtClean="0">
                          <a:solidFill>
                            <a:srgbClr val="FF0000"/>
                          </a:solidFill>
                          <a:latin typeface="Cambria Math" panose="02040503050406030204" pitchFamily="18" charset="0"/>
                        </a:rPr>
                        <m:t>=</m:t>
                      </m:r>
                      <m:r>
                        <a:rPr lang="en-US" sz="1600" i="1">
                          <a:solidFill>
                            <a:srgbClr val="FF0000"/>
                          </a:solidFill>
                          <a:latin typeface="Cambria Math" panose="02040503050406030204" pitchFamily="18" charset="0"/>
                        </a:rPr>
                        <m:t>𝑥</m:t>
                      </m:r>
                      <m:nary>
                        <m:naryPr>
                          <m:chr m:val="∑"/>
                          <m:supHide m:val="on"/>
                          <m:ctrlPr>
                            <a:rPr lang="en-US" sz="1600" i="1">
                              <a:solidFill>
                                <a:srgbClr val="FF0000"/>
                              </a:solidFill>
                              <a:latin typeface="Cambria Math" panose="02040503050406030204" pitchFamily="18" charset="0"/>
                            </a:rPr>
                          </m:ctrlPr>
                        </m:naryPr>
                        <m:sub>
                          <m:r>
                            <m:rPr>
                              <m:brk m:alnAt="7"/>
                            </m:rPr>
                            <a:rPr lang="en-US" sz="1600" i="1">
                              <a:solidFill>
                                <a:srgbClr val="FF0000"/>
                              </a:solidFill>
                              <a:latin typeface="Cambria Math" panose="02040503050406030204" pitchFamily="18" charset="0"/>
                            </a:rPr>
                            <m:t>𝑞</m:t>
                          </m:r>
                        </m:sub>
                        <m:sup/>
                        <m:e>
                          <m:sSubSup>
                            <m:sSubSupPr>
                              <m:ctrlPr>
                                <a:rPr lang="en-US" sz="1600" i="1">
                                  <a:solidFill>
                                    <a:srgbClr val="FF0000"/>
                                  </a:solidFill>
                                  <a:latin typeface="Cambria Math" panose="02040503050406030204" pitchFamily="18" charset="0"/>
                                </a:rPr>
                              </m:ctrlPr>
                            </m:sSubSupPr>
                            <m:e>
                              <m:r>
                                <a:rPr lang="en-US" sz="1600" i="1">
                                  <a:solidFill>
                                    <a:srgbClr val="FF0000"/>
                                  </a:solidFill>
                                  <a:latin typeface="Cambria Math" panose="02040503050406030204" pitchFamily="18" charset="0"/>
                                </a:rPr>
                                <m:t>𝑒</m:t>
                              </m:r>
                            </m:e>
                            <m:sub>
                              <m:r>
                                <a:rPr lang="en-US" sz="1600" i="1">
                                  <a:solidFill>
                                    <a:srgbClr val="FF0000"/>
                                  </a:solidFill>
                                  <a:latin typeface="Cambria Math" panose="02040503050406030204" pitchFamily="18" charset="0"/>
                                </a:rPr>
                                <m:t>𝑞</m:t>
                              </m:r>
                            </m:sub>
                            <m:sup>
                              <m:r>
                                <a:rPr lang="en-US" sz="1600" i="1">
                                  <a:solidFill>
                                    <a:srgbClr val="FF0000"/>
                                  </a:solidFill>
                                  <a:latin typeface="Cambria Math" panose="02040503050406030204" pitchFamily="18" charset="0"/>
                                </a:rPr>
                                <m:t>2</m:t>
                              </m:r>
                            </m:sup>
                          </m:sSubSup>
                          <m:nary>
                            <m:naryPr>
                              <m:limLoc m:val="undOvr"/>
                              <m:subHide m:val="on"/>
                              <m:supHide m:val="on"/>
                              <m:ctrlPr>
                                <a:rPr lang="en-US" sz="1600" i="1">
                                  <a:solidFill>
                                    <a:srgbClr val="FF0000"/>
                                  </a:solidFill>
                                  <a:latin typeface="Cambria Math" panose="02040503050406030204" pitchFamily="18" charset="0"/>
                                </a:rPr>
                              </m:ctrlPr>
                            </m:naryPr>
                            <m:sub/>
                            <m:sup/>
                            <m:e>
                              <m:sSup>
                                <m:sSupPr>
                                  <m:ctrlPr>
                                    <a:rPr lang="en-US" sz="1600" i="1">
                                      <a:solidFill>
                                        <a:srgbClr val="FF0000"/>
                                      </a:solidFill>
                                      <a:latin typeface="Cambria Math" panose="02040503050406030204" pitchFamily="18" charset="0"/>
                                    </a:rPr>
                                  </m:ctrlPr>
                                </m:sSupPr>
                                <m:e>
                                  <m:r>
                                    <a:rPr lang="en-US" sz="1600" i="1">
                                      <a:solidFill>
                                        <a:srgbClr val="FF0000"/>
                                      </a:solidFill>
                                      <a:latin typeface="Cambria Math" panose="02040503050406030204" pitchFamily="18" charset="0"/>
                                    </a:rPr>
                                    <m:t>𝑑</m:t>
                                  </m:r>
                                </m:e>
                                <m:sup>
                                  <m:r>
                                    <a:rPr lang="en-US" sz="1600" i="1">
                                      <a:solidFill>
                                        <a:srgbClr val="FF0000"/>
                                      </a:solidFill>
                                      <a:latin typeface="Cambria Math" panose="02040503050406030204" pitchFamily="18" charset="0"/>
                                    </a:rPr>
                                    <m:t>2</m:t>
                                  </m:r>
                                </m:sup>
                              </m:sSup>
                              <m:sSub>
                                <m:sSubPr>
                                  <m:ctrlPr>
                                    <a:rPr lang="en-US" sz="1600" i="1">
                                      <a:solidFill>
                                        <a:srgbClr val="FF0000"/>
                                      </a:solidFill>
                                      <a:latin typeface="Cambria Math" panose="02040503050406030204" pitchFamily="18" charset="0"/>
                                    </a:rPr>
                                  </m:ctrlPr>
                                </m:sSubPr>
                                <m:e>
                                  <m:acc>
                                    <m:accPr>
                                      <m:chr m:val="⃗"/>
                                      <m:ctrlPr>
                                        <a:rPr lang="en-US" sz="1600" i="1">
                                          <a:solidFill>
                                            <a:srgbClr val="FF0000"/>
                                          </a:solidFill>
                                          <a:latin typeface="Cambria Math" panose="02040503050406030204" pitchFamily="18" charset="0"/>
                                        </a:rPr>
                                      </m:ctrlPr>
                                    </m:accPr>
                                    <m:e>
                                      <m:r>
                                        <a:rPr lang="en-US" sz="1600" i="1">
                                          <a:solidFill>
                                            <a:srgbClr val="FF0000"/>
                                          </a:solidFill>
                                          <a:latin typeface="Cambria Math" panose="02040503050406030204" pitchFamily="18" charset="0"/>
                                        </a:rPr>
                                        <m:t>𝑘</m:t>
                                      </m:r>
                                    </m:e>
                                  </m:acc>
                                </m:e>
                                <m:sub>
                                  <m:r>
                                    <a:rPr lang="en-US" sz="1600" i="1" smtClean="0">
                                      <a:solidFill>
                                        <a:srgbClr val="FF0000"/>
                                      </a:solidFill>
                                      <a:latin typeface="Cambria Math" panose="02040503050406030204" pitchFamily="18" charset="0"/>
                                      <a:ea typeface="Cambria Math" panose="02040503050406030204" pitchFamily="18" charset="0"/>
                                    </a:rPr>
                                    <m:t>⊥</m:t>
                                  </m:r>
                                </m:sub>
                              </m:sSub>
                              <m:sSup>
                                <m:sSupPr>
                                  <m:ctrlPr>
                                    <a:rPr lang="en-US" sz="1600" i="1">
                                      <a:solidFill>
                                        <a:srgbClr val="FF0000"/>
                                      </a:solidFill>
                                      <a:latin typeface="Cambria Math" panose="02040503050406030204" pitchFamily="18" charset="0"/>
                                    </a:rPr>
                                  </m:ctrlPr>
                                </m:sSupPr>
                                <m:e>
                                  <m:r>
                                    <a:rPr lang="en-US" sz="1600" i="1">
                                      <a:solidFill>
                                        <a:srgbClr val="FF0000"/>
                                      </a:solidFill>
                                      <a:latin typeface="Cambria Math" panose="02040503050406030204" pitchFamily="18" charset="0"/>
                                    </a:rPr>
                                    <m:t>𝑑</m:t>
                                  </m:r>
                                </m:e>
                                <m:sup>
                                  <m:r>
                                    <a:rPr lang="en-US" sz="1600" i="1">
                                      <a:solidFill>
                                        <a:srgbClr val="FF0000"/>
                                      </a:solidFill>
                                      <a:latin typeface="Cambria Math" panose="02040503050406030204" pitchFamily="18" charset="0"/>
                                    </a:rPr>
                                    <m:t>2</m:t>
                                  </m:r>
                                </m:sup>
                              </m:sSup>
                              <m:sSub>
                                <m:sSubPr>
                                  <m:ctrlPr>
                                    <a:rPr lang="en-US" sz="1600" i="1">
                                      <a:solidFill>
                                        <a:srgbClr val="FF0000"/>
                                      </a:solidFill>
                                      <a:latin typeface="Cambria Math" panose="02040503050406030204" pitchFamily="18" charset="0"/>
                                    </a:rPr>
                                  </m:ctrlPr>
                                </m:sSubPr>
                                <m:e>
                                  <m:acc>
                                    <m:accPr>
                                      <m:chr m:val="⃗"/>
                                      <m:ctrlPr>
                                        <a:rPr lang="en-US" sz="1600" i="1">
                                          <a:solidFill>
                                            <a:srgbClr val="FF0000"/>
                                          </a:solidFill>
                                          <a:latin typeface="Cambria Math" panose="02040503050406030204" pitchFamily="18" charset="0"/>
                                        </a:rPr>
                                      </m:ctrlPr>
                                    </m:accPr>
                                    <m:e>
                                      <m:r>
                                        <a:rPr lang="en-US" sz="1600" i="1">
                                          <a:solidFill>
                                            <a:srgbClr val="FF0000"/>
                                          </a:solidFill>
                                          <a:latin typeface="Cambria Math" panose="02040503050406030204" pitchFamily="18" charset="0"/>
                                        </a:rPr>
                                        <m:t>𝑝</m:t>
                                      </m:r>
                                    </m:e>
                                  </m:acc>
                                </m:e>
                                <m:sub>
                                  <m:r>
                                    <a:rPr lang="en-US" sz="1600" i="1">
                                      <a:solidFill>
                                        <a:srgbClr val="FF0000"/>
                                      </a:solidFill>
                                      <a:latin typeface="Cambria Math" panose="02040503050406030204" pitchFamily="18" charset="0"/>
                                      <a:ea typeface="Cambria Math" panose="02040503050406030204" pitchFamily="18" charset="0"/>
                                    </a:rPr>
                                    <m:t>⊥</m:t>
                                  </m:r>
                                </m:sub>
                              </m:sSub>
                              <m:r>
                                <a:rPr lang="en-US" sz="1600" i="1">
                                  <a:solidFill>
                                    <a:srgbClr val="FF0000"/>
                                  </a:solidFill>
                                  <a:latin typeface="Cambria Math" panose="02040503050406030204" pitchFamily="18" charset="0"/>
                                  <a:ea typeface="Cambria Math" panose="02040503050406030204" pitchFamily="18" charset="0"/>
                                </a:rPr>
                                <m:t>𝛿</m:t>
                              </m:r>
                              <m:d>
                                <m:dPr>
                                  <m:ctrlPr>
                                    <a:rPr lang="en-US" sz="1600" i="1">
                                      <a:solidFill>
                                        <a:srgbClr val="FF0000"/>
                                      </a:solidFill>
                                      <a:latin typeface="Cambria Math" panose="02040503050406030204" pitchFamily="18" charset="0"/>
                                      <a:ea typeface="Cambria Math" panose="02040503050406030204" pitchFamily="18" charset="0"/>
                                    </a:rPr>
                                  </m:ctrlPr>
                                </m:dPr>
                                <m:e>
                                  <m:sSub>
                                    <m:sSubPr>
                                      <m:ctrlPr>
                                        <a:rPr lang="en-US" sz="1600" i="1">
                                          <a:solidFill>
                                            <a:srgbClr val="FF0000"/>
                                          </a:solidFill>
                                          <a:latin typeface="Cambria Math" panose="02040503050406030204" pitchFamily="18" charset="0"/>
                                        </a:rPr>
                                      </m:ctrlPr>
                                    </m:sSubPr>
                                    <m:e>
                                      <m:acc>
                                        <m:accPr>
                                          <m:chr m:val="⃗"/>
                                          <m:ctrlPr>
                                            <a:rPr lang="en-US" sz="1600" i="1">
                                              <a:solidFill>
                                                <a:srgbClr val="FF0000"/>
                                              </a:solidFill>
                                              <a:latin typeface="Cambria Math" panose="02040503050406030204" pitchFamily="18" charset="0"/>
                                            </a:rPr>
                                          </m:ctrlPr>
                                        </m:accPr>
                                        <m:e>
                                          <m:r>
                                            <a:rPr lang="en-US" sz="1600" i="1">
                                              <a:solidFill>
                                                <a:srgbClr val="FF0000"/>
                                              </a:solidFill>
                                              <a:latin typeface="Cambria Math" panose="02040503050406030204" pitchFamily="18" charset="0"/>
                                            </a:rPr>
                                            <m:t>𝑝</m:t>
                                          </m:r>
                                        </m:e>
                                      </m:acc>
                                    </m:e>
                                    <m:sub>
                                      <m:r>
                                        <a:rPr lang="en-US" sz="1600" i="1">
                                          <a:solidFill>
                                            <a:srgbClr val="FF0000"/>
                                          </a:solidFill>
                                          <a:latin typeface="Cambria Math" panose="02040503050406030204" pitchFamily="18" charset="0"/>
                                          <a:ea typeface="Cambria Math" panose="02040503050406030204" pitchFamily="18" charset="0"/>
                                        </a:rPr>
                                        <m:t>⊥</m:t>
                                      </m:r>
                                    </m:sub>
                                  </m:sSub>
                                  <m:r>
                                    <a:rPr lang="en-US" sz="1600" b="0" i="1" smtClean="0">
                                      <a:solidFill>
                                        <a:srgbClr val="FF0000"/>
                                      </a:solidFill>
                                      <a:latin typeface="Cambria Math" panose="02040503050406030204" pitchFamily="18" charset="0"/>
                                      <a:ea typeface="Cambria Math" panose="02040503050406030204" pitchFamily="18" charset="0"/>
                                    </a:rPr>
                                    <m:t>−</m:t>
                                  </m:r>
                                  <m:r>
                                    <a:rPr lang="en-US" sz="1600" i="1">
                                      <a:solidFill>
                                        <a:srgbClr val="FF0000"/>
                                      </a:solidFill>
                                      <a:latin typeface="Cambria Math" panose="02040503050406030204" pitchFamily="18" charset="0"/>
                                      <a:ea typeface="Cambria Math" panose="02040503050406030204" pitchFamily="18" charset="0"/>
                                    </a:rPr>
                                    <m:t>𝑧</m:t>
                                  </m:r>
                                  <m:sSub>
                                    <m:sSubPr>
                                      <m:ctrlPr>
                                        <a:rPr lang="en-US" sz="1600" i="1">
                                          <a:solidFill>
                                            <a:srgbClr val="FF0000"/>
                                          </a:solidFill>
                                          <a:latin typeface="Cambria Math" panose="02040503050406030204" pitchFamily="18" charset="0"/>
                                        </a:rPr>
                                      </m:ctrlPr>
                                    </m:sSubPr>
                                    <m:e>
                                      <m:acc>
                                        <m:accPr>
                                          <m:chr m:val="⃗"/>
                                          <m:ctrlPr>
                                            <a:rPr lang="en-US" sz="1600" i="1">
                                              <a:solidFill>
                                                <a:srgbClr val="FF0000"/>
                                              </a:solidFill>
                                              <a:latin typeface="Cambria Math" panose="02040503050406030204" pitchFamily="18" charset="0"/>
                                            </a:rPr>
                                          </m:ctrlPr>
                                        </m:accPr>
                                        <m:e>
                                          <m:r>
                                            <a:rPr lang="en-US" sz="1600" i="1">
                                              <a:solidFill>
                                                <a:srgbClr val="FF0000"/>
                                              </a:solidFill>
                                              <a:latin typeface="Cambria Math" panose="02040503050406030204" pitchFamily="18" charset="0"/>
                                            </a:rPr>
                                            <m:t>𝑘</m:t>
                                          </m:r>
                                        </m:e>
                                      </m:acc>
                                    </m:e>
                                    <m:sub>
                                      <m:r>
                                        <a:rPr lang="en-US" sz="1600" i="1">
                                          <a:solidFill>
                                            <a:srgbClr val="FF0000"/>
                                          </a:solidFill>
                                          <a:latin typeface="Cambria Math" panose="02040503050406030204" pitchFamily="18" charset="0"/>
                                          <a:ea typeface="Cambria Math" panose="02040503050406030204" pitchFamily="18" charset="0"/>
                                        </a:rPr>
                                        <m:t>⊥</m:t>
                                      </m:r>
                                    </m:sub>
                                  </m:sSub>
                                  <m:r>
                                    <a:rPr lang="en-US" sz="1600" i="1">
                                      <a:solidFill>
                                        <a:srgbClr val="FF0000"/>
                                      </a:solidFill>
                                      <a:latin typeface="Cambria Math" panose="02040503050406030204" pitchFamily="18" charset="0"/>
                                      <a:ea typeface="Cambria Math" panose="02040503050406030204" pitchFamily="18" charset="0"/>
                                    </a:rPr>
                                    <m:t>−</m:t>
                                  </m:r>
                                  <m:sSub>
                                    <m:sSubPr>
                                      <m:ctrlPr>
                                        <a:rPr lang="en-US" sz="1600" i="1">
                                          <a:solidFill>
                                            <a:srgbClr val="FF0000"/>
                                          </a:solidFill>
                                          <a:latin typeface="Cambria Math" panose="02040503050406030204" pitchFamily="18" charset="0"/>
                                        </a:rPr>
                                      </m:ctrlPr>
                                    </m:sSubPr>
                                    <m:e>
                                      <m:acc>
                                        <m:accPr>
                                          <m:chr m:val="⃗"/>
                                          <m:ctrlPr>
                                            <a:rPr lang="en-US" sz="1600" i="1">
                                              <a:solidFill>
                                                <a:srgbClr val="FF0000"/>
                                              </a:solidFill>
                                              <a:latin typeface="Cambria Math" panose="02040503050406030204" pitchFamily="18" charset="0"/>
                                            </a:rPr>
                                          </m:ctrlPr>
                                        </m:accPr>
                                        <m:e>
                                          <m:r>
                                            <a:rPr lang="en-US" sz="1600" i="1">
                                              <a:solidFill>
                                                <a:srgbClr val="FF0000"/>
                                              </a:solidFill>
                                              <a:latin typeface="Cambria Math" panose="02040503050406030204" pitchFamily="18" charset="0"/>
                                            </a:rPr>
                                            <m:t>𝑃</m:t>
                                          </m:r>
                                        </m:e>
                                      </m:acc>
                                    </m:e>
                                    <m:sub>
                                      <m:r>
                                        <a:rPr lang="en-US" sz="1600" i="1">
                                          <a:solidFill>
                                            <a:srgbClr val="FF0000"/>
                                          </a:solidFill>
                                          <a:latin typeface="Cambria Math" panose="02040503050406030204" pitchFamily="18" charset="0"/>
                                        </a:rPr>
                                        <m:t>h𝑇</m:t>
                                      </m:r>
                                    </m:sub>
                                  </m:sSub>
                                </m:e>
                              </m:d>
                              <m:r>
                                <a:rPr lang="en-US" sz="1600" i="1">
                                  <a:solidFill>
                                    <a:srgbClr val="FF0000"/>
                                  </a:solidFill>
                                  <a:latin typeface="Cambria Math" panose="02040503050406030204" pitchFamily="18" charset="0"/>
                                  <a:ea typeface="Cambria Math" panose="02040503050406030204" pitchFamily="18" charset="0"/>
                                </a:rPr>
                                <m:t>  </m:t>
                              </m:r>
                              <m:sSubSup>
                                <m:sSubSupPr>
                                  <m:ctrlPr>
                                    <a:rPr lang="en-US" sz="1600" i="1">
                                      <a:solidFill>
                                        <a:srgbClr val="1C1C1C"/>
                                      </a:solidFill>
                                      <a:latin typeface="Cambria Math" panose="02040503050406030204" pitchFamily="18" charset="0"/>
                                      <a:ea typeface="Cambria Math" panose="02040503050406030204" pitchFamily="18" charset="0"/>
                                    </a:rPr>
                                  </m:ctrlPr>
                                </m:sSubSupPr>
                                <m:e>
                                  <m:r>
                                    <a:rPr lang="en-US" sz="1600" i="1">
                                      <a:solidFill>
                                        <a:srgbClr val="1C1C1C"/>
                                      </a:solidFill>
                                      <a:latin typeface="Cambria Math" panose="02040503050406030204" pitchFamily="18" charset="0"/>
                                      <a:ea typeface="Cambria Math" panose="02040503050406030204" pitchFamily="18" charset="0"/>
                                    </a:rPr>
                                    <m:t>𝑓</m:t>
                                  </m:r>
                                </m:e>
                                <m:sub>
                                  <m:r>
                                    <a:rPr lang="en-US" sz="1600" i="1">
                                      <a:solidFill>
                                        <a:srgbClr val="1C1C1C"/>
                                      </a:solidFill>
                                      <a:latin typeface="Cambria Math" panose="02040503050406030204" pitchFamily="18" charset="0"/>
                                      <a:ea typeface="Cambria Math" panose="02040503050406030204" pitchFamily="18" charset="0"/>
                                    </a:rPr>
                                    <m:t>1</m:t>
                                  </m:r>
                                </m:sub>
                                <m:sup>
                                  <m:r>
                                    <a:rPr lang="en-US" sz="1600" i="1">
                                      <a:solidFill>
                                        <a:srgbClr val="1C1C1C"/>
                                      </a:solidFill>
                                      <a:latin typeface="Cambria Math" panose="02040503050406030204" pitchFamily="18" charset="0"/>
                                      <a:ea typeface="Cambria Math" panose="02040503050406030204" pitchFamily="18" charset="0"/>
                                    </a:rPr>
                                    <m:t>𝑞</m:t>
                                  </m:r>
                                </m:sup>
                              </m:sSubSup>
                              <m:d>
                                <m:dPr>
                                  <m:ctrlPr>
                                    <a:rPr lang="en-US" sz="1600" i="1">
                                      <a:solidFill>
                                        <a:srgbClr val="1C1C1C"/>
                                      </a:solidFill>
                                      <a:latin typeface="Cambria Math" panose="02040503050406030204" pitchFamily="18" charset="0"/>
                                      <a:ea typeface="Cambria Math" panose="02040503050406030204" pitchFamily="18" charset="0"/>
                                    </a:rPr>
                                  </m:ctrlPr>
                                </m:dPr>
                                <m:e>
                                  <m:r>
                                    <a:rPr lang="en-US" sz="1600" i="1">
                                      <a:solidFill>
                                        <a:srgbClr val="1C1C1C"/>
                                      </a:solidFill>
                                      <a:latin typeface="Cambria Math" panose="02040503050406030204" pitchFamily="18" charset="0"/>
                                      <a:ea typeface="Cambria Math" panose="02040503050406030204" pitchFamily="18" charset="0"/>
                                    </a:rPr>
                                    <m:t>𝑥</m:t>
                                  </m:r>
                                  <m:r>
                                    <a:rPr lang="en-US" sz="1600" i="1">
                                      <a:solidFill>
                                        <a:srgbClr val="1C1C1C"/>
                                      </a:solidFill>
                                      <a:latin typeface="Cambria Math" panose="02040503050406030204" pitchFamily="18" charset="0"/>
                                      <a:ea typeface="Cambria Math" panose="02040503050406030204" pitchFamily="18" charset="0"/>
                                    </a:rPr>
                                    <m:t>, </m:t>
                                  </m:r>
                                  <m:sSubSup>
                                    <m:sSubSupPr>
                                      <m:ctrlPr>
                                        <a:rPr lang="en-US" sz="1600" i="1">
                                          <a:solidFill>
                                            <a:srgbClr val="1C1C1C"/>
                                          </a:solidFill>
                                          <a:latin typeface="Cambria Math" panose="02040503050406030204" pitchFamily="18" charset="0"/>
                                          <a:ea typeface="Cambria Math" panose="02040503050406030204" pitchFamily="18" charset="0"/>
                                        </a:rPr>
                                      </m:ctrlPr>
                                    </m:sSubSupPr>
                                    <m:e>
                                      <m:r>
                                        <a:rPr lang="en-US" sz="1600" i="1">
                                          <a:solidFill>
                                            <a:srgbClr val="1C1C1C"/>
                                          </a:solidFill>
                                          <a:latin typeface="Cambria Math" panose="02040503050406030204" pitchFamily="18" charset="0"/>
                                          <a:ea typeface="Cambria Math" panose="02040503050406030204" pitchFamily="18" charset="0"/>
                                        </a:rPr>
                                        <m:t>𝑘</m:t>
                                      </m:r>
                                    </m:e>
                                    <m:sub>
                                      <m:r>
                                        <a:rPr lang="en-US" sz="1600" i="1">
                                          <a:solidFill>
                                            <a:srgbClr val="1C1C1C"/>
                                          </a:solidFill>
                                          <a:latin typeface="Cambria Math" panose="02040503050406030204" pitchFamily="18" charset="0"/>
                                          <a:ea typeface="Cambria Math" panose="02040503050406030204" pitchFamily="18" charset="0"/>
                                        </a:rPr>
                                        <m:t>⊥</m:t>
                                      </m:r>
                                    </m:sub>
                                    <m:sup>
                                      <m:r>
                                        <a:rPr lang="en-US" sz="1600" i="1">
                                          <a:solidFill>
                                            <a:srgbClr val="1C1C1C"/>
                                          </a:solidFill>
                                          <a:latin typeface="Cambria Math" panose="02040503050406030204" pitchFamily="18" charset="0"/>
                                          <a:ea typeface="Cambria Math" panose="02040503050406030204" pitchFamily="18" charset="0"/>
                                        </a:rPr>
                                        <m:t>2</m:t>
                                      </m:r>
                                    </m:sup>
                                  </m:sSubSup>
                                  <m:r>
                                    <a:rPr lang="en-US" sz="1600" i="1">
                                      <a:solidFill>
                                        <a:srgbClr val="1C1C1C"/>
                                      </a:solidFill>
                                      <a:latin typeface="Cambria Math" panose="02040503050406030204" pitchFamily="18" charset="0"/>
                                      <a:ea typeface="Cambria Math" panose="02040503050406030204" pitchFamily="18" charset="0"/>
                                    </a:rPr>
                                    <m:t>;</m:t>
                                  </m:r>
                                  <m:sSup>
                                    <m:sSupPr>
                                      <m:ctrlPr>
                                        <a:rPr lang="en-US" sz="1600" i="1">
                                          <a:solidFill>
                                            <a:srgbClr val="1C1C1C"/>
                                          </a:solidFill>
                                          <a:latin typeface="Cambria Math" panose="02040503050406030204" pitchFamily="18" charset="0"/>
                                          <a:ea typeface="Cambria Math" panose="02040503050406030204" pitchFamily="18" charset="0"/>
                                        </a:rPr>
                                      </m:ctrlPr>
                                    </m:sSupPr>
                                    <m:e>
                                      <m:r>
                                        <a:rPr lang="en-US" sz="1600" i="1">
                                          <a:solidFill>
                                            <a:srgbClr val="1C1C1C"/>
                                          </a:solidFill>
                                          <a:latin typeface="Cambria Math" panose="02040503050406030204" pitchFamily="18" charset="0"/>
                                          <a:ea typeface="Cambria Math" panose="02040503050406030204" pitchFamily="18" charset="0"/>
                                        </a:rPr>
                                        <m:t>𝑄</m:t>
                                      </m:r>
                                    </m:e>
                                    <m:sup>
                                      <m:r>
                                        <a:rPr lang="en-US" sz="1600" i="1">
                                          <a:solidFill>
                                            <a:srgbClr val="1C1C1C"/>
                                          </a:solidFill>
                                          <a:latin typeface="Cambria Math" panose="02040503050406030204" pitchFamily="18" charset="0"/>
                                          <a:ea typeface="Cambria Math" panose="02040503050406030204" pitchFamily="18" charset="0"/>
                                        </a:rPr>
                                        <m:t>2</m:t>
                                      </m:r>
                                    </m:sup>
                                  </m:sSup>
                                </m:e>
                              </m:d>
                              <m:sSubSup>
                                <m:sSubSupPr>
                                  <m:ctrlPr>
                                    <a:rPr lang="en-US" sz="1600" i="1">
                                      <a:solidFill>
                                        <a:srgbClr val="0070C0"/>
                                      </a:solidFill>
                                      <a:latin typeface="Cambria Math" panose="02040503050406030204" pitchFamily="18" charset="0"/>
                                      <a:ea typeface="Cambria Math" panose="02040503050406030204" pitchFamily="18" charset="0"/>
                                    </a:rPr>
                                  </m:ctrlPr>
                                </m:sSubSupPr>
                                <m:e>
                                  <m:r>
                                    <a:rPr lang="en-US" sz="1600" i="1">
                                      <a:solidFill>
                                        <a:srgbClr val="0070C0"/>
                                      </a:solidFill>
                                      <a:latin typeface="Cambria Math" panose="02040503050406030204" pitchFamily="18" charset="0"/>
                                      <a:ea typeface="Cambria Math" panose="02040503050406030204" pitchFamily="18" charset="0"/>
                                    </a:rPr>
                                    <m:t>𝐷</m:t>
                                  </m:r>
                                </m:e>
                                <m:sub>
                                  <m:r>
                                    <a:rPr lang="en-US" sz="1600" i="1">
                                      <a:solidFill>
                                        <a:srgbClr val="0070C0"/>
                                      </a:solidFill>
                                      <a:latin typeface="Cambria Math" panose="02040503050406030204" pitchFamily="18" charset="0"/>
                                      <a:ea typeface="Cambria Math" panose="02040503050406030204" pitchFamily="18" charset="0"/>
                                    </a:rPr>
                                    <m:t>1</m:t>
                                  </m:r>
                                </m:sub>
                                <m:sup>
                                  <m:r>
                                    <a:rPr lang="en-US" sz="1600" i="1">
                                      <a:solidFill>
                                        <a:srgbClr val="0070C0"/>
                                      </a:solidFill>
                                      <a:latin typeface="Cambria Math" panose="02040503050406030204" pitchFamily="18" charset="0"/>
                                      <a:ea typeface="Cambria Math" panose="02040503050406030204" pitchFamily="18" charset="0"/>
                                    </a:rPr>
                                    <m:t>𝑞</m:t>
                                  </m:r>
                                  <m:r>
                                    <a:rPr lang="en-US" sz="1600" i="1">
                                      <a:solidFill>
                                        <a:srgbClr val="0070C0"/>
                                      </a:solidFill>
                                      <a:latin typeface="Cambria Math" panose="02040503050406030204" pitchFamily="18" charset="0"/>
                                      <a:ea typeface="Cambria Math" panose="02040503050406030204" pitchFamily="18" charset="0"/>
                                    </a:rPr>
                                    <m:t>→</m:t>
                                  </m:r>
                                  <m:r>
                                    <a:rPr lang="en-US" sz="1600" i="1">
                                      <a:solidFill>
                                        <a:srgbClr val="0070C0"/>
                                      </a:solidFill>
                                      <a:latin typeface="Cambria Math" panose="02040503050406030204" pitchFamily="18" charset="0"/>
                                      <a:ea typeface="Cambria Math" panose="02040503050406030204" pitchFamily="18" charset="0"/>
                                    </a:rPr>
                                    <m:t>h</m:t>
                                  </m:r>
                                </m:sup>
                              </m:sSubSup>
                              <m:d>
                                <m:dPr>
                                  <m:ctrlPr>
                                    <a:rPr lang="en-US" sz="1600" i="1">
                                      <a:solidFill>
                                        <a:srgbClr val="0070C0"/>
                                      </a:solidFill>
                                      <a:latin typeface="Cambria Math" panose="02040503050406030204" pitchFamily="18" charset="0"/>
                                      <a:ea typeface="Cambria Math" panose="02040503050406030204" pitchFamily="18" charset="0"/>
                                    </a:rPr>
                                  </m:ctrlPr>
                                </m:dPr>
                                <m:e>
                                  <m:r>
                                    <a:rPr lang="en-US" sz="1600" i="1">
                                      <a:solidFill>
                                        <a:srgbClr val="0070C0"/>
                                      </a:solidFill>
                                      <a:latin typeface="Cambria Math" panose="02040503050406030204" pitchFamily="18" charset="0"/>
                                      <a:ea typeface="Cambria Math" panose="02040503050406030204" pitchFamily="18" charset="0"/>
                                    </a:rPr>
                                    <m:t>𝑧</m:t>
                                  </m:r>
                                  <m:r>
                                    <a:rPr lang="en-US" sz="1600" i="1">
                                      <a:solidFill>
                                        <a:srgbClr val="0070C0"/>
                                      </a:solidFill>
                                      <a:latin typeface="Cambria Math" panose="02040503050406030204" pitchFamily="18" charset="0"/>
                                      <a:ea typeface="Cambria Math" panose="02040503050406030204" pitchFamily="18" charset="0"/>
                                    </a:rPr>
                                    <m:t>,</m:t>
                                  </m:r>
                                  <m:sSubSup>
                                    <m:sSubSupPr>
                                      <m:ctrlPr>
                                        <a:rPr lang="en-US" sz="1600" i="1">
                                          <a:solidFill>
                                            <a:srgbClr val="0070C0"/>
                                          </a:solidFill>
                                          <a:latin typeface="Cambria Math" panose="02040503050406030204" pitchFamily="18" charset="0"/>
                                          <a:ea typeface="Cambria Math" panose="02040503050406030204" pitchFamily="18" charset="0"/>
                                        </a:rPr>
                                      </m:ctrlPr>
                                    </m:sSubSupPr>
                                    <m:e>
                                      <m:r>
                                        <a:rPr lang="en-US" sz="1600" i="1">
                                          <a:solidFill>
                                            <a:srgbClr val="0070C0"/>
                                          </a:solidFill>
                                          <a:latin typeface="Cambria Math" panose="02040503050406030204" pitchFamily="18" charset="0"/>
                                          <a:ea typeface="Cambria Math" panose="02040503050406030204" pitchFamily="18" charset="0"/>
                                        </a:rPr>
                                        <m:t>𝑝</m:t>
                                      </m:r>
                                    </m:e>
                                    <m:sub>
                                      <m:r>
                                        <a:rPr lang="en-US" sz="1600" i="1">
                                          <a:solidFill>
                                            <a:srgbClr val="0070C0"/>
                                          </a:solidFill>
                                          <a:latin typeface="Cambria Math" panose="02040503050406030204" pitchFamily="18" charset="0"/>
                                          <a:ea typeface="Cambria Math" panose="02040503050406030204" pitchFamily="18" charset="0"/>
                                        </a:rPr>
                                        <m:t>⊥</m:t>
                                      </m:r>
                                    </m:sub>
                                    <m:sup>
                                      <m:r>
                                        <a:rPr lang="en-US" sz="1600" i="1">
                                          <a:solidFill>
                                            <a:srgbClr val="0070C0"/>
                                          </a:solidFill>
                                          <a:latin typeface="Cambria Math" panose="02040503050406030204" pitchFamily="18" charset="0"/>
                                          <a:ea typeface="Cambria Math" panose="02040503050406030204" pitchFamily="18" charset="0"/>
                                        </a:rPr>
                                        <m:t>2</m:t>
                                      </m:r>
                                    </m:sup>
                                  </m:sSubSup>
                                  <m:r>
                                    <a:rPr lang="en-US" sz="1600" i="1">
                                      <a:solidFill>
                                        <a:srgbClr val="0070C0"/>
                                      </a:solidFill>
                                      <a:latin typeface="Cambria Math" panose="02040503050406030204" pitchFamily="18" charset="0"/>
                                      <a:ea typeface="Cambria Math" panose="02040503050406030204" pitchFamily="18" charset="0"/>
                                    </a:rPr>
                                    <m:t>;</m:t>
                                  </m:r>
                                  <m:sSup>
                                    <m:sSupPr>
                                      <m:ctrlPr>
                                        <a:rPr lang="en-US" sz="1600" i="1">
                                          <a:solidFill>
                                            <a:srgbClr val="0070C0"/>
                                          </a:solidFill>
                                          <a:latin typeface="Cambria Math" panose="02040503050406030204" pitchFamily="18" charset="0"/>
                                          <a:ea typeface="Cambria Math" panose="02040503050406030204" pitchFamily="18" charset="0"/>
                                        </a:rPr>
                                      </m:ctrlPr>
                                    </m:sSupPr>
                                    <m:e>
                                      <m:r>
                                        <a:rPr lang="en-US" sz="1600" i="1">
                                          <a:solidFill>
                                            <a:srgbClr val="0070C0"/>
                                          </a:solidFill>
                                          <a:latin typeface="Cambria Math" panose="02040503050406030204" pitchFamily="18" charset="0"/>
                                          <a:ea typeface="Cambria Math" panose="02040503050406030204" pitchFamily="18" charset="0"/>
                                        </a:rPr>
                                        <m:t>𝑄</m:t>
                                      </m:r>
                                    </m:e>
                                    <m:sup>
                                      <m:r>
                                        <a:rPr lang="en-US" sz="1600" i="1">
                                          <a:solidFill>
                                            <a:srgbClr val="0070C0"/>
                                          </a:solidFill>
                                          <a:latin typeface="Cambria Math" panose="02040503050406030204" pitchFamily="18" charset="0"/>
                                          <a:ea typeface="Cambria Math" panose="02040503050406030204" pitchFamily="18" charset="0"/>
                                        </a:rPr>
                                        <m:t>2</m:t>
                                      </m:r>
                                    </m:sup>
                                  </m:sSup>
                                </m:e>
                              </m:d>
                            </m:e>
                          </m:nary>
                        </m:e>
                      </m:nary>
                    </m:oMath>
                  </m:oMathPara>
                </a14:m>
                <a:endParaRPr lang="it-IT" sz="1600" dirty="0"/>
              </a:p>
            </p:txBody>
          </p:sp>
        </mc:Choice>
        <mc:Fallback xmlns="">
          <p:sp>
            <p:nvSpPr>
              <p:cNvPr id="4" name="Rectangle 3"/>
              <p:cNvSpPr>
                <a:spLocks noRot="1" noChangeAspect="1" noMove="1" noResize="1" noEditPoints="1" noAdjustHandles="1" noChangeArrowheads="1" noChangeShapeType="1" noTextEdit="1"/>
              </p:cNvSpPr>
              <p:nvPr/>
            </p:nvSpPr>
            <p:spPr>
              <a:xfrm>
                <a:off x="0" y="820757"/>
                <a:ext cx="9144000" cy="741678"/>
              </a:xfrm>
              <a:prstGeom prst="rect">
                <a:avLst/>
              </a:prstGeom>
              <a:blipFill>
                <a:blip r:embed="rId9"/>
                <a:stretch>
                  <a:fillRect/>
                </a:stretch>
              </a:blipFill>
            </p:spPr>
            <p:txBody>
              <a:bodyPr/>
              <a:lstStyle/>
              <a:p>
                <a:r>
                  <a:rPr lang="en-US">
                    <a:noFill/>
                  </a:rPr>
                  <a:t> </a:t>
                </a:r>
              </a:p>
            </p:txBody>
          </p:sp>
        </mc:Fallback>
      </mc:AlternateContent>
      <p:pic>
        <p:nvPicPr>
          <p:cNvPr id="12" name="Picture 1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43820" y="4466818"/>
            <a:ext cx="2021290" cy="877589"/>
          </a:xfrm>
          <a:prstGeom prst="rect">
            <a:avLst/>
          </a:prstGeom>
        </p:spPr>
      </p:pic>
      <p:sp>
        <p:nvSpPr>
          <p:cNvPr id="5" name="Date Placeholder 4">
            <a:extLst>
              <a:ext uri="{FF2B5EF4-FFF2-40B4-BE49-F238E27FC236}">
                <a16:creationId xmlns:a16="http://schemas.microsoft.com/office/drawing/2014/main" id="{E60552A5-67A4-4D1B-9E08-57F0F7FE9D22}"/>
              </a:ext>
            </a:extLst>
          </p:cNvPr>
          <p:cNvSpPr>
            <a:spLocks noGrp="1"/>
          </p:cNvSpPr>
          <p:nvPr>
            <p:ph type="dt" sz="half" idx="10"/>
          </p:nvPr>
        </p:nvSpPr>
        <p:spPr/>
        <p:txBody>
          <a:bodyPr/>
          <a:lstStyle/>
          <a:p>
            <a:pPr defTabSz="342893" fontAlgn="auto">
              <a:spcBef>
                <a:spcPts val="0"/>
              </a:spcBef>
              <a:spcAft>
                <a:spcPts val="0"/>
              </a:spcAft>
              <a:defRPr/>
            </a:pPr>
            <a:fld id="{738EE6AA-8855-4395-83B0-FD6E3E12973F}" type="datetime1">
              <a:rPr lang="en-US" smtClean="0"/>
              <a:t>11/11/2024</a:t>
            </a:fld>
            <a:endParaRPr lang="en-US" dirty="0"/>
          </a:p>
        </p:txBody>
      </p:sp>
      <p:sp>
        <p:nvSpPr>
          <p:cNvPr id="6" name="Footer Placeholder 5">
            <a:extLst>
              <a:ext uri="{FF2B5EF4-FFF2-40B4-BE49-F238E27FC236}">
                <a16:creationId xmlns:a16="http://schemas.microsoft.com/office/drawing/2014/main" id="{D99F2607-E8F2-4D7B-98A7-01E1F1D9F450}"/>
              </a:ext>
            </a:extLst>
          </p:cNvPr>
          <p:cNvSpPr>
            <a:spLocks noGrp="1"/>
          </p:cNvSpPr>
          <p:nvPr>
            <p:ph type="ftr" sz="quarter" idx="11"/>
          </p:nvPr>
        </p:nvSpPr>
        <p:spPr/>
        <p:txBody>
          <a:bodyPr/>
          <a:lstStyle/>
          <a:p>
            <a:pPr defTabSz="342893" fontAlgn="auto">
              <a:spcBef>
                <a:spcPts val="0"/>
              </a:spcBef>
              <a:spcAft>
                <a:spcPts val="0"/>
              </a:spcAft>
              <a:defRPr/>
            </a:pPr>
            <a:r>
              <a:rPr lang="en-US"/>
              <a:t>Circum-Pan-Pacific Symposium 2024</a:t>
            </a:r>
            <a:endParaRPr lang="en-US" dirty="0"/>
          </a:p>
        </p:txBody>
      </p:sp>
      <p:sp>
        <p:nvSpPr>
          <p:cNvPr id="13" name="Slide Number Placeholder 12">
            <a:extLst>
              <a:ext uri="{FF2B5EF4-FFF2-40B4-BE49-F238E27FC236}">
                <a16:creationId xmlns:a16="http://schemas.microsoft.com/office/drawing/2014/main" id="{D1FCEFF8-3D03-42DD-B127-6B5C1353A372}"/>
              </a:ext>
            </a:extLst>
          </p:cNvPr>
          <p:cNvSpPr>
            <a:spLocks noGrp="1"/>
          </p:cNvSpPr>
          <p:nvPr>
            <p:ph type="sldNum" sz="quarter" idx="12"/>
          </p:nvPr>
        </p:nvSpPr>
        <p:spPr/>
        <p:txBody>
          <a:bodyPr/>
          <a:lstStyle/>
          <a:p>
            <a:pPr defTabSz="342893" fontAlgn="auto">
              <a:spcBef>
                <a:spcPts val="0"/>
              </a:spcBef>
              <a:spcAft>
                <a:spcPts val="0"/>
              </a:spcAft>
              <a:defRPr/>
            </a:pPr>
            <a:fld id="{B9A5DFB4-3D23-4866-8D46-AE36D04BFD7D}" type="slidenum">
              <a:rPr lang="en-US" smtClean="0"/>
              <a:pPr defTabSz="342893" fontAlgn="auto">
                <a:spcBef>
                  <a:spcPts val="0"/>
                </a:spcBef>
                <a:spcAft>
                  <a:spcPts val="0"/>
                </a:spcAft>
                <a:defRPr/>
              </a:pPr>
              <a:t>75</a:t>
            </a:fld>
            <a:endParaRPr lang="en-US" dirty="0"/>
          </a:p>
        </p:txBody>
      </p:sp>
    </p:spTree>
    <p:extLst>
      <p:ext uri="{BB962C8B-B14F-4D97-AF65-F5344CB8AC3E}">
        <p14:creationId xmlns:p14="http://schemas.microsoft.com/office/powerpoint/2010/main" val="3256502950"/>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3215E200-0FC6-4A3F-B87C-6950CA9DB16E}"/>
                  </a:ext>
                </a:extLst>
              </p:cNvPr>
              <p:cNvSpPr>
                <a:spLocks noGrp="1"/>
              </p:cNvSpPr>
              <p:nvPr>
                <p:ph type="title"/>
              </p:nvPr>
            </p:nvSpPr>
            <p:spPr/>
            <p:txBody>
              <a:bodyPr/>
              <a:lstStyle/>
              <a:p>
                <a:r>
                  <a:rPr lang="en-US" dirty="0"/>
                  <a:t>Study of VM contamination </a:t>
                </a:r>
                <a14:m>
                  <m:oMath xmlns:m="http://schemas.openxmlformats.org/officeDocument/2006/math">
                    <m:r>
                      <a:rPr lang="en-US" b="1" i="1" smtClean="0">
                        <a:latin typeface="Cambria Math" panose="02040503050406030204" pitchFamily="18" charset="0"/>
                      </a:rPr>
                      <m:t>𝑳</m:t>
                    </m:r>
                    <m:sSub>
                      <m:sSubPr>
                        <m:ctrlPr>
                          <a:rPr lang="en-US" b="1" i="1" smtClean="0">
                            <a:latin typeface="Cambria Math" panose="02040503050406030204" pitchFamily="18" charset="0"/>
                          </a:rPr>
                        </m:ctrlPr>
                      </m:sSubPr>
                      <m:e>
                        <m:r>
                          <a:rPr lang="en-US" b="1" i="1" smtClean="0">
                            <a:latin typeface="Cambria Math" panose="02040503050406030204" pitchFamily="18" charset="0"/>
                          </a:rPr>
                          <m:t>𝑯</m:t>
                        </m:r>
                      </m:e>
                      <m:sub>
                        <m:r>
                          <a:rPr lang="en-US" b="1" i="1" smtClean="0">
                            <a:latin typeface="Cambria Math" panose="02040503050406030204" pitchFamily="18" charset="0"/>
                          </a:rPr>
                          <m:t>𝟐</m:t>
                        </m:r>
                      </m:sub>
                    </m:sSub>
                  </m:oMath>
                </a14:m>
                <a:endParaRPr lang="en-US" dirty="0"/>
              </a:p>
            </p:txBody>
          </p:sp>
        </mc:Choice>
        <mc:Fallback xmlns="">
          <p:sp>
            <p:nvSpPr>
              <p:cNvPr id="2" name="Title 1">
                <a:extLst>
                  <a:ext uri="{FF2B5EF4-FFF2-40B4-BE49-F238E27FC236}">
                    <a16:creationId xmlns:a16="http://schemas.microsoft.com/office/drawing/2014/main" id="{3215E200-0FC6-4A3F-B87C-6950CA9DB16E}"/>
                  </a:ext>
                </a:extLst>
              </p:cNvPr>
              <p:cNvSpPr>
                <a:spLocks noGrp="1" noRot="1" noChangeAspect="1" noMove="1" noResize="1" noEditPoints="1" noAdjustHandles="1" noChangeArrowheads="1" noChangeShapeType="1" noTextEdit="1"/>
              </p:cNvSpPr>
              <p:nvPr>
                <p:ph type="title"/>
              </p:nvPr>
            </p:nvSpPr>
            <p:spPr>
              <a:blipFill>
                <a:blip r:embed="rId2"/>
                <a:stretch>
                  <a:fillRect l="-1533" t="-1681" b="-10924"/>
                </a:stretch>
              </a:blipFill>
            </p:spPr>
            <p:txBody>
              <a:bodyPr/>
              <a:lstStyle/>
              <a:p>
                <a:r>
                  <a:rPr lang="en-US">
                    <a:noFill/>
                  </a:rPr>
                  <a:t> </a:t>
                </a:r>
              </a:p>
            </p:txBody>
          </p:sp>
        </mc:Fallback>
      </mc:AlternateContent>
      <p:sp>
        <p:nvSpPr>
          <p:cNvPr id="3" name="Date Placeholder 2">
            <a:extLst>
              <a:ext uri="{FF2B5EF4-FFF2-40B4-BE49-F238E27FC236}">
                <a16:creationId xmlns:a16="http://schemas.microsoft.com/office/drawing/2014/main" id="{88E76BFC-870F-494A-83C6-3BE723C75F8E}"/>
              </a:ext>
            </a:extLst>
          </p:cNvPr>
          <p:cNvSpPr>
            <a:spLocks noGrp="1"/>
          </p:cNvSpPr>
          <p:nvPr>
            <p:ph type="dt" sz="half" idx="10"/>
          </p:nvPr>
        </p:nvSpPr>
        <p:spPr/>
        <p:txBody>
          <a:bodyPr/>
          <a:lstStyle/>
          <a:p>
            <a:pPr defTabSz="342893" fontAlgn="auto">
              <a:spcBef>
                <a:spcPts val="0"/>
              </a:spcBef>
              <a:spcAft>
                <a:spcPts val="0"/>
              </a:spcAft>
              <a:defRPr/>
            </a:pPr>
            <a:fld id="{CE2DD6C0-965B-4109-88B6-7C5F381F8485}" type="datetime1">
              <a:rPr lang="en-US" smtClean="0"/>
              <a:t>11/11/2024</a:t>
            </a:fld>
            <a:endParaRPr lang="en-US" dirty="0"/>
          </a:p>
        </p:txBody>
      </p:sp>
      <p:sp>
        <p:nvSpPr>
          <p:cNvPr id="4" name="Footer Placeholder 3">
            <a:extLst>
              <a:ext uri="{FF2B5EF4-FFF2-40B4-BE49-F238E27FC236}">
                <a16:creationId xmlns:a16="http://schemas.microsoft.com/office/drawing/2014/main" id="{170F9E73-0EAD-4C04-A108-559B377E3C11}"/>
              </a:ext>
            </a:extLst>
          </p:cNvPr>
          <p:cNvSpPr>
            <a:spLocks noGrp="1"/>
          </p:cNvSpPr>
          <p:nvPr>
            <p:ph type="ftr" sz="quarter" idx="11"/>
          </p:nvPr>
        </p:nvSpPr>
        <p:spPr/>
        <p:txBody>
          <a:bodyPr/>
          <a:lstStyle/>
          <a:p>
            <a:pPr defTabSz="342893" fontAlgn="auto">
              <a:spcBef>
                <a:spcPts val="0"/>
              </a:spcBef>
              <a:spcAft>
                <a:spcPts val="0"/>
              </a:spcAft>
              <a:defRPr/>
            </a:pPr>
            <a:r>
              <a:rPr lang="en-US"/>
              <a:t>Circum-Pan-Pacific Symposium 2024</a:t>
            </a:r>
            <a:endParaRPr lang="en-US" dirty="0"/>
          </a:p>
        </p:txBody>
      </p:sp>
      <p:sp>
        <p:nvSpPr>
          <p:cNvPr id="5" name="Slide Number Placeholder 4">
            <a:extLst>
              <a:ext uri="{FF2B5EF4-FFF2-40B4-BE49-F238E27FC236}">
                <a16:creationId xmlns:a16="http://schemas.microsoft.com/office/drawing/2014/main" id="{C7AAE407-5DF5-40FA-B5CA-9A3B8E5DCC0E}"/>
              </a:ext>
            </a:extLst>
          </p:cNvPr>
          <p:cNvSpPr>
            <a:spLocks noGrp="1"/>
          </p:cNvSpPr>
          <p:nvPr>
            <p:ph type="sldNum" sz="quarter" idx="12"/>
          </p:nvPr>
        </p:nvSpPr>
        <p:spPr/>
        <p:txBody>
          <a:bodyPr/>
          <a:lstStyle/>
          <a:p>
            <a:pPr defTabSz="342893" fontAlgn="auto">
              <a:spcBef>
                <a:spcPts val="0"/>
              </a:spcBef>
              <a:spcAft>
                <a:spcPts val="0"/>
              </a:spcAft>
              <a:defRPr/>
            </a:pPr>
            <a:fld id="{B9A5DFB4-3D23-4866-8D46-AE36D04BFD7D}" type="slidenum">
              <a:rPr lang="en-US" smtClean="0"/>
              <a:pPr defTabSz="342893" fontAlgn="auto">
                <a:spcBef>
                  <a:spcPts val="0"/>
                </a:spcBef>
                <a:spcAft>
                  <a:spcPts val="0"/>
                </a:spcAft>
                <a:defRPr/>
              </a:pPr>
              <a:t>76</a:t>
            </a:fld>
            <a:endParaRPr lang="en-US" dirty="0"/>
          </a:p>
        </p:txBody>
      </p:sp>
      <p:pic>
        <p:nvPicPr>
          <p:cNvPr id="6" name="Picture 5">
            <a:extLst>
              <a:ext uri="{FF2B5EF4-FFF2-40B4-BE49-F238E27FC236}">
                <a16:creationId xmlns:a16="http://schemas.microsoft.com/office/drawing/2014/main" id="{D573C03F-A580-420D-A05C-7F989C76C3B4}"/>
              </a:ext>
            </a:extLst>
          </p:cNvPr>
          <p:cNvPicPr>
            <a:picLocks noChangeAspect="1"/>
          </p:cNvPicPr>
          <p:nvPr/>
        </p:nvPicPr>
        <p:blipFill>
          <a:blip r:embed="rId3"/>
          <a:stretch>
            <a:fillRect/>
          </a:stretch>
        </p:blipFill>
        <p:spPr>
          <a:xfrm>
            <a:off x="176506" y="1257300"/>
            <a:ext cx="4823878" cy="3581710"/>
          </a:xfrm>
          <a:prstGeom prst="rect">
            <a:avLst/>
          </a:prstGeom>
        </p:spPr>
      </p:pic>
      <p:pic>
        <p:nvPicPr>
          <p:cNvPr id="7" name="Picture 6">
            <a:extLst>
              <a:ext uri="{FF2B5EF4-FFF2-40B4-BE49-F238E27FC236}">
                <a16:creationId xmlns:a16="http://schemas.microsoft.com/office/drawing/2014/main" id="{A3F790EC-BFFD-4745-A77D-345A7503BD2D}"/>
              </a:ext>
            </a:extLst>
          </p:cNvPr>
          <p:cNvPicPr>
            <a:picLocks noChangeAspect="1"/>
          </p:cNvPicPr>
          <p:nvPr/>
        </p:nvPicPr>
        <p:blipFill>
          <a:blip r:embed="rId4"/>
          <a:stretch>
            <a:fillRect/>
          </a:stretch>
        </p:blipFill>
        <p:spPr>
          <a:xfrm>
            <a:off x="5105400" y="1354592"/>
            <a:ext cx="3862094" cy="1425215"/>
          </a:xfrm>
          <a:prstGeom prst="rect">
            <a:avLst/>
          </a:prstGeom>
        </p:spPr>
      </p:pic>
      <p:pic>
        <p:nvPicPr>
          <p:cNvPr id="8" name="Picture 7">
            <a:extLst>
              <a:ext uri="{FF2B5EF4-FFF2-40B4-BE49-F238E27FC236}">
                <a16:creationId xmlns:a16="http://schemas.microsoft.com/office/drawing/2014/main" id="{A5080B25-5BCD-45D8-8421-BC776B00BA59}"/>
              </a:ext>
            </a:extLst>
          </p:cNvPr>
          <p:cNvPicPr>
            <a:picLocks noChangeAspect="1"/>
          </p:cNvPicPr>
          <p:nvPr/>
        </p:nvPicPr>
        <p:blipFill>
          <a:blip r:embed="rId5"/>
          <a:stretch>
            <a:fillRect/>
          </a:stretch>
        </p:blipFill>
        <p:spPr>
          <a:xfrm>
            <a:off x="5181600" y="3314700"/>
            <a:ext cx="3649567" cy="1264572"/>
          </a:xfrm>
          <a:prstGeom prst="rect">
            <a:avLst/>
          </a:prstGeom>
        </p:spPr>
      </p:pic>
      <p:sp>
        <p:nvSpPr>
          <p:cNvPr id="9" name="TextBox 8">
            <a:extLst>
              <a:ext uri="{FF2B5EF4-FFF2-40B4-BE49-F238E27FC236}">
                <a16:creationId xmlns:a16="http://schemas.microsoft.com/office/drawing/2014/main" id="{BC4E7BBB-934A-4882-AB49-4D0DFC59F36C}"/>
              </a:ext>
            </a:extLst>
          </p:cNvPr>
          <p:cNvSpPr txBox="1"/>
          <p:nvPr/>
        </p:nvSpPr>
        <p:spPr>
          <a:xfrm>
            <a:off x="5334000" y="2831123"/>
            <a:ext cx="2890535" cy="369332"/>
          </a:xfrm>
          <a:prstGeom prst="rect">
            <a:avLst/>
          </a:prstGeom>
          <a:noFill/>
        </p:spPr>
        <p:txBody>
          <a:bodyPr wrap="none" rtlCol="0">
            <a:spAutoFit/>
          </a:bodyPr>
          <a:lstStyle/>
          <a:p>
            <a:r>
              <a:rPr lang="en-US" dirty="0">
                <a:solidFill>
                  <a:schemeClr val="tx1"/>
                </a:solidFill>
              </a:rPr>
              <a:t>Normalization of HEPGEN</a:t>
            </a:r>
          </a:p>
        </p:txBody>
      </p:sp>
    </p:spTree>
    <p:extLst>
      <p:ext uri="{BB962C8B-B14F-4D97-AF65-F5344CB8AC3E}">
        <p14:creationId xmlns:p14="http://schemas.microsoft.com/office/powerpoint/2010/main" val="3122004810"/>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1" name="Picture 2"/>
          <p:cNvPicPr preferRelativeResize="0">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14966"/>
          <a:stretch>
            <a:fillRect/>
          </a:stretch>
        </p:blipFill>
        <p:spPr bwMode="auto">
          <a:xfrm>
            <a:off x="975600" y="1379117"/>
            <a:ext cx="4550400" cy="3347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Group 6"/>
          <p:cNvGrpSpPr/>
          <p:nvPr/>
        </p:nvGrpSpPr>
        <p:grpSpPr>
          <a:xfrm>
            <a:off x="2590800" y="2870679"/>
            <a:ext cx="5917200" cy="877235"/>
            <a:chOff x="2464800" y="2870679"/>
            <a:chExt cx="5917200" cy="877235"/>
          </a:xfrm>
        </p:grpSpPr>
        <p:sp>
          <p:nvSpPr>
            <p:cNvPr id="22548" name="Rectangle 27"/>
            <p:cNvSpPr>
              <a:spLocks noChangeArrowheads="1"/>
            </p:cNvSpPr>
            <p:nvPr/>
          </p:nvSpPr>
          <p:spPr bwMode="auto">
            <a:xfrm>
              <a:off x="2464800" y="3632702"/>
              <a:ext cx="345600" cy="115212"/>
            </a:xfrm>
            <a:prstGeom prst="rect">
              <a:avLst/>
            </a:prstGeom>
            <a:solidFill>
              <a:srgbClr val="33993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549" name="Rectangle 28"/>
            <p:cNvSpPr>
              <a:spLocks noChangeArrowheads="1"/>
            </p:cNvSpPr>
            <p:nvPr/>
          </p:nvSpPr>
          <p:spPr bwMode="auto">
            <a:xfrm>
              <a:off x="2868000" y="3632702"/>
              <a:ext cx="691200" cy="115212"/>
            </a:xfrm>
            <a:prstGeom prst="rect">
              <a:avLst/>
            </a:prstGeom>
            <a:solidFill>
              <a:srgbClr val="33993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550" name="Rectangle 29"/>
            <p:cNvSpPr>
              <a:spLocks noChangeArrowheads="1"/>
            </p:cNvSpPr>
            <p:nvPr/>
          </p:nvSpPr>
          <p:spPr bwMode="auto">
            <a:xfrm>
              <a:off x="3616800" y="3632702"/>
              <a:ext cx="345600" cy="115212"/>
            </a:xfrm>
            <a:prstGeom prst="rect">
              <a:avLst/>
            </a:prstGeom>
            <a:solidFill>
              <a:srgbClr val="33993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551" name="Text Box 4"/>
            <p:cNvSpPr txBox="1">
              <a:spLocks noChangeArrowheads="1"/>
            </p:cNvSpPr>
            <p:nvPr/>
          </p:nvSpPr>
          <p:spPr bwMode="auto">
            <a:xfrm>
              <a:off x="5790000" y="2870679"/>
              <a:ext cx="2592000" cy="699674"/>
            </a:xfrm>
            <a:prstGeom prst="rect">
              <a:avLst/>
            </a:prstGeom>
            <a:noFill/>
            <a:ln>
              <a:noFill/>
            </a:ln>
            <a:extLst>
              <a:ext uri="{909E8E84-426E-40DD-AFC4-6F175D3DCCD1}">
                <a14:hiddenFill xmlns:a14="http://schemas.microsoft.com/office/drawing/2010/main">
                  <a:solidFill>
                    <a:srgbClr val="F2F2F2"/>
                  </a:solidFill>
                </a14:hiddenFill>
              </a:ext>
              <a:ext uri="{91240B29-F687-4F45-9708-019B960494DF}">
                <a14:hiddenLine xmlns:a14="http://schemas.microsoft.com/office/drawing/2010/main" w="9525">
                  <a:solidFill>
                    <a:srgbClr val="000000"/>
                  </a:solidFill>
                  <a:miter lim="800000"/>
                  <a:headEnd/>
                  <a:tailEnd/>
                </a14:hiddenLine>
              </a:ext>
            </a:extLst>
          </p:spPr>
          <p:txBody>
            <a:bodyPr lIns="83995" tIns="41998" rIns="83995" bIns="41998">
              <a:spAutoFit/>
            </a:bodyPr>
            <a:lstStyle>
              <a:lvl1pPr defTabSz="1008063" eaLnBrk="0">
                <a:defRPr sz="1400">
                  <a:solidFill>
                    <a:schemeClr val="tx1"/>
                  </a:solidFill>
                  <a:latin typeface="Arial" charset="0"/>
                </a:defRPr>
              </a:lvl1pPr>
              <a:lvl2pPr defTabSz="1008063" eaLnBrk="0">
                <a:defRPr sz="1400">
                  <a:solidFill>
                    <a:schemeClr val="tx1"/>
                  </a:solidFill>
                  <a:latin typeface="Arial" charset="0"/>
                </a:defRPr>
              </a:lvl2pPr>
              <a:lvl3pPr defTabSz="1008063" eaLnBrk="0">
                <a:defRPr sz="1400">
                  <a:solidFill>
                    <a:schemeClr val="tx1"/>
                  </a:solidFill>
                  <a:latin typeface="Arial" charset="0"/>
                </a:defRPr>
              </a:lvl3pPr>
              <a:lvl4pPr defTabSz="1008063" eaLnBrk="0">
                <a:defRPr sz="1400">
                  <a:solidFill>
                    <a:schemeClr val="tx1"/>
                  </a:solidFill>
                  <a:latin typeface="Arial" charset="0"/>
                </a:defRPr>
              </a:lvl4pPr>
              <a:lvl5pPr defTabSz="1008063" eaLnBrk="0">
                <a:defRPr sz="1400">
                  <a:solidFill>
                    <a:schemeClr val="tx1"/>
                  </a:solidFill>
                  <a:latin typeface="Arial" charset="0"/>
                </a:defRPr>
              </a:lvl5pPr>
              <a:lvl6pPr marL="2514600" indent="-228600" defTabSz="1008063" eaLnBrk="0" fontAlgn="base" hangingPunct="0">
                <a:lnSpc>
                  <a:spcPct val="93000"/>
                </a:lnSpc>
                <a:spcBef>
                  <a:spcPct val="0"/>
                </a:spcBef>
                <a:spcAft>
                  <a:spcPct val="0"/>
                </a:spcAft>
                <a:buClr>
                  <a:srgbClr val="000000"/>
                </a:buClr>
                <a:buSzPct val="100000"/>
                <a:buFont typeface="Times New Roman" pitchFamily="18" charset="0"/>
                <a:defRPr sz="1400">
                  <a:solidFill>
                    <a:schemeClr val="tx1"/>
                  </a:solidFill>
                  <a:latin typeface="Arial" charset="0"/>
                </a:defRPr>
              </a:lvl6pPr>
              <a:lvl7pPr marL="2971800" indent="-228600" defTabSz="1008063" eaLnBrk="0" fontAlgn="base" hangingPunct="0">
                <a:lnSpc>
                  <a:spcPct val="93000"/>
                </a:lnSpc>
                <a:spcBef>
                  <a:spcPct val="0"/>
                </a:spcBef>
                <a:spcAft>
                  <a:spcPct val="0"/>
                </a:spcAft>
                <a:buClr>
                  <a:srgbClr val="000000"/>
                </a:buClr>
                <a:buSzPct val="100000"/>
                <a:buFont typeface="Times New Roman" pitchFamily="18" charset="0"/>
                <a:defRPr sz="1400">
                  <a:solidFill>
                    <a:schemeClr val="tx1"/>
                  </a:solidFill>
                  <a:latin typeface="Arial" charset="0"/>
                </a:defRPr>
              </a:lvl7pPr>
              <a:lvl8pPr marL="3429000" indent="-228600" defTabSz="1008063" eaLnBrk="0" fontAlgn="base" hangingPunct="0">
                <a:lnSpc>
                  <a:spcPct val="93000"/>
                </a:lnSpc>
                <a:spcBef>
                  <a:spcPct val="0"/>
                </a:spcBef>
                <a:spcAft>
                  <a:spcPct val="0"/>
                </a:spcAft>
                <a:buClr>
                  <a:srgbClr val="000000"/>
                </a:buClr>
                <a:buSzPct val="100000"/>
                <a:buFont typeface="Times New Roman" pitchFamily="18" charset="0"/>
                <a:defRPr sz="1400">
                  <a:solidFill>
                    <a:schemeClr val="tx1"/>
                  </a:solidFill>
                  <a:latin typeface="Arial" charset="0"/>
                </a:defRPr>
              </a:lvl8pPr>
              <a:lvl9pPr marL="3886200" indent="-228600" defTabSz="1008063" eaLnBrk="0" fontAlgn="base" hangingPunct="0">
                <a:lnSpc>
                  <a:spcPct val="93000"/>
                </a:lnSpc>
                <a:spcBef>
                  <a:spcPct val="0"/>
                </a:spcBef>
                <a:spcAft>
                  <a:spcPct val="0"/>
                </a:spcAft>
                <a:buClr>
                  <a:srgbClr val="000000"/>
                </a:buClr>
                <a:buSzPct val="100000"/>
                <a:buFont typeface="Times New Roman" pitchFamily="18" charset="0"/>
                <a:defRPr sz="1400">
                  <a:solidFill>
                    <a:schemeClr val="tx1"/>
                  </a:solidFill>
                  <a:latin typeface="Arial" charset="0"/>
                </a:defRPr>
              </a:lvl9pPr>
            </a:lstStyle>
            <a:p>
              <a:pPr eaLnBrk="1" hangingPunct="1">
                <a:lnSpc>
                  <a:spcPct val="100000"/>
                </a:lnSpc>
                <a:buClrTx/>
                <a:buSzTx/>
                <a:buFontTx/>
                <a:buNone/>
              </a:pPr>
              <a:r>
                <a:rPr lang="en-US" sz="1333" b="1" dirty="0">
                  <a:solidFill>
                    <a:srgbClr val="FF0000"/>
                  </a:solidFill>
                </a:rPr>
                <a:t>3 target cells</a:t>
              </a:r>
            </a:p>
            <a:p>
              <a:pPr eaLnBrk="1" hangingPunct="1">
                <a:lnSpc>
                  <a:spcPct val="100000"/>
                </a:lnSpc>
                <a:buClrTx/>
                <a:buSzTx/>
                <a:buFontTx/>
                <a:buNone/>
              </a:pPr>
              <a:r>
                <a:rPr lang="en-US" sz="1333" b="1" dirty="0">
                  <a:solidFill>
                    <a:srgbClr val="FF0000"/>
                  </a:solidFill>
                </a:rPr>
                <a:t>     30, 60, and 30 cm long</a:t>
              </a:r>
              <a:br>
                <a:rPr lang="en-US" sz="1333" b="1" dirty="0">
                  <a:solidFill>
                    <a:srgbClr val="FF0000"/>
                  </a:solidFill>
                </a:rPr>
              </a:br>
              <a:endParaRPr lang="en-US" sz="1333" b="1" dirty="0">
                <a:solidFill>
                  <a:srgbClr val="FF0000"/>
                </a:solidFill>
              </a:endParaRPr>
            </a:p>
          </p:txBody>
        </p:sp>
      </p:grpSp>
      <p:sp>
        <p:nvSpPr>
          <p:cNvPr id="3" name="Rectangle 2"/>
          <p:cNvSpPr/>
          <p:nvPr/>
        </p:nvSpPr>
        <p:spPr bwMode="auto">
          <a:xfrm>
            <a:off x="5410201" y="980410"/>
            <a:ext cx="3414888" cy="2649109"/>
          </a:xfrm>
          <a:prstGeom prst="rect">
            <a:avLst/>
          </a:prstGeom>
          <a:solidFill>
            <a:srgbClr val="00B8FF"/>
          </a:solidFill>
          <a:ln w="9525" cap="flat" cmpd="sng" algn="ctr">
            <a:no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defTabSz="761970" eaLnBrk="0" hangingPunct="0"/>
            <a:endParaRPr lang="en-US" sz="1500">
              <a:latin typeface="Arial" charset="0"/>
            </a:endParaRPr>
          </a:p>
        </p:txBody>
      </p:sp>
      <p:sp>
        <p:nvSpPr>
          <p:cNvPr id="22532" name="Rectangle 3"/>
          <p:cNvSpPr>
            <a:spLocks noGrp="1" noChangeArrowheads="1"/>
          </p:cNvSpPr>
          <p:nvPr>
            <p:ph type="title"/>
          </p:nvPr>
        </p:nvSpPr>
        <p:spPr/>
        <p:txBody>
          <a:bodyPr/>
          <a:lstStyle/>
          <a:p>
            <a:r>
              <a:rPr lang="en-US"/>
              <a:t>the polarized target system  (&gt;2005)</a:t>
            </a:r>
            <a:endParaRPr lang="en-US" dirty="0"/>
          </a:p>
        </p:txBody>
      </p:sp>
      <p:sp>
        <p:nvSpPr>
          <p:cNvPr id="4" name="Date Placeholder 3"/>
          <p:cNvSpPr>
            <a:spLocks noGrp="1"/>
          </p:cNvSpPr>
          <p:nvPr>
            <p:ph type="dt" sz="half" idx="10"/>
          </p:nvPr>
        </p:nvSpPr>
        <p:spPr/>
        <p:txBody>
          <a:bodyPr/>
          <a:lstStyle/>
          <a:p>
            <a:pPr defTabSz="342893" fontAlgn="auto">
              <a:spcBef>
                <a:spcPts val="0"/>
              </a:spcBef>
              <a:spcAft>
                <a:spcPts val="0"/>
              </a:spcAft>
            </a:pPr>
            <a:fld id="{6D328C18-AB2E-437C-A583-E975CDA61D65}" type="datetime1">
              <a:rPr lang="en-US" smtClean="0">
                <a:solidFill>
                  <a:srgbClr val="FFFFFF"/>
                </a:solidFill>
              </a:rPr>
              <a:t>11/11/2024</a:t>
            </a:fld>
            <a:endParaRPr lang="en-US" dirty="0">
              <a:solidFill>
                <a:srgbClr val="FFFFFF"/>
              </a:solidFill>
            </a:endParaRPr>
          </a:p>
        </p:txBody>
      </p:sp>
      <p:sp>
        <p:nvSpPr>
          <p:cNvPr id="5" name="Footer Placeholder 4"/>
          <p:cNvSpPr>
            <a:spLocks noGrp="1"/>
          </p:cNvSpPr>
          <p:nvPr>
            <p:ph type="ftr" sz="quarter" idx="11"/>
          </p:nvPr>
        </p:nvSpPr>
        <p:spPr/>
        <p:txBody>
          <a:bodyPr/>
          <a:lstStyle/>
          <a:p>
            <a:pPr defTabSz="342893" fontAlgn="auto">
              <a:spcBef>
                <a:spcPts val="0"/>
              </a:spcBef>
              <a:spcAft>
                <a:spcPts val="0"/>
              </a:spcAft>
            </a:pPr>
            <a:r>
              <a:rPr lang="en-US">
                <a:solidFill>
                  <a:srgbClr val="FFFFFF"/>
                </a:solidFill>
              </a:rPr>
              <a:t>Circum-Pan-Pacific Symposium 2024</a:t>
            </a:r>
            <a:endParaRPr lang="en-US" dirty="0">
              <a:solidFill>
                <a:srgbClr val="FFFFFF"/>
              </a:solidFill>
            </a:endParaRPr>
          </a:p>
        </p:txBody>
      </p:sp>
      <p:sp>
        <p:nvSpPr>
          <p:cNvPr id="6" name="Slide Number Placeholder 5"/>
          <p:cNvSpPr>
            <a:spLocks noGrp="1"/>
          </p:cNvSpPr>
          <p:nvPr>
            <p:ph type="sldNum" sz="quarter" idx="12"/>
          </p:nvPr>
        </p:nvSpPr>
        <p:spPr/>
        <p:txBody>
          <a:bodyPr/>
          <a:lstStyle/>
          <a:p>
            <a:pPr defTabSz="342893" fontAlgn="auto">
              <a:spcBef>
                <a:spcPts val="0"/>
              </a:spcBef>
              <a:spcAft>
                <a:spcPts val="0"/>
              </a:spcAft>
            </a:pPr>
            <a:fld id="{B9A5DFB4-3D23-4866-8D46-AE36D04BFD7D}" type="slidenum">
              <a:rPr lang="en-US" smtClean="0">
                <a:solidFill>
                  <a:srgbClr val="FFFFFF"/>
                </a:solidFill>
              </a:rPr>
              <a:pPr defTabSz="342893" fontAlgn="auto">
                <a:spcBef>
                  <a:spcPts val="0"/>
                </a:spcBef>
                <a:spcAft>
                  <a:spcPts val="0"/>
                </a:spcAft>
              </a:pPr>
              <a:t>8</a:t>
            </a:fld>
            <a:endParaRPr lang="en-US" dirty="0">
              <a:solidFill>
                <a:srgbClr val="FFFFFF"/>
              </a:solidFill>
            </a:endParaRPr>
          </a:p>
        </p:txBody>
      </p:sp>
      <p:sp>
        <p:nvSpPr>
          <p:cNvPr id="22533" name="Text Box 4"/>
          <p:cNvSpPr txBox="1">
            <a:spLocks noChangeArrowheads="1"/>
          </p:cNvSpPr>
          <p:nvPr/>
        </p:nvSpPr>
        <p:spPr bwMode="auto">
          <a:xfrm>
            <a:off x="2109862" y="4794073"/>
            <a:ext cx="2131200" cy="487177"/>
          </a:xfrm>
          <a:prstGeom prst="rect">
            <a:avLst/>
          </a:prstGeom>
          <a:noFill/>
          <a:ln>
            <a:noFill/>
          </a:ln>
          <a:extLst>
            <a:ext uri="{909E8E84-426E-40DD-AFC4-6F175D3DCCD1}">
              <a14:hiddenFill xmlns:a14="http://schemas.microsoft.com/office/drawing/2010/main">
                <a:solidFill>
                  <a:srgbClr val="F2F2F2"/>
                </a:solidFill>
              </a14:hiddenFill>
            </a:ext>
            <a:ext uri="{91240B29-F687-4F45-9708-019B960494DF}">
              <a14:hiddenLine xmlns:a14="http://schemas.microsoft.com/office/drawing/2010/main" w="9525">
                <a:solidFill>
                  <a:srgbClr val="000000"/>
                </a:solidFill>
                <a:miter lim="800000"/>
                <a:headEnd/>
                <a:tailEnd/>
              </a14:hiddenLine>
            </a:ext>
          </a:extLst>
        </p:spPr>
        <p:txBody>
          <a:bodyPr lIns="76192" tIns="38096" rIns="76192" bIns="38096">
            <a:spAutoFit/>
          </a:bodyPr>
          <a:lstStyle>
            <a:lvl1pPr defTabSz="1008063" eaLnBrk="0">
              <a:defRPr sz="1400">
                <a:solidFill>
                  <a:schemeClr val="tx1"/>
                </a:solidFill>
                <a:latin typeface="Arial" charset="0"/>
              </a:defRPr>
            </a:lvl1pPr>
            <a:lvl2pPr defTabSz="1008063" eaLnBrk="0">
              <a:defRPr sz="1400">
                <a:solidFill>
                  <a:schemeClr val="tx1"/>
                </a:solidFill>
                <a:latin typeface="Arial" charset="0"/>
              </a:defRPr>
            </a:lvl2pPr>
            <a:lvl3pPr defTabSz="1008063" eaLnBrk="0">
              <a:defRPr sz="1400">
                <a:solidFill>
                  <a:schemeClr val="tx1"/>
                </a:solidFill>
                <a:latin typeface="Arial" charset="0"/>
              </a:defRPr>
            </a:lvl3pPr>
            <a:lvl4pPr defTabSz="1008063" eaLnBrk="0">
              <a:defRPr sz="1400">
                <a:solidFill>
                  <a:schemeClr val="tx1"/>
                </a:solidFill>
                <a:latin typeface="Arial" charset="0"/>
              </a:defRPr>
            </a:lvl4pPr>
            <a:lvl5pPr defTabSz="1008063" eaLnBrk="0">
              <a:defRPr sz="1400">
                <a:solidFill>
                  <a:schemeClr val="tx1"/>
                </a:solidFill>
                <a:latin typeface="Arial" charset="0"/>
              </a:defRPr>
            </a:lvl5pPr>
            <a:lvl6pPr marL="2514600" indent="-228600" defTabSz="1008063" eaLnBrk="0" fontAlgn="base" hangingPunct="0">
              <a:lnSpc>
                <a:spcPct val="93000"/>
              </a:lnSpc>
              <a:spcBef>
                <a:spcPct val="0"/>
              </a:spcBef>
              <a:spcAft>
                <a:spcPct val="0"/>
              </a:spcAft>
              <a:buClr>
                <a:srgbClr val="000000"/>
              </a:buClr>
              <a:buSzPct val="100000"/>
              <a:buFont typeface="Times New Roman" pitchFamily="18" charset="0"/>
              <a:defRPr sz="1400">
                <a:solidFill>
                  <a:schemeClr val="tx1"/>
                </a:solidFill>
                <a:latin typeface="Arial" charset="0"/>
              </a:defRPr>
            </a:lvl6pPr>
            <a:lvl7pPr marL="2971800" indent="-228600" defTabSz="1008063" eaLnBrk="0" fontAlgn="base" hangingPunct="0">
              <a:lnSpc>
                <a:spcPct val="93000"/>
              </a:lnSpc>
              <a:spcBef>
                <a:spcPct val="0"/>
              </a:spcBef>
              <a:spcAft>
                <a:spcPct val="0"/>
              </a:spcAft>
              <a:buClr>
                <a:srgbClr val="000000"/>
              </a:buClr>
              <a:buSzPct val="100000"/>
              <a:buFont typeface="Times New Roman" pitchFamily="18" charset="0"/>
              <a:defRPr sz="1400">
                <a:solidFill>
                  <a:schemeClr val="tx1"/>
                </a:solidFill>
                <a:latin typeface="Arial" charset="0"/>
              </a:defRPr>
            </a:lvl7pPr>
            <a:lvl8pPr marL="3429000" indent="-228600" defTabSz="1008063" eaLnBrk="0" fontAlgn="base" hangingPunct="0">
              <a:lnSpc>
                <a:spcPct val="93000"/>
              </a:lnSpc>
              <a:spcBef>
                <a:spcPct val="0"/>
              </a:spcBef>
              <a:spcAft>
                <a:spcPct val="0"/>
              </a:spcAft>
              <a:buClr>
                <a:srgbClr val="000000"/>
              </a:buClr>
              <a:buSzPct val="100000"/>
              <a:buFont typeface="Times New Roman" pitchFamily="18" charset="0"/>
              <a:defRPr sz="1400">
                <a:solidFill>
                  <a:schemeClr val="tx1"/>
                </a:solidFill>
                <a:latin typeface="Arial" charset="0"/>
              </a:defRPr>
            </a:lvl8pPr>
            <a:lvl9pPr marL="3886200" indent="-228600" defTabSz="1008063" eaLnBrk="0" fontAlgn="base" hangingPunct="0">
              <a:lnSpc>
                <a:spcPct val="93000"/>
              </a:lnSpc>
              <a:spcBef>
                <a:spcPct val="0"/>
              </a:spcBef>
              <a:spcAft>
                <a:spcPct val="0"/>
              </a:spcAft>
              <a:buClr>
                <a:srgbClr val="000000"/>
              </a:buClr>
              <a:buSzPct val="100000"/>
              <a:buFont typeface="Times New Roman" pitchFamily="18" charset="0"/>
              <a:defRPr sz="1400">
                <a:solidFill>
                  <a:schemeClr val="tx1"/>
                </a:solidFill>
                <a:latin typeface="Arial" charset="0"/>
              </a:defRPr>
            </a:lvl9pPr>
          </a:lstStyle>
          <a:p>
            <a:pPr eaLnBrk="1" hangingPunct="1">
              <a:lnSpc>
                <a:spcPct val="100000"/>
              </a:lnSpc>
              <a:buClrTx/>
              <a:buSzTx/>
              <a:buFontTx/>
              <a:buNone/>
            </a:pPr>
            <a:r>
              <a:rPr lang="en-US" sz="1333" b="1" dirty="0">
                <a:solidFill>
                  <a:schemeClr val="bg2">
                    <a:lumMod val="50000"/>
                  </a:schemeClr>
                </a:solidFill>
              </a:rPr>
              <a:t>solenoid             2.5T</a:t>
            </a:r>
          </a:p>
          <a:p>
            <a:pPr eaLnBrk="1" hangingPunct="1">
              <a:lnSpc>
                <a:spcPct val="100000"/>
              </a:lnSpc>
              <a:buClrTx/>
              <a:buSzTx/>
              <a:buFontTx/>
              <a:buNone/>
            </a:pPr>
            <a:r>
              <a:rPr lang="en-US" sz="1333" b="1" dirty="0">
                <a:solidFill>
                  <a:schemeClr val="bg2">
                    <a:lumMod val="50000"/>
                  </a:schemeClr>
                </a:solidFill>
              </a:rPr>
              <a:t>dipole magnet   0.6T</a:t>
            </a:r>
          </a:p>
        </p:txBody>
      </p:sp>
      <p:sp>
        <p:nvSpPr>
          <p:cNvPr id="22534" name="Text Box 7"/>
          <p:cNvSpPr txBox="1">
            <a:spLocks noChangeArrowheads="1"/>
          </p:cNvSpPr>
          <p:nvPr/>
        </p:nvSpPr>
        <p:spPr bwMode="auto">
          <a:xfrm>
            <a:off x="1447462" y="1051608"/>
            <a:ext cx="3456000" cy="282057"/>
          </a:xfrm>
          <a:prstGeom prst="rect">
            <a:avLst/>
          </a:prstGeom>
          <a:noFill/>
          <a:ln>
            <a:noFill/>
          </a:ln>
          <a:extLst>
            <a:ext uri="{909E8E84-426E-40DD-AFC4-6F175D3DCCD1}">
              <a14:hiddenFill xmlns:a14="http://schemas.microsoft.com/office/drawing/2010/main">
                <a:solidFill>
                  <a:srgbClr val="F2F2F2"/>
                </a:solidFill>
              </a14:hiddenFill>
            </a:ext>
            <a:ext uri="{91240B29-F687-4F45-9708-019B960494DF}">
              <a14:hiddenLine xmlns:a14="http://schemas.microsoft.com/office/drawing/2010/main" w="9525">
                <a:solidFill>
                  <a:srgbClr val="000000"/>
                </a:solidFill>
                <a:miter lim="800000"/>
                <a:headEnd/>
                <a:tailEnd/>
              </a14:hiddenLine>
            </a:ext>
          </a:extLst>
        </p:spPr>
        <p:txBody>
          <a:bodyPr lIns="76192" tIns="38096" rIns="76192" bIns="38096">
            <a:spAutoFit/>
          </a:bodyPr>
          <a:lstStyle>
            <a:lvl1pPr defTabSz="1008063" eaLnBrk="0">
              <a:defRPr sz="1400">
                <a:solidFill>
                  <a:schemeClr val="tx1"/>
                </a:solidFill>
                <a:latin typeface="Arial" charset="0"/>
              </a:defRPr>
            </a:lvl1pPr>
            <a:lvl2pPr defTabSz="1008063" eaLnBrk="0">
              <a:defRPr sz="1400">
                <a:solidFill>
                  <a:schemeClr val="tx1"/>
                </a:solidFill>
                <a:latin typeface="Arial" charset="0"/>
              </a:defRPr>
            </a:lvl2pPr>
            <a:lvl3pPr defTabSz="1008063" eaLnBrk="0">
              <a:defRPr sz="1400">
                <a:solidFill>
                  <a:schemeClr val="tx1"/>
                </a:solidFill>
                <a:latin typeface="Arial" charset="0"/>
              </a:defRPr>
            </a:lvl3pPr>
            <a:lvl4pPr defTabSz="1008063" eaLnBrk="0">
              <a:defRPr sz="1400">
                <a:solidFill>
                  <a:schemeClr val="tx1"/>
                </a:solidFill>
                <a:latin typeface="Arial" charset="0"/>
              </a:defRPr>
            </a:lvl4pPr>
            <a:lvl5pPr defTabSz="1008063" eaLnBrk="0">
              <a:defRPr sz="1400">
                <a:solidFill>
                  <a:schemeClr val="tx1"/>
                </a:solidFill>
                <a:latin typeface="Arial" charset="0"/>
              </a:defRPr>
            </a:lvl5pPr>
            <a:lvl6pPr marL="2514600" indent="-228600" defTabSz="1008063" eaLnBrk="0" fontAlgn="base" hangingPunct="0">
              <a:lnSpc>
                <a:spcPct val="93000"/>
              </a:lnSpc>
              <a:spcBef>
                <a:spcPct val="0"/>
              </a:spcBef>
              <a:spcAft>
                <a:spcPct val="0"/>
              </a:spcAft>
              <a:buClr>
                <a:srgbClr val="000000"/>
              </a:buClr>
              <a:buSzPct val="100000"/>
              <a:buFont typeface="Times New Roman" pitchFamily="18" charset="0"/>
              <a:defRPr sz="1400">
                <a:solidFill>
                  <a:schemeClr val="tx1"/>
                </a:solidFill>
                <a:latin typeface="Arial" charset="0"/>
              </a:defRPr>
            </a:lvl6pPr>
            <a:lvl7pPr marL="2971800" indent="-228600" defTabSz="1008063" eaLnBrk="0" fontAlgn="base" hangingPunct="0">
              <a:lnSpc>
                <a:spcPct val="93000"/>
              </a:lnSpc>
              <a:spcBef>
                <a:spcPct val="0"/>
              </a:spcBef>
              <a:spcAft>
                <a:spcPct val="0"/>
              </a:spcAft>
              <a:buClr>
                <a:srgbClr val="000000"/>
              </a:buClr>
              <a:buSzPct val="100000"/>
              <a:buFont typeface="Times New Roman" pitchFamily="18" charset="0"/>
              <a:defRPr sz="1400">
                <a:solidFill>
                  <a:schemeClr val="tx1"/>
                </a:solidFill>
                <a:latin typeface="Arial" charset="0"/>
              </a:defRPr>
            </a:lvl7pPr>
            <a:lvl8pPr marL="3429000" indent="-228600" defTabSz="1008063" eaLnBrk="0" fontAlgn="base" hangingPunct="0">
              <a:lnSpc>
                <a:spcPct val="93000"/>
              </a:lnSpc>
              <a:spcBef>
                <a:spcPct val="0"/>
              </a:spcBef>
              <a:spcAft>
                <a:spcPct val="0"/>
              </a:spcAft>
              <a:buClr>
                <a:srgbClr val="000000"/>
              </a:buClr>
              <a:buSzPct val="100000"/>
              <a:buFont typeface="Times New Roman" pitchFamily="18" charset="0"/>
              <a:defRPr sz="1400">
                <a:solidFill>
                  <a:schemeClr val="tx1"/>
                </a:solidFill>
                <a:latin typeface="Arial" charset="0"/>
              </a:defRPr>
            </a:lvl8pPr>
            <a:lvl9pPr marL="3886200" indent="-228600" defTabSz="1008063" eaLnBrk="0" fontAlgn="base" hangingPunct="0">
              <a:lnSpc>
                <a:spcPct val="93000"/>
              </a:lnSpc>
              <a:spcBef>
                <a:spcPct val="0"/>
              </a:spcBef>
              <a:spcAft>
                <a:spcPct val="0"/>
              </a:spcAft>
              <a:buClr>
                <a:srgbClr val="000000"/>
              </a:buClr>
              <a:buSzPct val="100000"/>
              <a:buFont typeface="Times New Roman" pitchFamily="18" charset="0"/>
              <a:defRPr sz="1400">
                <a:solidFill>
                  <a:schemeClr val="tx1"/>
                </a:solidFill>
                <a:latin typeface="Arial" charset="0"/>
              </a:defRPr>
            </a:lvl9pPr>
          </a:lstStyle>
          <a:p>
            <a:pPr>
              <a:lnSpc>
                <a:spcPct val="100000"/>
              </a:lnSpc>
              <a:buClrTx/>
              <a:buSzTx/>
              <a:buFontTx/>
              <a:buNone/>
            </a:pPr>
            <a:r>
              <a:rPr lang="en-US" sz="1333" b="1" baseline="30000" dirty="0">
                <a:solidFill>
                  <a:schemeClr val="bg2">
                    <a:lumMod val="50000"/>
                  </a:schemeClr>
                </a:solidFill>
              </a:rPr>
              <a:t>3</a:t>
            </a:r>
            <a:r>
              <a:rPr lang="en-US" sz="1333" b="1" dirty="0">
                <a:solidFill>
                  <a:schemeClr val="bg2">
                    <a:lumMod val="50000"/>
                  </a:schemeClr>
                </a:solidFill>
              </a:rPr>
              <a:t>He – </a:t>
            </a:r>
            <a:r>
              <a:rPr lang="en-US" sz="1333" b="1" baseline="30000" dirty="0">
                <a:solidFill>
                  <a:schemeClr val="bg2">
                    <a:lumMod val="50000"/>
                  </a:schemeClr>
                </a:solidFill>
              </a:rPr>
              <a:t>4</a:t>
            </a:r>
            <a:r>
              <a:rPr lang="en-US" sz="1333" b="1" dirty="0">
                <a:solidFill>
                  <a:schemeClr val="bg2">
                    <a:lumMod val="50000"/>
                  </a:schemeClr>
                </a:solidFill>
              </a:rPr>
              <a:t>He dilution refrigerator (T~50mK)</a:t>
            </a:r>
          </a:p>
        </p:txBody>
      </p:sp>
      <p:sp>
        <p:nvSpPr>
          <p:cNvPr id="22535" name="Text Box 9"/>
          <p:cNvSpPr txBox="1">
            <a:spLocks noChangeArrowheads="1"/>
          </p:cNvSpPr>
          <p:nvPr/>
        </p:nvSpPr>
        <p:spPr bwMode="auto">
          <a:xfrm>
            <a:off x="510343" y="3351266"/>
            <a:ext cx="283716" cy="359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76192" tIns="38096" rIns="76192" bIns="38096">
            <a:spAutoFit/>
          </a:bodyPr>
          <a:lstStyle>
            <a:lvl1pPr defTabSz="1008063" eaLnBrk="0">
              <a:defRPr sz="1400">
                <a:solidFill>
                  <a:schemeClr val="tx1"/>
                </a:solidFill>
                <a:latin typeface="Arial" charset="0"/>
              </a:defRPr>
            </a:lvl1pPr>
            <a:lvl2pPr defTabSz="1008063" eaLnBrk="0">
              <a:defRPr sz="1400">
                <a:solidFill>
                  <a:schemeClr val="tx1"/>
                </a:solidFill>
                <a:latin typeface="Arial" charset="0"/>
              </a:defRPr>
            </a:lvl2pPr>
            <a:lvl3pPr defTabSz="1008063" eaLnBrk="0">
              <a:defRPr sz="1400">
                <a:solidFill>
                  <a:schemeClr val="tx1"/>
                </a:solidFill>
                <a:latin typeface="Arial" charset="0"/>
              </a:defRPr>
            </a:lvl3pPr>
            <a:lvl4pPr defTabSz="1008063" eaLnBrk="0">
              <a:defRPr sz="1400">
                <a:solidFill>
                  <a:schemeClr val="tx1"/>
                </a:solidFill>
                <a:latin typeface="Arial" charset="0"/>
              </a:defRPr>
            </a:lvl4pPr>
            <a:lvl5pPr defTabSz="1008063" eaLnBrk="0">
              <a:defRPr sz="1400">
                <a:solidFill>
                  <a:schemeClr val="tx1"/>
                </a:solidFill>
                <a:latin typeface="Arial" charset="0"/>
              </a:defRPr>
            </a:lvl5pPr>
            <a:lvl6pPr marL="2514600" indent="-228600" defTabSz="1008063" eaLnBrk="0" fontAlgn="base" hangingPunct="0">
              <a:lnSpc>
                <a:spcPct val="93000"/>
              </a:lnSpc>
              <a:spcBef>
                <a:spcPct val="0"/>
              </a:spcBef>
              <a:spcAft>
                <a:spcPct val="0"/>
              </a:spcAft>
              <a:buClr>
                <a:srgbClr val="000000"/>
              </a:buClr>
              <a:buSzPct val="100000"/>
              <a:buFont typeface="Times New Roman" pitchFamily="18" charset="0"/>
              <a:defRPr sz="1400">
                <a:solidFill>
                  <a:schemeClr val="tx1"/>
                </a:solidFill>
                <a:latin typeface="Arial" charset="0"/>
              </a:defRPr>
            </a:lvl6pPr>
            <a:lvl7pPr marL="2971800" indent="-228600" defTabSz="1008063" eaLnBrk="0" fontAlgn="base" hangingPunct="0">
              <a:lnSpc>
                <a:spcPct val="93000"/>
              </a:lnSpc>
              <a:spcBef>
                <a:spcPct val="0"/>
              </a:spcBef>
              <a:spcAft>
                <a:spcPct val="0"/>
              </a:spcAft>
              <a:buClr>
                <a:srgbClr val="000000"/>
              </a:buClr>
              <a:buSzPct val="100000"/>
              <a:buFont typeface="Times New Roman" pitchFamily="18" charset="0"/>
              <a:defRPr sz="1400">
                <a:solidFill>
                  <a:schemeClr val="tx1"/>
                </a:solidFill>
                <a:latin typeface="Arial" charset="0"/>
              </a:defRPr>
            </a:lvl7pPr>
            <a:lvl8pPr marL="3429000" indent="-228600" defTabSz="1008063" eaLnBrk="0" fontAlgn="base" hangingPunct="0">
              <a:lnSpc>
                <a:spcPct val="93000"/>
              </a:lnSpc>
              <a:spcBef>
                <a:spcPct val="0"/>
              </a:spcBef>
              <a:spcAft>
                <a:spcPct val="0"/>
              </a:spcAft>
              <a:buClr>
                <a:srgbClr val="000000"/>
              </a:buClr>
              <a:buSzPct val="100000"/>
              <a:buFont typeface="Times New Roman" pitchFamily="18" charset="0"/>
              <a:defRPr sz="1400">
                <a:solidFill>
                  <a:schemeClr val="tx1"/>
                </a:solidFill>
                <a:latin typeface="Arial" charset="0"/>
              </a:defRPr>
            </a:lvl8pPr>
            <a:lvl9pPr marL="3886200" indent="-228600" defTabSz="1008063" eaLnBrk="0" fontAlgn="base" hangingPunct="0">
              <a:lnSpc>
                <a:spcPct val="93000"/>
              </a:lnSpc>
              <a:spcBef>
                <a:spcPct val="0"/>
              </a:spcBef>
              <a:spcAft>
                <a:spcPct val="0"/>
              </a:spcAft>
              <a:buClr>
                <a:srgbClr val="000000"/>
              </a:buClr>
              <a:buSzPct val="100000"/>
              <a:buFont typeface="Times New Roman" pitchFamily="18" charset="0"/>
              <a:defRPr sz="1400">
                <a:solidFill>
                  <a:schemeClr val="tx1"/>
                </a:solidFill>
                <a:latin typeface="Arial" charset="0"/>
              </a:defRPr>
            </a:lvl9pPr>
          </a:lstStyle>
          <a:p>
            <a:pPr algn="ctr" eaLnBrk="1" hangingPunct="1">
              <a:lnSpc>
                <a:spcPct val="100000"/>
              </a:lnSpc>
              <a:buClrTx/>
              <a:buSzTx/>
              <a:buFontTx/>
              <a:buNone/>
            </a:pPr>
            <a:r>
              <a:rPr lang="en-US" sz="1833">
                <a:latin typeface="Calibri" pitchFamily="34" charset="0"/>
                <a:cs typeface="Times New Roman" pitchFamily="18" charset="0"/>
              </a:rPr>
              <a:t>μ</a:t>
            </a:r>
            <a:endParaRPr lang="en-US" sz="1833">
              <a:latin typeface="Calibri" pitchFamily="34" charset="0"/>
            </a:endParaRPr>
          </a:p>
        </p:txBody>
      </p:sp>
      <p:sp>
        <p:nvSpPr>
          <p:cNvPr id="22" name="Text Box 6"/>
          <p:cNvSpPr txBox="1">
            <a:spLocks noChangeArrowheads="1"/>
          </p:cNvSpPr>
          <p:nvPr/>
        </p:nvSpPr>
        <p:spPr bwMode="auto">
          <a:xfrm>
            <a:off x="5386800" y="4170438"/>
            <a:ext cx="2995200" cy="692297"/>
          </a:xfrm>
          <a:prstGeom prst="rect">
            <a:avLst/>
          </a:prstGeom>
          <a:noFill/>
          <a:ln>
            <a:noFill/>
          </a:ln>
          <a:extLst>
            <a:ext uri="{909E8E84-426E-40DD-AFC4-6F175D3DCCD1}">
              <a14:hiddenFill xmlns:a14="http://schemas.microsoft.com/office/drawing/2010/main">
                <a:solidFill>
                  <a:srgbClr val="008080"/>
                </a:solidFill>
              </a14:hiddenFill>
            </a:ext>
            <a:ext uri="{91240B29-F687-4F45-9708-019B960494DF}">
              <a14:hiddenLine xmlns:a14="http://schemas.microsoft.com/office/drawing/2010/main" w="9525">
                <a:solidFill>
                  <a:srgbClr val="000000"/>
                </a:solidFill>
                <a:miter lim="800000"/>
                <a:headEnd/>
                <a:tailEnd/>
              </a14:hiddenLine>
            </a:ext>
          </a:extLst>
        </p:spPr>
        <p:txBody>
          <a:bodyPr lIns="76192" tIns="38096" rIns="76192" bIns="38096">
            <a:spAutoFit/>
          </a:bodyPr>
          <a:lstStyle>
            <a:lvl1pPr marL="260350" indent="-260350" defTabSz="1008063" eaLnBrk="0">
              <a:defRPr sz="1400">
                <a:solidFill>
                  <a:schemeClr val="tx1"/>
                </a:solidFill>
                <a:latin typeface="Arial" charset="0"/>
              </a:defRPr>
            </a:lvl1pPr>
            <a:lvl2pPr defTabSz="1008063" eaLnBrk="0">
              <a:defRPr sz="1400">
                <a:solidFill>
                  <a:schemeClr val="tx1"/>
                </a:solidFill>
                <a:latin typeface="Arial" charset="0"/>
              </a:defRPr>
            </a:lvl2pPr>
            <a:lvl3pPr defTabSz="1008063" eaLnBrk="0">
              <a:defRPr sz="1400">
                <a:solidFill>
                  <a:schemeClr val="tx1"/>
                </a:solidFill>
                <a:latin typeface="Arial" charset="0"/>
              </a:defRPr>
            </a:lvl3pPr>
            <a:lvl4pPr defTabSz="1008063" eaLnBrk="0">
              <a:defRPr sz="1400">
                <a:solidFill>
                  <a:schemeClr val="tx1"/>
                </a:solidFill>
                <a:latin typeface="Arial" charset="0"/>
              </a:defRPr>
            </a:lvl4pPr>
            <a:lvl5pPr defTabSz="1008063" eaLnBrk="0">
              <a:defRPr sz="1400">
                <a:solidFill>
                  <a:schemeClr val="tx1"/>
                </a:solidFill>
                <a:latin typeface="Arial" charset="0"/>
              </a:defRPr>
            </a:lvl5pPr>
            <a:lvl6pPr marL="2514600" indent="-228600" defTabSz="1008063" eaLnBrk="0" fontAlgn="base" hangingPunct="0">
              <a:lnSpc>
                <a:spcPct val="93000"/>
              </a:lnSpc>
              <a:spcBef>
                <a:spcPct val="0"/>
              </a:spcBef>
              <a:spcAft>
                <a:spcPct val="0"/>
              </a:spcAft>
              <a:buClr>
                <a:srgbClr val="000000"/>
              </a:buClr>
              <a:buSzPct val="100000"/>
              <a:buFont typeface="Times New Roman" pitchFamily="18" charset="0"/>
              <a:defRPr sz="1400">
                <a:solidFill>
                  <a:schemeClr val="tx1"/>
                </a:solidFill>
                <a:latin typeface="Arial" charset="0"/>
              </a:defRPr>
            </a:lvl6pPr>
            <a:lvl7pPr marL="2971800" indent="-228600" defTabSz="1008063" eaLnBrk="0" fontAlgn="base" hangingPunct="0">
              <a:lnSpc>
                <a:spcPct val="93000"/>
              </a:lnSpc>
              <a:spcBef>
                <a:spcPct val="0"/>
              </a:spcBef>
              <a:spcAft>
                <a:spcPct val="0"/>
              </a:spcAft>
              <a:buClr>
                <a:srgbClr val="000000"/>
              </a:buClr>
              <a:buSzPct val="100000"/>
              <a:buFont typeface="Times New Roman" pitchFamily="18" charset="0"/>
              <a:defRPr sz="1400">
                <a:solidFill>
                  <a:schemeClr val="tx1"/>
                </a:solidFill>
                <a:latin typeface="Arial" charset="0"/>
              </a:defRPr>
            </a:lvl7pPr>
            <a:lvl8pPr marL="3429000" indent="-228600" defTabSz="1008063" eaLnBrk="0" fontAlgn="base" hangingPunct="0">
              <a:lnSpc>
                <a:spcPct val="93000"/>
              </a:lnSpc>
              <a:spcBef>
                <a:spcPct val="0"/>
              </a:spcBef>
              <a:spcAft>
                <a:spcPct val="0"/>
              </a:spcAft>
              <a:buClr>
                <a:srgbClr val="000000"/>
              </a:buClr>
              <a:buSzPct val="100000"/>
              <a:buFont typeface="Times New Roman" pitchFamily="18" charset="0"/>
              <a:defRPr sz="1400">
                <a:solidFill>
                  <a:schemeClr val="tx1"/>
                </a:solidFill>
                <a:latin typeface="Arial" charset="0"/>
              </a:defRPr>
            </a:lvl8pPr>
            <a:lvl9pPr marL="3886200" indent="-228600" defTabSz="1008063" eaLnBrk="0" fontAlgn="base" hangingPunct="0">
              <a:lnSpc>
                <a:spcPct val="93000"/>
              </a:lnSpc>
              <a:spcBef>
                <a:spcPct val="0"/>
              </a:spcBef>
              <a:spcAft>
                <a:spcPct val="0"/>
              </a:spcAft>
              <a:buClr>
                <a:srgbClr val="000000"/>
              </a:buClr>
              <a:buSzPct val="100000"/>
              <a:buFont typeface="Times New Roman" pitchFamily="18" charset="0"/>
              <a:defRPr sz="1400">
                <a:solidFill>
                  <a:schemeClr val="tx1"/>
                </a:solidFill>
                <a:latin typeface="Arial" charset="0"/>
              </a:defRPr>
            </a:lvl9pPr>
          </a:lstStyle>
          <a:p>
            <a:pPr eaLnBrk="1" hangingPunct="1">
              <a:lnSpc>
                <a:spcPct val="100000"/>
              </a:lnSpc>
              <a:buClrTx/>
              <a:buSzTx/>
              <a:buFontTx/>
              <a:buNone/>
            </a:pPr>
            <a:r>
              <a:rPr lang="en-US" sz="1333" b="1" baseline="30000" dirty="0">
                <a:solidFill>
                  <a:srgbClr val="003366"/>
                </a:solidFill>
              </a:rPr>
              <a:t>                                          </a:t>
            </a:r>
            <a:r>
              <a:rPr lang="en-US" sz="1333" b="1" dirty="0">
                <a:solidFill>
                  <a:srgbClr val="CC0099"/>
                </a:solidFill>
              </a:rPr>
              <a:t>d (</a:t>
            </a:r>
            <a:r>
              <a:rPr lang="en-US" sz="1333" b="1" baseline="30000" dirty="0">
                <a:solidFill>
                  <a:srgbClr val="CC0099"/>
                </a:solidFill>
              </a:rPr>
              <a:t>6</a:t>
            </a:r>
            <a:r>
              <a:rPr lang="en-US" sz="1333" b="1" dirty="0">
                <a:solidFill>
                  <a:srgbClr val="CC0099"/>
                </a:solidFill>
              </a:rPr>
              <a:t>LiD)    </a:t>
            </a:r>
            <a:r>
              <a:rPr lang="en-US" sz="1333" b="1" dirty="0">
                <a:solidFill>
                  <a:srgbClr val="006600"/>
                </a:solidFill>
              </a:rPr>
              <a:t>p (NH</a:t>
            </a:r>
            <a:r>
              <a:rPr lang="en-US" sz="1333" b="1" baseline="-25000" dirty="0">
                <a:solidFill>
                  <a:srgbClr val="006600"/>
                </a:solidFill>
              </a:rPr>
              <a:t>3</a:t>
            </a:r>
            <a:r>
              <a:rPr lang="en-US" sz="1333" b="1" dirty="0">
                <a:solidFill>
                  <a:srgbClr val="006600"/>
                </a:solidFill>
              </a:rPr>
              <a:t>)</a:t>
            </a:r>
            <a:endParaRPr lang="en-US" sz="1333" b="1" baseline="-25000" dirty="0">
              <a:solidFill>
                <a:srgbClr val="006600"/>
              </a:solidFill>
            </a:endParaRPr>
          </a:p>
          <a:p>
            <a:pPr eaLnBrk="1" hangingPunct="1">
              <a:lnSpc>
                <a:spcPct val="100000"/>
              </a:lnSpc>
              <a:buClrTx/>
              <a:buSzTx/>
              <a:buFontTx/>
              <a:buNone/>
            </a:pPr>
            <a:r>
              <a:rPr lang="en-US" sz="1333" b="1" dirty="0"/>
              <a:t>polarization        </a:t>
            </a:r>
            <a:r>
              <a:rPr lang="en-US" sz="1333" b="1" dirty="0">
                <a:solidFill>
                  <a:srgbClr val="CC0099"/>
                </a:solidFill>
                <a:cs typeface="Times New Roman" pitchFamily="18" charset="0"/>
              </a:rPr>
              <a:t>50%</a:t>
            </a:r>
            <a:r>
              <a:rPr lang="en-US" sz="1333" b="1" dirty="0">
                <a:cs typeface="Times New Roman" pitchFamily="18" charset="0"/>
              </a:rPr>
              <a:t>          </a:t>
            </a:r>
            <a:r>
              <a:rPr lang="en-US" sz="1333" b="1" dirty="0">
                <a:solidFill>
                  <a:srgbClr val="006600"/>
                </a:solidFill>
                <a:cs typeface="Times New Roman" pitchFamily="18" charset="0"/>
              </a:rPr>
              <a:t>90%</a:t>
            </a:r>
            <a:endParaRPr lang="en-US" sz="1333" b="1" dirty="0">
              <a:solidFill>
                <a:srgbClr val="006600"/>
              </a:solidFill>
            </a:endParaRPr>
          </a:p>
          <a:p>
            <a:pPr eaLnBrk="1" hangingPunct="1">
              <a:lnSpc>
                <a:spcPct val="100000"/>
              </a:lnSpc>
              <a:buClrTx/>
              <a:buSzTx/>
              <a:buFontTx/>
              <a:buNone/>
            </a:pPr>
            <a:r>
              <a:rPr lang="en-US" sz="1333" b="1" dirty="0"/>
              <a:t>dilution factor    </a:t>
            </a:r>
            <a:r>
              <a:rPr lang="en-US" sz="1333" b="1" dirty="0">
                <a:solidFill>
                  <a:srgbClr val="CC0099"/>
                </a:solidFill>
              </a:rPr>
              <a:t>40%</a:t>
            </a:r>
            <a:r>
              <a:rPr lang="en-US" sz="1333" b="1" dirty="0"/>
              <a:t>          </a:t>
            </a:r>
            <a:r>
              <a:rPr lang="en-US" sz="1333" b="1" dirty="0">
                <a:solidFill>
                  <a:srgbClr val="006600"/>
                </a:solidFill>
              </a:rPr>
              <a:t>16%</a:t>
            </a:r>
          </a:p>
        </p:txBody>
      </p:sp>
      <p:sp>
        <p:nvSpPr>
          <p:cNvPr id="22537" name="Line 17"/>
          <p:cNvSpPr>
            <a:spLocks noChangeShapeType="1"/>
          </p:cNvSpPr>
          <p:nvPr/>
        </p:nvSpPr>
        <p:spPr bwMode="auto">
          <a:xfrm>
            <a:off x="457200" y="3696902"/>
            <a:ext cx="518400" cy="0"/>
          </a:xfrm>
          <a:prstGeom prst="line">
            <a:avLst/>
          </a:prstGeom>
          <a:noFill/>
          <a:ln w="28575">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69121" tIns="34561" rIns="69121" bIns="34561"/>
          <a:lstStyle/>
          <a:p>
            <a:endParaRPr lang="en-US"/>
          </a:p>
        </p:txBody>
      </p:sp>
      <p:sp>
        <p:nvSpPr>
          <p:cNvPr id="22538" name="Text Box 4"/>
          <p:cNvSpPr txBox="1">
            <a:spLocks noChangeArrowheads="1"/>
          </p:cNvSpPr>
          <p:nvPr/>
        </p:nvSpPr>
        <p:spPr bwMode="auto">
          <a:xfrm>
            <a:off x="5847419" y="2202324"/>
            <a:ext cx="2707200" cy="282057"/>
          </a:xfrm>
          <a:prstGeom prst="rect">
            <a:avLst/>
          </a:prstGeom>
          <a:noFill/>
          <a:ln>
            <a:noFill/>
          </a:ln>
          <a:extLst>
            <a:ext uri="{909E8E84-426E-40DD-AFC4-6F175D3DCCD1}">
              <a14:hiddenFill xmlns:a14="http://schemas.microsoft.com/office/drawing/2010/main">
                <a:solidFill>
                  <a:srgbClr val="F2F2F2"/>
                </a:solidFill>
              </a14:hiddenFill>
            </a:ext>
            <a:ext uri="{91240B29-F687-4F45-9708-019B960494DF}">
              <a14:hiddenLine xmlns:a14="http://schemas.microsoft.com/office/drawing/2010/main" w="9525">
                <a:solidFill>
                  <a:srgbClr val="000000"/>
                </a:solidFill>
                <a:miter lim="800000"/>
                <a:headEnd/>
                <a:tailEnd/>
              </a14:hiddenLine>
            </a:ext>
          </a:extLst>
        </p:spPr>
        <p:txBody>
          <a:bodyPr lIns="76192" tIns="38096" rIns="76192" bIns="38096">
            <a:spAutoFit/>
          </a:bodyPr>
          <a:lstStyle>
            <a:lvl1pPr defTabSz="1008063" eaLnBrk="0">
              <a:defRPr sz="1400">
                <a:solidFill>
                  <a:schemeClr val="tx1"/>
                </a:solidFill>
                <a:latin typeface="Arial" charset="0"/>
              </a:defRPr>
            </a:lvl1pPr>
            <a:lvl2pPr defTabSz="1008063" eaLnBrk="0">
              <a:defRPr sz="1400">
                <a:solidFill>
                  <a:schemeClr val="tx1"/>
                </a:solidFill>
                <a:latin typeface="Arial" charset="0"/>
              </a:defRPr>
            </a:lvl2pPr>
            <a:lvl3pPr defTabSz="1008063" eaLnBrk="0">
              <a:defRPr sz="1400">
                <a:solidFill>
                  <a:schemeClr val="tx1"/>
                </a:solidFill>
                <a:latin typeface="Arial" charset="0"/>
              </a:defRPr>
            </a:lvl3pPr>
            <a:lvl4pPr defTabSz="1008063" eaLnBrk="0">
              <a:defRPr sz="1400">
                <a:solidFill>
                  <a:schemeClr val="tx1"/>
                </a:solidFill>
                <a:latin typeface="Arial" charset="0"/>
              </a:defRPr>
            </a:lvl4pPr>
            <a:lvl5pPr defTabSz="1008063" eaLnBrk="0">
              <a:defRPr sz="1400">
                <a:solidFill>
                  <a:schemeClr val="tx1"/>
                </a:solidFill>
                <a:latin typeface="Arial" charset="0"/>
              </a:defRPr>
            </a:lvl5pPr>
            <a:lvl6pPr marL="2514600" indent="-228600" defTabSz="1008063" eaLnBrk="0" fontAlgn="base" hangingPunct="0">
              <a:lnSpc>
                <a:spcPct val="93000"/>
              </a:lnSpc>
              <a:spcBef>
                <a:spcPct val="0"/>
              </a:spcBef>
              <a:spcAft>
                <a:spcPct val="0"/>
              </a:spcAft>
              <a:buClr>
                <a:srgbClr val="000000"/>
              </a:buClr>
              <a:buSzPct val="100000"/>
              <a:buFont typeface="Times New Roman" pitchFamily="18" charset="0"/>
              <a:defRPr sz="1400">
                <a:solidFill>
                  <a:schemeClr val="tx1"/>
                </a:solidFill>
                <a:latin typeface="Arial" charset="0"/>
              </a:defRPr>
            </a:lvl6pPr>
            <a:lvl7pPr marL="2971800" indent="-228600" defTabSz="1008063" eaLnBrk="0" fontAlgn="base" hangingPunct="0">
              <a:lnSpc>
                <a:spcPct val="93000"/>
              </a:lnSpc>
              <a:spcBef>
                <a:spcPct val="0"/>
              </a:spcBef>
              <a:spcAft>
                <a:spcPct val="0"/>
              </a:spcAft>
              <a:buClr>
                <a:srgbClr val="000000"/>
              </a:buClr>
              <a:buSzPct val="100000"/>
              <a:buFont typeface="Times New Roman" pitchFamily="18" charset="0"/>
              <a:defRPr sz="1400">
                <a:solidFill>
                  <a:schemeClr val="tx1"/>
                </a:solidFill>
                <a:latin typeface="Arial" charset="0"/>
              </a:defRPr>
            </a:lvl7pPr>
            <a:lvl8pPr marL="3429000" indent="-228600" defTabSz="1008063" eaLnBrk="0" fontAlgn="base" hangingPunct="0">
              <a:lnSpc>
                <a:spcPct val="93000"/>
              </a:lnSpc>
              <a:spcBef>
                <a:spcPct val="0"/>
              </a:spcBef>
              <a:spcAft>
                <a:spcPct val="0"/>
              </a:spcAft>
              <a:buClr>
                <a:srgbClr val="000000"/>
              </a:buClr>
              <a:buSzPct val="100000"/>
              <a:buFont typeface="Times New Roman" pitchFamily="18" charset="0"/>
              <a:defRPr sz="1400">
                <a:solidFill>
                  <a:schemeClr val="tx1"/>
                </a:solidFill>
                <a:latin typeface="Arial" charset="0"/>
              </a:defRPr>
            </a:lvl8pPr>
            <a:lvl9pPr marL="3886200" indent="-228600" defTabSz="1008063" eaLnBrk="0" fontAlgn="base" hangingPunct="0">
              <a:lnSpc>
                <a:spcPct val="93000"/>
              </a:lnSpc>
              <a:spcBef>
                <a:spcPct val="0"/>
              </a:spcBef>
              <a:spcAft>
                <a:spcPct val="0"/>
              </a:spcAft>
              <a:buClr>
                <a:srgbClr val="000000"/>
              </a:buClr>
              <a:buSzPct val="100000"/>
              <a:buFont typeface="Times New Roman" pitchFamily="18" charset="0"/>
              <a:defRPr sz="1400">
                <a:solidFill>
                  <a:schemeClr val="tx1"/>
                </a:solidFill>
                <a:latin typeface="Arial" charset="0"/>
              </a:defRPr>
            </a:lvl9pPr>
          </a:lstStyle>
          <a:p>
            <a:pPr eaLnBrk="1" hangingPunct="1">
              <a:lnSpc>
                <a:spcPct val="100000"/>
              </a:lnSpc>
              <a:buClrTx/>
              <a:buSzTx/>
              <a:buFontTx/>
              <a:buNone/>
            </a:pPr>
            <a:r>
              <a:rPr lang="en-US" sz="1333" b="1"/>
              <a:t>acceptance   &gt;   ± 180 mrad</a:t>
            </a:r>
          </a:p>
        </p:txBody>
      </p:sp>
      <p:sp>
        <p:nvSpPr>
          <p:cNvPr id="20" name="AutoShape 11"/>
          <p:cNvSpPr>
            <a:spLocks noChangeArrowheads="1"/>
          </p:cNvSpPr>
          <p:nvPr/>
        </p:nvSpPr>
        <p:spPr bwMode="auto">
          <a:xfrm rot="-5400000">
            <a:off x="2643250" y="3590700"/>
            <a:ext cx="243625" cy="192000"/>
          </a:xfrm>
          <a:prstGeom prst="rightArrow">
            <a:avLst>
              <a:gd name="adj1" fmla="val 50000"/>
              <a:gd name="adj2" fmla="val 54562"/>
            </a:avLst>
          </a:prstGeom>
          <a:solidFill>
            <a:srgbClr val="FFFF00"/>
          </a:solidFill>
          <a:ln w="9525">
            <a:solidFill>
              <a:schemeClr val="tx1"/>
            </a:solidFill>
            <a:miter lim="800000"/>
            <a:headEnd/>
            <a:tailEnd/>
          </a:ln>
        </p:spPr>
        <p:txBody>
          <a:bodyPr vert="eaVert" wrap="none" lIns="76192" tIns="38096" rIns="76192" bIns="38096" anchor="ctr"/>
          <a:lstStyle/>
          <a:p>
            <a:pPr algn="ctr" defTabSz="761981"/>
            <a:endParaRPr lang="it-IT">
              <a:solidFill>
                <a:srgbClr val="003366"/>
              </a:solidFill>
              <a:latin typeface="Calibri" pitchFamily="34" charset="0"/>
            </a:endParaRPr>
          </a:p>
        </p:txBody>
      </p:sp>
      <p:sp>
        <p:nvSpPr>
          <p:cNvPr id="38923" name="AutoShape 11"/>
          <p:cNvSpPr>
            <a:spLocks noChangeArrowheads="1"/>
          </p:cNvSpPr>
          <p:nvPr/>
        </p:nvSpPr>
        <p:spPr bwMode="auto">
          <a:xfrm rot="-5400000">
            <a:off x="3803650" y="3591900"/>
            <a:ext cx="244826" cy="188400"/>
          </a:xfrm>
          <a:prstGeom prst="rightArrow">
            <a:avLst>
              <a:gd name="adj1" fmla="val 50000"/>
              <a:gd name="adj2" fmla="val 54687"/>
            </a:avLst>
          </a:prstGeom>
          <a:solidFill>
            <a:srgbClr val="FFFF00"/>
          </a:solidFill>
          <a:ln w="9525">
            <a:solidFill>
              <a:schemeClr val="tx1"/>
            </a:solidFill>
            <a:miter lim="800000"/>
            <a:headEnd/>
            <a:tailEnd/>
          </a:ln>
        </p:spPr>
        <p:txBody>
          <a:bodyPr vert="eaVert" wrap="none" lIns="76192" tIns="38096" rIns="76192" bIns="38096" anchor="ctr"/>
          <a:lstStyle/>
          <a:p>
            <a:pPr algn="ctr" defTabSz="761981"/>
            <a:endParaRPr lang="it-IT">
              <a:solidFill>
                <a:srgbClr val="003366"/>
              </a:solidFill>
              <a:latin typeface="Calibri" pitchFamily="34" charset="0"/>
            </a:endParaRPr>
          </a:p>
        </p:txBody>
      </p:sp>
      <p:sp>
        <p:nvSpPr>
          <p:cNvPr id="21" name="AutoShape 11"/>
          <p:cNvSpPr>
            <a:spLocks noChangeArrowheads="1"/>
          </p:cNvSpPr>
          <p:nvPr/>
        </p:nvSpPr>
        <p:spPr bwMode="auto">
          <a:xfrm rot="5400000">
            <a:off x="3275649" y="3595501"/>
            <a:ext cx="252027" cy="200400"/>
          </a:xfrm>
          <a:prstGeom prst="rightArrow">
            <a:avLst>
              <a:gd name="adj1" fmla="val 50000"/>
              <a:gd name="adj2" fmla="val 31437"/>
            </a:avLst>
          </a:prstGeom>
          <a:solidFill>
            <a:srgbClr val="FFFF00"/>
          </a:solidFill>
          <a:ln w="9525">
            <a:solidFill>
              <a:schemeClr val="tx1"/>
            </a:solidFill>
            <a:miter lim="800000"/>
            <a:headEnd/>
            <a:tailEnd/>
          </a:ln>
        </p:spPr>
        <p:txBody>
          <a:bodyPr rot="10800000" vert="eaVert" wrap="none" lIns="76192" tIns="38096" rIns="76192" bIns="38096" anchor="ctr"/>
          <a:lstStyle/>
          <a:p>
            <a:pPr algn="ctr" defTabSz="761981"/>
            <a:endParaRPr lang="it-IT">
              <a:solidFill>
                <a:srgbClr val="003366"/>
              </a:solidFill>
              <a:latin typeface="Calibri" pitchFamily="34" charset="0"/>
            </a:endParaRPr>
          </a:p>
        </p:txBody>
      </p:sp>
      <p:sp>
        <p:nvSpPr>
          <p:cNvPr id="22544" name="Text Box 34"/>
          <p:cNvSpPr txBox="1">
            <a:spLocks noChangeArrowheads="1"/>
          </p:cNvSpPr>
          <p:nvPr/>
        </p:nvSpPr>
        <p:spPr bwMode="auto">
          <a:xfrm>
            <a:off x="5942400" y="225625"/>
            <a:ext cx="203712" cy="346796"/>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9121" tIns="34561" rIns="69121" bIns="34561">
            <a:spAutoFit/>
          </a:bodyPr>
          <a:lstStyle/>
          <a:p>
            <a:r>
              <a:rPr lang="it-IT"/>
              <a:t> </a:t>
            </a:r>
          </a:p>
        </p:txBody>
      </p:sp>
      <p:sp>
        <p:nvSpPr>
          <p:cNvPr id="805924" name="Text Box 36"/>
          <p:cNvSpPr txBox="1">
            <a:spLocks noChangeArrowheads="1"/>
          </p:cNvSpPr>
          <p:nvPr/>
        </p:nvSpPr>
        <p:spPr bwMode="auto">
          <a:xfrm>
            <a:off x="5608801" y="3602779"/>
            <a:ext cx="1869233" cy="274918"/>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9121" tIns="34561" rIns="69121" bIns="34561">
            <a:spAutoFit/>
          </a:bodyPr>
          <a:lstStyle/>
          <a:p>
            <a:r>
              <a:rPr lang="it-IT" sz="1333" b="1" dirty="0">
                <a:solidFill>
                  <a:srgbClr val="FF0000"/>
                </a:solidFill>
              </a:rPr>
              <a:t>opposite </a:t>
            </a:r>
            <a:r>
              <a:rPr lang="it-IT" sz="1333" b="1" dirty="0" err="1">
                <a:solidFill>
                  <a:srgbClr val="FF0000"/>
                </a:solidFill>
              </a:rPr>
              <a:t>polarisation</a:t>
            </a:r>
            <a:endParaRPr lang="it-IT" sz="1333" b="1" dirty="0">
              <a:solidFill>
                <a:srgbClr val="FF0000"/>
              </a:solidFill>
            </a:endParaRPr>
          </a:p>
        </p:txBody>
      </p:sp>
      <p:sp>
        <p:nvSpPr>
          <p:cNvPr id="24" name="Text Box 6"/>
          <p:cNvSpPr txBox="1">
            <a:spLocks noChangeArrowheads="1"/>
          </p:cNvSpPr>
          <p:nvPr/>
        </p:nvSpPr>
        <p:spPr bwMode="auto">
          <a:xfrm>
            <a:off x="5436000" y="4988924"/>
            <a:ext cx="2707200" cy="48717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76192" tIns="38096" rIns="76192" bIns="38096">
            <a:spAutoFit/>
          </a:bodyPr>
          <a:lstStyle>
            <a:lvl1pPr marL="260350" indent="-260350" defTabSz="1008063" eaLnBrk="0">
              <a:defRPr sz="1400">
                <a:solidFill>
                  <a:schemeClr val="tx1"/>
                </a:solidFill>
                <a:latin typeface="Arial" charset="0"/>
              </a:defRPr>
            </a:lvl1pPr>
            <a:lvl2pPr defTabSz="1008063" eaLnBrk="0">
              <a:defRPr sz="1400">
                <a:solidFill>
                  <a:schemeClr val="tx1"/>
                </a:solidFill>
                <a:latin typeface="Arial" charset="0"/>
              </a:defRPr>
            </a:lvl2pPr>
            <a:lvl3pPr defTabSz="1008063" eaLnBrk="0">
              <a:defRPr sz="1400">
                <a:solidFill>
                  <a:schemeClr val="tx1"/>
                </a:solidFill>
                <a:latin typeface="Arial" charset="0"/>
              </a:defRPr>
            </a:lvl3pPr>
            <a:lvl4pPr defTabSz="1008063" eaLnBrk="0">
              <a:defRPr sz="1400">
                <a:solidFill>
                  <a:schemeClr val="tx1"/>
                </a:solidFill>
                <a:latin typeface="Arial" charset="0"/>
              </a:defRPr>
            </a:lvl4pPr>
            <a:lvl5pPr defTabSz="1008063" eaLnBrk="0">
              <a:defRPr sz="1400">
                <a:solidFill>
                  <a:schemeClr val="tx1"/>
                </a:solidFill>
                <a:latin typeface="Arial" charset="0"/>
              </a:defRPr>
            </a:lvl5pPr>
            <a:lvl6pPr marL="2514600" indent="-228600" defTabSz="1008063" eaLnBrk="0" fontAlgn="base" hangingPunct="0">
              <a:lnSpc>
                <a:spcPct val="93000"/>
              </a:lnSpc>
              <a:spcBef>
                <a:spcPct val="0"/>
              </a:spcBef>
              <a:spcAft>
                <a:spcPct val="0"/>
              </a:spcAft>
              <a:buClr>
                <a:srgbClr val="000000"/>
              </a:buClr>
              <a:buSzPct val="100000"/>
              <a:buFont typeface="Times New Roman" pitchFamily="18" charset="0"/>
              <a:defRPr sz="1400">
                <a:solidFill>
                  <a:schemeClr val="tx1"/>
                </a:solidFill>
                <a:latin typeface="Arial" charset="0"/>
              </a:defRPr>
            </a:lvl6pPr>
            <a:lvl7pPr marL="2971800" indent="-228600" defTabSz="1008063" eaLnBrk="0" fontAlgn="base" hangingPunct="0">
              <a:lnSpc>
                <a:spcPct val="93000"/>
              </a:lnSpc>
              <a:spcBef>
                <a:spcPct val="0"/>
              </a:spcBef>
              <a:spcAft>
                <a:spcPct val="0"/>
              </a:spcAft>
              <a:buClr>
                <a:srgbClr val="000000"/>
              </a:buClr>
              <a:buSzPct val="100000"/>
              <a:buFont typeface="Times New Roman" pitchFamily="18" charset="0"/>
              <a:defRPr sz="1400">
                <a:solidFill>
                  <a:schemeClr val="tx1"/>
                </a:solidFill>
                <a:latin typeface="Arial" charset="0"/>
              </a:defRPr>
            </a:lvl7pPr>
            <a:lvl8pPr marL="3429000" indent="-228600" defTabSz="1008063" eaLnBrk="0" fontAlgn="base" hangingPunct="0">
              <a:lnSpc>
                <a:spcPct val="93000"/>
              </a:lnSpc>
              <a:spcBef>
                <a:spcPct val="0"/>
              </a:spcBef>
              <a:spcAft>
                <a:spcPct val="0"/>
              </a:spcAft>
              <a:buClr>
                <a:srgbClr val="000000"/>
              </a:buClr>
              <a:buSzPct val="100000"/>
              <a:buFont typeface="Times New Roman" pitchFamily="18" charset="0"/>
              <a:defRPr sz="1400">
                <a:solidFill>
                  <a:schemeClr val="tx1"/>
                </a:solidFill>
                <a:latin typeface="Arial" charset="0"/>
              </a:defRPr>
            </a:lvl8pPr>
            <a:lvl9pPr marL="3886200" indent="-228600" defTabSz="1008063" eaLnBrk="0" fontAlgn="base" hangingPunct="0">
              <a:lnSpc>
                <a:spcPct val="93000"/>
              </a:lnSpc>
              <a:spcBef>
                <a:spcPct val="0"/>
              </a:spcBef>
              <a:spcAft>
                <a:spcPct val="0"/>
              </a:spcAft>
              <a:buClr>
                <a:srgbClr val="000000"/>
              </a:buClr>
              <a:buSzPct val="100000"/>
              <a:buFont typeface="Times New Roman" pitchFamily="18" charset="0"/>
              <a:defRPr sz="1400">
                <a:solidFill>
                  <a:schemeClr val="tx1"/>
                </a:solidFill>
                <a:latin typeface="Arial" charset="0"/>
              </a:defRPr>
            </a:lvl9pPr>
          </a:lstStyle>
          <a:p>
            <a:pPr eaLnBrk="1" hangingPunct="1">
              <a:lnSpc>
                <a:spcPct val="100000"/>
              </a:lnSpc>
              <a:buClrTx/>
              <a:buSzTx/>
              <a:buFontTx/>
              <a:buNone/>
            </a:pPr>
            <a:r>
              <a:rPr lang="en-US" sz="1333" b="1" i="1"/>
              <a:t>no evidence for relevant </a:t>
            </a:r>
          </a:p>
          <a:p>
            <a:pPr eaLnBrk="1" hangingPunct="1">
              <a:lnSpc>
                <a:spcPct val="100000"/>
              </a:lnSpc>
              <a:buClrTx/>
              <a:buSzTx/>
              <a:buFontTx/>
              <a:buNone/>
            </a:pPr>
            <a:r>
              <a:rPr lang="en-US" sz="1333" b="1" i="1"/>
              <a:t>nuclear effects </a:t>
            </a:r>
            <a:r>
              <a:rPr lang="en-US" sz="1333" i="1"/>
              <a:t>(160 GeV)</a:t>
            </a:r>
          </a:p>
        </p:txBody>
      </p:sp>
      <p:sp>
        <p:nvSpPr>
          <p:cNvPr id="2" name="Rectangle 1"/>
          <p:cNvSpPr/>
          <p:nvPr/>
        </p:nvSpPr>
        <p:spPr bwMode="auto">
          <a:xfrm>
            <a:off x="943201" y="5236750"/>
            <a:ext cx="1439999" cy="478250"/>
          </a:xfrm>
          <a:prstGeom prst="rect">
            <a:avLst/>
          </a:prstGeom>
          <a:noFill/>
          <a:ln w="9525" cap="flat" cmpd="sng" algn="ctr">
            <a:noFill/>
            <a:prstDash val="solid"/>
            <a:round/>
            <a:headEnd type="none" w="med" len="med"/>
            <a:tailEnd type="none" w="med" len="med"/>
          </a:ln>
          <a:effectLst/>
        </p:spPr>
        <p:txBody>
          <a:bodyPr vert="horz" wrap="square" lIns="69121" tIns="34561" rIns="69121" bIns="34561" numCol="1" rtlCol="0" anchor="t" anchorCtr="0" compatLnSpc="1">
            <a:prstTxWarp prst="textNoShape">
              <a:avLst/>
            </a:prstTxWarp>
          </a:bodyPr>
          <a:lstStyle/>
          <a:p>
            <a:pPr defTabSz="345591" hangingPunct="0">
              <a:lnSpc>
                <a:spcPct val="93000"/>
              </a:lnSpc>
              <a:buClr>
                <a:srgbClr val="000000"/>
              </a:buClr>
              <a:buSzPct val="100000"/>
            </a:pPr>
            <a:endParaRPr lang="en-US" sz="1083">
              <a:latin typeface="Arial" charset="0"/>
            </a:endParaRPr>
          </a:p>
        </p:txBody>
      </p:sp>
      <p:pic>
        <p:nvPicPr>
          <p:cNvPr id="23" name="Picture 15" descr="zprim.png"/>
          <p:cNvPicPr>
            <a:picLocks noChangeAspect="1"/>
          </p:cNvPicPr>
          <p:nvPr/>
        </p:nvPicPr>
        <p:blipFill>
          <a:blip r:embed="rId4" cstate="print"/>
          <a:srcRect/>
          <a:stretch>
            <a:fillRect/>
          </a:stretch>
        </p:blipFill>
        <p:spPr bwMode="auto">
          <a:xfrm>
            <a:off x="5590801" y="1104900"/>
            <a:ext cx="3063875" cy="2082271"/>
          </a:xfrm>
          <a:prstGeom prst="rect">
            <a:avLst/>
          </a:prstGeom>
          <a:noFill/>
          <a:ln w="9525">
            <a:noFill/>
            <a:miter lim="800000"/>
            <a:headEnd/>
            <a:tailEnd/>
          </a:ln>
        </p:spPr>
      </p:pic>
      <p:sp>
        <p:nvSpPr>
          <p:cNvPr id="25" name="Right Arrow 24"/>
          <p:cNvSpPr>
            <a:spLocks noChangeArrowheads="1"/>
          </p:cNvSpPr>
          <p:nvPr/>
        </p:nvSpPr>
        <p:spPr bwMode="auto">
          <a:xfrm rot="5400000">
            <a:off x="6376580" y="1942584"/>
            <a:ext cx="527843" cy="733663"/>
          </a:xfrm>
          <a:prstGeom prst="rightArrow">
            <a:avLst>
              <a:gd name="adj1" fmla="val 50000"/>
              <a:gd name="adj2" fmla="val 49907"/>
            </a:avLst>
          </a:prstGeom>
          <a:noFill/>
          <a:ln w="57150" cmpd="thinThick" algn="ctr">
            <a:solidFill>
              <a:srgbClr val="00B050"/>
            </a:solidFill>
            <a:round/>
            <a:headEnd/>
            <a:tailEnd/>
          </a:ln>
        </p:spPr>
        <p:txBody>
          <a:bodyPr anchor="ctr">
            <a:spAutoFit/>
          </a:bodyPr>
          <a:lstStyle/>
          <a:p>
            <a:pPr algn="ctr" eaLnBrk="0" hangingPunct="0">
              <a:spcBef>
                <a:spcPct val="20000"/>
              </a:spcBef>
              <a:buSzPct val="55000"/>
            </a:pPr>
            <a:endParaRPr lang="en-US"/>
          </a:p>
        </p:txBody>
      </p:sp>
      <p:sp>
        <p:nvSpPr>
          <p:cNvPr id="26" name="Right Arrow 25"/>
          <p:cNvSpPr>
            <a:spLocks noChangeArrowheads="1"/>
          </p:cNvSpPr>
          <p:nvPr/>
        </p:nvSpPr>
        <p:spPr bwMode="auto">
          <a:xfrm rot="-5400000">
            <a:off x="6923606" y="1940600"/>
            <a:ext cx="526521" cy="733663"/>
          </a:xfrm>
          <a:prstGeom prst="rightArrow">
            <a:avLst>
              <a:gd name="adj1" fmla="val 50000"/>
              <a:gd name="adj2" fmla="val 49894"/>
            </a:avLst>
          </a:prstGeom>
          <a:noFill/>
          <a:ln w="57150" cmpd="thinThick" algn="ctr">
            <a:solidFill>
              <a:srgbClr val="FF0000"/>
            </a:solidFill>
            <a:round/>
            <a:headEnd/>
            <a:tailEnd/>
          </a:ln>
        </p:spPr>
        <p:txBody>
          <a:bodyPr anchor="ctr">
            <a:spAutoFit/>
          </a:bodyPr>
          <a:lstStyle/>
          <a:p>
            <a:pPr algn="ctr" eaLnBrk="0" hangingPunct="0">
              <a:spcBef>
                <a:spcPct val="20000"/>
              </a:spcBef>
              <a:buSzPct val="55000"/>
            </a:pPr>
            <a:endParaRPr lang="en-US"/>
          </a:p>
        </p:txBody>
      </p:sp>
      <p:sp>
        <p:nvSpPr>
          <p:cNvPr id="27" name="Right Arrow 26"/>
          <p:cNvSpPr>
            <a:spLocks noChangeArrowheads="1"/>
          </p:cNvSpPr>
          <p:nvPr/>
        </p:nvSpPr>
        <p:spPr bwMode="auto">
          <a:xfrm rot="5400000">
            <a:off x="7837741" y="1940600"/>
            <a:ext cx="526521" cy="733663"/>
          </a:xfrm>
          <a:prstGeom prst="rightArrow">
            <a:avLst>
              <a:gd name="adj1" fmla="val 50000"/>
              <a:gd name="adj2" fmla="val 49894"/>
            </a:avLst>
          </a:prstGeom>
          <a:noFill/>
          <a:ln w="57150" cmpd="thinThick" algn="ctr">
            <a:solidFill>
              <a:srgbClr val="00B050"/>
            </a:solidFill>
            <a:round/>
            <a:headEnd/>
            <a:tailEnd/>
          </a:ln>
        </p:spPr>
        <p:txBody>
          <a:bodyPr anchor="ctr">
            <a:spAutoFit/>
          </a:bodyPr>
          <a:lstStyle/>
          <a:p>
            <a:pPr algn="ctr" eaLnBrk="0" hangingPunct="0">
              <a:spcBef>
                <a:spcPct val="20000"/>
              </a:spcBef>
              <a:buSzPct val="55000"/>
            </a:pPr>
            <a:endParaRPr lang="en-US"/>
          </a:p>
        </p:txBody>
      </p:sp>
      <p:sp>
        <p:nvSpPr>
          <p:cNvPr id="28" name="Right Arrow 27"/>
          <p:cNvSpPr>
            <a:spLocks noChangeArrowheads="1"/>
          </p:cNvSpPr>
          <p:nvPr/>
        </p:nvSpPr>
        <p:spPr bwMode="auto">
          <a:xfrm rot="-5400000">
            <a:off x="7368106" y="1940600"/>
            <a:ext cx="526521" cy="733663"/>
          </a:xfrm>
          <a:prstGeom prst="rightArrow">
            <a:avLst>
              <a:gd name="adj1" fmla="val 50000"/>
              <a:gd name="adj2" fmla="val 49894"/>
            </a:avLst>
          </a:prstGeom>
          <a:noFill/>
          <a:ln w="57150" cmpd="thinThick" algn="ctr">
            <a:solidFill>
              <a:srgbClr val="FF0000"/>
            </a:solidFill>
            <a:round/>
            <a:headEnd/>
            <a:tailEnd/>
          </a:ln>
        </p:spPr>
        <p:txBody>
          <a:bodyPr anchor="ctr">
            <a:spAutoFit/>
          </a:bodyPr>
          <a:lstStyle/>
          <a:p>
            <a:pPr algn="ctr" eaLnBrk="0" hangingPunct="0">
              <a:spcBef>
                <a:spcPct val="20000"/>
              </a:spcBef>
              <a:buSzPct val="55000"/>
            </a:pPr>
            <a:endParaRPr lang="en-US"/>
          </a:p>
        </p:txBody>
      </p:sp>
      <p:sp>
        <p:nvSpPr>
          <p:cNvPr id="32" name="Rectangle 31"/>
          <p:cNvSpPr/>
          <p:nvPr/>
        </p:nvSpPr>
        <p:spPr bwMode="auto">
          <a:xfrm>
            <a:off x="5410200" y="3461388"/>
            <a:ext cx="3411009" cy="2033604"/>
          </a:xfrm>
          <a:prstGeom prst="rect">
            <a:avLst/>
          </a:prstGeom>
          <a:solidFill>
            <a:srgbClr val="00B8FF"/>
          </a:solidFill>
          <a:ln w="9525" cap="flat" cmpd="sng" algn="ctr">
            <a:no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defTabSz="761970" eaLnBrk="0" hangingPunct="0"/>
            <a:endParaRPr lang="en-US" sz="1500">
              <a:latin typeface="Arial" charset="0"/>
            </a:endParaRPr>
          </a:p>
        </p:txBody>
      </p:sp>
      <p:pic>
        <p:nvPicPr>
          <p:cNvPr id="31" name="Immagine 15"/>
          <p:cNvPicPr>
            <a:picLocks noChangeAspect="1"/>
          </p:cNvPicPr>
          <p:nvPr/>
        </p:nvPicPr>
        <p:blipFill>
          <a:blip r:embed="rId5"/>
          <a:stretch>
            <a:fillRect/>
          </a:stretch>
        </p:blipFill>
        <p:spPr>
          <a:xfrm>
            <a:off x="5590801" y="3323929"/>
            <a:ext cx="3063875" cy="2084287"/>
          </a:xfrm>
          <a:prstGeom prst="rect">
            <a:avLst/>
          </a:prstGeom>
        </p:spPr>
      </p:pic>
    </p:spTree>
    <p:extLst>
      <p:ext uri="{BB962C8B-B14F-4D97-AF65-F5344CB8AC3E}">
        <p14:creationId xmlns:p14="http://schemas.microsoft.com/office/powerpoint/2010/main" val="3018917935"/>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892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059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par>
                                <p:cTn id="27" presetID="3" presetClass="entr" presetSubtype="10" fill="hold" grpId="1" nodeType="withEffect">
                                  <p:stCondLst>
                                    <p:cond delay="0"/>
                                  </p:stCondLst>
                                  <p:childTnLst>
                                    <p:set>
                                      <p:cBhvr>
                                        <p:cTn id="28" dur="1" fill="hold">
                                          <p:stCondLst>
                                            <p:cond delay="0"/>
                                          </p:stCondLst>
                                        </p:cTn>
                                        <p:tgtEl>
                                          <p:spTgt spid="26"/>
                                        </p:tgtEl>
                                        <p:attrNameLst>
                                          <p:attrName>style.visibility</p:attrName>
                                        </p:attrNameLst>
                                      </p:cBhvr>
                                      <p:to>
                                        <p:strVal val="visible"/>
                                      </p:to>
                                    </p:set>
                                    <p:animEffect transition="in" filter="blinds(horizontal)">
                                      <p:cBhvr>
                                        <p:cTn id="29" dur="500"/>
                                        <p:tgtEl>
                                          <p:spTgt spid="26"/>
                                        </p:tgtEl>
                                      </p:cBhvr>
                                    </p:animEffect>
                                  </p:childTnLst>
                                </p:cTn>
                              </p:par>
                              <p:par>
                                <p:cTn id="30" presetID="3" presetClass="entr" presetSubtype="10" fill="hold" grpId="1" nodeType="with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blinds(horizontal)">
                                      <p:cBhvr>
                                        <p:cTn id="32" dur="500"/>
                                        <p:tgtEl>
                                          <p:spTgt spid="25"/>
                                        </p:tgtEl>
                                      </p:cBhvr>
                                    </p:animEffect>
                                  </p:childTnLst>
                                </p:cTn>
                              </p:par>
                              <p:par>
                                <p:cTn id="33" presetID="3" presetClass="entr" presetSubtype="10" fill="hold" grpId="1" nodeType="withEffect">
                                  <p:stCondLst>
                                    <p:cond delay="0"/>
                                  </p:stCondLst>
                                  <p:childTnLst>
                                    <p:set>
                                      <p:cBhvr>
                                        <p:cTn id="34" dur="1" fill="hold">
                                          <p:stCondLst>
                                            <p:cond delay="0"/>
                                          </p:stCondLst>
                                        </p:cTn>
                                        <p:tgtEl>
                                          <p:spTgt spid="27"/>
                                        </p:tgtEl>
                                        <p:attrNameLst>
                                          <p:attrName>style.visibility</p:attrName>
                                        </p:attrNameLst>
                                      </p:cBhvr>
                                      <p:to>
                                        <p:strVal val="visible"/>
                                      </p:to>
                                    </p:set>
                                    <p:animEffect transition="in" filter="blinds(horizontal)">
                                      <p:cBhvr>
                                        <p:cTn id="35" dur="500"/>
                                        <p:tgtEl>
                                          <p:spTgt spid="27"/>
                                        </p:tgtEl>
                                      </p:cBhvr>
                                    </p:animEffect>
                                  </p:childTnLst>
                                </p:cTn>
                              </p:par>
                              <p:par>
                                <p:cTn id="36" presetID="8" presetClass="emph" presetSubtype="0" fill="hold" grpId="0" nodeType="withEffect">
                                  <p:stCondLst>
                                    <p:cond delay="0"/>
                                  </p:stCondLst>
                                  <p:childTnLst>
                                    <p:animRot by="10800000">
                                      <p:cBhvr>
                                        <p:cTn id="37" dur="3000" fill="hold"/>
                                        <p:tgtEl>
                                          <p:spTgt spid="25"/>
                                        </p:tgtEl>
                                        <p:attrNameLst>
                                          <p:attrName>r</p:attrName>
                                        </p:attrNameLst>
                                      </p:cBhvr>
                                    </p:animRot>
                                  </p:childTnLst>
                                </p:cTn>
                              </p:par>
                              <p:par>
                                <p:cTn id="38" presetID="8" presetClass="emph" presetSubtype="0" fill="hold" grpId="0" nodeType="withEffect">
                                  <p:stCondLst>
                                    <p:cond delay="0"/>
                                  </p:stCondLst>
                                  <p:childTnLst>
                                    <p:animRot by="10800000">
                                      <p:cBhvr>
                                        <p:cTn id="39" dur="3000" fill="hold"/>
                                        <p:tgtEl>
                                          <p:spTgt spid="26"/>
                                        </p:tgtEl>
                                        <p:attrNameLst>
                                          <p:attrName>r</p:attrName>
                                        </p:attrNameLst>
                                      </p:cBhvr>
                                    </p:animRot>
                                  </p:childTnLst>
                                </p:cTn>
                              </p:par>
                              <p:par>
                                <p:cTn id="40" presetID="8" presetClass="emph" presetSubtype="0" fill="hold" grpId="0" nodeType="withEffect">
                                  <p:stCondLst>
                                    <p:cond delay="0"/>
                                  </p:stCondLst>
                                  <p:childTnLst>
                                    <p:animRot by="10800000">
                                      <p:cBhvr>
                                        <p:cTn id="41" dur="3000" fill="hold"/>
                                        <p:tgtEl>
                                          <p:spTgt spid="27"/>
                                        </p:tgtEl>
                                        <p:attrNameLst>
                                          <p:attrName>r</p:attrName>
                                        </p:attrNameLst>
                                      </p:cBhvr>
                                    </p:animRot>
                                  </p:childTnLst>
                                </p:cTn>
                              </p:par>
                              <p:par>
                                <p:cTn id="42" presetID="3" presetClass="entr" presetSubtype="10" fill="hold" grpId="1" nodeType="withEffect">
                                  <p:stCondLst>
                                    <p:cond delay="0"/>
                                  </p:stCondLst>
                                  <p:childTnLst>
                                    <p:set>
                                      <p:cBhvr>
                                        <p:cTn id="43" dur="1" fill="hold">
                                          <p:stCondLst>
                                            <p:cond delay="0"/>
                                          </p:stCondLst>
                                        </p:cTn>
                                        <p:tgtEl>
                                          <p:spTgt spid="28"/>
                                        </p:tgtEl>
                                        <p:attrNameLst>
                                          <p:attrName>style.visibility</p:attrName>
                                        </p:attrNameLst>
                                      </p:cBhvr>
                                      <p:to>
                                        <p:strVal val="visible"/>
                                      </p:to>
                                    </p:set>
                                    <p:animEffect transition="in" filter="blinds(horizontal)">
                                      <p:cBhvr>
                                        <p:cTn id="44" dur="500"/>
                                        <p:tgtEl>
                                          <p:spTgt spid="28"/>
                                        </p:tgtEl>
                                      </p:cBhvr>
                                    </p:animEffect>
                                  </p:childTnLst>
                                </p:cTn>
                              </p:par>
                              <p:par>
                                <p:cTn id="45" presetID="8" presetClass="emph" presetSubtype="0" fill="hold" grpId="0" nodeType="withEffect">
                                  <p:stCondLst>
                                    <p:cond delay="0"/>
                                  </p:stCondLst>
                                  <p:childTnLst>
                                    <p:animRot by="10800000">
                                      <p:cBhvr>
                                        <p:cTn id="46" dur="3000" fill="hold"/>
                                        <p:tgtEl>
                                          <p:spTgt spid="28"/>
                                        </p:tgtEl>
                                        <p:attrNameLst>
                                          <p:attrName>r</p:attrName>
                                        </p:attrNameLst>
                                      </p:cBhvr>
                                    </p:animRo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2"/>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2" grpId="0"/>
      <p:bldP spid="20" grpId="0" animBg="1"/>
      <p:bldP spid="38923" grpId="0" animBg="1"/>
      <p:bldP spid="21" grpId="0" animBg="1"/>
      <p:bldP spid="805924" grpId="0"/>
      <p:bldP spid="24" grpId="0" animBg="1"/>
      <p:bldP spid="25" grpId="0" animBg="1"/>
      <p:bldP spid="25" grpId="1" animBg="1"/>
      <p:bldP spid="26" grpId="0" animBg="1"/>
      <p:bldP spid="26" grpId="1" animBg="1"/>
      <p:bldP spid="27" grpId="0" animBg="1"/>
      <p:bldP spid="27" grpId="1" animBg="1"/>
      <p:bldP spid="28" grpId="0" animBg="1"/>
      <p:bldP spid="28" grpId="1" animBg="1"/>
      <p:bldP spid="3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238115" indent="-238115"/>
            <a:r>
              <a:rPr lang="en-GB" sz="2000" dirty="0"/>
              <a:t>1.2 m long,  40 mm diameter, 5-6 l</a:t>
            </a:r>
          </a:p>
          <a:p>
            <a:pPr marL="238115" indent="-238115"/>
            <a:r>
              <a:rPr lang="en-GB" sz="2000" dirty="0"/>
              <a:t>Temperature 60mK (-273.09 °C)  with a record of 30 </a:t>
            </a:r>
            <a:r>
              <a:rPr lang="en-GB" sz="2000" dirty="0" err="1"/>
              <a:t>mK</a:t>
            </a:r>
            <a:endParaRPr lang="en-GB" sz="2000" dirty="0"/>
          </a:p>
          <a:p>
            <a:pPr marL="238115" indent="-238115"/>
            <a:r>
              <a:rPr lang="en-GB" sz="2000" baseline="30000" dirty="0"/>
              <a:t>6</a:t>
            </a:r>
            <a:r>
              <a:rPr lang="en-GB" sz="2000" dirty="0"/>
              <a:t>LiD, </a:t>
            </a:r>
            <a:r>
              <a:rPr lang="en-GB" sz="2000" dirty="0" err="1"/>
              <a:t>deuterated</a:t>
            </a:r>
            <a:r>
              <a:rPr lang="en-GB" sz="2000" dirty="0"/>
              <a:t> lithium – deuterium acts as target</a:t>
            </a:r>
          </a:p>
          <a:p>
            <a:pPr marL="238115" indent="-238115"/>
            <a:r>
              <a:rPr lang="en-GB" sz="2000" dirty="0"/>
              <a:t>NH</a:t>
            </a:r>
            <a:r>
              <a:rPr lang="en-GB" sz="2000" baseline="-25000" dirty="0"/>
              <a:t>3</a:t>
            </a:r>
            <a:r>
              <a:rPr lang="en-GB" sz="2000" dirty="0"/>
              <a:t> ammonia – hydrogen acts as target</a:t>
            </a:r>
          </a:p>
          <a:p>
            <a:pPr marL="238115" indent="-238115"/>
            <a:r>
              <a:rPr lang="en-GB" sz="2000" dirty="0"/>
              <a:t>Polarization is obtained by Dynamic Nuclear Polarization </a:t>
            </a:r>
          </a:p>
          <a:p>
            <a:pPr marL="238115" indent="-238115"/>
            <a:r>
              <a:rPr lang="en-GB" sz="2000" dirty="0"/>
              <a:t>Three things are needed: </a:t>
            </a:r>
            <a:r>
              <a:rPr lang="en-GB" sz="2000" dirty="0">
                <a:solidFill>
                  <a:srgbClr val="FF0000"/>
                </a:solidFill>
              </a:rPr>
              <a:t>high magnetic field</a:t>
            </a:r>
            <a:r>
              <a:rPr lang="en-GB" sz="2000" dirty="0"/>
              <a:t> to align the spins, a </a:t>
            </a:r>
            <a:r>
              <a:rPr lang="en-GB" sz="2000" dirty="0">
                <a:solidFill>
                  <a:srgbClr val="FF0000"/>
                </a:solidFill>
              </a:rPr>
              <a:t>very low temperature </a:t>
            </a:r>
            <a:r>
              <a:rPr lang="en-GB" sz="2000" dirty="0"/>
              <a:t>to reduce thermal energy and </a:t>
            </a:r>
            <a:r>
              <a:rPr lang="en-GB" sz="2000" dirty="0">
                <a:solidFill>
                  <a:srgbClr val="FF0000"/>
                </a:solidFill>
              </a:rPr>
              <a:t>microwaves</a:t>
            </a:r>
            <a:r>
              <a:rPr lang="en-GB" sz="2000" dirty="0"/>
              <a:t> to transfer spin from the electrons to the nucleons</a:t>
            </a:r>
          </a:p>
          <a:p>
            <a:pPr marL="238115" indent="-238115"/>
            <a:r>
              <a:rPr lang="en-GB" sz="2000" dirty="0"/>
              <a:t>A 2.5 T solenoid field is applied by a </a:t>
            </a:r>
            <a:r>
              <a:rPr lang="en-GB" sz="2000" dirty="0">
                <a:solidFill>
                  <a:srgbClr val="FF0000"/>
                </a:solidFill>
              </a:rPr>
              <a:t>superconducting magnet </a:t>
            </a:r>
            <a:r>
              <a:rPr lang="en-GB" sz="2000" dirty="0"/>
              <a:t>with a 10</a:t>
            </a:r>
            <a:r>
              <a:rPr lang="en-GB" sz="2000" baseline="30000" dirty="0"/>
              <a:t>-4</a:t>
            </a:r>
            <a:r>
              <a:rPr lang="en-GB" sz="2000" dirty="0"/>
              <a:t> homogeneity over the target volume</a:t>
            </a:r>
            <a:endParaRPr lang="en-GB" sz="2000" baseline="30000" dirty="0"/>
          </a:p>
          <a:p>
            <a:endParaRPr lang="en-GB" dirty="0"/>
          </a:p>
        </p:txBody>
      </p:sp>
      <p:sp>
        <p:nvSpPr>
          <p:cNvPr id="3" name="Date Placeholder 2"/>
          <p:cNvSpPr>
            <a:spLocks noGrp="1"/>
          </p:cNvSpPr>
          <p:nvPr>
            <p:ph type="dt" sz="half" idx="10"/>
          </p:nvPr>
        </p:nvSpPr>
        <p:spPr/>
        <p:txBody>
          <a:bodyPr/>
          <a:lstStyle/>
          <a:p>
            <a:fld id="{1762797E-877C-4365-80CF-0FF0F1E04100}" type="datetime1">
              <a:rPr lang="en-US" smtClean="0"/>
              <a:t>11/11/2024</a:t>
            </a:fld>
            <a:endParaRPr lang="en-GB"/>
          </a:p>
        </p:txBody>
      </p:sp>
      <p:sp>
        <p:nvSpPr>
          <p:cNvPr id="4" name="Footer Placeholder 3"/>
          <p:cNvSpPr>
            <a:spLocks noGrp="1"/>
          </p:cNvSpPr>
          <p:nvPr>
            <p:ph type="ftr" sz="quarter" idx="11"/>
          </p:nvPr>
        </p:nvSpPr>
        <p:spPr/>
        <p:txBody>
          <a:bodyPr/>
          <a:lstStyle/>
          <a:p>
            <a:r>
              <a:rPr lang="en-GB"/>
              <a:t>Circum-Pan-Pacific Symposium 2024</a:t>
            </a:r>
            <a:endParaRPr lang="en-GB" dirty="0"/>
          </a:p>
        </p:txBody>
      </p:sp>
      <p:sp>
        <p:nvSpPr>
          <p:cNvPr id="5" name="Slide Number Placeholder 4"/>
          <p:cNvSpPr>
            <a:spLocks noGrp="1"/>
          </p:cNvSpPr>
          <p:nvPr>
            <p:ph type="sldNum" sz="quarter" idx="12"/>
          </p:nvPr>
        </p:nvSpPr>
        <p:spPr/>
        <p:txBody>
          <a:bodyPr/>
          <a:lstStyle/>
          <a:p>
            <a:fld id="{9557D183-51D8-4E14-896F-B82575AC502D}" type="slidenum">
              <a:rPr lang="en-GB" smtClean="0"/>
              <a:pPr/>
              <a:t>9</a:t>
            </a:fld>
            <a:endParaRPr lang="en-GB" dirty="0"/>
          </a:p>
        </p:txBody>
      </p:sp>
      <p:sp>
        <p:nvSpPr>
          <p:cNvPr id="6" name="Title 5"/>
          <p:cNvSpPr>
            <a:spLocks noGrp="1"/>
          </p:cNvSpPr>
          <p:nvPr>
            <p:ph type="title"/>
          </p:nvPr>
        </p:nvSpPr>
        <p:spPr/>
        <p:txBody>
          <a:bodyPr/>
          <a:lstStyle/>
          <a:p>
            <a:r>
              <a:rPr lang="en-GB" dirty="0"/>
              <a:t>Polarized target</a:t>
            </a:r>
          </a:p>
        </p:txBody>
      </p:sp>
    </p:spTree>
    <p:extLst>
      <p:ext uri="{BB962C8B-B14F-4D97-AF65-F5344CB8AC3E}">
        <p14:creationId xmlns:p14="http://schemas.microsoft.com/office/powerpoint/2010/main" val="2977650425"/>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1800" b="0" i="0" u="none" strike="noStrike" cap="none" normalizeH="0" baseline="0" smtClean="0">
            <a:ln>
              <a:noFill/>
            </a:ln>
            <a:solidFill>
              <a:schemeClr val="bg1"/>
            </a:solidFill>
            <a:effectLst/>
            <a:latin typeface="Arial"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1800" b="0" i="0" u="none" strike="noStrike" cap="none" normalizeH="0" baseline="0" smtClean="0">
            <a:ln>
              <a:noFill/>
            </a:ln>
            <a:solidFill>
              <a:schemeClr val="bg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Basis">
  <a:themeElements>
    <a:clrScheme name="Basis">
      <a:dk1>
        <a:srgbClr val="000000"/>
      </a:dk1>
      <a:lt1>
        <a:srgbClr val="FFFFFF"/>
      </a:lt1>
      <a:dk2>
        <a:srgbClr val="565349"/>
      </a:dk2>
      <a:lt2>
        <a:srgbClr val="DDDDDD"/>
      </a:lt2>
      <a:accent1>
        <a:srgbClr val="A6B727"/>
      </a:accent1>
      <a:accent2>
        <a:srgbClr val="DF5327"/>
      </a:accent2>
      <a:accent3>
        <a:srgbClr val="FE9E00"/>
      </a:accent3>
      <a:accent4>
        <a:srgbClr val="418AB3"/>
      </a:accent4>
      <a:accent5>
        <a:srgbClr val="D7D447"/>
      </a:accent5>
      <a:accent6>
        <a:srgbClr val="818183"/>
      </a:accent6>
      <a:hlink>
        <a:srgbClr val="F59E00"/>
      </a:hlink>
      <a:folHlink>
        <a:srgbClr val="B2B2B2"/>
      </a:folHlink>
    </a:clrScheme>
    <a:fontScheme name="Basis">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sis">
      <a:fillStyleLst>
        <a:solidFill>
          <a:schemeClr val="phClr"/>
        </a:solidFill>
        <a:solidFill>
          <a:schemeClr val="phClr">
            <a:tint val="55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name="Basis" id="{5665723A-49BA-4B57-8411-A56F8F207965}" vid="{90E45F77-AEFC-46EF-A7C1-5B338C297B02}"/>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178843</TotalTime>
  <Words>3611</Words>
  <Application>Microsoft Office PowerPoint</Application>
  <PresentationFormat>On-screen Show (16:10)</PresentationFormat>
  <Paragraphs>822</Paragraphs>
  <Slides>76</Slides>
  <Notes>14</Notes>
  <HiddenSlides>0</HiddenSlides>
  <MMClips>0</MMClips>
  <ScaleCrop>false</ScaleCrop>
  <HeadingPairs>
    <vt:vector size="8" baseType="variant">
      <vt:variant>
        <vt:lpstr>Fonts Used</vt:lpstr>
      </vt:variant>
      <vt:variant>
        <vt:i4>17</vt:i4>
      </vt:variant>
      <vt:variant>
        <vt:lpstr>Theme</vt:lpstr>
      </vt:variant>
      <vt:variant>
        <vt:i4>2</vt:i4>
      </vt:variant>
      <vt:variant>
        <vt:lpstr>Embedded OLE Servers</vt:lpstr>
      </vt:variant>
      <vt:variant>
        <vt:i4>1</vt:i4>
      </vt:variant>
      <vt:variant>
        <vt:lpstr>Slide Titles</vt:lpstr>
      </vt:variant>
      <vt:variant>
        <vt:i4>76</vt:i4>
      </vt:variant>
    </vt:vector>
  </HeadingPairs>
  <TitlesOfParts>
    <vt:vector size="96" baseType="lpstr">
      <vt:lpstr>AdvOT19ee2aa8.B</vt:lpstr>
      <vt:lpstr>AdvOT483a8203</vt:lpstr>
      <vt:lpstr>Arial</vt:lpstr>
      <vt:lpstr>Arial Black</vt:lpstr>
      <vt:lpstr>Calibri</vt:lpstr>
      <vt:lpstr>Calibri Light</vt:lpstr>
      <vt:lpstr>Cambria Math</vt:lpstr>
      <vt:lpstr>CMR9</vt:lpstr>
      <vt:lpstr>Comic Sans MS</vt:lpstr>
      <vt:lpstr>Corbel</vt:lpstr>
      <vt:lpstr>High Tower Text</vt:lpstr>
      <vt:lpstr>Savoye LET</vt:lpstr>
      <vt:lpstr>Symbol</vt:lpstr>
      <vt:lpstr>Tahoma</vt:lpstr>
      <vt:lpstr>Times New Roman</vt:lpstr>
      <vt:lpstr>Wingdings</vt:lpstr>
      <vt:lpstr>Wingdings 3</vt:lpstr>
      <vt:lpstr>Default Design</vt:lpstr>
      <vt:lpstr>Basis</vt:lpstr>
      <vt:lpstr>Equation</vt:lpstr>
      <vt:lpstr>COMPASS SIDIS</vt:lpstr>
      <vt:lpstr>What does “COMPASS” stand for?</vt:lpstr>
      <vt:lpstr> COMPASS Collaboration</vt:lpstr>
      <vt:lpstr>COMPASS, few facts</vt:lpstr>
      <vt:lpstr>Muon beam: SIDIS setup</vt:lpstr>
      <vt:lpstr>Spectrometer elements</vt:lpstr>
      <vt:lpstr>Spectrometer: 2021 event</vt:lpstr>
      <vt:lpstr>the polarized target system  (&gt;2005)</vt:lpstr>
      <vt:lpstr>Polarized target</vt:lpstr>
      <vt:lpstr>Hadron beam: Drell-Yan setup</vt:lpstr>
      <vt:lpstr>Muon beam – DVCS setup</vt:lpstr>
      <vt:lpstr>COMPASS target area</vt:lpstr>
      <vt:lpstr>Operations on the target area</vt:lpstr>
      <vt:lpstr>Targets </vt:lpstr>
      <vt:lpstr>COMPASS data taking</vt:lpstr>
      <vt:lpstr>Kinematics of Deep Inelastic Scattering</vt:lpstr>
      <vt:lpstr>Azimuthal angles in the GNS or Breit</vt:lpstr>
      <vt:lpstr>Transverse structure of the Nucleon</vt:lpstr>
      <vt:lpstr>Standard Cuts @ √s~17 GeV</vt:lpstr>
      <vt:lpstr>Kinematic distributions</vt:lpstr>
      <vt:lpstr>Kinematic coverage</vt:lpstr>
      <vt:lpstr>Results with the longitudinally polarized target</vt:lpstr>
      <vt:lpstr>Results for the transversely polarized target</vt:lpstr>
      <vt:lpstr>Measurements with unpolarised targets:</vt:lpstr>
      <vt:lpstr>Accessing TMD PDFs and FFs</vt:lpstr>
      <vt:lpstr>TMD Distribution Functions</vt:lpstr>
      <vt:lpstr>Single spin asymmetries</vt:lpstr>
      <vt:lpstr>Transversity PDF</vt:lpstr>
      <vt:lpstr>Transversity</vt:lpstr>
      <vt:lpstr>From Collins asymmetries to transversity</vt:lpstr>
      <vt:lpstr>2022 Deuteron run</vt:lpstr>
      <vt:lpstr>Transversity from our data</vt:lpstr>
      <vt:lpstr>2022 Deuteron Run</vt:lpstr>
      <vt:lpstr>First results from 2022 deuteron run</vt:lpstr>
      <vt:lpstr>First results from 2022 deuteron run</vt:lpstr>
      <vt:lpstr>Sivers Asymmetry</vt:lpstr>
      <vt:lpstr>Sivers Asymmetry</vt:lpstr>
      <vt:lpstr>Sivers asymmetry on p</vt:lpstr>
      <vt:lpstr>First results from 2022 deuteron run</vt:lpstr>
      <vt:lpstr>Unpolarized distribution/asymmetries</vt:lpstr>
      <vt:lpstr>Semi Inclusive unpolarised DIS Cross Section </vt:lpstr>
      <vt:lpstr>Unpolarised Azimuthal Modulation</vt:lpstr>
      <vt:lpstr>Experimentally</vt:lpstr>
      <vt:lpstr>Background from exclusive VMs</vt:lpstr>
      <vt:lpstr>LEPTONIC RADIATION</vt:lpstr>
      <vt:lpstr>P_hT-dependent multiplicities</vt:lpstr>
      <vt:lpstr>Positive vs Negative charged hadrons (〖LH〗_2)</vt:lpstr>
      <vt:lpstr>Azimuthal Modulations</vt:lpstr>
      <vt:lpstr>An old story</vt:lpstr>
      <vt:lpstr>Effect of Exclusive VM subtraction</vt:lpstr>
      <vt:lpstr>Radiative effects</vt:lpstr>
      <vt:lpstr>Corrected results</vt:lpstr>
      <vt:lpstr>Outlook</vt:lpstr>
      <vt:lpstr>Thank you</vt:lpstr>
      <vt:lpstr>Contamination on (〖LH〗_2) – 1D </vt:lpstr>
      <vt:lpstr>Unpolarised Transverse Momentum dependent PDFs</vt:lpstr>
      <vt:lpstr>Unpolarised Azimuthal Modulation</vt:lpstr>
      <vt:lpstr>Unpolarised Azimuthal Modulation</vt:lpstr>
      <vt:lpstr>q_T distributions</vt:lpstr>
      <vt:lpstr>Phenomenological fits</vt:lpstr>
      <vt:lpstr>Azimuthal modulations on (〖LH〗_2) – 3D</vt:lpstr>
      <vt:lpstr>Contamination on (〖LH〗_2) – 3D </vt:lpstr>
      <vt:lpstr>Q^2 behavior</vt:lpstr>
      <vt:lpstr>2h Multiplicities (&gt;10 years ago)</vt:lpstr>
      <vt:lpstr>1st publication on P_hT distributions (2013); </vt:lpstr>
      <vt:lpstr>Slope dependence </vt:lpstr>
      <vt:lpstr>P vs D</vt:lpstr>
      <vt:lpstr>Contamination of hadrons from ρ^0and ϕ</vt:lpstr>
      <vt:lpstr>Kinematic distributions</vt:lpstr>
      <vt:lpstr>Kinematic distributions - 2</vt:lpstr>
      <vt:lpstr>VM subtraction from (_^6)LiD results</vt:lpstr>
      <vt:lpstr>2nd  publication on P_hT distributions (2018); </vt:lpstr>
      <vt:lpstr>2nd   publication on P_hT distributions; </vt:lpstr>
      <vt:lpstr>2nd  publication on P_hT distributions; </vt:lpstr>
      <vt:lpstr>Positive vs Negative charged hadrons ((_^6)LiD)</vt:lpstr>
      <vt:lpstr>Study of VM contamination LH_2</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ff</dc:title>
  <dc:creator>bressan</dc:creator>
  <cp:lastModifiedBy>BRESSAN ANDREA</cp:lastModifiedBy>
  <cp:revision>1167</cp:revision>
  <cp:lastPrinted>2016-11-28T09:42:09Z</cp:lastPrinted>
  <dcterms:modified xsi:type="dcterms:W3CDTF">2024-11-11T00:24:33Z</dcterms:modified>
</cp:coreProperties>
</file>