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7" r:id="rId3"/>
    <p:sldId id="258" r:id="rId5"/>
    <p:sldId id="286" r:id="rId6"/>
    <p:sldId id="262" r:id="rId7"/>
    <p:sldId id="265" r:id="rId8"/>
    <p:sldId id="306" r:id="rId9"/>
    <p:sldId id="343" r:id="rId10"/>
    <p:sldId id="307" r:id="rId11"/>
    <p:sldId id="311" r:id="rId12"/>
    <p:sldId id="305" r:id="rId13"/>
    <p:sldId id="310" r:id="rId14"/>
    <p:sldId id="340" r:id="rId15"/>
    <p:sldId id="309" r:id="rId16"/>
    <p:sldId id="378" r:id="rId17"/>
    <p:sldId id="312" r:id="rId18"/>
    <p:sldId id="313" r:id="rId19"/>
    <p:sldId id="314" r:id="rId20"/>
    <p:sldId id="316" r:id="rId21"/>
    <p:sldId id="346" r:id="rId22"/>
    <p:sldId id="347" r:id="rId23"/>
    <p:sldId id="281" r:id="rId24"/>
    <p:sldId id="269" r:id="rId25"/>
    <p:sldId id="273" r:id="rId26"/>
    <p:sldId id="270" r:id="rId27"/>
    <p:sldId id="274" r:id="rId28"/>
    <p:sldId id="333" r:id="rId29"/>
    <p:sldId id="334" r:id="rId30"/>
    <p:sldId id="348" r:id="rId31"/>
    <p:sldId id="349" r:id="rId32"/>
    <p:sldId id="337" r:id="rId33"/>
    <p:sldId id="338" r:id="rId34"/>
    <p:sldId id="339" r:id="rId35"/>
    <p:sldId id="278" r:id="rId36"/>
    <p:sldId id="342" r:id="rId37"/>
    <p:sldId id="344" r:id="rId38"/>
    <p:sldId id="350" r:id="rId39"/>
  </p:sldIdLst>
  <p:sldSz cx="12192000" cy="6858000"/>
  <p:notesSz cx="9144000" cy="6858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55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tags" Target="../tags/tag9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tags" Target="../tags/tag9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6.xml"/><Relationship Id="rId2" Type="http://schemas.openxmlformats.org/officeDocument/2006/relationships/image" Target="../media/image68.png"/><Relationship Id="rId1" Type="http://schemas.openxmlformats.org/officeDocument/2006/relationships/tags" Target="../tags/tag11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0.xml"/><Relationship Id="rId2" Type="http://schemas.openxmlformats.org/officeDocument/2006/relationships/image" Target="../media/image70.png"/><Relationship Id="rId1" Type="http://schemas.openxmlformats.org/officeDocument/2006/relationships/tags" Target="../tags/tag11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tags" Target="../tags/tag12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tags" Target="../tags/tag12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png"/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6" Type="http://schemas.openxmlformats.org/officeDocument/2006/relationships/notesSlide" Target="../notesSlides/notesSlide2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26.xml"/><Relationship Id="rId13" Type="http://schemas.openxmlformats.org/officeDocument/2006/relationships/image" Target="../media/image92.png"/><Relationship Id="rId12" Type="http://schemas.openxmlformats.org/officeDocument/2006/relationships/image" Target="../media/image91.png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8.xml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0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tags" Target="../tags/tag129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tags" Target="../tags/tag131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2" Type="http://schemas.openxmlformats.org/officeDocument/2006/relationships/image" Target="../media/image51.png"/><Relationship Id="rId1" Type="http://schemas.openxmlformats.org/officeDocument/2006/relationships/tags" Target="../tags/tag133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105.emf"/><Relationship Id="rId6" Type="http://schemas.openxmlformats.org/officeDocument/2006/relationships/tags" Target="../tags/tag141.xml"/><Relationship Id="rId5" Type="http://schemas.openxmlformats.org/officeDocument/2006/relationships/image" Target="../media/image104.emf"/><Relationship Id="rId4" Type="http://schemas.openxmlformats.org/officeDocument/2006/relationships/tags" Target="../tags/tag140.xml"/><Relationship Id="rId3" Type="http://schemas.openxmlformats.org/officeDocument/2006/relationships/image" Target="../media/image103.emf"/><Relationship Id="rId25" Type="http://schemas.openxmlformats.org/officeDocument/2006/relationships/notesSlide" Target="../notesSlides/notesSlide33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50.xml"/><Relationship Id="rId22" Type="http://schemas.openxmlformats.org/officeDocument/2006/relationships/image" Target="../media/image112.emf"/><Relationship Id="rId21" Type="http://schemas.openxmlformats.org/officeDocument/2006/relationships/tags" Target="../tags/tag149.xml"/><Relationship Id="rId20" Type="http://schemas.openxmlformats.org/officeDocument/2006/relationships/image" Target="../media/image111.emf"/><Relationship Id="rId2" Type="http://schemas.openxmlformats.org/officeDocument/2006/relationships/tags" Target="../tags/tag139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image" Target="../media/image110.emf"/><Relationship Id="rId16" Type="http://schemas.openxmlformats.org/officeDocument/2006/relationships/tags" Target="../tags/tag146.xml"/><Relationship Id="rId15" Type="http://schemas.openxmlformats.org/officeDocument/2006/relationships/image" Target="../media/image109.emf"/><Relationship Id="rId14" Type="http://schemas.openxmlformats.org/officeDocument/2006/relationships/tags" Target="../tags/tag145.xml"/><Relationship Id="rId13" Type="http://schemas.openxmlformats.org/officeDocument/2006/relationships/image" Target="../media/image108.png"/><Relationship Id="rId12" Type="http://schemas.openxmlformats.org/officeDocument/2006/relationships/tags" Target="../tags/tag144.xml"/><Relationship Id="rId11" Type="http://schemas.openxmlformats.org/officeDocument/2006/relationships/image" Target="../media/image107.png"/><Relationship Id="rId10" Type="http://schemas.openxmlformats.org/officeDocument/2006/relationships/image" Target="../media/image106.png"/><Relationship Id="rId1" Type="http://schemas.openxmlformats.org/officeDocument/2006/relationships/tags" Target="../tags/tag138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4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54.xml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tags" Target="../tags/tag153.xml"/><Relationship Id="rId1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7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70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6.wmf"/><Relationship Id="rId7" Type="http://schemas.openxmlformats.org/officeDocument/2006/relationships/oleObject" Target="../embeddings/oleObject5.bin"/><Relationship Id="rId6" Type="http://schemas.openxmlformats.org/officeDocument/2006/relationships/tags" Target="../tags/tag7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23" Type="http://schemas.openxmlformats.org/officeDocument/2006/relationships/notesSlide" Target="../notesSlides/notesSlide6.xml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76.xml"/><Relationship Id="rId2" Type="http://schemas.openxmlformats.org/officeDocument/2006/relationships/oleObject" Target="../embeddings/oleObject3.bin"/><Relationship Id="rId19" Type="http://schemas.openxmlformats.org/officeDocument/2006/relationships/tags" Target="../tags/tag75.xml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8.bin"/><Relationship Id="rId14" Type="http://schemas.openxmlformats.org/officeDocument/2006/relationships/tags" Target="../tags/tag74.xml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77.xml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8.xml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tags" Target="../tags/tag80.xml"/><Relationship Id="rId6" Type="http://schemas.openxmlformats.org/officeDocument/2006/relationships/image" Target="../media/image32.png"/><Relationship Id="rId5" Type="http://schemas.openxmlformats.org/officeDocument/2006/relationships/tags" Target="../tags/tag79.xml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0.png"/><Relationship Id="rId17" Type="http://schemas.openxmlformats.org/officeDocument/2006/relationships/notesSlide" Target="../notesSlides/notesSlide8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2.xml"/><Relationship Id="rId13" Type="http://schemas.openxmlformats.org/officeDocument/2006/relationships/image" Target="../media/image22.png"/><Relationship Id="rId12" Type="http://schemas.openxmlformats.org/officeDocument/2006/relationships/tags" Target="../tags/tag81.xml"/><Relationship Id="rId11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tags" Target="../tags/tag87.xml"/><Relationship Id="rId7" Type="http://schemas.openxmlformats.org/officeDocument/2006/relationships/image" Target="../media/image38.png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37.png"/><Relationship Id="rId3" Type="http://schemas.openxmlformats.org/officeDocument/2006/relationships/tags" Target="../tags/tag84.xml"/><Relationship Id="rId2" Type="http://schemas.openxmlformats.org/officeDocument/2006/relationships/image" Target="../media/image36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76780" y="2632710"/>
            <a:ext cx="6944995" cy="1990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 eaLnBrk="0" fontAlgn="auto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Zhun Lu (</a:t>
            </a:r>
            <a:r>
              <a:rPr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吕准</a:t>
            </a:r>
            <a:r>
              <a:rPr lang="en-US" altLang="zh-CN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</a:t>
            </a:r>
            <a:endParaRPr lang="en-US" altLang="zh-CN" sz="28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indent="0" algn="ctr" eaLnBrk="0" fontAlgn="auto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 Southeast University</a:t>
            </a:r>
            <a:endParaRPr lang="en-US" altLang="zh-CN" sz="3200" dirty="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  <a:sym typeface="+mn-ea"/>
            </a:endParaRPr>
          </a:p>
          <a:p>
            <a:pPr indent="0" algn="ctr" eaLnBrk="0" fontAlgn="auto" hangingPunct="0">
              <a:lnSpc>
                <a:spcPct val="150000"/>
              </a:lnSpc>
            </a:pPr>
            <a:endParaRPr lang="en-US" altLang="zh-CN" sz="2800" dirty="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1270" y="6634480"/>
            <a:ext cx="12192635" cy="213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</a:t>
            </a:r>
            <a:endParaRPr 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2175" y="5901055"/>
            <a:ext cx="1025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Pacific</a:t>
            </a:r>
            <a:r>
              <a:rPr lang="en-US" altLang="zh-CN" sz="2400">
                <a:solidFill>
                  <a:srgbClr val="FF0000"/>
                </a:solidFill>
              </a:rPr>
              <a:t>spin 2024</a:t>
            </a:r>
            <a:r>
              <a:rPr lang="zh-CN" altLang="en-US" sz="2400">
                <a:solidFill>
                  <a:srgbClr val="FF0000"/>
                </a:solidFill>
              </a:rPr>
              <a:t>,</a:t>
            </a:r>
            <a:r>
              <a:rPr lang="en-US" altLang="zh-CN" sz="2400">
                <a:solidFill>
                  <a:srgbClr val="FF0000"/>
                </a:solidFill>
              </a:rPr>
              <a:t> 9-12 Nov; Hefei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9500" y="4669790"/>
            <a:ext cx="942467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200">
                <a:sym typeface="+mn-ea"/>
              </a:rPr>
              <a:t>talk ased on recently works: arxiv:  2302.11278;                         </a:t>
            </a:r>
            <a:endParaRPr lang="en-US" sz="220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29045" y="5046980"/>
            <a:ext cx="60960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200">
                <a:sym typeface="+mn-ea"/>
              </a:rPr>
              <a:t>     2404.13962;</a:t>
            </a:r>
            <a:endParaRPr lang="en-US" altLang="en-US" sz="2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16675" y="5420360"/>
            <a:ext cx="60960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200">
                <a:sym typeface="+mn-ea"/>
              </a:rPr>
              <a:t>    2406.19376</a:t>
            </a:r>
            <a:endParaRPr lang="en-US" altLang="en-US" sz="220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753" y="2834640"/>
            <a:ext cx="3360562" cy="27612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7390" y="792480"/>
            <a:ext cx="10774680" cy="12261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700" dirty="0">
                <a:solidFill>
                  <a:schemeClr val="bg1"/>
                </a:solidFill>
                <a:latin typeface="Comic Sans MS" panose="030F0702030302020204" pitchFamily="66" charset="0"/>
                <a:ea typeface="华文隶书" panose="02010800040101010101" pitchFamily="2" charset="-122"/>
                <a:cs typeface="Comic Sans MS" panose="030F0702030302020204" pitchFamily="66" charset="0"/>
                <a:sym typeface="+mn-ea"/>
              </a:rPr>
              <a:t>GPDs of nucleon and meson in a light-cone model</a:t>
            </a:r>
            <a:endParaRPr lang="en-US" altLang="zh-CN" sz="3700" dirty="0">
              <a:solidFill>
                <a:schemeClr val="bg1"/>
              </a:solidFill>
              <a:latin typeface="Comic Sans MS" panose="030F0702030302020204" pitchFamily="66" charset="0"/>
              <a:ea typeface="华文隶书" panose="02010800040101010101" pitchFamily="2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r="5007" b="67422"/>
          <a:stretch>
            <a:fillRect/>
          </a:stretch>
        </p:blipFill>
        <p:spPr>
          <a:xfrm>
            <a:off x="872490" y="1624965"/>
            <a:ext cx="9712325" cy="2011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0" y="1905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leading-twist GPDs of sea quarks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2490" y="999490"/>
            <a:ext cx="897509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overlap representation of  GPDs 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 ξ = 0  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in terms of LCWF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      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endParaRPr lang="en-US" altLang="zh-CN" sz="1600">
              <a:solidFill>
                <a:srgbClr val="131413"/>
              </a:solidFill>
              <a:latin typeface="Times-Roman"/>
              <a:ea typeface="Times-Roman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31868" r="5007" b="31779"/>
          <a:stretch>
            <a:fillRect/>
          </a:stretch>
        </p:blipFill>
        <p:spPr>
          <a:xfrm>
            <a:off x="977265" y="4070350"/>
            <a:ext cx="9712325" cy="2244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270" y="666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leading-twist GPDs of sea quarks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9485" y="942975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Chiral-even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PDs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for proton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024" r="4091" b="12442"/>
          <a:stretch>
            <a:fillRect/>
          </a:stretch>
        </p:blipFill>
        <p:spPr>
          <a:xfrm>
            <a:off x="1607185" y="1767840"/>
            <a:ext cx="9276080" cy="27520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8185" y="462502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1600">
              <a:solidFill>
                <a:srgbClr val="000000"/>
              </a:solidFill>
              <a:latin typeface="CMR10"/>
              <a:ea typeface="CMR1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70" y="5024120"/>
            <a:ext cx="3996055" cy="1209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537970" y="50241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 convoluted form: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4" name="曲线连接符 13"/>
          <p:cNvCxnSpPr/>
          <p:nvPr/>
        </p:nvCxnSpPr>
        <p:spPr>
          <a:xfrm rot="5400000">
            <a:off x="7538085" y="2630170"/>
            <a:ext cx="2799080" cy="1800860"/>
          </a:xfrm>
          <a:prstGeom prst="curvedConnector3">
            <a:avLst>
              <a:gd name="adj1" fmla="val 50023"/>
            </a:avLst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85" y="1285240"/>
            <a:ext cx="9528810" cy="42252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77300" y="5718175"/>
            <a:ext cx="506539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Luan and  ZL, 2023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95" y="372745"/>
            <a:ext cx="4670425" cy="635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67205" y="372110"/>
            <a:ext cx="431482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 for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821815" y="32194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 for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35" y="1350010"/>
            <a:ext cx="10036175" cy="42678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-10479"/>
          <a:stretch>
            <a:fillRect/>
          </a:stretch>
        </p:blipFill>
        <p:spPr>
          <a:xfrm>
            <a:off x="5487670" y="398145"/>
            <a:ext cx="4636135" cy="6292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4665" y="2768600"/>
            <a:ext cx="5015230" cy="117411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615315" y="3556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Orbital angular momentum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sea quarks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061085"/>
            <a:ext cx="2833370" cy="2208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85" y="1649095"/>
            <a:ext cx="3609975" cy="705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14035" y="188404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Ji 1997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3517265"/>
            <a:ext cx="3864610" cy="32581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35" y="4696460"/>
            <a:ext cx="3633470" cy="720725"/>
          </a:xfrm>
          <a:prstGeom prst="rect">
            <a:avLst/>
          </a:prstGeom>
          <a:ln w="47625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905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 of sea quarks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3490" y="883285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                                                          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88795"/>
            <a:ext cx="9944100" cy="1263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315" y="1210945"/>
            <a:ext cx="8772525" cy="429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quark proton helicity amplitudes for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PDs</a:t>
            </a:r>
            <a:r>
              <a:rPr lang="en-US" altLang="zh-CN" sz="2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2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25" y="3696335"/>
            <a:ext cx="5379720" cy="2538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2975" y="3175000"/>
            <a:ext cx="8912860" cy="4298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obtaining </a:t>
            </a:r>
            <a:r>
              <a:rPr lang="en-US" altLang="zh-CN" sz="2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 GPDs</a:t>
            </a:r>
            <a:r>
              <a:rPr lang="en-US" altLang="zh-CN" sz="2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from combinations of helicity amplitudes:</a:t>
            </a:r>
            <a:endParaRPr lang="en-US" altLang="zh-CN" sz="22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00465" y="1640840"/>
            <a:ext cx="506539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Rajan,  Engelhardt, Liuti 2017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9350" y="1172845"/>
            <a:ext cx="1377950" cy="460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Γ = iσ</a:t>
            </a:r>
            <a:r>
              <a:rPr lang="en-US" altLang="zh-CN" sz="2400" baseline="30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i+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γ</a:t>
            </a:r>
            <a:r>
              <a:rPr lang="en-US" altLang="zh-CN" sz="2400" baseline="-25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endParaRPr lang="en-US" altLang="zh-CN" sz="2400" baseline="-25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405765" y="22288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PDs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in overlap representation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535" y="3764280"/>
            <a:ext cx="1066355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Chiral-odd GPDs of sea quarks in terms of LCWFs:</a:t>
            </a:r>
            <a:endParaRPr lang="en-US" altLang="zh-CN" sz="24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65" y="1283335"/>
            <a:ext cx="7734935" cy="2354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304925" y="4344035"/>
            <a:ext cx="9321800" cy="21336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68260" y="92837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Chakrabarti, Manohar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Mukherjee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2008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8700" y="856615"/>
            <a:ext cx="6447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overlap representation for helicity amplitudes:</a:t>
            </a:r>
            <a:endParaRPr lang="en-US" altLang="zh-CN" sz="24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905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GPDs of sea quarks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at zero skewness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535" y="3431540"/>
            <a:ext cx="1095565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expression for the chiral-odd GPDs of the sea quarks </a:t>
            </a:r>
            <a:endParaRPr lang="en-US" altLang="zh-CN" sz="24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1068705" y="1097280"/>
            <a:ext cx="9321800" cy="213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90" y="3935095"/>
            <a:ext cx="10045700" cy="26479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25310" y="5467350"/>
            <a:ext cx="626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solidFill>
                  <a:srgbClr val="FF0000"/>
                </a:solidFill>
              </a:rPr>
              <a:t>cannot written in a convoluted form</a:t>
            </a:r>
            <a:endParaRPr lang="en-US" altLang="zh-CN" sz="22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905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Chiral-odd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 of sea quarks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64325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147" r="5618" b="21942"/>
          <a:stretch>
            <a:fillRect/>
          </a:stretch>
        </p:blipFill>
        <p:spPr>
          <a:xfrm>
            <a:off x="1017270" y="895985"/>
            <a:ext cx="9215755" cy="25165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-1130" b="15497"/>
          <a:stretch>
            <a:fillRect/>
          </a:stretch>
        </p:blipFill>
        <p:spPr>
          <a:xfrm>
            <a:off x="653415" y="3672205"/>
            <a:ext cx="10055225" cy="2707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270" y="8255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Higher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 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1015" y="788035"/>
            <a:ext cx="1022159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Why to study higher twist GPDs?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provide access to the quark OAM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85" y="2214245"/>
            <a:ext cx="4570730" cy="66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80" y="2161540"/>
            <a:ext cx="2232025" cy="773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518660" y="231838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or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1345" y="2954020"/>
            <a:ext cx="71710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Penttinen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et al. 2000                                Lorc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Pasquini, 2012 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5680" y="3528060"/>
            <a:ext cx="8122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transverse color Lorentz force acting on quark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4185" y="3599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Aslan, Burkardt, Schlegel, 2019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5680" y="411670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spin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orbit correlation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320" y="4812030"/>
            <a:ext cx="4182110" cy="523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b="53953"/>
          <a:stretch>
            <a:fillRect/>
          </a:stretch>
        </p:blipFill>
        <p:spPr>
          <a:xfrm>
            <a:off x="1204595" y="5485765"/>
            <a:ext cx="5241925" cy="561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l="21045" t="51436" r="3468" b="-152"/>
          <a:stretch>
            <a:fillRect/>
          </a:stretch>
        </p:blipFill>
        <p:spPr>
          <a:xfrm>
            <a:off x="6139815" y="5485765"/>
            <a:ext cx="3683000" cy="5537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557770" y="48768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Lorc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é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2014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20660" y="618553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Bhoonoh, Lorc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é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2017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027545" y="5422900"/>
            <a:ext cx="2895600" cy="66167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" y="650240"/>
            <a:ext cx="12176125" cy="51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 eaLnBrk="0" fontAlgn="base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075" name="内容占位符 4"/>
          <p:cNvSpPr>
            <a:spLocks noGrp="1"/>
          </p:cNvSpPr>
          <p:nvPr/>
        </p:nvSpPr>
        <p:spPr>
          <a:xfrm>
            <a:off x="1300480" y="1794510"/>
            <a:ext cx="10892155" cy="40919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Overview of  generalized parton distributions (GPDs)</a:t>
            </a: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</a:t>
            </a:r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 GPDs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sea quarks in light</a:t>
            </a:r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-cone model </a:t>
            </a: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Higher</a:t>
            </a:r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 GPDs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pion and kaon 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Phenomenology in DVCS probing transversity 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gluon 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GPDs</a:t>
            </a: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Summary</a:t>
            </a: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</a:endParaRPr>
          </a:p>
          <a:p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253365" y="3683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verlap representation for h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igher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1015" y="520065"/>
            <a:ext cx="73793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993140"/>
            <a:ext cx="9149080" cy="1412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5495" y="2817495"/>
            <a:ext cx="1659890" cy="3987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twist-3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054475"/>
            <a:ext cx="9999345" cy="257048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25" y="2527935"/>
            <a:ext cx="2733040" cy="118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530" y="2567940"/>
            <a:ext cx="3399790" cy="119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07645" y="5537835"/>
            <a:ext cx="506539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Luan and  ZL, 2024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5975" y="16681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Sharma</a:t>
            </a:r>
            <a:r>
              <a:rPr lang="en-US" altLang="zh-CN">
                <a:solidFill>
                  <a:srgbClr val="FF0000"/>
                </a:solidFill>
              </a:rPr>
              <a:t>, </a:t>
            </a:r>
            <a:r>
              <a:rPr lang="zh-CN" altLang="en-US">
                <a:solidFill>
                  <a:srgbClr val="FF0000"/>
                </a:solidFill>
              </a:rPr>
              <a:t>Dahiya</a:t>
            </a:r>
            <a:r>
              <a:rPr lang="en-US" altLang="zh-CN">
                <a:solidFill>
                  <a:srgbClr val="FF0000"/>
                </a:solidFill>
              </a:rPr>
              <a:t>, 2024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 of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pion and kaon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22717" y="2735804"/>
            <a:ext cx="10020391" cy="3059818"/>
            <a:chOff x="549" y="2878"/>
            <a:chExt cx="18648" cy="58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" y="2878"/>
              <a:ext cx="18648" cy="5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17174" y="6968"/>
              <a:ext cx="549" cy="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9198" b="50525"/>
          <a:stretch>
            <a:fillRect/>
          </a:stretch>
        </p:blipFill>
        <p:spPr>
          <a:xfrm>
            <a:off x="1630045" y="1551305"/>
            <a:ext cx="3307080" cy="665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48698"/>
          <a:stretch>
            <a:fillRect/>
          </a:stretch>
        </p:blipFill>
        <p:spPr>
          <a:xfrm>
            <a:off x="5466080" y="1529715"/>
            <a:ext cx="4612005" cy="777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74700" y="961390"/>
            <a:ext cx="1659890" cy="3987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twist-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GPDs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337820" y="34480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pion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6320" y="1616710"/>
            <a:ext cx="8891905" cy="349504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6750" y="18421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twist-3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750" y="38620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twist-4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91135" y="4953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pion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10/17/2024</a:t>
            </a:r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                                          第二届核子三维结构研讨会暨第二届高扭度核子结构研讨会                                                                                 26/3</a:t>
            </a:r>
            <a:r>
              <a:rPr lang="en-US" sz="1200">
                <a:solidFill>
                  <a:schemeClr val="bg1"/>
                </a:solidFill>
                <a:sym typeface="+mn-ea"/>
              </a:rPr>
              <a:t>0</a:t>
            </a:r>
            <a:r>
              <a:rPr lang="en-US" sz="1200">
                <a:solidFill>
                  <a:schemeClr val="bg1"/>
                </a:solidFill>
                <a:sym typeface="+mn-ea"/>
              </a:rPr>
              <a:t> 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755015"/>
            <a:ext cx="8747125" cy="57308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18859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kaon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0" y="1325245"/>
            <a:ext cx="8032115" cy="460121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6750" y="18421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twist-3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750" y="43440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twist-4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kaon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5" y="1070610"/>
            <a:ext cx="7755255" cy="49752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1305" y="1075690"/>
            <a:ext cx="1029398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The transversity gluon GPDs can be access via  ep → epγ: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55" y="1724025"/>
            <a:ext cx="5102860" cy="7454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21410" y="2799080"/>
            <a:ext cx="1029271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using cos(3φ) weighted cross section  to extract  gluon GPD contribution</a:t>
            </a:r>
            <a:endParaRPr lang="en-US" altLang="zh-CN" sz="24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29000"/>
            <a:ext cx="5193665" cy="1323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3275" y="4999355"/>
            <a:ext cx="9784080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                                                </a:t>
            </a:r>
            <a:r>
              <a:rPr lang="zh-CN" altLang="en-US" sz="2000">
                <a:solidFill>
                  <a:srgbClr val="231F2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endParaRPr lang="zh-CN" altLang="en-US" sz="2000">
              <a:solidFill>
                <a:srgbClr val="231F2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>
              <a:solidFill>
                <a:srgbClr val="231F2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" y="4999355"/>
            <a:ext cx="4370705" cy="438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5739130" y="5133975"/>
            <a:ext cx="5106035" cy="473710"/>
            <a:chOff x="7800" y="7710"/>
            <a:chExt cx="10140" cy="80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" y="7857"/>
              <a:ext cx="2100" cy="66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0" y="7710"/>
              <a:ext cx="8040" cy="740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0" y="3229610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31150" y="342995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 b="1" i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Belitsky, Mueller, 2000 </a:t>
            </a:r>
            <a:endParaRPr lang="en-US" altLang="zh-CN" sz="2000" b="1" i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3429000" y="5434330"/>
            <a:ext cx="185420" cy="570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196080" y="5360035"/>
            <a:ext cx="285750" cy="678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65960" y="6019800"/>
            <a:ext cx="5341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gluon Compton form factors  (CCFs)</a:t>
            </a:r>
            <a:endParaRPr lang="en-US" altLang="zh-CN" sz="24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445" y="1011555"/>
            <a:ext cx="614299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The gluonic CFFs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98140" y="946785"/>
            <a:ext cx="6134100" cy="781050"/>
            <a:chOff x="4709" y="2438"/>
            <a:chExt cx="9660" cy="12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9" y="2540"/>
              <a:ext cx="2160" cy="11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" y="2438"/>
              <a:ext cx="7500" cy="123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12445" y="2487295"/>
            <a:ext cx="1084516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                                         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615" y="1837055"/>
            <a:ext cx="3684270" cy="4940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12445" y="307054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" y="2573020"/>
            <a:ext cx="5498262" cy="352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400" y="2973705"/>
            <a:ext cx="4828236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923925" y="2648585"/>
            <a:ext cx="1601470" cy="753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967220" y="2993390"/>
            <a:ext cx="1601470" cy="753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07885" y="5012690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>
                    <a:lumMod val="50000"/>
                  </a:schemeClr>
                </a:solidFill>
              </a:rPr>
              <a:t>For phenomenological estimate, transvetsity Gluon GPDs at </a:t>
            </a:r>
            <a:r>
              <a:rPr lang="en-US" altLang="zh-CN" sz="2000">
                <a:solidFill>
                  <a:srgbClr val="FF0000"/>
                </a:solidFill>
              </a:rPr>
              <a:t>nonzero skewness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</a:rPr>
              <a:t> is need </a:t>
            </a:r>
            <a:endParaRPr lang="en-US" altLang="zh-CN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136650" y="770890"/>
                <a:ext cx="9874885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zh-CN" sz="20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charset="0"/>
                    <a:ea typeface="AdvOT483a8203"/>
                    <a:cs typeface="Times New Roman" panose="02020603050405020304" charset="0"/>
                  </a:rPr>
                  <a:t>transversity gluon GPDs at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𝝃</m:t>
                    </m:r>
                    <m:r>
                      <a:rPr lang="en-US" altLang="zh-C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𝟎</m:t>
                    </m:r>
                  </m:oMath>
                </a14:m>
                <a:r>
                  <a:rPr lang="en-US" altLang="zh-CN" sz="20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charset="0"/>
                    <a:ea typeface="AdvOT483a8203"/>
                    <a:cs typeface="Times New Roman" panose="02020603050405020304" charset="0"/>
                  </a:rPr>
                  <a:t> </a:t>
                </a:r>
                <a:r>
                  <a:rPr lang="en-US" altLang="zh-CN" sz="20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charset="0"/>
                    <a:ea typeface="AdvOT483a8203"/>
                    <a:cs typeface="Times New Roman" panose="02020603050405020304" charset="0"/>
                  </a:rPr>
                  <a:t>constructed from the double distribution (DD) ansatz </a:t>
                </a:r>
                <a:endParaRPr lang="en-US" altLang="zh-CN" sz="20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ea typeface="AdvOT483a8203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770890"/>
                <a:ext cx="9874885" cy="3987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04215" y="4289425"/>
                <a:ext cx="5080000" cy="53276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charset="0"/>
                    <a:ea typeface="AdvOT483a8203"/>
                    <a:cs typeface="Times New Roman" panose="02020603050405020304" charset="0"/>
                    <a:sym typeface="+mn-ea"/>
                  </a:rPr>
                  <a:t>transversity gluon GPDs at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𝝃</m:t>
                    </m:r>
                    <m:r>
                      <a:rPr lang="en-US" altLang="zh-C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charset="0"/>
                        <a:ea typeface="AdvOT483a8203"/>
                        <a:cs typeface="Cambria Math" panose="02040503050406030204" charset="0"/>
                      </a:rPr>
                      <m:t>:</m:t>
                    </m:r>
                  </m:oMath>
                </a14:m>
                <a:endParaRPr lang="en-US" altLang="zh-CN" sz="2400">
                  <a:solidFill>
                    <a:srgbClr val="231F20"/>
                  </a:solidFill>
                  <a:latin typeface="Times New Roman" panose="02020603050405020304" charset="0"/>
                  <a:ea typeface="AdvOT483a8203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5" y="4289425"/>
                <a:ext cx="5080000" cy="532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70" y="1206500"/>
            <a:ext cx="6043930" cy="770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4215" y="2103120"/>
            <a:ext cx="9874885" cy="4298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                              : </a:t>
            </a:r>
            <a:r>
              <a:rPr lang="en-US" altLang="zh-CN" sz="2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  <a:sym typeface="+mn-ea"/>
              </a:rPr>
              <a:t> double distribution</a:t>
            </a:r>
            <a:endParaRPr lang="en-US" altLang="zh-CN" sz="22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3105" y="3082290"/>
            <a:ext cx="1113980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                          </a:t>
            </a:r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     zero-skewness GPD for β &gt; 0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.                 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25" y="2103120"/>
            <a:ext cx="1165225" cy="4305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080" y="2497455"/>
            <a:ext cx="3794125" cy="6026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630" y="3077845"/>
            <a:ext cx="1218565" cy="40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425" y="3798570"/>
            <a:ext cx="800100" cy="33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组合 23"/>
          <p:cNvGrpSpPr/>
          <p:nvPr/>
        </p:nvGrpSpPr>
        <p:grpSpPr>
          <a:xfrm>
            <a:off x="545465" y="4708525"/>
            <a:ext cx="11342370" cy="1727835"/>
            <a:chOff x="1642" y="8239"/>
            <a:chExt cx="16587" cy="1950"/>
          </a:xfrm>
        </p:grpSpPr>
        <p:grpSp>
          <p:nvGrpSpPr>
            <p:cNvPr id="23" name="组合 22"/>
            <p:cNvGrpSpPr/>
            <p:nvPr/>
          </p:nvGrpSpPr>
          <p:grpSpPr>
            <a:xfrm>
              <a:off x="2903" y="8239"/>
              <a:ext cx="15326" cy="1030"/>
              <a:chOff x="850" y="8278"/>
              <a:chExt cx="19315" cy="131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" y="8338"/>
                <a:ext cx="9080" cy="1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" y="8278"/>
                <a:ext cx="10330" cy="1310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1642" y="8461"/>
              <a:ext cx="15269" cy="1728"/>
              <a:chOff x="1272" y="7954"/>
              <a:chExt cx="19239" cy="227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2" y="7954"/>
                <a:ext cx="1700" cy="79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1" y="8980"/>
                <a:ext cx="7990" cy="1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51" y="8979"/>
                <a:ext cx="9660" cy="1210"/>
              </a:xfrm>
              <a:prstGeom prst="rect">
                <a:avLst/>
              </a:prstGeom>
            </p:spPr>
          </p:pic>
        </p:grp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59165" y="138303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Musatov, Radyushkin</a:t>
            </a:r>
            <a:r>
              <a:rPr lang="en-US" altLang="zh-CN" sz="2000">
                <a:solidFill>
                  <a:srgbClr val="FF0000"/>
                </a:solidFill>
              </a:rPr>
              <a:t> 2000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58135" y="3664585"/>
            <a:ext cx="7720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  <a:sym typeface="+mn-ea"/>
              </a:rPr>
              <a:t>   profile function</a:t>
            </a:r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  <a:sym typeface="+mn-ea"/>
              </a:rPr>
              <a:t> to generates the skewness dependence,</a:t>
            </a:r>
            <a:endParaRPr lang="en-US" altLang="zh-CN" sz="24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345" y="1080135"/>
            <a:ext cx="1027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adopt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gluon GPDs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zero skewness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from LC spectator model result as input</a:t>
            </a:r>
            <a:r>
              <a:rPr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1910080"/>
            <a:ext cx="4473575" cy="37503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" y="1823720"/>
            <a:ext cx="5215890" cy="38366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66760" y="5931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Tan, ZL, 2023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270" y="27813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General description of nucleon structure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                                                        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925" y="94392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2000" b="1" i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Multidimensional parton distribution</a:t>
            </a:r>
            <a:r>
              <a:rPr lang="en-US" altLang="zh-CN" sz="2000" b="1" i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s:</a:t>
            </a:r>
            <a:endParaRPr lang="en-US" altLang="zh-CN" sz="2000" b="1" i="0" dirty="0">
              <a:solidFill>
                <a:srgbClr val="0000CC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70" y="1443990"/>
            <a:ext cx="6363970" cy="4240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42925" y="2818765"/>
            <a:ext cx="25901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semi-inclusive:</a:t>
            </a:r>
            <a:endParaRPr lang="en-US" sz="200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SIDIS </a:t>
            </a:r>
            <a:endParaRPr lang="en-US" sz="200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Drell-Yan </a:t>
            </a:r>
            <a:endParaRPr lang="en-US" sz="200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30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30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sz="20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annihilation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12605" y="3721735"/>
            <a:ext cx="16287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exclusive</a:t>
            </a:r>
            <a:r>
              <a:rPr lang="en-US" sz="2400">
                <a:solidFill>
                  <a:schemeClr val="accent1"/>
                </a:solidFill>
                <a:sym typeface="+mn-ea"/>
              </a:rPr>
              <a:t>: </a:t>
            </a:r>
            <a:endParaRPr lang="en-US" sz="2400">
              <a:solidFill>
                <a:schemeClr val="accent1"/>
              </a:solidFill>
              <a:sym typeface="+mn-ea"/>
            </a:endParaRPr>
          </a:p>
          <a:p>
            <a:r>
              <a:rPr lang="en-US" sz="24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</a:t>
            </a:r>
            <a:endParaRPr lang="en-US" sz="2400">
              <a:solidFill>
                <a:schemeClr val="accent1"/>
              </a:solidFill>
              <a:sym typeface="+mn-ea"/>
            </a:endParaRPr>
          </a:p>
          <a:p>
            <a:r>
              <a:rPr lang="en-US" sz="24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HEMP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0980" y="13430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sz="2000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F.T. of GTMD</a:t>
            </a:r>
            <a:endParaRPr lang="zh-CN" altLang="en-US" sz="2000" dirty="0">
              <a:solidFill>
                <a:srgbClr val="6096E6">
                  <a:lumMod val="50000"/>
                </a:srgb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11475" y="5896610"/>
            <a:ext cx="585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(Model dependent) relations between GPDs and TMDs    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2250" y="244983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Ji 1997</a:t>
            </a:r>
            <a:r>
              <a:rPr lang="zh-CN" altLang="en-US">
                <a:solidFill>
                  <a:srgbClr val="FF0000"/>
                </a:solidFill>
              </a:rPr>
              <a:t>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M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US" altLang="zh-CN">
                <a:solidFill>
                  <a:srgbClr val="FF0000"/>
                </a:solidFill>
              </a:rPr>
              <a:t>ller et al. 1994;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Radyushkin 1997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137400" y="1583055"/>
            <a:ext cx="540000" cy="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262245" y="629856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Meissner, Metz, Goeke, 2007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1380" y="1103630"/>
            <a:ext cx="7899400" cy="4298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200" b="1">
                <a:solidFill>
                  <a:srgbClr val="C0000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Numerical estimates for real and imaginative parts of CCFs</a:t>
            </a:r>
            <a:endParaRPr lang="en-US" altLang="zh-CN" sz="2200" b="1">
              <a:solidFill>
                <a:srgbClr val="C00000"/>
              </a:solidFill>
              <a:latin typeface="Times New Roman" panose="02020603050405020304" charset="0"/>
              <a:ea typeface="CMR10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6436" t="-1123" r="4271" b="18698"/>
          <a:stretch>
            <a:fillRect/>
          </a:stretch>
        </p:blipFill>
        <p:spPr>
          <a:xfrm>
            <a:off x="1065530" y="1819275"/>
            <a:ext cx="10060940" cy="3734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554031" y="4007104"/>
                <a:ext cx="2019300" cy="423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200" i="1">
                          <a:latin typeface="Cambria Math" panose="02040503050406030204" charset="0"/>
                          <a:cs typeface="Cambria Math" panose="02040503050406030204" charset="0"/>
                        </a:rPr>
                        <m:t>25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2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031" y="4007104"/>
                <a:ext cx="2019300" cy="423545"/>
              </a:xfrm>
              <a:prstGeom prst="rect">
                <a:avLst/>
              </a:prstGeom>
              <a:blipFill rotWithShape="1">
                <a:blip r:embed="rId3"/>
                <a:stretch>
                  <a:fillRect l="-28" t="-60" r="28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55" y="5805170"/>
            <a:ext cx="1143635" cy="524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25" y="5749290"/>
            <a:ext cx="1121005" cy="54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03165" y="58394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dominate over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0150" y="383095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145" y="936625"/>
            <a:ext cx="7823835" cy="460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weighted cross section at                                  (CLAS12)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ea typeface="CMR1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2651" b="23100"/>
          <a:stretch>
            <a:fillRect/>
          </a:stretch>
        </p:blipFill>
        <p:spPr>
          <a:xfrm>
            <a:off x="779145" y="1562100"/>
            <a:ext cx="5160010" cy="3867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1056" b="20543"/>
          <a:stretch>
            <a:fillRect/>
          </a:stretch>
        </p:blipFill>
        <p:spPr>
          <a:xfrm>
            <a:off x="5864860" y="1597025"/>
            <a:ext cx="5147310" cy="380873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34070" y="578104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work in preparation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2553" b="-13213"/>
          <a:stretch>
            <a:fillRect/>
          </a:stretch>
        </p:blipFill>
        <p:spPr>
          <a:xfrm>
            <a:off x="4192905" y="983615"/>
            <a:ext cx="2340000" cy="46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40576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Summary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3775" y="1111250"/>
            <a:ext cx="10030460" cy="4048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Leading-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 GPDs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sea quarks in the proton as well as the higher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-twist GPDs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light mesons at zero skewness are studied a light-cone quark model 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Numerical result for OAM of sea quarks privided: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cos3phi-weighted  cross section of the DVCS are estimated, it may provide  access to the transversity gluon GPDs.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567305"/>
            <a:ext cx="3633470" cy="720725"/>
          </a:xfrm>
          <a:prstGeom prst="rect">
            <a:avLst/>
          </a:prstGeom>
          <a:ln w="476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0" y="3281045"/>
            <a:ext cx="1908810" cy="191198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2825" y="209747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THANK YOU!</a:t>
            </a:r>
            <a:endParaRPr lang="en-US" altLang="zh-CN" sz="54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-1270" y="6634480"/>
            <a:ext cx="12192635" cy="213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sym typeface="+mn-ea"/>
              </a:rPr>
              <a:t>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698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parton distribution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function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265" y="523240"/>
            <a:ext cx="72707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quark-quark correlation function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parameterization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 i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9224" name="Group 7"/>
          <p:cNvGrpSpPr/>
          <p:nvPr/>
        </p:nvGrpSpPr>
        <p:grpSpPr>
          <a:xfrm>
            <a:off x="1033780" y="1280160"/>
            <a:ext cx="3296285" cy="2183158"/>
            <a:chOff x="1367704" y="1777821"/>
            <a:chExt cx="2608591" cy="1902529"/>
          </a:xfrm>
        </p:grpSpPr>
        <p:pic>
          <p:nvPicPr>
            <p:cNvPr id="9234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367704" y="1777821"/>
              <a:ext cx="1436370" cy="1458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9" descr="latex-image-1.pd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88014" y="2639785"/>
              <a:ext cx="413476" cy="2406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10" descr="latex-image-1.pd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914088" y="2286946"/>
              <a:ext cx="1038672" cy="2310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7" name="TextBox 13"/>
            <p:cNvSpPr txBox="1"/>
            <p:nvPr>
              <p:custDataLst>
                <p:tags r:id="rId8"/>
              </p:custDataLst>
            </p:nvPr>
          </p:nvSpPr>
          <p:spPr>
            <a:xfrm>
              <a:off x="1367889" y="3386508"/>
              <a:ext cx="2608406" cy="2938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16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Longitudinal motion only</a:t>
              </a:r>
              <a:endParaRPr lang="en-US" altLang="zh-CN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72305" y="983615"/>
            <a:ext cx="6318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collinear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parton distribution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function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PDFs</a:t>
            </a:r>
            <a:r>
              <a:rPr lang="en-US" altLang="zh-CN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Picture 1" descr="C:\Users\Administrator\AppData\Roaming\Tencent\Users\181738\QQ\WinTemp\RichOle\(%IEGD[$TT8@XO)QMF2UWMM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74936" r="-1488" b="2120"/>
          <a:stretch>
            <a:fillRect/>
          </a:stretch>
        </p:blipFill>
        <p:spPr>
          <a:xfrm>
            <a:off x="4706620" y="1345565"/>
            <a:ext cx="7376160" cy="97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620" y="2413000"/>
            <a:ext cx="6966585" cy="1421765"/>
          </a:xfrm>
          <a:prstGeom prst="rect">
            <a:avLst/>
          </a:prstGeom>
        </p:spPr>
      </p:pic>
      <p:pic>
        <p:nvPicPr>
          <p:cNvPr id="9222" name="Pictur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-411" b="54486"/>
          <a:stretch>
            <a:fillRect/>
          </a:stretch>
        </p:blipFill>
        <p:spPr>
          <a:xfrm>
            <a:off x="4135120" y="4508500"/>
            <a:ext cx="7947660" cy="2052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472305" y="3941445"/>
            <a:ext cx="69754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transverse momentum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distributions</a:t>
            </a:r>
            <a:r>
              <a:rPr lang="zh-CN" altLang="en-US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TMDs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3dpdf</a:t>
            </a:r>
            <a:r>
              <a:rPr lang="zh-CN" altLang="en-US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endParaRPr lang="zh-CN" altLang="en-US" sz="24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9225" name="Group 12"/>
          <p:cNvGrpSpPr/>
          <p:nvPr/>
        </p:nvGrpSpPr>
        <p:grpSpPr>
          <a:xfrm>
            <a:off x="988695" y="3766185"/>
            <a:ext cx="3855720" cy="2752111"/>
            <a:chOff x="5723118" y="1149042"/>
            <a:chExt cx="3406902" cy="2318165"/>
          </a:xfrm>
        </p:grpSpPr>
        <p:pic>
          <p:nvPicPr>
            <p:cNvPr id="25" name="Picture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880149" y="1149042"/>
              <a:ext cx="1675765" cy="20340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4" descr="latex-image-1.pd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619432" y="2639918"/>
              <a:ext cx="1054100" cy="317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1" name="TextBox 17"/>
            <p:cNvSpPr txBox="1"/>
            <p:nvPr>
              <p:custDataLst>
                <p:tags r:id="rId18"/>
              </p:custDataLst>
            </p:nvPr>
          </p:nvSpPr>
          <p:spPr>
            <a:xfrm>
              <a:off x="5723118" y="3183189"/>
              <a:ext cx="3406902" cy="284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16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Longitudinal + transverse motion </a:t>
              </a:r>
              <a:endParaRPr lang="en-US" altLang="zh-CN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pic>
          <p:nvPicPr>
            <p:cNvPr id="9232" name="Picture 16" descr="latex-image-1.pd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723175" y="1239205"/>
              <a:ext cx="215900" cy="317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7" descr="latex-image-1.pd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6829740" y="1943200"/>
              <a:ext cx="330200" cy="279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文本框 26"/>
          <p:cNvSpPr txBox="1"/>
          <p:nvPr/>
        </p:nvSpPr>
        <p:spPr>
          <a:xfrm>
            <a:off x="4933315" y="2178685"/>
            <a:ext cx="1349375" cy="22923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Unpolarized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TeXGyrePagellaX-Regular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95945" y="2212340"/>
            <a:ext cx="2247265" cy="22923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Longitudinally 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TeXGyrePagellaX-Regular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5650" y="3429000"/>
            <a:ext cx="1889760" cy="22923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Transversely 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TeXGyrePagellaX-Regular"/>
              <a:cs typeface="Times New Roman" panose="020206030504050203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972675" y="42500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Bacchetta</a:t>
            </a:r>
            <a:r>
              <a:rPr lang="en-US" altLang="zh-CN">
                <a:solidFill>
                  <a:srgbClr val="FF0000"/>
                </a:solidFill>
              </a:rPr>
              <a:t> et al 06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150" y="833120"/>
            <a:ext cx="1035113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Light-cone wave fuctions of the pion and kaon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085" y="1422400"/>
            <a:ext cx="4782820" cy="2720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05" y="1357630"/>
            <a:ext cx="4849495" cy="2825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35" y="4183380"/>
            <a:ext cx="4488815" cy="10121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180" y="4473575"/>
            <a:ext cx="3569970" cy="847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05" y="5459095"/>
            <a:ext cx="5513705" cy="9455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3720" y="5753100"/>
            <a:ext cx="5290185" cy="7372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B. W. Xiao and B. Q. Ma, Phys. Rev. D </a:t>
            </a:r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68, 034020 (2003).</a:t>
            </a:r>
            <a:endParaRPr lang="en-US" altLang="zh-CN" sz="1400">
              <a:solidFill>
                <a:srgbClr val="2E3092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W. Qian and B. Q. Ma, Phys. Rev. D 78, 074002 (2008).</a:t>
            </a:r>
            <a:endParaRPr lang="en-US" altLang="zh-CN" sz="1400">
              <a:solidFill>
                <a:srgbClr val="2E3092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S. Kaur and H. Dahiya, Phys. Rev. D 100, 074008 (2019).</a:t>
            </a:r>
            <a:endParaRPr lang="en-US" altLang="zh-CN" sz="1400">
              <a:solidFill>
                <a:srgbClr val="2E3092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77400" y="373570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10/17/2024</a:t>
            </a:r>
            <a:r>
              <a:rPr lang="en-US" sz="1200">
                <a:solidFill>
                  <a:schemeClr val="bg1"/>
                </a:solidFill>
                <a:sym typeface="+mn-ea"/>
              </a:rPr>
              <a:t>                                                                                  第二届核子三维结构研讨会暨第二届高扭度核子结构研讨会                                                                                3136 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3271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 cross section with transversity gluon GPDs</a:t>
            </a:r>
            <a:r>
              <a:rPr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05" y="3034665"/>
            <a:ext cx="5073650" cy="73279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04060" y="3926840"/>
            <a:ext cx="893572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0 &lt; a &lt; 1 ,  P denotes Cauchys principal  integral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4669155"/>
            <a:ext cx="5509260" cy="13277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2445" y="1011555"/>
            <a:ext cx="614299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The gluonic CFFs are obtained as convolution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OT483a8203"/>
              <a:cs typeface="Times New Roman" panose="0202060305040502030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90215" y="1558290"/>
            <a:ext cx="6134100" cy="781050"/>
            <a:chOff x="4709" y="2438"/>
            <a:chExt cx="9660" cy="12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9" y="2540"/>
              <a:ext cx="2160" cy="11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9" y="2438"/>
              <a:ext cx="7500" cy="123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815" y="2534285"/>
            <a:ext cx="2698750" cy="3619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25" y="1449705"/>
            <a:ext cx="3498850" cy="3223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104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spin-1/2 hardon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260" y="709295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PD-limit (</a:t>
            </a:r>
            <a:r>
              <a:rPr lang="en-US" altLang="zh-CN" sz="24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spin-1/2 hardon)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4895850"/>
            <a:ext cx="4407535" cy="16173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36285" y="5223510"/>
            <a:ext cx="5245100" cy="115252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30000"/>
              </a:lnSpc>
            </a:pPr>
            <a:endParaRPr lang="zh-CN" altLang="en-US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 chiral-even GPDs                                                     </a:t>
            </a:r>
            <a:endParaRPr lang="en-US" altLang="zh-CN" sz="220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 chiral-odd GPDs</a:t>
            </a:r>
            <a:endParaRPr lang="en-US" altLang="zh-CN" sz="220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 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CMR10"/>
              <a:cs typeface="Times New Roman" panose="02020603050405020304" charset="0"/>
            </a:endParaRPr>
          </a:p>
          <a:p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CMR10"/>
              <a:cs typeface="Times New Roman" panose="02020603050405020304" charset="0"/>
            </a:endParaRPr>
          </a:p>
        </p:txBody>
      </p:sp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94675" y="5744845"/>
          <a:ext cx="1286510" cy="29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27100" imgH="215900" progId="Equation.KSEE3">
                  <p:embed/>
                </p:oleObj>
              </mc:Choice>
              <mc:Fallback>
                <p:oleObj name="" r:id="rId3" imgW="9271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4675" y="5744845"/>
                        <a:ext cx="1286510" cy="29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94675" y="6094095"/>
          <a:ext cx="1630680" cy="34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155700" imgH="241300" progId="Equation.KSEE3">
                  <p:embed/>
                </p:oleObj>
              </mc:Choice>
              <mc:Fallback>
                <p:oleObj name="" r:id="rId5" imgW="11557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4675" y="6094095"/>
                        <a:ext cx="1630680" cy="340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030" y="1471930"/>
            <a:ext cx="6205855" cy="12007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rcRect b="6661"/>
          <a:stretch>
            <a:fillRect/>
          </a:stretch>
        </p:blipFill>
        <p:spPr>
          <a:xfrm>
            <a:off x="4946015" y="3239135"/>
            <a:ext cx="6776720" cy="2206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5066030" y="10731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GPD correlator 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3815" y="2672715"/>
            <a:ext cx="692213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Leading-twist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 </a:t>
            </a:r>
            <a:r>
              <a:rPr lang="en-US" sz="140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spin</a:t>
            </a:r>
            <a:r>
              <a:rPr lang="en-US" altLang="zh-CN" sz="32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 hadrons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5195" y="848360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PD-limit (</a:t>
            </a:r>
            <a:r>
              <a:rPr lang="en-US" altLang="zh-CN" sz="24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spin-0 hardon)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580" y="1828165"/>
            <a:ext cx="7550150" cy="64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66850" y="136906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GPD correlator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4100" y="2536190"/>
            <a:ext cx="692213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leading-twist GPDs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4732" t="-1378" r="23621" b="59070"/>
          <a:stretch>
            <a:fillRect/>
          </a:stretch>
        </p:blipFill>
        <p:spPr>
          <a:xfrm>
            <a:off x="3268345" y="3108960"/>
            <a:ext cx="2374900" cy="467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39093"/>
          <a:stretch>
            <a:fillRect/>
          </a:stretch>
        </p:blipFill>
        <p:spPr>
          <a:xfrm>
            <a:off x="6438265" y="2995295"/>
            <a:ext cx="3314700" cy="673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8075" y="3703320"/>
            <a:ext cx="524446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twist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-3 GPDs</a:t>
            </a:r>
            <a:endParaRPr lang="en-US" altLang="zh-CN" sz="24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80" y="4366260"/>
            <a:ext cx="3669665" cy="15894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540" y="4366260"/>
            <a:ext cx="4552315" cy="16021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7425" y="1123950"/>
            <a:ext cx="4724400" cy="1920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5015" y="3122930"/>
            <a:ext cx="3831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constituent quark model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86605" y="3198495"/>
          <a:ext cx="1301115" cy="45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723900" imgH="254000" progId="Equation.KSEE3">
                  <p:embed/>
                </p:oleObj>
              </mc:Choice>
              <mc:Fallback>
                <p:oleObj name="" r:id="rId2" imgW="7239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6605" y="3198495"/>
                        <a:ext cx="1301115" cy="45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55015" y="379793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NLO                            ... </a:t>
            </a:r>
            <a:endParaRPr lang="en-US" altLang="zh-CN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        </a:t>
            </a:r>
            <a:endParaRPr lang="en-US" altLang="zh-CN" sz="2400">
              <a:sym typeface="+mn-ea"/>
            </a:endParaRP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7400" y="3802380"/>
          <a:ext cx="810260" cy="46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444500" imgH="254000" progId="Equation.KSEE3">
                  <p:embed/>
                </p:oleObj>
              </mc:Choice>
              <mc:Fallback>
                <p:oleObj name="" r:id="rId4" imgW="444500" imgH="254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802380"/>
                        <a:ext cx="810260" cy="46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867343" y="3755708"/>
          <a:ext cx="1111885" cy="50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609600" imgH="279400" progId="Equation.KSEE3">
                  <p:embed/>
                </p:oleObj>
              </mc:Choice>
              <mc:Fallback>
                <p:oleObj name="" r:id="rId7" imgW="609600" imgH="2794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7343" y="3755708"/>
                        <a:ext cx="1111885" cy="50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077143" y="3797935"/>
          <a:ext cx="3697605" cy="5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1841500" imgH="254000" progId="Equation.KSEE3">
                  <p:embed/>
                </p:oleObj>
              </mc:Choice>
              <mc:Fallback>
                <p:oleObj name="" r:id="rId10" imgW="18415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7143" y="3797935"/>
                        <a:ext cx="3697605" cy="5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4650105" y="3756025"/>
            <a:ext cx="5900420" cy="420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400">
                <a:sym typeface="+mn-ea"/>
              </a:rPr>
              <a:t>                                                 ...</a:t>
            </a:r>
            <a:endParaRPr lang="en-US" altLang="zh-CN" sz="24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5015" y="4452620"/>
            <a:ext cx="86531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meson-baryon fluctuation model</a:t>
            </a:r>
            <a:endParaRPr lang="en-US" altLang="zh-CN" sz="2400"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</a:t>
            </a:r>
            <a:endParaRPr lang="en-US" altLang="zh-CN" sz="24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2295" y="814070"/>
            <a:ext cx="2357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Sea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quarks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72175" y="4465955"/>
          <a:ext cx="2279650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2" imgW="1333500" imgH="254000" progId="Equation.KSEE3">
                  <p:embed/>
                </p:oleObj>
              </mc:Choice>
              <mc:Fallback>
                <p:oleObj name="" r:id="rId12" imgW="1333500" imgH="2540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72175" y="4465955"/>
                        <a:ext cx="2279650" cy="433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8669655" y="44958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Brodsky,  Ma, 1996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755015" y="5080000"/>
            <a:ext cx="91859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in our model</a:t>
            </a:r>
            <a:endParaRPr lang="en-US" altLang="zh-CN" sz="2400"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other opproaches: chiral quark model, meson cloud model ...</a:t>
            </a:r>
            <a:endParaRPr lang="en-US" altLang="zh-CN" sz="2400"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</a:t>
            </a:r>
            <a:endParaRPr lang="en-US" altLang="zh-CN" sz="2400">
              <a:sym typeface="+mn-ea"/>
            </a:endParaRPr>
          </a:p>
        </p:txBody>
      </p:sp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99155" y="5100320"/>
          <a:ext cx="2336800" cy="49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5" imgW="1320165" imgH="279400" progId="Equation.KSEE3">
                  <p:embed/>
                </p:oleObj>
              </mc:Choice>
              <mc:Fallback>
                <p:oleObj name="" r:id="rId15" imgW="1320165" imgH="2794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99155" y="5100320"/>
                        <a:ext cx="2336800" cy="49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87720" y="5080000"/>
          <a:ext cx="2781935" cy="49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7" imgW="1574800" imgH="279400" progId="Equation.KSEE3">
                  <p:embed/>
                </p:oleObj>
              </mc:Choice>
              <mc:Fallback>
                <p:oleObj name="" r:id="rId17" imgW="1574800" imgH="2794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87720" y="5080000"/>
                        <a:ext cx="2781935" cy="49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0" y="19050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sea quark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degree of freedom 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9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877600" y="5526365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375" y="407035"/>
            <a:ext cx="70389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Light-cone wave functions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q-qbar-baryon system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1720" y="1058545"/>
            <a:ext cx="33718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LCWFs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935" y="1087755"/>
            <a:ext cx="1767840" cy="3149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r="-229" b="34067"/>
          <a:stretch>
            <a:fillRect/>
          </a:stretch>
        </p:blipFill>
        <p:spPr>
          <a:xfrm>
            <a:off x="1478915" y="1415415"/>
            <a:ext cx="9933940" cy="6991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9210"/>
            <a:ext cx="1219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leading-twist GPDs of sea quarks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rcRect l="-263" t="63342" r="37063"/>
          <a:stretch>
            <a:fillRect/>
          </a:stretch>
        </p:blipFill>
        <p:spPr>
          <a:xfrm>
            <a:off x="1095375" y="2150745"/>
            <a:ext cx="8001635" cy="4965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001010" y="55829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P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26660" y="51288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3595941" y="2869819"/>
                <a:ext cx="48514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41" y="2869819"/>
                <a:ext cx="485140" cy="521970"/>
              </a:xfrm>
              <a:prstGeom prst="rect">
                <a:avLst/>
              </a:prstGeom>
              <a:blipFill rotWithShape="1">
                <a:blip r:embed="rId4"/>
                <a:stretch>
                  <a:fillRect l="-118" t="-49" r="11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4898326" y="3908679"/>
                <a:ext cx="56769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</m:oMath>
                  </m:oMathPara>
                </a14:m>
                <a:endParaRPr lang="zh-CN" altLang="en-US" sz="3000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326" y="3908679"/>
                <a:ext cx="567690" cy="521970"/>
              </a:xfrm>
              <a:prstGeom prst="rect">
                <a:avLst/>
              </a:prstGeom>
              <a:blipFill rotWithShape="1">
                <a:blip r:embed="rId5"/>
                <a:stretch>
                  <a:fillRect l="-101" t="-49" r="101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5279326" y="4035679"/>
                <a:ext cx="150241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 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326" y="4035679"/>
                <a:ext cx="150241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8" t="-69" r="38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2797111" y="2910459"/>
                <a:ext cx="87820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 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11" y="2910459"/>
                <a:ext cx="878205" cy="368300"/>
              </a:xfrm>
              <a:prstGeom prst="rect">
                <a:avLst/>
              </a:prstGeom>
              <a:blipFill rotWithShape="1">
                <a:blip r:embed="rId7"/>
                <a:stretch>
                  <a:fillRect l="-65" t="-69" r="65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3001010" y="5114290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 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10" y="5114290"/>
                <a:ext cx="6096000" cy="36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121285" y="4446270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 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5" y="4446270"/>
                <a:ext cx="6096000" cy="368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3373691" y="4473194"/>
                <a:ext cx="77470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91" y="4473194"/>
                <a:ext cx="774700" cy="368300"/>
              </a:xfrm>
              <a:prstGeom prst="rect">
                <a:avLst/>
              </a:prstGeom>
              <a:blipFill rotWithShape="1">
                <a:blip r:embed="rId10"/>
                <a:stretch>
                  <a:fillRect l="-74" t="-69" r="74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rcRect l="21418" t="66386" r="67794" b="-583"/>
          <a:stretch>
            <a:fillRect/>
          </a:stretch>
        </p:blipFill>
        <p:spPr>
          <a:xfrm>
            <a:off x="3983990" y="5811520"/>
            <a:ext cx="1416050" cy="48006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rcRect l="31791" t="59780" r="37063"/>
          <a:stretch>
            <a:fillRect/>
          </a:stretch>
        </p:blipFill>
        <p:spPr>
          <a:xfrm>
            <a:off x="4238625" y="3058795"/>
            <a:ext cx="4090670" cy="56515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787015" y="2647315"/>
            <a:ext cx="6174740" cy="3784600"/>
            <a:chOff x="3326" y="2425"/>
            <a:chExt cx="9810" cy="6542"/>
          </a:xfrm>
        </p:grpSpPr>
        <p:grpSp>
          <p:nvGrpSpPr>
            <p:cNvPr id="39" name="组合 38"/>
            <p:cNvGrpSpPr/>
            <p:nvPr/>
          </p:nvGrpSpPr>
          <p:grpSpPr>
            <a:xfrm>
              <a:off x="3326" y="2425"/>
              <a:ext cx="4710" cy="6542"/>
              <a:chOff x="3326" y="2425"/>
              <a:chExt cx="4710" cy="6542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V="1">
                <a:off x="3326" y="7667"/>
                <a:ext cx="1671" cy="1301"/>
              </a:xfrm>
              <a:prstGeom prst="line">
                <a:avLst/>
              </a:prstGeom>
              <a:ln w="1682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5814" y="7420"/>
                <a:ext cx="2222" cy="4"/>
              </a:xfrm>
              <a:prstGeom prst="line">
                <a:avLst/>
              </a:prstGeom>
              <a:ln w="127000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5327" y="4898"/>
                <a:ext cx="20" cy="1981"/>
              </a:xfrm>
              <a:prstGeom prst="line">
                <a:avLst/>
              </a:prstGeom>
              <a:ln w="127000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632" y="4584"/>
                <a:ext cx="2222" cy="4"/>
              </a:xfrm>
              <a:prstGeom prst="line">
                <a:avLst/>
              </a:prstGeom>
              <a:ln w="50800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5347" y="2425"/>
                <a:ext cx="20" cy="1981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>
                <a:spLocks noChangeAspect="1"/>
              </p:cNvSpPr>
              <p:nvPr/>
            </p:nvSpPr>
            <p:spPr>
              <a:xfrm>
                <a:off x="4895" y="4155"/>
                <a:ext cx="862" cy="86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4737" y="6883"/>
                <a:ext cx="1077" cy="10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 flipH="1" flipV="1">
              <a:off x="11280" y="7667"/>
              <a:ext cx="1856" cy="1301"/>
            </a:xfrm>
            <a:prstGeom prst="line">
              <a:avLst/>
            </a:prstGeom>
            <a:ln w="168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7905" y="7420"/>
              <a:ext cx="2468" cy="4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10891" y="4898"/>
              <a:ext cx="22" cy="1981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7687" y="4584"/>
              <a:ext cx="2888" cy="13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10888" y="2473"/>
              <a:ext cx="3" cy="1933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2" name="椭圆 51"/>
            <p:cNvSpPr>
              <a:spLocks noChangeAspect="1"/>
            </p:cNvSpPr>
            <p:nvPr/>
          </p:nvSpPr>
          <p:spPr>
            <a:xfrm flipH="1">
              <a:off x="10436" y="4155"/>
              <a:ext cx="957" cy="86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 flipH="1">
              <a:off x="10373" y="6883"/>
              <a:ext cx="1196" cy="10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375" y="407035"/>
            <a:ext cx="36798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Light-cone wave functions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1720" y="1058545"/>
            <a:ext cx="555312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,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zh-CN" altLang="en-US" sz="2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LCWFs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can be defined as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035" y="1058545"/>
            <a:ext cx="1767840" cy="314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2870" y="2820035"/>
            <a:ext cx="51263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   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LCWF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s of the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nucleon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in terms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of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60485" b="-11615"/>
          <a:stretch>
            <a:fillRect/>
          </a:stretch>
        </p:blipFill>
        <p:spPr>
          <a:xfrm>
            <a:off x="709930" y="2787650"/>
            <a:ext cx="351790" cy="390525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71720" y="2850515"/>
          <a:ext cx="35750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215900" imgH="177165" progId="Equation.KSEE3">
                  <p:embed/>
                </p:oleObj>
              </mc:Choice>
              <mc:Fallback>
                <p:oleObj name="" r:id="rId3" imgW="2159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1720" y="2850515"/>
                        <a:ext cx="35750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0" y="29210"/>
            <a:ext cx="1219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leading-twist GPDs of sea quarks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51761" y="3454340"/>
            <a:ext cx="2936875" cy="2155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32245" y="3449955"/>
            <a:ext cx="4198620" cy="22244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rcRect r="69641" b="-1957"/>
          <a:stretch>
            <a:fillRect/>
          </a:stretch>
        </p:blipFill>
        <p:spPr>
          <a:xfrm>
            <a:off x="5927090" y="2800350"/>
            <a:ext cx="483870" cy="2978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10960" y="2778125"/>
            <a:ext cx="602678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LCWF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s of meson inside nucleon in terms of 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301530" y="2820035"/>
          <a:ext cx="361950" cy="3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0" imgW="215900" imgH="190500" progId="Equation.KSEE3">
                  <p:embed/>
                </p:oleObj>
              </mc:Choice>
              <mc:Fallback>
                <p:oleObj name="" r:id="rId10" imgW="215900" imgH="1905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301530" y="2820035"/>
                        <a:ext cx="361950" cy="31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rcRect r="-229" b="34067"/>
          <a:stretch>
            <a:fillRect/>
          </a:stretch>
        </p:blipFill>
        <p:spPr>
          <a:xfrm>
            <a:off x="1851660" y="1438275"/>
            <a:ext cx="9185275" cy="646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rcRect l="-263" t="63342" r="37063"/>
          <a:stretch>
            <a:fillRect/>
          </a:stretch>
        </p:blipFill>
        <p:spPr>
          <a:xfrm>
            <a:off x="1954530" y="2186305"/>
            <a:ext cx="5791835" cy="3594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945120" y="2182495"/>
            <a:ext cx="506539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Luan and  ZL, 2022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010" y="727075"/>
            <a:ext cx="394398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parameters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5578" t="639"/>
          <a:stretch>
            <a:fillRect/>
          </a:stretch>
        </p:blipFill>
        <p:spPr>
          <a:xfrm>
            <a:off x="6556375" y="1250950"/>
            <a:ext cx="3871595" cy="32873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4682" r="416"/>
          <a:stretch>
            <a:fillRect/>
          </a:stretch>
        </p:blipFill>
        <p:spPr>
          <a:xfrm>
            <a:off x="1224280" y="4585970"/>
            <a:ext cx="5154295" cy="18465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rcRect r="56730" b="6067"/>
          <a:stretch>
            <a:fillRect/>
          </a:stretch>
        </p:blipFill>
        <p:spPr>
          <a:xfrm>
            <a:off x="1899920" y="1250950"/>
            <a:ext cx="3803015" cy="31330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661451" y="4538052"/>
            <a:ext cx="5076825" cy="1667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Values of the parameters obtained from fitting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the model to the 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GRV LO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second and fourth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row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) and </a:t>
            </a: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MSTW2008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   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first and third row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89308" y="5123229"/>
            <a:ext cx="838835" cy="36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493085" y="5620717"/>
            <a:ext cx="736387" cy="3617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3510"/>
            <a:ext cx="1219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leading-twist GPDs of sea quarks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55.xml><?xml version="1.0" encoding="utf-8"?>
<p:tagLst xmlns:p="http://schemas.openxmlformats.org/presentationml/2006/main">
  <p:tag name="commondata" val="eyJoZGlkIjoiNTc5MDNlNTcyNzc3MTljZGI3MmQ3YTBiN2M4YmFlNz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7253</Words>
  <Application>WPS 演示</Application>
  <PresentationFormat>宽屏</PresentationFormat>
  <Paragraphs>441</Paragraphs>
  <Slides>36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36</vt:i4>
      </vt:variant>
    </vt:vector>
  </HeadingPairs>
  <TitlesOfParts>
    <vt:vector size="67" baseType="lpstr">
      <vt:lpstr>Arial</vt:lpstr>
      <vt:lpstr>宋体</vt:lpstr>
      <vt:lpstr>Wingdings</vt:lpstr>
      <vt:lpstr>Wingdings</vt:lpstr>
      <vt:lpstr>华文新魏</vt:lpstr>
      <vt:lpstr>Times New Roman</vt:lpstr>
      <vt:lpstr>Comic Sans MS</vt:lpstr>
      <vt:lpstr>华文隶书</vt:lpstr>
      <vt:lpstr>黑体</vt:lpstr>
      <vt:lpstr>微软雅黑</vt:lpstr>
      <vt:lpstr>CMR10</vt:lpstr>
      <vt:lpstr>Directive Four</vt:lpstr>
      <vt:lpstr>CMBX10</vt:lpstr>
      <vt:lpstr>Cambria Math</vt:lpstr>
      <vt:lpstr>Times-Roman</vt:lpstr>
      <vt:lpstr>Arial Unicode MS</vt:lpstr>
      <vt:lpstr>Calibri</vt:lpstr>
      <vt:lpstr>AdvOT483a8203</vt:lpstr>
      <vt:lpstr>TeXGyrePagellaX-Regular</vt:lpstr>
      <vt:lpstr>WPS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ready</cp:lastModifiedBy>
  <cp:revision>355</cp:revision>
  <dcterms:created xsi:type="dcterms:W3CDTF">2019-06-19T02:08:00Z</dcterms:created>
  <dcterms:modified xsi:type="dcterms:W3CDTF">2024-11-09T03:52:03Z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5FE4FA081F1D43C9AB0CA963B9F5A087_13</vt:lpwstr>
  </property>
</Properties>
</file>