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3"/>
    <p:sldId id="257" r:id="rId4"/>
    <p:sldId id="264" r:id="rId5"/>
    <p:sldId id="265" r:id="rId6"/>
    <p:sldId id="261" r:id="rId7"/>
    <p:sldId id="259" r:id="rId8"/>
    <p:sldId id="258" r:id="rId9"/>
    <p:sldId id="262" r:id="rId10"/>
    <p:sldId id="263" r:id="rId11"/>
    <p:sldId id="266" r:id="rId12"/>
    <p:sldId id="268" r:id="rId13"/>
    <p:sldId id="267" r:id="rId14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2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8.png"/><Relationship Id="rId7" Type="http://schemas.openxmlformats.org/officeDocument/2006/relationships/tags" Target="../tags/tag116.xml"/><Relationship Id="rId6" Type="http://schemas.openxmlformats.org/officeDocument/2006/relationships/image" Target="../media/image37.png"/><Relationship Id="rId5" Type="http://schemas.openxmlformats.org/officeDocument/2006/relationships/tags" Target="../tags/tag115.xml"/><Relationship Id="rId4" Type="http://schemas.openxmlformats.org/officeDocument/2006/relationships/image" Target="../media/image36.png"/><Relationship Id="rId3" Type="http://schemas.openxmlformats.org/officeDocument/2006/relationships/tags" Target="../tags/tag114.xml"/><Relationship Id="rId2" Type="http://schemas.openxmlformats.org/officeDocument/2006/relationships/image" Target="../media/image35.png"/><Relationship Id="rId1" Type="http://schemas.openxmlformats.org/officeDocument/2006/relationships/tags" Target="../tags/tag113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2.png"/><Relationship Id="rId7" Type="http://schemas.openxmlformats.org/officeDocument/2006/relationships/tags" Target="../tags/tag120.xml"/><Relationship Id="rId6" Type="http://schemas.openxmlformats.org/officeDocument/2006/relationships/image" Target="../media/image41.png"/><Relationship Id="rId5" Type="http://schemas.openxmlformats.org/officeDocument/2006/relationships/tags" Target="../tags/tag119.xml"/><Relationship Id="rId4" Type="http://schemas.openxmlformats.org/officeDocument/2006/relationships/image" Target="../media/image40.png"/><Relationship Id="rId3" Type="http://schemas.openxmlformats.org/officeDocument/2006/relationships/tags" Target="../tags/tag118.xml"/><Relationship Id="rId2" Type="http://schemas.openxmlformats.org/officeDocument/2006/relationships/image" Target="../media/image39.png"/><Relationship Id="rId1" Type="http://schemas.openxmlformats.org/officeDocument/2006/relationships/tags" Target="../tags/tag11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.png"/><Relationship Id="rId7" Type="http://schemas.openxmlformats.org/officeDocument/2006/relationships/tags" Target="../tags/tag69.xml"/><Relationship Id="rId6" Type="http://schemas.openxmlformats.org/officeDocument/2006/relationships/image" Target="../media/image3.png"/><Relationship Id="rId5" Type="http://schemas.openxmlformats.org/officeDocument/2006/relationships/tags" Target="../tags/tag68.xml"/><Relationship Id="rId4" Type="http://schemas.openxmlformats.org/officeDocument/2006/relationships/image" Target="../media/image2.png"/><Relationship Id="rId3" Type="http://schemas.openxmlformats.org/officeDocument/2006/relationships/tags" Target="../tags/tag67.xml"/><Relationship Id="rId2" Type="http://schemas.openxmlformats.org/officeDocument/2006/relationships/image" Target="../media/image1.png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image" Target="../media/image8.png"/><Relationship Id="rId7" Type="http://schemas.openxmlformats.org/officeDocument/2006/relationships/tags" Target="../tags/tag73.xml"/><Relationship Id="rId6" Type="http://schemas.openxmlformats.org/officeDocument/2006/relationships/image" Target="../media/image7.png"/><Relationship Id="rId5" Type="http://schemas.openxmlformats.org/officeDocument/2006/relationships/tags" Target="../tags/tag72.xml"/><Relationship Id="rId4" Type="http://schemas.openxmlformats.org/officeDocument/2006/relationships/image" Target="../media/image6.png"/><Relationship Id="rId3" Type="http://schemas.openxmlformats.org/officeDocument/2006/relationships/tags" Target="../tags/tag71.xml"/><Relationship Id="rId2" Type="http://schemas.openxmlformats.org/officeDocument/2006/relationships/image" Target="../media/image5.png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79.xml"/><Relationship Id="rId15" Type="http://schemas.openxmlformats.org/officeDocument/2006/relationships/tags" Target="../tags/tag78.xml"/><Relationship Id="rId14" Type="http://schemas.openxmlformats.org/officeDocument/2006/relationships/tags" Target="../tags/tag77.xml"/><Relationship Id="rId13" Type="http://schemas.openxmlformats.org/officeDocument/2006/relationships/tags" Target="../tags/tag76.xml"/><Relationship Id="rId12" Type="http://schemas.openxmlformats.org/officeDocument/2006/relationships/image" Target="../media/image10.png"/><Relationship Id="rId11" Type="http://schemas.openxmlformats.org/officeDocument/2006/relationships/tags" Target="../tags/tag75.xml"/><Relationship Id="rId10" Type="http://schemas.openxmlformats.org/officeDocument/2006/relationships/image" Target="../media/image9.png"/><Relationship Id="rId1" Type="http://schemas.openxmlformats.org/officeDocument/2006/relationships/tags" Target="../tags/tag70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image" Target="../media/image14.png"/><Relationship Id="rId7" Type="http://schemas.openxmlformats.org/officeDocument/2006/relationships/tags" Target="../tags/tag83.xml"/><Relationship Id="rId6" Type="http://schemas.openxmlformats.org/officeDocument/2006/relationships/image" Target="../media/image13.png"/><Relationship Id="rId5" Type="http://schemas.openxmlformats.org/officeDocument/2006/relationships/tags" Target="../tags/tag82.xml"/><Relationship Id="rId4" Type="http://schemas.openxmlformats.org/officeDocument/2006/relationships/image" Target="../media/image12.png"/><Relationship Id="rId3" Type="http://schemas.openxmlformats.org/officeDocument/2006/relationships/tags" Target="../tags/tag81.xml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9" Type="http://schemas.openxmlformats.org/officeDocument/2006/relationships/tags" Target="../tags/tag92.xml"/><Relationship Id="rId18" Type="http://schemas.openxmlformats.org/officeDocument/2006/relationships/tags" Target="../tags/tag91.xml"/><Relationship Id="rId17" Type="http://schemas.openxmlformats.org/officeDocument/2006/relationships/tags" Target="../tags/tag90.xml"/><Relationship Id="rId16" Type="http://schemas.openxmlformats.org/officeDocument/2006/relationships/tags" Target="../tags/tag89.xml"/><Relationship Id="rId15" Type="http://schemas.openxmlformats.org/officeDocument/2006/relationships/tags" Target="../tags/tag88.xml"/><Relationship Id="rId14" Type="http://schemas.openxmlformats.org/officeDocument/2006/relationships/image" Target="../media/image16.png"/><Relationship Id="rId13" Type="http://schemas.openxmlformats.org/officeDocument/2006/relationships/tags" Target="../tags/tag87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image" Target="../media/image15.png"/><Relationship Id="rId1" Type="http://schemas.openxmlformats.org/officeDocument/2006/relationships/tags" Target="../tags/tag8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0.png"/><Relationship Id="rId7" Type="http://schemas.openxmlformats.org/officeDocument/2006/relationships/tags" Target="../tags/tag96.xml"/><Relationship Id="rId6" Type="http://schemas.openxmlformats.org/officeDocument/2006/relationships/image" Target="../media/image19.png"/><Relationship Id="rId5" Type="http://schemas.openxmlformats.org/officeDocument/2006/relationships/tags" Target="../tags/tag95.xml"/><Relationship Id="rId4" Type="http://schemas.openxmlformats.org/officeDocument/2006/relationships/image" Target="../media/image18.png"/><Relationship Id="rId3" Type="http://schemas.openxmlformats.org/officeDocument/2006/relationships/tags" Target="../tags/tag94.xml"/><Relationship Id="rId2" Type="http://schemas.openxmlformats.org/officeDocument/2006/relationships/image" Target="../media/image17.png"/><Relationship Id="rId1" Type="http://schemas.openxmlformats.org/officeDocument/2006/relationships/tags" Target="../tags/tag9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4.png"/><Relationship Id="rId7" Type="http://schemas.openxmlformats.org/officeDocument/2006/relationships/tags" Target="../tags/tag100.xml"/><Relationship Id="rId6" Type="http://schemas.openxmlformats.org/officeDocument/2006/relationships/image" Target="../media/image23.png"/><Relationship Id="rId5" Type="http://schemas.openxmlformats.org/officeDocument/2006/relationships/tags" Target="../tags/tag99.xml"/><Relationship Id="rId4" Type="http://schemas.openxmlformats.org/officeDocument/2006/relationships/image" Target="../media/image22.png"/><Relationship Id="rId3" Type="http://schemas.openxmlformats.org/officeDocument/2006/relationships/tags" Target="../tags/tag98.xml"/><Relationship Id="rId2" Type="http://schemas.openxmlformats.org/officeDocument/2006/relationships/image" Target="../media/image21.png"/><Relationship Id="rId1" Type="http://schemas.openxmlformats.org/officeDocument/2006/relationships/tags" Target="../tags/tag97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4.xml"/><Relationship Id="rId5" Type="http://schemas.openxmlformats.org/officeDocument/2006/relationships/image" Target="../media/image26.png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image" Target="../media/image25.png"/><Relationship Id="rId1" Type="http://schemas.openxmlformats.org/officeDocument/2006/relationships/tags" Target="../tags/tag10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0.png"/><Relationship Id="rId7" Type="http://schemas.openxmlformats.org/officeDocument/2006/relationships/tags" Target="../tags/tag108.xml"/><Relationship Id="rId6" Type="http://schemas.openxmlformats.org/officeDocument/2006/relationships/image" Target="../media/image29.png"/><Relationship Id="rId5" Type="http://schemas.openxmlformats.org/officeDocument/2006/relationships/tags" Target="../tags/tag107.xml"/><Relationship Id="rId4" Type="http://schemas.openxmlformats.org/officeDocument/2006/relationships/image" Target="../media/image28.png"/><Relationship Id="rId3" Type="http://schemas.openxmlformats.org/officeDocument/2006/relationships/tags" Target="../tags/tag106.xml"/><Relationship Id="rId2" Type="http://schemas.openxmlformats.org/officeDocument/2006/relationships/image" Target="../media/image27.png"/><Relationship Id="rId1" Type="http://schemas.openxmlformats.org/officeDocument/2006/relationships/tags" Target="../tags/tag10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4.png"/><Relationship Id="rId7" Type="http://schemas.openxmlformats.org/officeDocument/2006/relationships/tags" Target="../tags/tag112.xml"/><Relationship Id="rId6" Type="http://schemas.openxmlformats.org/officeDocument/2006/relationships/image" Target="../media/image33.png"/><Relationship Id="rId5" Type="http://schemas.openxmlformats.org/officeDocument/2006/relationships/tags" Target="../tags/tag111.xml"/><Relationship Id="rId4" Type="http://schemas.openxmlformats.org/officeDocument/2006/relationships/image" Target="../media/image32.png"/><Relationship Id="rId3" Type="http://schemas.openxmlformats.org/officeDocument/2006/relationships/tags" Target="../tags/tag110.xml"/><Relationship Id="rId2" Type="http://schemas.openxmlformats.org/officeDocument/2006/relationships/image" Target="../media/image31.png"/><Relationship Id="rId1" Type="http://schemas.openxmlformats.org/officeDocument/2006/relationships/tags" Target="../tags/tag10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change MC geometry</a:t>
            </a:r>
            <a:endParaRPr lang="en-US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p>
            <a:r>
              <a:rPr lang="en-US" altLang="zh-CN">
                <a:sym typeface="+mn-ea"/>
              </a:rPr>
              <a:t>diao hongbin</a:t>
            </a:r>
            <a:endParaRPr lang="en-US" altLang="zh-CN"/>
          </a:p>
          <a:p>
            <a:pPr algn="ctr"/>
            <a:r>
              <a:rPr lang="en-US" altLang="zh-CN">
                <a:sym typeface="+mn-ea"/>
              </a:rPr>
              <a:t>State key laboratory of particle detection and electronics</a:t>
            </a:r>
            <a:endParaRPr lang="en-US" altLang="zh-CN">
              <a:sym typeface="+mn-ea"/>
            </a:endParaRPr>
          </a:p>
          <a:p>
            <a:pPr algn="ctr"/>
            <a:r>
              <a:rPr lang="en-US" altLang="zh-CN">
                <a:sym typeface="+mn-ea"/>
              </a:rPr>
              <a:t>USTC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total energy --3mip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6" name="表格 5"/>
          <p:cNvGraphicFramePr/>
          <p:nvPr/>
        </p:nvGraphicFramePr>
        <p:xfrm>
          <a:off x="839470" y="2228850"/>
          <a:ext cx="10573385" cy="2693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7605"/>
                <a:gridCol w="1962785"/>
                <a:gridCol w="2061210"/>
                <a:gridCol w="2060575"/>
                <a:gridCol w="2061210"/>
              </a:tblGrid>
              <a:tr h="3848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mean(MeV)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10GeV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20GeV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30GeV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40GeV</a:t>
                      </a:r>
                      <a:endParaRPr lang="en-US" altLang="zh-CN"/>
                    </a:p>
                  </a:txBody>
                  <a:tcPr/>
                </a:tc>
              </a:tr>
              <a:tr h="3848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data after correction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158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329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500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659</a:t>
                      </a:r>
                      <a:endParaRPr lang="en-US" altLang="zh-CN"/>
                    </a:p>
                  </a:txBody>
                  <a:tcPr/>
                </a:tc>
              </a:tr>
              <a:tr h="3848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PCB / Cu / birks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</a:txBody>
                  <a:tcPr/>
                </a:tc>
              </a:tr>
              <a:tr h="3848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2.5 / 0.0 / 0.07943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163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344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528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714</a:t>
                      </a:r>
                      <a:endParaRPr lang="en-US" altLang="zh-CN"/>
                    </a:p>
                  </a:txBody>
                  <a:tcPr/>
                </a:tc>
              </a:tr>
              <a:tr h="3848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2.5 / 0.0 / 0.126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161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340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522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706</a:t>
                      </a:r>
                      <a:endParaRPr lang="en-US" altLang="zh-CN"/>
                    </a:p>
                  </a:txBody>
                  <a:tcPr/>
                </a:tc>
              </a:tr>
              <a:tr h="3848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2.5 / 0.0 / 0.25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157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330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507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686</a:t>
                      </a:r>
                      <a:endParaRPr lang="en-US" altLang="zh-CN"/>
                    </a:p>
                  </a:txBody>
                  <a:tcPr/>
                </a:tc>
              </a:tr>
              <a:tr h="3848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2.5 / 0.5 / 0.126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159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333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511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691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layer hitno profile --5mip</a:t>
            </a:r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26665" y="1706880"/>
            <a:ext cx="3453765" cy="239395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200140" y="1706880"/>
            <a:ext cx="3489960" cy="23964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527300" y="4103370"/>
            <a:ext cx="3453130" cy="23996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200140" y="4103370"/>
            <a:ext cx="3489960" cy="24377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layer energy profile --5mip</a:t>
            </a:r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94095" y="3825875"/>
            <a:ext cx="3471545" cy="237363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25395" y="3825875"/>
            <a:ext cx="3401695" cy="23590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042660" y="1331595"/>
            <a:ext cx="3414395" cy="23939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533650" y="1381125"/>
            <a:ext cx="3321685" cy="23361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MIP spectrum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04240" y="1976120"/>
            <a:ext cx="4565015" cy="21151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04875" y="4091305"/>
            <a:ext cx="4564380" cy="21748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91565" y="1368425"/>
            <a:ext cx="4377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run1-57,139-166,312-357</a:t>
            </a:r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061835" y="4030980"/>
            <a:ext cx="3333750" cy="22955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075815" y="2592070"/>
            <a:ext cx="845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good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4560570" y="2592070"/>
            <a:ext cx="845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bad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084695" y="1713230"/>
            <a:ext cx="3301365" cy="2290445"/>
          </a:xfrm>
          <a:prstGeom prst="rect">
            <a:avLst/>
          </a:prstGeom>
        </p:spPr>
      </p:pic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" name="图片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00200" y="1421765"/>
            <a:ext cx="3086100" cy="207708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72095" y="3686175"/>
            <a:ext cx="3086735" cy="210629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679950" y="3686810"/>
            <a:ext cx="3078480" cy="210566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515110" y="3693795"/>
            <a:ext cx="3098800" cy="20986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872095" y="1405255"/>
            <a:ext cx="3086735" cy="2089150"/>
          </a:xfrm>
          <a:prstGeom prst="rect">
            <a:avLst/>
          </a:prstGeom>
        </p:spPr>
      </p:pic>
      <p:pic>
        <p:nvPicPr>
          <p:cNvPr id="15" name="内容占位符 14"/>
          <p:cNvPicPr>
            <a:picLocks noChangeAspect="1"/>
          </p:cNvPicPr>
          <p:nvPr>
            <p:ph idx="1"/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679950" y="1413510"/>
            <a:ext cx="3034665" cy="20808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hitno 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6355080" y="2006600"/>
            <a:ext cx="957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2.5/0.0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9636760" y="2006600"/>
            <a:ext cx="1028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2.5/0.5</a:t>
            </a:r>
            <a:endParaRPr lang="en-US" altLang="zh-CN"/>
          </a:p>
        </p:txBody>
      </p:sp>
      <p:sp>
        <p:nvSpPr>
          <p:cNvPr id="11" name="文本框 10"/>
          <p:cNvSpPr txBox="1"/>
          <p:nvPr>
            <p:custDataLst>
              <p:tags r:id="rId13"/>
            </p:custDataLst>
          </p:nvPr>
        </p:nvSpPr>
        <p:spPr>
          <a:xfrm>
            <a:off x="9636760" y="4476750"/>
            <a:ext cx="1028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3.5/3.0</a:t>
            </a:r>
            <a:endParaRPr lang="en-US" altLang="zh-CN"/>
          </a:p>
        </p:txBody>
      </p:sp>
      <p:sp>
        <p:nvSpPr>
          <p:cNvPr id="12" name="文本框 11"/>
          <p:cNvSpPr txBox="1"/>
          <p:nvPr>
            <p:custDataLst>
              <p:tags r:id="rId14"/>
            </p:custDataLst>
          </p:nvPr>
        </p:nvSpPr>
        <p:spPr>
          <a:xfrm>
            <a:off x="6355080" y="4443730"/>
            <a:ext cx="1028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3.5/2.0</a:t>
            </a:r>
            <a:endParaRPr lang="en-US" altLang="zh-CN"/>
          </a:p>
        </p:txBody>
      </p:sp>
      <p:sp>
        <p:nvSpPr>
          <p:cNvPr id="13" name="文本框 12"/>
          <p:cNvSpPr txBox="1"/>
          <p:nvPr>
            <p:custDataLst>
              <p:tags r:id="rId15"/>
            </p:custDataLst>
          </p:nvPr>
        </p:nvSpPr>
        <p:spPr>
          <a:xfrm>
            <a:off x="3168650" y="4476750"/>
            <a:ext cx="1028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3.5/1.0</a:t>
            </a:r>
            <a:endParaRPr lang="en-US" altLang="zh-CN"/>
          </a:p>
        </p:txBody>
      </p:sp>
      <p:sp>
        <p:nvSpPr>
          <p:cNvPr id="16" name="文本框 15"/>
          <p:cNvSpPr txBox="1"/>
          <p:nvPr>
            <p:custDataLst>
              <p:tags r:id="rId16"/>
            </p:custDataLst>
          </p:nvPr>
        </p:nvSpPr>
        <p:spPr>
          <a:xfrm>
            <a:off x="3168650" y="2006600"/>
            <a:ext cx="957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data</a:t>
            </a:r>
            <a:endParaRPr lang="en-US" altLang="zh-CN"/>
          </a:p>
        </p:txBody>
      </p:sp>
      <p:sp>
        <p:nvSpPr>
          <p:cNvPr id="18" name="文本框 17"/>
          <p:cNvSpPr txBox="1"/>
          <p:nvPr/>
        </p:nvSpPr>
        <p:spPr>
          <a:xfrm>
            <a:off x="3694430" y="606425"/>
            <a:ext cx="7632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2.5/0.0: 2.5 stands for thickness of PCB, 0.0 stands for thickness of Cu</a:t>
            </a:r>
            <a:endParaRPr lang="en-US" altLang="zh-CN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369185" y="777240"/>
            <a:ext cx="1390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highlight>
                  <a:srgbClr val="FFFF00"/>
                </a:highlight>
              </a:rPr>
              <a:t>10GeV e-</a:t>
            </a:r>
            <a:endParaRPr lang="en-US" altLang="zh-CN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58265" y="3770630"/>
            <a:ext cx="3306445" cy="22440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138795" y="1555750"/>
            <a:ext cx="3264535" cy="22148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780280" y="1551305"/>
            <a:ext cx="3280410" cy="22193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802505" y="3827145"/>
            <a:ext cx="3263900" cy="2188210"/>
          </a:xfrm>
          <a:prstGeom prst="rect">
            <a:avLst/>
          </a:prstGeom>
        </p:spPr>
      </p:pic>
      <p:pic>
        <p:nvPicPr>
          <p:cNvPr id="6" name="内容占位符 5"/>
          <p:cNvPicPr>
            <a:picLocks noChangeAspect="1"/>
          </p:cNvPicPr>
          <p:nvPr>
            <p:ph idx="1"/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370330" y="1555750"/>
            <a:ext cx="3287395" cy="22358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hitno</a:t>
            </a:r>
            <a:endParaRPr lang="en-US" altLang="zh-CN"/>
          </a:p>
        </p:txBody>
      </p:sp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6355080" y="2006600"/>
            <a:ext cx="957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2.5/0.0</a:t>
            </a:r>
            <a:endParaRPr lang="en-US" altLang="zh-CN"/>
          </a:p>
        </p:txBody>
      </p:sp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9636760" y="2006600"/>
            <a:ext cx="1028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2.5/0.5</a:t>
            </a:r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8180705" y="3845560"/>
            <a:ext cx="3222625" cy="2169795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15"/>
            </p:custDataLst>
          </p:nvPr>
        </p:nvSpPr>
        <p:spPr>
          <a:xfrm>
            <a:off x="9636760" y="4476750"/>
            <a:ext cx="1028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3.5/3.0</a:t>
            </a:r>
            <a:endParaRPr lang="en-US" altLang="zh-CN"/>
          </a:p>
        </p:txBody>
      </p:sp>
      <p:sp>
        <p:nvSpPr>
          <p:cNvPr id="14" name="文本框 13"/>
          <p:cNvSpPr txBox="1"/>
          <p:nvPr>
            <p:custDataLst>
              <p:tags r:id="rId16"/>
            </p:custDataLst>
          </p:nvPr>
        </p:nvSpPr>
        <p:spPr>
          <a:xfrm>
            <a:off x="6355080" y="4443730"/>
            <a:ext cx="1028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3.5/2.0</a:t>
            </a:r>
            <a:endParaRPr lang="en-US" altLang="zh-CN"/>
          </a:p>
        </p:txBody>
      </p:sp>
      <p:sp>
        <p:nvSpPr>
          <p:cNvPr id="15" name="文本框 14"/>
          <p:cNvSpPr txBox="1"/>
          <p:nvPr>
            <p:custDataLst>
              <p:tags r:id="rId17"/>
            </p:custDataLst>
          </p:nvPr>
        </p:nvSpPr>
        <p:spPr>
          <a:xfrm>
            <a:off x="3168650" y="4476750"/>
            <a:ext cx="1028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3.5/1.0</a:t>
            </a:r>
            <a:endParaRPr lang="en-US" altLang="zh-CN"/>
          </a:p>
        </p:txBody>
      </p:sp>
      <p:sp>
        <p:nvSpPr>
          <p:cNvPr id="16" name="文本框 15"/>
          <p:cNvSpPr txBox="1"/>
          <p:nvPr>
            <p:custDataLst>
              <p:tags r:id="rId18"/>
            </p:custDataLst>
          </p:nvPr>
        </p:nvSpPr>
        <p:spPr>
          <a:xfrm>
            <a:off x="3168650" y="2006600"/>
            <a:ext cx="957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data</a:t>
            </a:r>
            <a:endParaRPr lang="en-US" altLang="zh-CN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19"/>
            </p:custDataLst>
          </p:nvPr>
        </p:nvSpPr>
        <p:spPr>
          <a:xfrm>
            <a:off x="2369185" y="777240"/>
            <a:ext cx="1390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highlight>
                  <a:srgbClr val="FFFF00"/>
                </a:highlight>
              </a:rPr>
              <a:t>40GeV e-</a:t>
            </a:r>
            <a:endParaRPr lang="en-US" altLang="zh-CN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layer hitno profile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内容占位符 8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10180" y="1303655"/>
            <a:ext cx="3385820" cy="23609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84900" y="1280160"/>
            <a:ext cx="3407410" cy="23844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82875" y="3635375"/>
            <a:ext cx="3439795" cy="23806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221095" y="3664585"/>
            <a:ext cx="3335655" cy="23641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layer energy profile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235700" y="3853815"/>
            <a:ext cx="3255010" cy="22713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43530" y="3853815"/>
            <a:ext cx="3255645" cy="22713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235700" y="1551940"/>
            <a:ext cx="3234055" cy="22015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843530" y="1553845"/>
            <a:ext cx="3197225" cy="2199640"/>
          </a:xfrm>
          <a:prstGeom prst="rect">
            <a:avLst/>
          </a:prstGeom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total energy</a:t>
            </a:r>
            <a:endParaRPr lang="en-US" altLang="zh-CN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980555" y="1567815"/>
            <a:ext cx="3387090" cy="225171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9" name="表格 8"/>
          <p:cNvGraphicFramePr/>
          <p:nvPr>
            <p:custDataLst>
              <p:tags r:id="rId3"/>
            </p:custDataLst>
          </p:nvPr>
        </p:nvGraphicFramePr>
        <p:xfrm>
          <a:off x="839470" y="3905885"/>
          <a:ext cx="10573385" cy="2693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7605"/>
                <a:gridCol w="1962785"/>
                <a:gridCol w="2061210"/>
                <a:gridCol w="2060575"/>
                <a:gridCol w="2061210"/>
              </a:tblGrid>
              <a:tr h="3848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mean(MeV)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10GeV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20GeV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30GeV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40GeV</a:t>
                      </a:r>
                      <a:endParaRPr lang="en-US" altLang="zh-CN"/>
                    </a:p>
                  </a:txBody>
                  <a:tcPr/>
                </a:tc>
              </a:tr>
              <a:tr h="3848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data after correction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187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374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555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725</a:t>
                      </a:r>
                      <a:endParaRPr lang="en-US" altLang="zh-CN"/>
                    </a:p>
                  </a:txBody>
                  <a:tcPr/>
                </a:tc>
              </a:tr>
              <a:tr h="3848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PCB / Cu / birks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</a:txBody>
                  <a:tcPr/>
                </a:tc>
              </a:tr>
              <a:tr h="3848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2.5 / 0.0 / 0.07943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191(2.1%)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385(2.9%)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578(4.1%)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771(6.3%)</a:t>
                      </a:r>
                      <a:endParaRPr lang="en-US" altLang="zh-CN"/>
                    </a:p>
                  </a:txBody>
                  <a:tcPr/>
                </a:tc>
              </a:tr>
              <a:tr h="3848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2.5 / 0.0 / 0.126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189(1.1%)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380(1.6%)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572(3.1%)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763(5.2%)</a:t>
                      </a:r>
                      <a:endParaRPr lang="en-US" altLang="zh-CN"/>
                    </a:p>
                  </a:txBody>
                  <a:tcPr/>
                </a:tc>
              </a:tr>
              <a:tr h="3848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2.5 / 0.0 / 0.25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184(-1.6%)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370(-1.0%)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556(0.2%)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742(2.3%)</a:t>
                      </a:r>
                      <a:endParaRPr lang="en-US" altLang="zh-CN"/>
                    </a:p>
                  </a:txBody>
                  <a:tcPr/>
                </a:tc>
              </a:tr>
              <a:tr h="3848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2.5 / 0.5 / 0.126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185(-1.1%)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371(0.8%)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558(0.5%)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746(2.9%)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259330" y="1562100"/>
            <a:ext cx="3310255" cy="22574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583430" y="2837815"/>
            <a:ext cx="7454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data</a:t>
            </a:r>
            <a:endParaRPr lang="en-US" altLang="zh-CN"/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9171305" y="2733040"/>
            <a:ext cx="892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MC</a:t>
            </a:r>
            <a:endParaRPr lang="en-US" altLang="zh-CN"/>
          </a:p>
          <a:p>
            <a:r>
              <a:rPr lang="en-US" altLang="zh-CN"/>
              <a:t>0.126</a:t>
            </a:r>
            <a:endParaRPr lang="en-US" altLang="zh-C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layer hitno profile --3mip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25845" y="3772535"/>
            <a:ext cx="3395345" cy="23374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93035" y="3782060"/>
            <a:ext cx="3352165" cy="23298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149340" y="1380490"/>
            <a:ext cx="3288665" cy="23361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722880" y="1378585"/>
            <a:ext cx="3227705" cy="2338705"/>
          </a:xfrm>
          <a:prstGeom prst="rect">
            <a:avLst/>
          </a:prstGeom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layer energy profile --3mip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96635" y="3781425"/>
            <a:ext cx="3347085" cy="23139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74620" y="3786505"/>
            <a:ext cx="3335020" cy="2308860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89860" y="1371600"/>
            <a:ext cx="3320415" cy="23101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096635" y="1379220"/>
            <a:ext cx="3281680" cy="23368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TABLE_ENDDRAG_ORIGIN_RECT" val="844*212"/>
  <p:tag name="TABLE_ENDDRAG_RECT" val="54*307*844*212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commondata" val="eyJoZGlkIjoiODg0NzE5MjA4ZDZmZThhMWE4MmViMjc5ZjJkMzJlOGYifQ==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999</Words>
  <Application>WPS 演示</Application>
  <PresentationFormat>宽屏</PresentationFormat>
  <Paragraphs>217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change MC geometry</vt:lpstr>
      <vt:lpstr>MIP spectrum</vt:lpstr>
      <vt:lpstr>hitno </vt:lpstr>
      <vt:lpstr>hitno</vt:lpstr>
      <vt:lpstr>layer hitno profile</vt:lpstr>
      <vt:lpstr>layer energy profile</vt:lpstr>
      <vt:lpstr>total energy</vt:lpstr>
      <vt:lpstr>layer hitno profile --3mip</vt:lpstr>
      <vt:lpstr>layer energy profile --3mip</vt:lpstr>
      <vt:lpstr>total energy --3mip</vt:lpstr>
      <vt:lpstr>layer hitno profile --5mip</vt:lpstr>
      <vt:lpstr>layer energy profile --5mip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。。</cp:lastModifiedBy>
  <cp:revision>183</cp:revision>
  <dcterms:created xsi:type="dcterms:W3CDTF">2019-06-19T02:08:00Z</dcterms:created>
  <dcterms:modified xsi:type="dcterms:W3CDTF">2023-12-15T00:42:31Z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B148E080B35C456AAA450D6FC377F2B1_11</vt:lpwstr>
  </property>
</Properties>
</file>