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63" r:id="rId4"/>
    <p:sldId id="264" r:id="rId5"/>
    <p:sldId id="259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552199E-B7E1-464F-B7DC-D4C4B9DE0724}">
          <p14:sldIdLst>
            <p14:sldId id="256"/>
            <p14:sldId id="262"/>
            <p14:sldId id="263"/>
            <p14:sldId id="264"/>
            <p14:sldId id="259"/>
            <p14:sldId id="258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 jiaxuan" initials="wj" lastIdx="1" clrIdx="0">
    <p:extLst>
      <p:ext uri="{19B8F6BF-5375-455C-9EA6-DF929625EA0E}">
        <p15:presenceInfo xmlns:p15="http://schemas.microsoft.com/office/powerpoint/2012/main" userId="4b801fb3c31c0d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A5F"/>
    <a:srgbClr val="000000"/>
    <a:srgbClr val="CF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410C3-E7AA-444A-9369-935F5E367B7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AD3FD-C722-4D8C-B2D4-583222EF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6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alphaModFix amt="57000"/>
            <a:lum/>
          </a:blip>
          <a:srcRect/>
          <a:stretch>
            <a:fillRect l="49000" t="55000" r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A9485-C026-4D58-862E-4D9EFC86AF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noFill/>
          <a:ln>
            <a:noFill/>
          </a:ln>
        </p:spPr>
        <p:txBody>
          <a:bodyPr anchor="b">
            <a:normAutofit/>
          </a:bodyPr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CCA71A-E087-483D-BE23-C301228762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subtitle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9C8BF-FCAD-40FA-B350-64092780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120F-6C89-4E2E-BD83-3E9318B2F74B}" type="datetime1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29FA0-68B2-4172-BA86-DE363B58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0C688-04D6-44FC-B76C-F8F1C01B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DCB0505-5B7F-47D5-A06E-7CEF5C227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66" y="417901"/>
            <a:ext cx="263370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3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C8D620-D813-40A8-91E8-EC930D00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176C0B-A274-4E36-A818-9DA95BE45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0C484-4F9C-4C45-896B-92B6180F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3315-EC66-40D1-A053-3977D73CA3C7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727-3AE2-402C-ADE6-EE9E58D3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09F92-F447-493F-AD75-2FCBD1E5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35E5F9-AAD2-4ACB-AEFC-5DD21F315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AA612-4293-4EE5-B38B-13EB5420D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99A7E-6D0D-4FE6-9D0F-7269E543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42F4-FEE1-4E68-A4C7-64DB61378000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98F88A-73DD-44BD-AB09-5BA0A35E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135AE1-374B-4FE0-8B3D-F1699FA8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76460-23A6-4AE4-8A82-3CDAE896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680" y="642656"/>
            <a:ext cx="10165330" cy="681178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2FE2BE-EF55-4E93-A0E3-59FC6E2311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5999" y="1326604"/>
            <a:ext cx="10515600" cy="4351338"/>
          </a:xfrm>
        </p:spPr>
        <p:txBody>
          <a:bodyPr/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altLang="zh-CN" dirty="0"/>
              <a:t>First class</a:t>
            </a:r>
            <a:endParaRPr lang="zh-CN" altLang="en-US" dirty="0"/>
          </a:p>
          <a:p>
            <a:pPr lvl="1"/>
            <a:r>
              <a:rPr lang="en-US" altLang="zh-CN" dirty="0"/>
              <a:t>Second class</a:t>
            </a:r>
          </a:p>
          <a:p>
            <a:pPr lvl="2"/>
            <a:r>
              <a:rPr lang="en-US" altLang="zh-CN" dirty="0"/>
              <a:t>third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20AD61-2850-4E41-B102-46B7E895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C05EB-D57B-4082-8177-A28AB7A98E4F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BDBB2-E86B-4986-9F6F-FBC6B9BE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8D3C02-32C4-4F0A-926C-41D5C377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95082B-446E-4CA1-826E-E4876B26B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680" y="108172"/>
            <a:ext cx="2633700" cy="43895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EC96068-972E-4350-88A1-D9F3D1744444}"/>
              </a:ext>
            </a:extLst>
          </p:cNvPr>
          <p:cNvCxnSpPr>
            <a:cxnSpLocks/>
          </p:cNvCxnSpPr>
          <p:nvPr userDrawn="1"/>
        </p:nvCxnSpPr>
        <p:spPr>
          <a:xfrm>
            <a:off x="433732" y="586859"/>
            <a:ext cx="1150353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5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9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CF299-6C7A-4AE1-822D-279B669A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0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2D3AEB-EED7-4A6B-B5D3-5330DDC6E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550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C7FB5-578C-4D5B-B7E0-1350C3C2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88FF-7F7A-41C0-9127-06E4A54EEE09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963393-4F19-41AD-9D52-65AF92CB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852E1-11B5-4141-AFBA-315CB7BC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58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BCA82-12EB-4375-99E8-B440AF3D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F881C-0ACC-42B2-B84A-38A83EEDF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FA3796-C9D0-4F11-A5AB-057CA18D7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001FF9-3578-4327-92F2-538A3BA3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8445-10A7-41D2-A993-B67F7EE05D73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60CEA8-8CF5-40D3-9425-A20243C3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0ED133-88C0-4709-9013-7E6F0E1D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1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AE0065-136C-4BD7-8CDD-48CB5A8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FFAF18-F770-4A07-9DA3-43DDBA12C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1A3CDB-5EB4-4DB2-8EB4-430080749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2430B3-A5D9-4BE8-9726-C38AB8C28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F8CD75-6A68-4146-A9FF-06365702D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8BD0E4-6294-4B62-ADBD-4F9B704A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22033-A903-47F6-A006-F6A269AB4C91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C69B4A-2A6D-4EB9-82D3-ED0AF7B9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41CF7B1-5E05-4CDE-9141-B50D3A2B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47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0E94E-897B-45B8-964D-575A1941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54A970-9A3D-4381-8A0A-F3E695E3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1C7C-2BE4-489F-ADC9-69CA1D3CA901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0C2FFD-2B5B-4781-9896-30B2BCC7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2A80F8-D007-48AB-BDED-76492E45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06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69F189-075D-4164-8242-F4C2DDA5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0C5-C0BE-4D8A-B767-DF1733D3C7B5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342C8A-5439-4410-93F2-273A0083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2DE539-C537-4E39-80BC-079A12D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39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1B905-E2AC-435F-8B12-768B77F4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E23D98-9D09-4835-BDDF-FDA57077F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072901-8622-4591-B808-35901950A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DDC6EF-EBDE-43A5-A360-E36ECA76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26EA-208C-48F7-9EA0-1AB4D5D98F45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119B6D-93E5-4A65-A852-A91F1F23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99ECE4-D387-423D-9C40-160B0EF2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01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CA5FAB-06E2-485A-86BA-0D083877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C5D2B6-0406-4784-8FE2-AA07B0061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0FF5FC-A3FC-4480-A81D-5425B0E6C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1547C6-1A7A-4C51-B9A8-4BBDFA1A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302C-9841-4E6F-A0AF-8F6D004A5090}" type="datetime1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86D8E3-BAB4-42B5-BEE5-420C53B3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7E3F9F-B921-4EDA-B568-0A319A79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F82E0A-8ADC-4E82-9030-057228E3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5" y="605986"/>
            <a:ext cx="10156931" cy="73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92ED06-BA16-4CAB-99E3-4D20E8FCA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188" y="1409939"/>
            <a:ext cx="10291549" cy="412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Title 1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1B3552-88AB-43B5-9E54-0F97794B9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622F5-4419-4292-9C6A-F54ADCA2FE02}" type="datetime1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E00D7-F075-4EA5-9A8A-BE1F6D751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68FCBB-90E7-443D-9221-DF47A695B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9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Californian FB" panose="0207040306080B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64000" t="59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976F51-1BA3-49A2-9A54-923E1366F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altLang="zh-CN" b="1" dirty="0"/>
              <a:t>Data-simulation comparison update</a:t>
            </a:r>
            <a:endParaRPr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307C54-CFF7-4F7F-BD5B-77D8F0089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8486"/>
            <a:ext cx="9144000" cy="1655762"/>
          </a:xfrm>
        </p:spPr>
        <p:txBody>
          <a:bodyPr/>
          <a:lstStyle/>
          <a:p>
            <a:r>
              <a:rPr lang="en-US" altLang="zh-CN" dirty="0"/>
              <a:t>				   2023/12/15	</a:t>
            </a:r>
          </a:p>
          <a:p>
            <a:r>
              <a:rPr lang="en-US" altLang="zh-CN" dirty="0"/>
              <a:t>				Jiaxuan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759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CBE1C-06FE-F897-DAA4-AE7DE704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Absorber board - mass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05A98D-1D18-C51F-CE69-6ABE9DB7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23360A-96F2-D66A-0FE9-881D56233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37" b="13704"/>
          <a:stretch/>
        </p:blipFill>
        <p:spPr>
          <a:xfrm>
            <a:off x="6007099" y="3001934"/>
            <a:ext cx="2546138" cy="2881524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4118E4D6-C6E4-2440-68C6-BAF46E0831B0}"/>
              </a:ext>
            </a:extLst>
          </p:cNvPr>
          <p:cNvGrpSpPr/>
          <p:nvPr/>
        </p:nvGrpSpPr>
        <p:grpSpPr>
          <a:xfrm>
            <a:off x="519270" y="1717435"/>
            <a:ext cx="5686320" cy="3375293"/>
            <a:chOff x="495300" y="1552434"/>
            <a:chExt cx="5686320" cy="3375293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4D38953-1A51-0BA6-A7DF-82F59DDBAAFB}"/>
                </a:ext>
              </a:extLst>
            </p:cNvPr>
            <p:cNvCxnSpPr/>
            <p:nvPr/>
          </p:nvCxnSpPr>
          <p:spPr>
            <a:xfrm>
              <a:off x="844550" y="2311400"/>
              <a:ext cx="462280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2FBBF0D-993C-4D75-E210-DE0DEAE40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" y="1552434"/>
              <a:ext cx="5073651" cy="337529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EDCDD2C-4E41-2229-8D96-3564102F3CFD}"/>
                </a:ext>
              </a:extLst>
            </p:cNvPr>
            <p:cNvSpPr txBox="1"/>
            <p:nvPr/>
          </p:nvSpPr>
          <p:spPr>
            <a:xfrm>
              <a:off x="928635" y="2303576"/>
              <a:ext cx="1606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3.706 kg</a:t>
              </a:r>
              <a:endPara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A8331D0-62A6-F4A8-4743-3337DE247EAF}"/>
                </a:ext>
              </a:extLst>
            </p:cNvPr>
            <p:cNvSpPr/>
            <p:nvPr/>
          </p:nvSpPr>
          <p:spPr>
            <a:xfrm>
              <a:off x="3968750" y="4267200"/>
              <a:ext cx="222250" cy="2222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9BD10ED-69AC-5E73-9100-9D21C3675789}"/>
                </a:ext>
              </a:extLst>
            </p:cNvPr>
            <p:cNvSpPr txBox="1"/>
            <p:nvPr/>
          </p:nvSpPr>
          <p:spPr>
            <a:xfrm>
              <a:off x="3632200" y="4489450"/>
              <a:ext cx="1606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Spare board 1</a:t>
              </a:r>
              <a:endPara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8D9332E-F69B-C796-7BEE-5935915D3448}"/>
                </a:ext>
              </a:extLst>
            </p:cNvPr>
            <p:cNvSpPr txBox="1"/>
            <p:nvPr/>
          </p:nvSpPr>
          <p:spPr>
            <a:xfrm>
              <a:off x="4079875" y="1897651"/>
              <a:ext cx="1606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Spare board 2</a:t>
              </a:r>
              <a:endPara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8F82A19-7659-D620-D68B-B9732EC2C023}"/>
                </a:ext>
              </a:extLst>
            </p:cNvPr>
            <p:cNvSpPr txBox="1"/>
            <p:nvPr/>
          </p:nvSpPr>
          <p:spPr>
            <a:xfrm>
              <a:off x="4575070" y="2354069"/>
              <a:ext cx="1606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Spare board 3</a:t>
              </a:r>
              <a:endPara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F66FD4D-0CAF-25EE-D420-9B9524524299}"/>
                </a:ext>
              </a:extLst>
            </p:cNvPr>
            <p:cNvSpPr txBox="1"/>
            <p:nvPr/>
          </p:nvSpPr>
          <p:spPr>
            <a:xfrm>
              <a:off x="1412874" y="2729791"/>
              <a:ext cx="20986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boards in ECAL prototype</a:t>
              </a:r>
              <a:endPara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8A61A889-0D6A-17F1-9110-A058B2E12D19}"/>
              </a:ext>
            </a:extLst>
          </p:cNvPr>
          <p:cNvSpPr txBox="1"/>
          <p:nvPr/>
        </p:nvSpPr>
        <p:spPr>
          <a:xfrm>
            <a:off x="5875180" y="1487295"/>
            <a:ext cx="5676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Measurements for 6 absorber boards in prototype and 3 spare absorber boards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Same size 264.5mm*264.5mm*3.2mm for all board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Spare board 1 has a 8% mass difference.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C8C9B5F-7428-A24A-9572-C76B9013E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84" t="12488" r="40239" b="14795"/>
          <a:stretch/>
        </p:blipFill>
        <p:spPr>
          <a:xfrm>
            <a:off x="8883438" y="3003410"/>
            <a:ext cx="2406861" cy="28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8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C85E55-5FEC-A5A2-AE84-C5828DA2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0E4AAB1-E27B-441A-B7F6-1250B1F7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642938"/>
            <a:ext cx="10166350" cy="681037"/>
          </a:xfrm>
        </p:spPr>
        <p:txBody>
          <a:bodyPr/>
          <a:lstStyle/>
          <a:p>
            <a:r>
              <a:rPr lang="en-US" altLang="zh-CN" dirty="0"/>
              <a:t>Absorber board – density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87A0AE-9AB9-9535-0C75-95370200B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9" b="12445"/>
          <a:stretch/>
        </p:blipFill>
        <p:spPr>
          <a:xfrm>
            <a:off x="634877" y="1499600"/>
            <a:ext cx="2375457" cy="2406780"/>
          </a:xfrm>
          <a:prstGeom prst="rect">
            <a:avLst/>
          </a:prstGeom>
        </p:spPr>
      </p:pic>
      <p:pic>
        <p:nvPicPr>
          <p:cNvPr id="8" name="内容占位符 18">
            <a:extLst>
              <a:ext uri="{FF2B5EF4-FFF2-40B4-BE49-F238E27FC236}">
                <a16:creationId xmlns:a16="http://schemas.microsoft.com/office/drawing/2014/main" id="{0A9EBB56-F105-504E-2129-05E34B3B4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 r="2061" b="14156"/>
          <a:stretch/>
        </p:blipFill>
        <p:spPr>
          <a:xfrm>
            <a:off x="3206685" y="1499599"/>
            <a:ext cx="2171765" cy="2406781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F011A82-0BBC-C045-F373-D806191F22FC}"/>
              </a:ext>
            </a:extLst>
          </p:cNvPr>
          <p:cNvGraphicFramePr>
            <a:graphicFrameLocks noGrp="1"/>
          </p:cNvGraphicFramePr>
          <p:nvPr/>
        </p:nvGraphicFramePr>
        <p:xfrm>
          <a:off x="6268887" y="1039821"/>
          <a:ext cx="5494368" cy="1509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592">
                  <a:extLst>
                    <a:ext uri="{9D8B030D-6E8A-4147-A177-3AD203B41FA5}">
                      <a16:colId xmlns:a16="http://schemas.microsoft.com/office/drawing/2014/main" val="2557694515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3592700889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3887558446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1313016943"/>
                    </a:ext>
                  </a:extLst>
                </a:gridCol>
              </a:tblGrid>
              <a:tr h="494089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Mass(g)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Volume(cm3)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Density(g/cm3)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166919"/>
                  </a:ext>
                </a:extLst>
              </a:tr>
              <a:tr h="33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Sample 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17.2505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1.17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14.74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454156"/>
                  </a:ext>
                </a:extLst>
              </a:tr>
              <a:tr h="33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Sample 2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17.2316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1.18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14.6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35592"/>
                  </a:ext>
                </a:extLst>
              </a:tr>
              <a:tr h="33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Sample 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23.2294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1.58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14.7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0793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B7936B09-92E8-8358-F19F-51C4AA076E9D}"/>
              </a:ext>
            </a:extLst>
          </p:cNvPr>
          <p:cNvSpPr txBox="1"/>
          <p:nvPr/>
        </p:nvSpPr>
        <p:spPr>
          <a:xfrm>
            <a:off x="6813552" y="2586220"/>
            <a:ext cx="4803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Density of spare board 1 = 14.68 g/cm3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0FDCA6B6-255D-0C9D-B2D4-9B64CE246C45}"/>
              </a:ext>
            </a:extLst>
          </p:cNvPr>
          <p:cNvGraphicFramePr>
            <a:graphicFrameLocks noGrp="1"/>
          </p:cNvGraphicFramePr>
          <p:nvPr/>
        </p:nvGraphicFramePr>
        <p:xfrm>
          <a:off x="6268887" y="3316859"/>
          <a:ext cx="5494368" cy="1171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592">
                  <a:extLst>
                    <a:ext uri="{9D8B030D-6E8A-4147-A177-3AD203B41FA5}">
                      <a16:colId xmlns:a16="http://schemas.microsoft.com/office/drawing/2014/main" val="2557694515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3592700889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3887558446"/>
                    </a:ext>
                  </a:extLst>
                </a:gridCol>
                <a:gridCol w="1373592">
                  <a:extLst>
                    <a:ext uri="{9D8B030D-6E8A-4147-A177-3AD203B41FA5}">
                      <a16:colId xmlns:a16="http://schemas.microsoft.com/office/drawing/2014/main" val="1313016943"/>
                    </a:ext>
                  </a:extLst>
                </a:gridCol>
              </a:tblGrid>
              <a:tr h="494089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Mass(g)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Volume(cm3)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Density(g/cm3)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166919"/>
                  </a:ext>
                </a:extLst>
              </a:tr>
              <a:tr h="33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Sample 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10.0615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0.63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15.97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454156"/>
                  </a:ext>
                </a:extLst>
              </a:tr>
              <a:tr h="33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Sample 2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9.5484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0.61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16.18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35592"/>
                  </a:ext>
                </a:extLst>
              </a:tr>
            </a:tbl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946CAA8C-45B5-02E7-F3FD-ED9906427303}"/>
              </a:ext>
            </a:extLst>
          </p:cNvPr>
          <p:cNvSpPr txBox="1"/>
          <p:nvPr/>
        </p:nvSpPr>
        <p:spPr>
          <a:xfrm>
            <a:off x="6750052" y="4542909"/>
            <a:ext cx="4803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Density of spare board 2 = 16.08 g/cm3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C9EDA63-1950-095E-F634-E6423ECBED3E}"/>
              </a:ext>
            </a:extLst>
          </p:cNvPr>
          <p:cNvSpPr txBox="1"/>
          <p:nvPr/>
        </p:nvSpPr>
        <p:spPr>
          <a:xfrm>
            <a:off x="1252380" y="5284502"/>
            <a:ext cx="10510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Now only 1 board seems to have a large density difference with others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density value of Spare board 2 get much closer to 16.32 g/cm3 than spare board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 absorber density back to 16.32g/cm3, W-Cu mass fraction 85:15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00AFB81-0AB4-EBF3-903D-64EDF8C73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35" y="4022037"/>
            <a:ext cx="5732779" cy="10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4D826-A546-F108-BDDC-A4436FED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Digitization for ECAL 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8CBCA8-462A-E628-85E9-7B1A2F84A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Energy Deposition -&gt; Photon electron(Poisson smearing)</a:t>
            </a:r>
          </a:p>
          <a:p>
            <a:r>
              <a:rPr lang="en-US" altLang="zh-CN" dirty="0"/>
              <a:t>SiPM saturation correction</a:t>
            </a:r>
          </a:p>
          <a:p>
            <a:r>
              <a:rPr lang="en-US" altLang="zh-CN" dirty="0"/>
              <a:t>Photon electron -&gt; ADC value(Gaussian smearing)</a:t>
            </a:r>
          </a:p>
          <a:p>
            <a:r>
              <a:rPr lang="en-US" altLang="zh-CN" dirty="0"/>
              <a:t>ADC value-&gt; Energy deposition(digitization)</a:t>
            </a:r>
          </a:p>
          <a:p>
            <a:endParaRPr lang="en-US" altLang="zh-CN" dirty="0"/>
          </a:p>
          <a:p>
            <a:r>
              <a:rPr lang="en-US" altLang="zh-CN" dirty="0"/>
              <a:t>Dead channel cut</a:t>
            </a:r>
          </a:p>
          <a:p>
            <a:r>
              <a:rPr lang="en-US" altLang="zh-CN" dirty="0"/>
              <a:t>0.5 MIP cut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93585-1DEA-3EED-BCA8-ED0F1C72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925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5A9907-5E3A-01F8-EBBD-8A401CE3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Total energy deposition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1321AF0-6BB9-DA45-8106-787F56ED7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912" y="1229888"/>
            <a:ext cx="3994631" cy="2788567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C85E55-5FEC-A5A2-AE84-C5828DA2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B26C4B-594B-843E-70D0-926DC450A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61" y="1272006"/>
            <a:ext cx="3848674" cy="27449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ADEB94-D62B-5929-6A7D-1B03FA985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005" y="3994019"/>
            <a:ext cx="3801908" cy="27274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26AAC35-5C49-F0A0-9FF8-F8EAE53E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261" y="4016963"/>
            <a:ext cx="3848674" cy="272240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027788A-88B4-B2FC-2C5F-860630768DAB}"/>
              </a:ext>
            </a:extLst>
          </p:cNvPr>
          <p:cNvSpPr txBox="1"/>
          <p:nvPr/>
        </p:nvSpPr>
        <p:spPr>
          <a:xfrm>
            <a:off x="1872641" y="2022953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E629290-4D5F-34FC-64F5-08912F65E12C}"/>
              </a:ext>
            </a:extLst>
          </p:cNvPr>
          <p:cNvSpPr txBox="1"/>
          <p:nvPr/>
        </p:nvSpPr>
        <p:spPr>
          <a:xfrm>
            <a:off x="1872641" y="4931501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62CE8E-36D8-F6FF-B98F-CCDC68DFCBC5}"/>
              </a:ext>
            </a:extLst>
          </p:cNvPr>
          <p:cNvSpPr txBox="1"/>
          <p:nvPr/>
        </p:nvSpPr>
        <p:spPr>
          <a:xfrm>
            <a:off x="6509359" y="2022953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2ABE42-3F48-1D2A-5FCD-DAC698045FC3}"/>
              </a:ext>
            </a:extLst>
          </p:cNvPr>
          <p:cNvSpPr txBox="1"/>
          <p:nvPr/>
        </p:nvSpPr>
        <p:spPr>
          <a:xfrm>
            <a:off x="6509358" y="4931500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0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4D826-A546-F108-BDDC-A4436FED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Layer energy profile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93585-1DEA-3EED-BCA8-ED0F1C72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CC9CFE-923C-9A96-3931-7E9ECED3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63" y="1151584"/>
            <a:ext cx="3958635" cy="28100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A90A21-97DD-30BB-84E1-9982346B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98" y="1133272"/>
            <a:ext cx="4088934" cy="2877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2A9B86-4D2C-DD82-F826-E2E765461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083" y="4010670"/>
            <a:ext cx="3958635" cy="27850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4C931F-A793-A96E-2FEC-8861370DE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961" y="4010670"/>
            <a:ext cx="4045171" cy="281630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3BC0FFA-862C-4603-31FE-2297C6666127}"/>
              </a:ext>
            </a:extLst>
          </p:cNvPr>
          <p:cNvSpPr txBox="1"/>
          <p:nvPr/>
        </p:nvSpPr>
        <p:spPr>
          <a:xfrm>
            <a:off x="4127326" y="2332147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90B98B-BD75-CE61-9AD0-A6E77F0B4FAE}"/>
              </a:ext>
            </a:extLst>
          </p:cNvPr>
          <p:cNvSpPr txBox="1"/>
          <p:nvPr/>
        </p:nvSpPr>
        <p:spPr>
          <a:xfrm>
            <a:off x="4127326" y="5240695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9E9C933-6279-2AF7-ADE5-3716298BBFDB}"/>
              </a:ext>
            </a:extLst>
          </p:cNvPr>
          <p:cNvSpPr txBox="1"/>
          <p:nvPr/>
        </p:nvSpPr>
        <p:spPr>
          <a:xfrm>
            <a:off x="8764044" y="2332147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49F87D-0CE9-47E6-0256-1A100D54FE89}"/>
              </a:ext>
            </a:extLst>
          </p:cNvPr>
          <p:cNvSpPr txBox="1"/>
          <p:nvPr/>
        </p:nvSpPr>
        <p:spPr>
          <a:xfrm>
            <a:off x="8764043" y="5240694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6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736812A-09F6-842D-64B7-53F80393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73" y="1232508"/>
            <a:ext cx="3869953" cy="2808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C2B315-D181-3321-6AEF-B30D087BF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91" y="1110896"/>
            <a:ext cx="3932683" cy="28543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9017020-7477-2B75-A1E0-BE2930CD7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523" y="3965202"/>
            <a:ext cx="4012221" cy="289898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DEFC767-216F-19A9-5BEC-F5B32E30E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373" y="3965202"/>
            <a:ext cx="3869953" cy="28011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D0CBE1C-06FE-F897-DAA4-AE7DE704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Hit-No profile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05A98D-1D18-C51F-CE69-6ABE9DB7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356155-FDFA-A6FE-4632-08BC745C6E96}"/>
              </a:ext>
            </a:extLst>
          </p:cNvPr>
          <p:cNvSpPr txBox="1"/>
          <p:nvPr/>
        </p:nvSpPr>
        <p:spPr>
          <a:xfrm>
            <a:off x="3043232" y="3103479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B92876F-8DF6-DD81-9299-DFE461CE5932}"/>
              </a:ext>
            </a:extLst>
          </p:cNvPr>
          <p:cNvSpPr txBox="1"/>
          <p:nvPr/>
        </p:nvSpPr>
        <p:spPr>
          <a:xfrm>
            <a:off x="3043232" y="6012027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1450FEF-4FDA-6DF9-91C4-78C35AB3796C}"/>
              </a:ext>
            </a:extLst>
          </p:cNvPr>
          <p:cNvSpPr txBox="1"/>
          <p:nvPr/>
        </p:nvSpPr>
        <p:spPr>
          <a:xfrm>
            <a:off x="7679950" y="3103479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BE61C0-2279-E26F-FA99-FE16DE499D78}"/>
              </a:ext>
            </a:extLst>
          </p:cNvPr>
          <p:cNvSpPr txBox="1"/>
          <p:nvPr/>
        </p:nvSpPr>
        <p:spPr>
          <a:xfrm>
            <a:off x="7679949" y="6012026"/>
            <a:ext cx="1102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80GeV e-</a:t>
            </a:r>
            <a:endParaRPr lang="zh-CN" altLang="en-US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1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8A31-ECBD-69AD-E114-34E457C6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916A37-92BF-8CEC-632D-240D4D2E1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More energy seem to deposit in Simulation</a:t>
            </a:r>
          </a:p>
          <a:p>
            <a:r>
              <a:rPr lang="en-US" altLang="zh-CN" dirty="0"/>
              <a:t>Little difference between simulation truth and simulation digitization at low energy point,</a:t>
            </a:r>
            <a:r>
              <a:rPr lang="zh-CN" altLang="en-US" dirty="0"/>
              <a:t> </a:t>
            </a:r>
            <a:r>
              <a:rPr lang="en-US" altLang="zh-CN" dirty="0"/>
              <a:t>saturation effect shows when the value of energy of electron increases </a:t>
            </a:r>
          </a:p>
          <a:p>
            <a:endParaRPr lang="en-US" altLang="zh-CN" dirty="0"/>
          </a:p>
          <a:p>
            <a:r>
              <a:rPr lang="en-US" altLang="zh-CN" dirty="0"/>
              <a:t>Other more comparison could be used</a:t>
            </a:r>
          </a:p>
          <a:p>
            <a:r>
              <a:rPr lang="en-US" altLang="zh-CN" dirty="0"/>
              <a:t>For layer energy deposition,  more study on layer 14 and layer 16 is ongoing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C4451E-C7E2-2300-B5A4-EFCAAF01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106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极端阴影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1" id="{720E5E7C-4621-4789-A98D-70F6DA518C1B}" vid="{8F94931B-8313-412B-9E0E-CD1E13BBFE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meeting</Template>
  <TotalTime>582</TotalTime>
  <Words>322</Words>
  <Application>Microsoft Office PowerPoint</Application>
  <PresentationFormat>宽屏</PresentationFormat>
  <Paragraphs>81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华光小标宋_CNKI</vt:lpstr>
      <vt:lpstr>Arial</vt:lpstr>
      <vt:lpstr>Californian FB</vt:lpstr>
      <vt:lpstr>Times New Roman</vt:lpstr>
      <vt:lpstr>Wingdings</vt:lpstr>
      <vt:lpstr>Office 主题​​</vt:lpstr>
      <vt:lpstr>Data-simulation comparison update</vt:lpstr>
      <vt:lpstr>Absorber board - mass</vt:lpstr>
      <vt:lpstr>Absorber board – density </vt:lpstr>
      <vt:lpstr>Digitization for ECAL simulation</vt:lpstr>
      <vt:lpstr>Total energy deposition</vt:lpstr>
      <vt:lpstr>Layer energy profile</vt:lpstr>
      <vt:lpstr>Hit-No profile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Data-simulation comparison update</dc:title>
  <dc:creator>jiaxuan wang</dc:creator>
  <cp:lastModifiedBy>jiaxuan wang</cp:lastModifiedBy>
  <cp:revision>4</cp:revision>
  <dcterms:created xsi:type="dcterms:W3CDTF">2023-12-14T15:10:47Z</dcterms:created>
  <dcterms:modified xsi:type="dcterms:W3CDTF">2023-12-15T00:53:15Z</dcterms:modified>
</cp:coreProperties>
</file>