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1" r:id="rId4"/>
    <p:sldId id="257" r:id="rId5"/>
    <p:sldId id="259" r:id="rId6"/>
    <p:sldId id="258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  <p14:sldId id="262"/>
            <p14:sldId id="261"/>
            <p14:sldId id="257"/>
            <p14:sldId id="259"/>
            <p14:sldId id="258"/>
            <p14:sldId id="260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20F-6C89-4E2E-BD83-3E9318B2F74B}" type="datetime1">
              <a:rPr lang="zh-CN" altLang="en-US" smtClean="0"/>
              <a:t>2023/11/15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3315-EC66-40D1-A053-3977D73CA3C7}" type="datetime1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42F4-FEE1-4E68-A4C7-64DB61378000}" type="datetime1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680" y="642656"/>
            <a:ext cx="10165330" cy="68117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999" y="1326604"/>
            <a:ext cx="10515600" cy="4351338"/>
          </a:xfrm>
        </p:spPr>
        <p:txBody>
          <a:bodyPr/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05EB-D57B-4082-8177-A28AB7A98E4F}" type="datetime1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680" y="108172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433732" y="586859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8FF-7F7A-41C0-9127-06E4A54EEE09}" type="datetime1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8445-10A7-41D2-A993-B67F7EE05D73}" type="datetime1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033-A903-47F6-A006-F6A269AB4C91}" type="datetime1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1C7C-2BE4-489F-ADC9-69CA1D3CA901}" type="datetime1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B0C5-C0BE-4D8A-B767-DF1733D3C7B5}" type="datetime1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6EA-208C-48F7-9EA0-1AB4D5D98F45}" type="datetime1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302C-9841-4E6F-A0AF-8F6D004A5090}" type="datetime1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22F5-4419-4292-9C6A-F54ADCA2FE02}" type="datetime1">
              <a:rPr lang="zh-CN" altLang="en-US" smtClean="0"/>
              <a:t>2023/11/15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alifornian FB" panose="0207040306080B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 dirty="0"/>
              <a:t>Simulation update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				     2023/11/17	</a:t>
            </a:r>
          </a:p>
          <a:p>
            <a:r>
              <a:rPr lang="en-US" altLang="zh-CN" dirty="0"/>
              <a:t>				Jiaxuan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0C357B-BABE-00F7-B75E-8AD2E069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6E7453-F716-5007-FBF6-90A1F63F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Make simulation settings match prototype</a:t>
            </a:r>
          </a:p>
          <a:p>
            <a:r>
              <a:rPr lang="en-US" altLang="zh-CN" dirty="0"/>
              <a:t>Comparison between data and simulation</a:t>
            </a:r>
          </a:p>
          <a:p>
            <a:pPr lvl="1"/>
            <a:r>
              <a:rPr lang="en-US" altLang="zh-CN" sz="2000" dirty="0"/>
              <a:t>Data with temperature correction and SiPM saturation correction</a:t>
            </a:r>
          </a:p>
          <a:p>
            <a:pPr lvl="1"/>
            <a:r>
              <a:rPr lang="en-US" altLang="zh-CN" sz="2000" dirty="0"/>
              <a:t>Different simulation setup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F3BB7D-BDE8-E3F6-ABDD-87B4DC92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023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CE0130-B898-7C75-D855-8C89A3F7F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Cu-W alloy density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6E6F06-E15D-3146-3926-F1716177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43A7642-45C0-8943-500E-273DA7AA6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745" y="1225066"/>
            <a:ext cx="2362200" cy="24470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5D0120-21E8-4F2B-B9F0-F84F7A2CD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16"/>
          <a:stretch/>
        </p:blipFill>
        <p:spPr>
          <a:xfrm>
            <a:off x="318903" y="1225066"/>
            <a:ext cx="2374198" cy="24470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C303D6D-14CF-C575-8B1A-282DBE7953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9" b="12445"/>
          <a:stretch/>
        </p:blipFill>
        <p:spPr>
          <a:xfrm>
            <a:off x="6784269" y="1225066"/>
            <a:ext cx="2375457" cy="2406780"/>
          </a:xfrm>
          <a:prstGeom prst="rect">
            <a:avLst/>
          </a:prstGeom>
        </p:spPr>
      </p:pic>
      <p:pic>
        <p:nvPicPr>
          <p:cNvPr id="19" name="内容占位符 18">
            <a:extLst>
              <a:ext uri="{FF2B5EF4-FFF2-40B4-BE49-F238E27FC236}">
                <a16:creationId xmlns:a16="http://schemas.microsoft.com/office/drawing/2014/main" id="{B173464E-BFE8-D01B-A347-9694F2225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1" r="2061" b="14156"/>
          <a:stretch/>
        </p:blipFill>
        <p:spPr>
          <a:xfrm>
            <a:off x="9375127" y="1225066"/>
            <a:ext cx="2171765" cy="2406781"/>
          </a:xfr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58ED52A-D5C0-ABD7-3FFE-054F8A16D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903" y="3715032"/>
            <a:ext cx="6036191" cy="3109912"/>
          </a:xfrm>
          <a:prstGeom prst="rect">
            <a:avLst/>
          </a:prstGeom>
        </p:spPr>
      </p:pic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96873DF9-7AE8-0898-0DFC-15C6D8304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320196"/>
              </p:ext>
            </p:extLst>
          </p:nvPr>
        </p:nvGraphicFramePr>
        <p:xfrm>
          <a:off x="6560474" y="4446540"/>
          <a:ext cx="5494368" cy="1509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592">
                  <a:extLst>
                    <a:ext uri="{9D8B030D-6E8A-4147-A177-3AD203B41FA5}">
                      <a16:colId xmlns:a16="http://schemas.microsoft.com/office/drawing/2014/main" val="2557694515"/>
                    </a:ext>
                  </a:extLst>
                </a:gridCol>
                <a:gridCol w="1373592">
                  <a:extLst>
                    <a:ext uri="{9D8B030D-6E8A-4147-A177-3AD203B41FA5}">
                      <a16:colId xmlns:a16="http://schemas.microsoft.com/office/drawing/2014/main" val="3592700889"/>
                    </a:ext>
                  </a:extLst>
                </a:gridCol>
                <a:gridCol w="1373592">
                  <a:extLst>
                    <a:ext uri="{9D8B030D-6E8A-4147-A177-3AD203B41FA5}">
                      <a16:colId xmlns:a16="http://schemas.microsoft.com/office/drawing/2014/main" val="3887558446"/>
                    </a:ext>
                  </a:extLst>
                </a:gridCol>
                <a:gridCol w="1373592">
                  <a:extLst>
                    <a:ext uri="{9D8B030D-6E8A-4147-A177-3AD203B41FA5}">
                      <a16:colId xmlns:a16="http://schemas.microsoft.com/office/drawing/2014/main" val="1313016943"/>
                    </a:ext>
                  </a:extLst>
                </a:gridCol>
              </a:tblGrid>
              <a:tr h="494089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Mass(g)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Volume(cm3)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Density(g/cm3)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166919"/>
                  </a:ext>
                </a:extLst>
              </a:tr>
              <a:tr h="3385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Sample 1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17.2505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1.17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14.74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54156"/>
                  </a:ext>
                </a:extLst>
              </a:tr>
              <a:tr h="3385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Sample 2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17.2316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1.18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14.6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35592"/>
                  </a:ext>
                </a:extLst>
              </a:tr>
              <a:tr h="3385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Sample 3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/>
                        <a:t>23.2294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1.58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14.7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107932"/>
                  </a:ext>
                </a:extLst>
              </a:tr>
            </a:tbl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19815372-A0FC-89F2-6DF2-A1E3089DC925}"/>
              </a:ext>
            </a:extLst>
          </p:cNvPr>
          <p:cNvSpPr txBox="1"/>
          <p:nvPr/>
        </p:nvSpPr>
        <p:spPr>
          <a:xfrm>
            <a:off x="8399767" y="6169580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14.68g/cm3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0842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CBE1C-06FE-F897-DAA4-AE7DE704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Cu-W alloy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8DCEC5C-730A-602D-C632-5BEFC8249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468" y="4645060"/>
            <a:ext cx="6388428" cy="1447874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5A98D-1D18-C51F-CE69-6ABE9DB7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C9CC0C-C7D8-B0BD-3162-CFA0DF482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19" y="3313411"/>
            <a:ext cx="6350326" cy="11875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3E0BABD-229C-0654-6650-AA616BF0A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17" y="1489003"/>
            <a:ext cx="6375728" cy="16382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594F6BD-EA2F-3BB8-8239-5F05EA5FE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281" y="1059087"/>
            <a:ext cx="4237087" cy="213378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5B29D34-CEAD-4B3B-F939-3958EBDF0A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8" t="56502" r="54994" b="27870"/>
          <a:stretch/>
        </p:blipFill>
        <p:spPr>
          <a:xfrm>
            <a:off x="7421881" y="3665129"/>
            <a:ext cx="4572000" cy="85139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4460570-CBEC-C5D7-B843-416833720E7D}"/>
              </a:ext>
            </a:extLst>
          </p:cNvPr>
          <p:cNvSpPr txBox="1"/>
          <p:nvPr/>
        </p:nvSpPr>
        <p:spPr>
          <a:xfrm>
            <a:off x="9311824" y="4877143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80.95%	W</a:t>
            </a:r>
          </a:p>
          <a:p>
            <a:r>
              <a:rPr lang="en-US" altLang="zh-CN" b="1" dirty="0"/>
              <a:t>19.05%	Cu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104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5A9907-5E3A-01F8-EBBD-8A401CE3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Settings Update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86B003-B49F-B432-D00A-54D4290C8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80" y="1323834"/>
            <a:ext cx="5667641" cy="4726446"/>
          </a:xfrm>
        </p:spPr>
        <p:txBody>
          <a:bodyPr/>
          <a:lstStyle/>
          <a:p>
            <a:r>
              <a:rPr lang="en-US" altLang="zh-CN" sz="1800" dirty="0"/>
              <a:t>PCB</a:t>
            </a:r>
            <a:endParaRPr lang="en-US" altLang="zh-CN" sz="1600" dirty="0"/>
          </a:p>
          <a:p>
            <a:pPr lvl="1"/>
            <a:r>
              <a:rPr lang="en-US" altLang="zh-CN" sz="1600" dirty="0"/>
              <a:t>Electronic components</a:t>
            </a:r>
          </a:p>
          <a:p>
            <a:pPr marL="457200" lvl="1" indent="0">
              <a:buNone/>
            </a:pPr>
            <a:r>
              <a:rPr lang="en-US" altLang="zh-CN" sz="1600" dirty="0"/>
              <a:t>	1.8mm MAX -&gt; 0.6mm(SiO2 + epoxy)</a:t>
            </a:r>
          </a:p>
          <a:p>
            <a:pPr lvl="1"/>
            <a:r>
              <a:rPr lang="en-US" altLang="zh-CN" sz="1600" dirty="0"/>
              <a:t>PCB board</a:t>
            </a:r>
          </a:p>
          <a:p>
            <a:pPr marL="457200" lvl="1" indent="0">
              <a:buNone/>
            </a:pPr>
            <a:r>
              <a:rPr lang="en-US" altLang="zh-CN" sz="1600" dirty="0"/>
              <a:t>	1.2mm (Cu:FR4=1:4, FR4(SiO2 : epoxy = 1: 1) ) </a:t>
            </a:r>
          </a:p>
          <a:p>
            <a:r>
              <a:rPr lang="en-US" altLang="zh-CN" sz="1800" dirty="0"/>
              <a:t>Absorber</a:t>
            </a:r>
          </a:p>
          <a:p>
            <a:pPr lvl="1"/>
            <a:r>
              <a:rPr lang="en-US" altLang="zh-CN" sz="1600" dirty="0"/>
              <a:t>Cu-W alloy</a:t>
            </a:r>
          </a:p>
          <a:p>
            <a:pPr marL="457200" lvl="1" indent="0">
              <a:buNone/>
            </a:pPr>
            <a:r>
              <a:rPr lang="en-US" altLang="zh-CN" sz="1600" dirty="0"/>
              <a:t>	16.45 g/cm3 -&gt; 14.7 g/cm3</a:t>
            </a:r>
          </a:p>
          <a:p>
            <a:pPr marL="457200" lvl="1" indent="0">
              <a:buNone/>
            </a:pPr>
            <a:r>
              <a:rPr lang="en-US" altLang="zh-CN" sz="1600" dirty="0"/>
              <a:t>	Cu : W =15: 85 -&gt; 20 : 80 </a:t>
            </a:r>
            <a:endParaRPr lang="en-US" altLang="zh-CN" sz="1200" dirty="0"/>
          </a:p>
          <a:p>
            <a:r>
              <a:rPr lang="en-US" altLang="zh-CN" sz="1800" dirty="0"/>
              <a:t>Kapton</a:t>
            </a:r>
          </a:p>
          <a:p>
            <a:pPr marL="457200" lvl="1" indent="0">
              <a:buNone/>
            </a:pPr>
            <a:r>
              <a:rPr lang="en-US" altLang="zh-CN" sz="1600" dirty="0"/>
              <a:t>0 -&gt; 0.05mm</a:t>
            </a:r>
          </a:p>
          <a:p>
            <a:r>
              <a:rPr lang="en-US" altLang="zh-CN" sz="1800" dirty="0"/>
              <a:t>ESR(PET)</a:t>
            </a:r>
          </a:p>
          <a:p>
            <a:pPr marL="457200" lvl="1" indent="0">
              <a:buNone/>
            </a:pPr>
            <a:r>
              <a:rPr lang="en-US" altLang="zh-CN" sz="1600" dirty="0"/>
              <a:t>0.075mm -&gt; 0.08mm</a:t>
            </a:r>
          </a:p>
          <a:p>
            <a:pPr marL="457200" lvl="1" indent="0">
              <a:buNone/>
            </a:pPr>
            <a:endParaRPr lang="en-US" altLang="zh-CN" sz="1600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C85E55-5FEC-A5A2-AE84-C5828DA2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770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54D826-A546-F108-BDDC-A4436FED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Total Energy Deposition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493585-1DEA-3EED-BCA8-ED0F1C72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FCC8946-52E5-2C4B-51D6-DC064AAE7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760" y="4138191"/>
            <a:ext cx="3699704" cy="258328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A5FC471-9E07-7CBB-B2DE-C5E26E3CF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697" y="4138189"/>
            <a:ext cx="3397764" cy="2485122"/>
          </a:xfrm>
          <a:prstGeom prst="rect">
            <a:avLst/>
          </a:prstGeom>
        </p:spPr>
      </p:pic>
      <p:pic>
        <p:nvPicPr>
          <p:cNvPr id="24" name="内容占位符 23">
            <a:extLst>
              <a:ext uri="{FF2B5EF4-FFF2-40B4-BE49-F238E27FC236}">
                <a16:creationId xmlns:a16="http://schemas.microsoft.com/office/drawing/2014/main" id="{C63DA7C1-7522-BE24-0A2D-08726B599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187"/>
          <a:stretch/>
        </p:blipFill>
        <p:spPr>
          <a:xfrm>
            <a:off x="6842761" y="1527090"/>
            <a:ext cx="3699703" cy="2611101"/>
          </a:xfr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80ACBF0-F158-F043-8422-9FEDD10B0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697" y="1288218"/>
            <a:ext cx="4952198" cy="280907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AEC180E1-9084-8BA6-14BA-D6FA8DBB0D48}"/>
              </a:ext>
            </a:extLst>
          </p:cNvPr>
          <p:cNvSpPr txBox="1"/>
          <p:nvPr/>
        </p:nvSpPr>
        <p:spPr>
          <a:xfrm>
            <a:off x="4830008" y="2813668"/>
            <a:ext cx="9318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Data: 40GeV e-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A04CF8A-3907-0698-4336-1211C5CB0A7A}"/>
              </a:ext>
            </a:extLst>
          </p:cNvPr>
          <p:cNvSpPr txBox="1"/>
          <p:nvPr/>
        </p:nvSpPr>
        <p:spPr>
          <a:xfrm>
            <a:off x="7843263" y="2729030"/>
            <a:ext cx="115237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Simulation: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40GeV e-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before update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0A952AA-E647-EE85-8716-520F68FB88CF}"/>
              </a:ext>
            </a:extLst>
          </p:cNvPr>
          <p:cNvSpPr txBox="1"/>
          <p:nvPr/>
        </p:nvSpPr>
        <p:spPr>
          <a:xfrm>
            <a:off x="8995642" y="5429833"/>
            <a:ext cx="115237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Simulation: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40GeV e-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after update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6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744AA0-417E-7858-4E62-93BB9D2A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Layer Energy Deposition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9DAE6F-F291-F86A-B1B9-100BD945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5BA8910-8016-B68E-CC46-44349C1A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05" y="3908616"/>
            <a:ext cx="4118581" cy="28808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B05E0DF-A479-DF37-536F-E11C2B2D0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91273"/>
            <a:ext cx="4130829" cy="274364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436819A-B9E5-F67B-0FB0-B505C2D847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20"/>
          <a:stretch/>
        </p:blipFill>
        <p:spPr>
          <a:xfrm>
            <a:off x="6102123" y="1234189"/>
            <a:ext cx="4118582" cy="274364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B206121-C1CE-D1FC-83AC-801787FB1E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33"/>
          <a:stretch/>
        </p:blipFill>
        <p:spPr>
          <a:xfrm>
            <a:off x="1730990" y="1266824"/>
            <a:ext cx="4118581" cy="2641791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9D5B17FA-49FA-CE5E-191E-32393DF5E16E}"/>
              </a:ext>
            </a:extLst>
          </p:cNvPr>
          <p:cNvSpPr txBox="1"/>
          <p:nvPr/>
        </p:nvSpPr>
        <p:spPr>
          <a:xfrm>
            <a:off x="4098054" y="1517115"/>
            <a:ext cx="9318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Data: 40GeV e-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D9EB265-7135-5968-6EF7-31BAED8EEE5F}"/>
              </a:ext>
            </a:extLst>
          </p:cNvPr>
          <p:cNvSpPr txBox="1"/>
          <p:nvPr/>
        </p:nvSpPr>
        <p:spPr>
          <a:xfrm>
            <a:off x="8246537" y="1437275"/>
            <a:ext cx="115237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Simulation: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40GeV e-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before update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ABC49DF-9B4D-39F3-4649-5CA99EB217E9}"/>
              </a:ext>
            </a:extLst>
          </p:cNvPr>
          <p:cNvSpPr txBox="1"/>
          <p:nvPr/>
        </p:nvSpPr>
        <p:spPr>
          <a:xfrm>
            <a:off x="8246536" y="4302516"/>
            <a:ext cx="115237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Simulation: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40GeV e-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after update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0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D1517-6C2C-44A5-9CD9-81A51525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Odd/Even Layer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BFBE4F-5E91-4574-5A7F-40027653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5FB8BD-5680-23B6-C103-74FAB18E7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44" y="1722119"/>
            <a:ext cx="5558088" cy="4172497"/>
          </a:xfrm>
          <a:prstGeom prst="rect">
            <a:avLst/>
          </a:prstGeom>
        </p:spPr>
      </p:pic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04F1CFDE-731B-91EB-B192-DA180319D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26"/>
          <a:stretch/>
        </p:blipFill>
        <p:spPr>
          <a:xfrm>
            <a:off x="6096000" y="1722119"/>
            <a:ext cx="5674622" cy="4293641"/>
          </a:xfrm>
        </p:spPr>
      </p:pic>
    </p:spTree>
    <p:extLst>
      <p:ext uri="{BB962C8B-B14F-4D97-AF65-F5344CB8AC3E}">
        <p14:creationId xmlns:p14="http://schemas.microsoft.com/office/powerpoint/2010/main" val="136100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8CAD3F-3F0B-7583-2BD0-29BB9990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AAEA69-287E-F977-79ED-F7905778A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Much more difference between data and mc setup</a:t>
            </a:r>
          </a:p>
          <a:p>
            <a:endParaRPr lang="en-US" altLang="zh-CN" dirty="0"/>
          </a:p>
          <a:p>
            <a:r>
              <a:rPr lang="en-US" altLang="zh-CN" dirty="0"/>
              <a:t>Adjust simulation setup</a:t>
            </a:r>
          </a:p>
          <a:p>
            <a:r>
              <a:rPr lang="en-US" altLang="zh-CN" dirty="0"/>
              <a:t>Odd/Even layer difference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669159-7C9A-220B-BDA5-832DF56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4838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184D0077-08B5-41C5-AB47-3C9A5F3BACDE}" vid="{D20B8A30-82E0-4C42-B757-D12037E2CD27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</Template>
  <TotalTime>2155</TotalTime>
  <Words>221</Words>
  <Application>Microsoft Office PowerPoint</Application>
  <PresentationFormat>宽屏</PresentationFormat>
  <Paragraphs>70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华光小标宋_CNKI</vt:lpstr>
      <vt:lpstr>Arial</vt:lpstr>
      <vt:lpstr>Californian FB</vt:lpstr>
      <vt:lpstr>Times New Roman</vt:lpstr>
      <vt:lpstr>Office 主题​​</vt:lpstr>
      <vt:lpstr>Simulation update</vt:lpstr>
      <vt:lpstr>Motivation</vt:lpstr>
      <vt:lpstr>Cu-W alloy density</vt:lpstr>
      <vt:lpstr>Cu-W alloy</vt:lpstr>
      <vt:lpstr>Simulation Settings Update</vt:lpstr>
      <vt:lpstr>Total Energy Deposition</vt:lpstr>
      <vt:lpstr>Layer Energy Deposition</vt:lpstr>
      <vt:lpstr>Odd/Even Layer 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update</dc:title>
  <dc:creator>jiaxuan wang</dc:creator>
  <cp:lastModifiedBy>jiaxuan wang</cp:lastModifiedBy>
  <cp:revision>5</cp:revision>
  <dcterms:created xsi:type="dcterms:W3CDTF">2023-11-15T12:54:10Z</dcterms:created>
  <dcterms:modified xsi:type="dcterms:W3CDTF">2023-11-17T00:49:49Z</dcterms:modified>
</cp:coreProperties>
</file>